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7" r:id="rId3"/>
    <p:sldId id="261" r:id="rId4"/>
    <p:sldId id="267" r:id="rId5"/>
    <p:sldId id="269" r:id="rId6"/>
    <p:sldId id="270" r:id="rId7"/>
    <p:sldId id="271" r:id="rId8"/>
    <p:sldId id="272" r:id="rId9"/>
    <p:sldId id="273" r:id="rId10"/>
    <p:sldId id="298" r:id="rId11"/>
    <p:sldId id="293" r:id="rId12"/>
    <p:sldId id="294" r:id="rId13"/>
    <p:sldId id="295" r:id="rId14"/>
    <p:sldId id="296" r:id="rId15"/>
    <p:sldId id="297" r:id="rId16"/>
    <p:sldId id="259" r:id="rId17"/>
    <p:sldId id="260" r:id="rId18"/>
    <p:sldId id="262" r:id="rId19"/>
    <p:sldId id="263" r:id="rId20"/>
    <p:sldId id="264" r:id="rId21"/>
    <p:sldId id="280" r:id="rId22"/>
    <p:sldId id="266" r:id="rId23"/>
    <p:sldId id="285" r:id="rId24"/>
    <p:sldId id="286" r:id="rId25"/>
    <p:sldId id="287" r:id="rId26"/>
    <p:sldId id="288" r:id="rId27"/>
    <p:sldId id="284" r:id="rId28"/>
    <p:sldId id="281" r:id="rId29"/>
    <p:sldId id="274" r:id="rId30"/>
    <p:sldId id="275" r:id="rId31"/>
    <p:sldId id="276" r:id="rId32"/>
    <p:sldId id="277" r:id="rId33"/>
    <p:sldId id="278" r:id="rId34"/>
    <p:sldId id="289" r:id="rId35"/>
    <p:sldId id="292" r:id="rId36"/>
    <p:sldId id="290" r:id="rId37"/>
    <p:sldId id="291" r:id="rId38"/>
    <p:sldId id="282" r:id="rId39"/>
    <p:sldId id="299" r:id="rId40"/>
    <p:sldId id="302" r:id="rId41"/>
    <p:sldId id="300" r:id="rId42"/>
    <p:sldId id="301" r:id="rId43"/>
    <p:sldId id="303" r:id="rId44"/>
    <p:sldId id="304" r:id="rId45"/>
    <p:sldId id="305" r:id="rId46"/>
    <p:sldId id="306" r:id="rId47"/>
    <p:sldId id="307" r:id="rId48"/>
    <p:sldId id="308" r:id="rId49"/>
    <p:sldId id="309" r:id="rId50"/>
    <p:sldId id="283" r:id="rId51"/>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EAE9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62" autoAdjust="0"/>
    <p:restoredTop sz="94364" autoAdjust="0"/>
  </p:normalViewPr>
  <p:slideViewPr>
    <p:cSldViewPr snapToGrid="0">
      <p:cViewPr>
        <p:scale>
          <a:sx n="75" d="100"/>
          <a:sy n="75" d="100"/>
        </p:scale>
        <p:origin x="714" y="5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6" d="100"/>
          <a:sy n="56" d="100"/>
        </p:scale>
        <p:origin x="285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5194DC-CB93-4DA6-8696-916EDC92E9D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29CB300D-059C-49A5-9EF4-7D5FFF34EE34}">
      <dgm:prSet phldrT="[Текст]"/>
      <dgm:spPr/>
      <dgm:t>
        <a:bodyPr/>
        <a:lstStyle/>
        <a:p>
          <a:r>
            <a:rPr lang="en-US" dirty="0" smtClean="0"/>
            <a:t>Past</a:t>
          </a:r>
          <a:endParaRPr lang="ru-RU" dirty="0"/>
        </a:p>
      </dgm:t>
    </dgm:pt>
    <dgm:pt modelId="{04119FFF-2B8B-4D41-A62F-A47E7CE9B7AF}" type="parTrans" cxnId="{C5B91B85-DDFE-4BCB-9DEE-8B24E4D69267}">
      <dgm:prSet/>
      <dgm:spPr/>
      <dgm:t>
        <a:bodyPr/>
        <a:lstStyle/>
        <a:p>
          <a:endParaRPr lang="ru-RU"/>
        </a:p>
      </dgm:t>
    </dgm:pt>
    <dgm:pt modelId="{60D6BCC9-4AF9-4CCD-945A-D9BC95051C32}" type="sibTrans" cxnId="{C5B91B85-DDFE-4BCB-9DEE-8B24E4D69267}">
      <dgm:prSet/>
      <dgm:spPr/>
      <dgm:t>
        <a:bodyPr/>
        <a:lstStyle/>
        <a:p>
          <a:endParaRPr lang="ru-RU"/>
        </a:p>
      </dgm:t>
    </dgm:pt>
    <dgm:pt modelId="{8B59C350-2E30-4FB2-BC87-86FE30F00898}">
      <dgm:prSet phldrT="[Текст]"/>
      <dgm:spPr/>
      <dgm:t>
        <a:bodyPr/>
        <a:lstStyle/>
        <a:p>
          <a:r>
            <a:rPr lang="en-US" dirty="0" smtClean="0">
              <a:cs typeface="Times New Roman" panose="02020603050405020304" pitchFamily="18" charset="0"/>
            </a:rPr>
            <a:t>Single Channel </a:t>
          </a:r>
          <a:endParaRPr lang="ru-RU" dirty="0"/>
        </a:p>
      </dgm:t>
    </dgm:pt>
    <dgm:pt modelId="{185AA78E-F293-46CE-9B87-EEA3B012A8B7}" type="parTrans" cxnId="{A95A9F7D-E70D-4626-8A52-16B77F9EB245}">
      <dgm:prSet/>
      <dgm:spPr/>
      <dgm:t>
        <a:bodyPr/>
        <a:lstStyle/>
        <a:p>
          <a:endParaRPr lang="ru-RU"/>
        </a:p>
      </dgm:t>
    </dgm:pt>
    <dgm:pt modelId="{BD2CA7FF-41A0-47F8-8169-F40FBC411AAB}" type="sibTrans" cxnId="{A95A9F7D-E70D-4626-8A52-16B77F9EB245}">
      <dgm:prSet/>
      <dgm:spPr/>
      <dgm:t>
        <a:bodyPr/>
        <a:lstStyle/>
        <a:p>
          <a:endParaRPr lang="ru-RU"/>
        </a:p>
      </dgm:t>
    </dgm:pt>
    <dgm:pt modelId="{8752CD85-EEC0-4AD3-B976-AC077B6B0D8F}">
      <dgm:prSet phldrT="[Текст]"/>
      <dgm:spPr/>
      <dgm:t>
        <a:bodyPr/>
        <a:lstStyle/>
        <a:p>
          <a:r>
            <a:rPr lang="en-US" dirty="0" smtClean="0"/>
            <a:t>First Step</a:t>
          </a:r>
          <a:endParaRPr lang="ru-RU" dirty="0"/>
        </a:p>
      </dgm:t>
    </dgm:pt>
    <dgm:pt modelId="{0B0B3D94-5F56-4A1D-AC3B-EF823F97D30C}" type="parTrans" cxnId="{1024B64B-5197-403E-A1F8-9C65C01CCC3E}">
      <dgm:prSet/>
      <dgm:spPr/>
      <dgm:t>
        <a:bodyPr/>
        <a:lstStyle/>
        <a:p>
          <a:endParaRPr lang="ru-RU"/>
        </a:p>
      </dgm:t>
    </dgm:pt>
    <dgm:pt modelId="{2787668A-1D34-4B88-B15D-AEEA53FEC117}" type="sibTrans" cxnId="{1024B64B-5197-403E-A1F8-9C65C01CCC3E}">
      <dgm:prSet/>
      <dgm:spPr/>
      <dgm:t>
        <a:bodyPr/>
        <a:lstStyle/>
        <a:p>
          <a:endParaRPr lang="ru-RU"/>
        </a:p>
      </dgm:t>
    </dgm:pt>
    <dgm:pt modelId="{500FD624-0322-4044-95DE-DF12B2F55F81}">
      <dgm:prSet phldrT="[Текст]"/>
      <dgm:spPr/>
      <dgm:t>
        <a:bodyPr/>
        <a:lstStyle/>
        <a:p>
          <a:r>
            <a:rPr lang="en-US" dirty="0" err="1" smtClean="0">
              <a:ea typeface="Calibri" panose="020F0502020204030204" pitchFamily="34" charset="0"/>
              <a:cs typeface="Times New Roman" panose="02020603050405020304" pitchFamily="18" charset="0"/>
            </a:rPr>
            <a:t>MultiChannel</a:t>
          </a:r>
          <a:endParaRPr lang="ru-RU" dirty="0"/>
        </a:p>
      </dgm:t>
    </dgm:pt>
    <dgm:pt modelId="{99527DAE-24CB-4470-AA51-53128D2E8B0E}" type="parTrans" cxnId="{063D75DB-4344-4CFE-AB6C-8D689C2D28F9}">
      <dgm:prSet/>
      <dgm:spPr/>
      <dgm:t>
        <a:bodyPr/>
        <a:lstStyle/>
        <a:p>
          <a:endParaRPr lang="ru-RU"/>
        </a:p>
      </dgm:t>
    </dgm:pt>
    <dgm:pt modelId="{F16DBE3D-3254-4891-B70A-1EE75BE145EE}" type="sibTrans" cxnId="{063D75DB-4344-4CFE-AB6C-8D689C2D28F9}">
      <dgm:prSet/>
      <dgm:spPr/>
      <dgm:t>
        <a:bodyPr/>
        <a:lstStyle/>
        <a:p>
          <a:endParaRPr lang="ru-RU"/>
        </a:p>
      </dgm:t>
    </dgm:pt>
    <dgm:pt modelId="{32335239-DFC2-4F7F-9C44-A42EE87A6A63}">
      <dgm:prSet phldrT="[Текст]"/>
      <dgm:spPr/>
      <dgm:t>
        <a:bodyPr/>
        <a:lstStyle/>
        <a:p>
          <a:r>
            <a:rPr lang="en-US" dirty="0" smtClean="0"/>
            <a:t>Current</a:t>
          </a:r>
          <a:endParaRPr lang="ru-RU" dirty="0"/>
        </a:p>
      </dgm:t>
    </dgm:pt>
    <dgm:pt modelId="{EC1C0F16-34B4-4844-AA35-5E586B5206E9}" type="parTrans" cxnId="{A8D5414E-BE1E-4AC4-8035-F4443A53CDBA}">
      <dgm:prSet/>
      <dgm:spPr/>
      <dgm:t>
        <a:bodyPr/>
        <a:lstStyle/>
        <a:p>
          <a:endParaRPr lang="ru-RU"/>
        </a:p>
      </dgm:t>
    </dgm:pt>
    <dgm:pt modelId="{8F55E460-636B-4896-A341-ACDE1BA2A2CE}" type="sibTrans" cxnId="{A8D5414E-BE1E-4AC4-8035-F4443A53CDBA}">
      <dgm:prSet/>
      <dgm:spPr/>
      <dgm:t>
        <a:bodyPr/>
        <a:lstStyle/>
        <a:p>
          <a:endParaRPr lang="ru-RU"/>
        </a:p>
      </dgm:t>
    </dgm:pt>
    <dgm:pt modelId="{ABBB639D-85A3-46DB-8A29-EF294BDEC966}">
      <dgm:prSet phldrT="[Текст]"/>
      <dgm:spPr/>
      <dgm:t>
        <a:bodyPr/>
        <a:lstStyle/>
        <a:p>
          <a:r>
            <a:rPr lang="en-US" dirty="0" err="1" smtClean="0"/>
            <a:t>CrossChannel</a:t>
          </a:r>
          <a:r>
            <a:rPr lang="en-US" dirty="0" smtClean="0"/>
            <a:t> </a:t>
          </a:r>
          <a:endParaRPr lang="ru-RU" dirty="0"/>
        </a:p>
      </dgm:t>
    </dgm:pt>
    <dgm:pt modelId="{220A29AC-B85E-41C8-B2F9-553D6C829DFC}" type="parTrans" cxnId="{C386702E-059B-41C3-BE7E-BD98C16517C1}">
      <dgm:prSet/>
      <dgm:spPr/>
      <dgm:t>
        <a:bodyPr/>
        <a:lstStyle/>
        <a:p>
          <a:endParaRPr lang="ru-RU"/>
        </a:p>
      </dgm:t>
    </dgm:pt>
    <dgm:pt modelId="{CC26D0A0-9287-4B68-BE6F-B08C6D0C9405}" type="sibTrans" cxnId="{C386702E-059B-41C3-BE7E-BD98C16517C1}">
      <dgm:prSet/>
      <dgm:spPr/>
      <dgm:t>
        <a:bodyPr/>
        <a:lstStyle/>
        <a:p>
          <a:endParaRPr lang="ru-RU"/>
        </a:p>
      </dgm:t>
    </dgm:pt>
    <dgm:pt modelId="{B6D7EBCF-09FC-4305-BDE8-7439351610D0}">
      <dgm:prSet/>
      <dgm:spPr/>
      <dgm:t>
        <a:bodyPr/>
        <a:lstStyle/>
        <a:p>
          <a:r>
            <a:rPr lang="en-US" dirty="0" smtClean="0"/>
            <a:t>Future</a:t>
          </a:r>
          <a:endParaRPr lang="ru-RU" dirty="0"/>
        </a:p>
      </dgm:t>
    </dgm:pt>
    <dgm:pt modelId="{128C842D-8B94-4DA4-B722-86600FA12F3D}" type="parTrans" cxnId="{5FF1CEAF-3FDA-4B13-BDF1-63ED833EF012}">
      <dgm:prSet/>
      <dgm:spPr/>
    </dgm:pt>
    <dgm:pt modelId="{09477273-40FE-4AD8-AA7C-07DFE66447D0}" type="sibTrans" cxnId="{5FF1CEAF-3FDA-4B13-BDF1-63ED833EF012}">
      <dgm:prSet/>
      <dgm:spPr/>
    </dgm:pt>
    <dgm:pt modelId="{87AD85FB-3D44-43D5-B713-BE7639E2CCE2}">
      <dgm:prSet/>
      <dgm:spPr/>
      <dgm:t>
        <a:bodyPr/>
        <a:lstStyle/>
        <a:p>
          <a:r>
            <a:rPr lang="en-US" dirty="0" err="1" smtClean="0"/>
            <a:t>OmniChannel</a:t>
          </a:r>
          <a:r>
            <a:rPr lang="en-US" dirty="0" smtClean="0"/>
            <a:t> </a:t>
          </a:r>
          <a:endParaRPr lang="ru-RU" dirty="0"/>
        </a:p>
      </dgm:t>
    </dgm:pt>
    <dgm:pt modelId="{E3C6DECC-1ED1-4688-A0D9-39BEAC3D303D}" type="parTrans" cxnId="{31BA46D3-A035-48E9-89DA-747E58280F80}">
      <dgm:prSet/>
      <dgm:spPr/>
    </dgm:pt>
    <dgm:pt modelId="{98503D1A-E2C1-4CB4-9D2C-54443927F42A}" type="sibTrans" cxnId="{31BA46D3-A035-48E9-89DA-747E58280F80}">
      <dgm:prSet/>
      <dgm:spPr/>
    </dgm:pt>
    <dgm:pt modelId="{B83CBC8A-FB47-4429-823C-6D720CC18C4F}" type="pres">
      <dgm:prSet presAssocID="{875194DC-CB93-4DA6-8696-916EDC92E9DA}" presName="linearFlow" presStyleCnt="0">
        <dgm:presLayoutVars>
          <dgm:dir/>
          <dgm:animLvl val="lvl"/>
          <dgm:resizeHandles val="exact"/>
        </dgm:presLayoutVars>
      </dgm:prSet>
      <dgm:spPr/>
      <dgm:t>
        <a:bodyPr/>
        <a:lstStyle/>
        <a:p>
          <a:endParaRPr lang="ru-RU"/>
        </a:p>
      </dgm:t>
    </dgm:pt>
    <dgm:pt modelId="{F57A20D0-1824-4A0D-B5B7-8907D12C6FB3}" type="pres">
      <dgm:prSet presAssocID="{29CB300D-059C-49A5-9EF4-7D5FFF34EE34}" presName="composite" presStyleCnt="0"/>
      <dgm:spPr/>
    </dgm:pt>
    <dgm:pt modelId="{C74152B8-917B-478F-B198-E41D3ABFB9C9}" type="pres">
      <dgm:prSet presAssocID="{29CB300D-059C-49A5-9EF4-7D5FFF34EE34}" presName="parentText" presStyleLbl="alignNode1" presStyleIdx="0" presStyleCnt="4">
        <dgm:presLayoutVars>
          <dgm:chMax val="1"/>
          <dgm:bulletEnabled val="1"/>
        </dgm:presLayoutVars>
      </dgm:prSet>
      <dgm:spPr/>
      <dgm:t>
        <a:bodyPr/>
        <a:lstStyle/>
        <a:p>
          <a:endParaRPr lang="ru-RU"/>
        </a:p>
      </dgm:t>
    </dgm:pt>
    <dgm:pt modelId="{E2E07939-47A8-4079-A61F-4744EDDD40F8}" type="pres">
      <dgm:prSet presAssocID="{29CB300D-059C-49A5-9EF4-7D5FFF34EE34}" presName="descendantText" presStyleLbl="alignAcc1" presStyleIdx="0" presStyleCnt="4">
        <dgm:presLayoutVars>
          <dgm:bulletEnabled val="1"/>
        </dgm:presLayoutVars>
      </dgm:prSet>
      <dgm:spPr/>
      <dgm:t>
        <a:bodyPr/>
        <a:lstStyle/>
        <a:p>
          <a:endParaRPr lang="ru-RU"/>
        </a:p>
      </dgm:t>
    </dgm:pt>
    <dgm:pt modelId="{202755D2-5E74-4068-846E-B2CF3A716553}" type="pres">
      <dgm:prSet presAssocID="{60D6BCC9-4AF9-4CCD-945A-D9BC95051C32}" presName="sp" presStyleCnt="0"/>
      <dgm:spPr/>
    </dgm:pt>
    <dgm:pt modelId="{0DD40E58-87DF-4F8C-9642-75F6BEC0DF79}" type="pres">
      <dgm:prSet presAssocID="{8752CD85-EEC0-4AD3-B976-AC077B6B0D8F}" presName="composite" presStyleCnt="0"/>
      <dgm:spPr/>
    </dgm:pt>
    <dgm:pt modelId="{94EE0817-83DC-4955-89EF-95FD0392DE62}" type="pres">
      <dgm:prSet presAssocID="{8752CD85-EEC0-4AD3-B976-AC077B6B0D8F}" presName="parentText" presStyleLbl="alignNode1" presStyleIdx="1" presStyleCnt="4" custLinFactNeighborY="0">
        <dgm:presLayoutVars>
          <dgm:chMax val="1"/>
          <dgm:bulletEnabled val="1"/>
        </dgm:presLayoutVars>
      </dgm:prSet>
      <dgm:spPr/>
      <dgm:t>
        <a:bodyPr/>
        <a:lstStyle/>
        <a:p>
          <a:endParaRPr lang="ru-RU"/>
        </a:p>
      </dgm:t>
    </dgm:pt>
    <dgm:pt modelId="{6EDAB7AD-286C-4D34-8640-A6D411CAD198}" type="pres">
      <dgm:prSet presAssocID="{8752CD85-EEC0-4AD3-B976-AC077B6B0D8F}" presName="descendantText" presStyleLbl="alignAcc1" presStyleIdx="1" presStyleCnt="4">
        <dgm:presLayoutVars>
          <dgm:bulletEnabled val="1"/>
        </dgm:presLayoutVars>
      </dgm:prSet>
      <dgm:spPr/>
      <dgm:t>
        <a:bodyPr/>
        <a:lstStyle/>
        <a:p>
          <a:endParaRPr lang="ru-RU"/>
        </a:p>
      </dgm:t>
    </dgm:pt>
    <dgm:pt modelId="{BCB4078E-37B8-4D89-A685-1B455CB4ABE3}" type="pres">
      <dgm:prSet presAssocID="{2787668A-1D34-4B88-B15D-AEEA53FEC117}" presName="sp" presStyleCnt="0"/>
      <dgm:spPr/>
    </dgm:pt>
    <dgm:pt modelId="{00988DCA-5487-4588-9200-3B9AA633FAC7}" type="pres">
      <dgm:prSet presAssocID="{32335239-DFC2-4F7F-9C44-A42EE87A6A63}" presName="composite" presStyleCnt="0"/>
      <dgm:spPr/>
    </dgm:pt>
    <dgm:pt modelId="{DAA6DCC2-CBB1-4BF8-A761-12F6392043C1}" type="pres">
      <dgm:prSet presAssocID="{32335239-DFC2-4F7F-9C44-A42EE87A6A63}" presName="parentText" presStyleLbl="alignNode1" presStyleIdx="2" presStyleCnt="4">
        <dgm:presLayoutVars>
          <dgm:chMax val="1"/>
          <dgm:bulletEnabled val="1"/>
        </dgm:presLayoutVars>
      </dgm:prSet>
      <dgm:spPr/>
      <dgm:t>
        <a:bodyPr/>
        <a:lstStyle/>
        <a:p>
          <a:endParaRPr lang="ru-RU"/>
        </a:p>
      </dgm:t>
    </dgm:pt>
    <dgm:pt modelId="{4C08873D-795E-4894-9247-EFE27CB89064}" type="pres">
      <dgm:prSet presAssocID="{32335239-DFC2-4F7F-9C44-A42EE87A6A63}" presName="descendantText" presStyleLbl="alignAcc1" presStyleIdx="2" presStyleCnt="4">
        <dgm:presLayoutVars>
          <dgm:bulletEnabled val="1"/>
        </dgm:presLayoutVars>
      </dgm:prSet>
      <dgm:spPr/>
      <dgm:t>
        <a:bodyPr/>
        <a:lstStyle/>
        <a:p>
          <a:endParaRPr lang="ru-RU"/>
        </a:p>
      </dgm:t>
    </dgm:pt>
    <dgm:pt modelId="{6C6B3E52-5FA7-4DFD-8180-808BCE0A5AB7}" type="pres">
      <dgm:prSet presAssocID="{8F55E460-636B-4896-A341-ACDE1BA2A2CE}" presName="sp" presStyleCnt="0"/>
      <dgm:spPr/>
    </dgm:pt>
    <dgm:pt modelId="{01A3CD7A-242F-40D4-9D58-9719B5843A08}" type="pres">
      <dgm:prSet presAssocID="{B6D7EBCF-09FC-4305-BDE8-7439351610D0}" presName="composite" presStyleCnt="0"/>
      <dgm:spPr/>
    </dgm:pt>
    <dgm:pt modelId="{E0AB245F-8CF2-4C97-AB1C-635A38E4FA3A}" type="pres">
      <dgm:prSet presAssocID="{B6D7EBCF-09FC-4305-BDE8-7439351610D0}" presName="parentText" presStyleLbl="alignNode1" presStyleIdx="3" presStyleCnt="4" custLinFactNeighborY="0">
        <dgm:presLayoutVars>
          <dgm:chMax val="1"/>
          <dgm:bulletEnabled val="1"/>
        </dgm:presLayoutVars>
      </dgm:prSet>
      <dgm:spPr/>
      <dgm:t>
        <a:bodyPr/>
        <a:lstStyle/>
        <a:p>
          <a:endParaRPr lang="ru-RU"/>
        </a:p>
      </dgm:t>
    </dgm:pt>
    <dgm:pt modelId="{0C3A86FB-9D83-420B-8FD2-EE77C70E3A95}" type="pres">
      <dgm:prSet presAssocID="{B6D7EBCF-09FC-4305-BDE8-7439351610D0}" presName="descendantText" presStyleLbl="alignAcc1" presStyleIdx="3" presStyleCnt="4">
        <dgm:presLayoutVars>
          <dgm:bulletEnabled val="1"/>
        </dgm:presLayoutVars>
      </dgm:prSet>
      <dgm:spPr/>
      <dgm:t>
        <a:bodyPr/>
        <a:lstStyle/>
        <a:p>
          <a:endParaRPr lang="ru-RU"/>
        </a:p>
      </dgm:t>
    </dgm:pt>
  </dgm:ptLst>
  <dgm:cxnLst>
    <dgm:cxn modelId="{4FCF599A-6470-4497-AA02-70EF2539CE0A}" type="presOf" srcId="{32335239-DFC2-4F7F-9C44-A42EE87A6A63}" destId="{DAA6DCC2-CBB1-4BF8-A761-12F6392043C1}" srcOrd="0" destOrd="0" presId="urn:microsoft.com/office/officeart/2005/8/layout/chevron2"/>
    <dgm:cxn modelId="{C386702E-059B-41C3-BE7E-BD98C16517C1}" srcId="{32335239-DFC2-4F7F-9C44-A42EE87A6A63}" destId="{ABBB639D-85A3-46DB-8A29-EF294BDEC966}" srcOrd="0" destOrd="0" parTransId="{220A29AC-B85E-41C8-B2F9-553D6C829DFC}" sibTransId="{CC26D0A0-9287-4B68-BE6F-B08C6D0C9405}"/>
    <dgm:cxn modelId="{063D75DB-4344-4CFE-AB6C-8D689C2D28F9}" srcId="{8752CD85-EEC0-4AD3-B976-AC077B6B0D8F}" destId="{500FD624-0322-4044-95DE-DF12B2F55F81}" srcOrd="0" destOrd="0" parTransId="{99527DAE-24CB-4470-AA51-53128D2E8B0E}" sibTransId="{F16DBE3D-3254-4891-B70A-1EE75BE145EE}"/>
    <dgm:cxn modelId="{5FF1CEAF-3FDA-4B13-BDF1-63ED833EF012}" srcId="{875194DC-CB93-4DA6-8696-916EDC92E9DA}" destId="{B6D7EBCF-09FC-4305-BDE8-7439351610D0}" srcOrd="3" destOrd="0" parTransId="{128C842D-8B94-4DA4-B722-86600FA12F3D}" sibTransId="{09477273-40FE-4AD8-AA7C-07DFE66447D0}"/>
    <dgm:cxn modelId="{160D9937-33E8-4322-B18A-4C4BB1D1E6B4}" type="presOf" srcId="{B6D7EBCF-09FC-4305-BDE8-7439351610D0}" destId="{E0AB245F-8CF2-4C97-AB1C-635A38E4FA3A}" srcOrd="0" destOrd="0" presId="urn:microsoft.com/office/officeart/2005/8/layout/chevron2"/>
    <dgm:cxn modelId="{A8D5414E-BE1E-4AC4-8035-F4443A53CDBA}" srcId="{875194DC-CB93-4DA6-8696-916EDC92E9DA}" destId="{32335239-DFC2-4F7F-9C44-A42EE87A6A63}" srcOrd="2" destOrd="0" parTransId="{EC1C0F16-34B4-4844-AA35-5E586B5206E9}" sibTransId="{8F55E460-636B-4896-A341-ACDE1BA2A2CE}"/>
    <dgm:cxn modelId="{C5B91B85-DDFE-4BCB-9DEE-8B24E4D69267}" srcId="{875194DC-CB93-4DA6-8696-916EDC92E9DA}" destId="{29CB300D-059C-49A5-9EF4-7D5FFF34EE34}" srcOrd="0" destOrd="0" parTransId="{04119FFF-2B8B-4D41-A62F-A47E7CE9B7AF}" sibTransId="{60D6BCC9-4AF9-4CCD-945A-D9BC95051C32}"/>
    <dgm:cxn modelId="{A95A9F7D-E70D-4626-8A52-16B77F9EB245}" srcId="{29CB300D-059C-49A5-9EF4-7D5FFF34EE34}" destId="{8B59C350-2E30-4FB2-BC87-86FE30F00898}" srcOrd="0" destOrd="0" parTransId="{185AA78E-F293-46CE-9B87-EEA3B012A8B7}" sibTransId="{BD2CA7FF-41A0-47F8-8169-F40FBC411AAB}"/>
    <dgm:cxn modelId="{E95D4C74-F56C-4755-9AB2-FC870602C561}" type="presOf" srcId="{875194DC-CB93-4DA6-8696-916EDC92E9DA}" destId="{B83CBC8A-FB47-4429-823C-6D720CC18C4F}" srcOrd="0" destOrd="0" presId="urn:microsoft.com/office/officeart/2005/8/layout/chevron2"/>
    <dgm:cxn modelId="{4575C092-C8CA-4288-9AC0-832829D36F97}" type="presOf" srcId="{ABBB639D-85A3-46DB-8A29-EF294BDEC966}" destId="{4C08873D-795E-4894-9247-EFE27CB89064}" srcOrd="0" destOrd="0" presId="urn:microsoft.com/office/officeart/2005/8/layout/chevron2"/>
    <dgm:cxn modelId="{5014C87C-0B1F-4C5F-9E59-96D6499BE4AA}" type="presOf" srcId="{8B59C350-2E30-4FB2-BC87-86FE30F00898}" destId="{E2E07939-47A8-4079-A61F-4744EDDD40F8}" srcOrd="0" destOrd="0" presId="urn:microsoft.com/office/officeart/2005/8/layout/chevron2"/>
    <dgm:cxn modelId="{B73E817B-2DBC-41CA-A5E8-7A2AC851F2D8}" type="presOf" srcId="{500FD624-0322-4044-95DE-DF12B2F55F81}" destId="{6EDAB7AD-286C-4D34-8640-A6D411CAD198}" srcOrd="0" destOrd="0" presId="urn:microsoft.com/office/officeart/2005/8/layout/chevron2"/>
    <dgm:cxn modelId="{65D7F8AB-367A-4D40-A274-895E4E1C78D8}" type="presOf" srcId="{29CB300D-059C-49A5-9EF4-7D5FFF34EE34}" destId="{C74152B8-917B-478F-B198-E41D3ABFB9C9}" srcOrd="0" destOrd="0" presId="urn:microsoft.com/office/officeart/2005/8/layout/chevron2"/>
    <dgm:cxn modelId="{1024B64B-5197-403E-A1F8-9C65C01CCC3E}" srcId="{875194DC-CB93-4DA6-8696-916EDC92E9DA}" destId="{8752CD85-EEC0-4AD3-B976-AC077B6B0D8F}" srcOrd="1" destOrd="0" parTransId="{0B0B3D94-5F56-4A1D-AC3B-EF823F97D30C}" sibTransId="{2787668A-1D34-4B88-B15D-AEEA53FEC117}"/>
    <dgm:cxn modelId="{D8E39952-8FCB-4EF4-924A-31B2FF506B1A}" type="presOf" srcId="{87AD85FB-3D44-43D5-B713-BE7639E2CCE2}" destId="{0C3A86FB-9D83-420B-8FD2-EE77C70E3A95}" srcOrd="0" destOrd="0" presId="urn:microsoft.com/office/officeart/2005/8/layout/chevron2"/>
    <dgm:cxn modelId="{31BA46D3-A035-48E9-89DA-747E58280F80}" srcId="{B6D7EBCF-09FC-4305-BDE8-7439351610D0}" destId="{87AD85FB-3D44-43D5-B713-BE7639E2CCE2}" srcOrd="0" destOrd="0" parTransId="{E3C6DECC-1ED1-4688-A0D9-39BEAC3D303D}" sibTransId="{98503D1A-E2C1-4CB4-9D2C-54443927F42A}"/>
    <dgm:cxn modelId="{DA24DAB5-F398-4AD5-8293-68C5646E6D67}" type="presOf" srcId="{8752CD85-EEC0-4AD3-B976-AC077B6B0D8F}" destId="{94EE0817-83DC-4955-89EF-95FD0392DE62}" srcOrd="0" destOrd="0" presId="urn:microsoft.com/office/officeart/2005/8/layout/chevron2"/>
    <dgm:cxn modelId="{D6F13D8A-7CEC-46AD-B5F1-31667B1198D3}" type="presParOf" srcId="{B83CBC8A-FB47-4429-823C-6D720CC18C4F}" destId="{F57A20D0-1824-4A0D-B5B7-8907D12C6FB3}" srcOrd="0" destOrd="0" presId="urn:microsoft.com/office/officeart/2005/8/layout/chevron2"/>
    <dgm:cxn modelId="{B3D28910-68AD-4BBF-B59F-AA4110003E1D}" type="presParOf" srcId="{F57A20D0-1824-4A0D-B5B7-8907D12C6FB3}" destId="{C74152B8-917B-478F-B198-E41D3ABFB9C9}" srcOrd="0" destOrd="0" presId="urn:microsoft.com/office/officeart/2005/8/layout/chevron2"/>
    <dgm:cxn modelId="{FCBAB0A8-15D6-4AEF-BC12-4AB7C2E85DC6}" type="presParOf" srcId="{F57A20D0-1824-4A0D-B5B7-8907D12C6FB3}" destId="{E2E07939-47A8-4079-A61F-4744EDDD40F8}" srcOrd="1" destOrd="0" presId="urn:microsoft.com/office/officeart/2005/8/layout/chevron2"/>
    <dgm:cxn modelId="{990C5EAF-6753-41E5-B99E-DBF518397333}" type="presParOf" srcId="{B83CBC8A-FB47-4429-823C-6D720CC18C4F}" destId="{202755D2-5E74-4068-846E-B2CF3A716553}" srcOrd="1" destOrd="0" presId="urn:microsoft.com/office/officeart/2005/8/layout/chevron2"/>
    <dgm:cxn modelId="{EA50F094-55E0-40E5-80E8-0360D5D18665}" type="presParOf" srcId="{B83CBC8A-FB47-4429-823C-6D720CC18C4F}" destId="{0DD40E58-87DF-4F8C-9642-75F6BEC0DF79}" srcOrd="2" destOrd="0" presId="urn:microsoft.com/office/officeart/2005/8/layout/chevron2"/>
    <dgm:cxn modelId="{12E3A475-8A78-445B-986B-AF357121CBDA}" type="presParOf" srcId="{0DD40E58-87DF-4F8C-9642-75F6BEC0DF79}" destId="{94EE0817-83DC-4955-89EF-95FD0392DE62}" srcOrd="0" destOrd="0" presId="urn:microsoft.com/office/officeart/2005/8/layout/chevron2"/>
    <dgm:cxn modelId="{18C61EE4-3FD2-4DB5-8416-38B7CC7C4647}" type="presParOf" srcId="{0DD40E58-87DF-4F8C-9642-75F6BEC0DF79}" destId="{6EDAB7AD-286C-4D34-8640-A6D411CAD198}" srcOrd="1" destOrd="0" presId="urn:microsoft.com/office/officeart/2005/8/layout/chevron2"/>
    <dgm:cxn modelId="{D91FA86B-7890-48F5-A5B1-957CC5D8D2E3}" type="presParOf" srcId="{B83CBC8A-FB47-4429-823C-6D720CC18C4F}" destId="{BCB4078E-37B8-4D89-A685-1B455CB4ABE3}" srcOrd="3" destOrd="0" presId="urn:microsoft.com/office/officeart/2005/8/layout/chevron2"/>
    <dgm:cxn modelId="{1001B352-DA23-43CF-A3BC-5C600384CE6F}" type="presParOf" srcId="{B83CBC8A-FB47-4429-823C-6D720CC18C4F}" destId="{00988DCA-5487-4588-9200-3B9AA633FAC7}" srcOrd="4" destOrd="0" presId="urn:microsoft.com/office/officeart/2005/8/layout/chevron2"/>
    <dgm:cxn modelId="{B72A9601-E911-4A93-B80F-CFD4C483151D}" type="presParOf" srcId="{00988DCA-5487-4588-9200-3B9AA633FAC7}" destId="{DAA6DCC2-CBB1-4BF8-A761-12F6392043C1}" srcOrd="0" destOrd="0" presId="urn:microsoft.com/office/officeart/2005/8/layout/chevron2"/>
    <dgm:cxn modelId="{866A5062-9B39-408B-B0A6-FE4D7F4827B7}" type="presParOf" srcId="{00988DCA-5487-4588-9200-3B9AA633FAC7}" destId="{4C08873D-795E-4894-9247-EFE27CB89064}" srcOrd="1" destOrd="0" presId="urn:microsoft.com/office/officeart/2005/8/layout/chevron2"/>
    <dgm:cxn modelId="{E3725778-E5CF-416D-A14F-D526B9C6B336}" type="presParOf" srcId="{B83CBC8A-FB47-4429-823C-6D720CC18C4F}" destId="{6C6B3E52-5FA7-4DFD-8180-808BCE0A5AB7}" srcOrd="5" destOrd="0" presId="urn:microsoft.com/office/officeart/2005/8/layout/chevron2"/>
    <dgm:cxn modelId="{51F51374-FF69-4A22-AB3B-189AE33D6D7D}" type="presParOf" srcId="{B83CBC8A-FB47-4429-823C-6D720CC18C4F}" destId="{01A3CD7A-242F-40D4-9D58-9719B5843A08}" srcOrd="6" destOrd="0" presId="urn:microsoft.com/office/officeart/2005/8/layout/chevron2"/>
    <dgm:cxn modelId="{6303793E-3094-4531-8D6C-007018627D27}" type="presParOf" srcId="{01A3CD7A-242F-40D4-9D58-9719B5843A08}" destId="{E0AB245F-8CF2-4C97-AB1C-635A38E4FA3A}" srcOrd="0" destOrd="0" presId="urn:microsoft.com/office/officeart/2005/8/layout/chevron2"/>
    <dgm:cxn modelId="{8AE2044C-068E-4B6F-B337-98E8168E712D}" type="presParOf" srcId="{01A3CD7A-242F-40D4-9D58-9719B5843A08}" destId="{0C3A86FB-9D83-420B-8FD2-EE77C70E3A9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152B8-917B-478F-B198-E41D3ABFB9C9}">
      <dsp:nvSpPr>
        <dsp:cNvPr id="0" name=""/>
        <dsp:cNvSpPr/>
      </dsp:nvSpPr>
      <dsp:spPr>
        <a:xfrm rot="5400000">
          <a:off x="-225127" y="228847"/>
          <a:ext cx="1500849" cy="105059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Past</a:t>
          </a:r>
          <a:endParaRPr lang="ru-RU" sz="1800" kern="1200" dirty="0"/>
        </a:p>
      </dsp:txBody>
      <dsp:txXfrm rot="-5400000">
        <a:off x="1" y="529016"/>
        <a:ext cx="1050594" cy="450255"/>
      </dsp:txXfrm>
    </dsp:sp>
    <dsp:sp modelId="{E2E07939-47A8-4079-A61F-4744EDDD40F8}">
      <dsp:nvSpPr>
        <dsp:cNvPr id="0" name=""/>
        <dsp:cNvSpPr/>
      </dsp:nvSpPr>
      <dsp:spPr>
        <a:xfrm rot="5400000">
          <a:off x="5798558" y="-4744244"/>
          <a:ext cx="975552" cy="1047148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3832" tIns="38735" rIns="38735" bIns="38735" numCol="1" spcCol="1270" anchor="ctr" anchorCtr="0">
          <a:noAutofit/>
        </a:bodyPr>
        <a:lstStyle/>
        <a:p>
          <a:pPr marL="285750" lvl="1" indent="-285750" algn="l" defTabSz="2711450">
            <a:lnSpc>
              <a:spcPct val="90000"/>
            </a:lnSpc>
            <a:spcBef>
              <a:spcPct val="0"/>
            </a:spcBef>
            <a:spcAft>
              <a:spcPct val="15000"/>
            </a:spcAft>
            <a:buChar char="••"/>
          </a:pPr>
          <a:r>
            <a:rPr lang="en-US" sz="6100" kern="1200" dirty="0" smtClean="0">
              <a:cs typeface="Times New Roman" panose="02020603050405020304" pitchFamily="18" charset="0"/>
            </a:rPr>
            <a:t>Single Channel </a:t>
          </a:r>
          <a:endParaRPr lang="ru-RU" sz="6100" kern="1200" dirty="0"/>
        </a:p>
      </dsp:txBody>
      <dsp:txXfrm rot="-5400000">
        <a:off x="1050595" y="51342"/>
        <a:ext cx="10423857" cy="880306"/>
      </dsp:txXfrm>
    </dsp:sp>
    <dsp:sp modelId="{94EE0817-83DC-4955-89EF-95FD0392DE62}">
      <dsp:nvSpPr>
        <dsp:cNvPr id="0" name=""/>
        <dsp:cNvSpPr/>
      </dsp:nvSpPr>
      <dsp:spPr>
        <a:xfrm rot="5400000">
          <a:off x="-225127" y="1585575"/>
          <a:ext cx="1500849" cy="105059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First Step</a:t>
          </a:r>
          <a:endParaRPr lang="ru-RU" sz="1800" kern="1200" dirty="0"/>
        </a:p>
      </dsp:txBody>
      <dsp:txXfrm rot="-5400000">
        <a:off x="1" y="1885744"/>
        <a:ext cx="1050594" cy="450255"/>
      </dsp:txXfrm>
    </dsp:sp>
    <dsp:sp modelId="{6EDAB7AD-286C-4D34-8640-A6D411CAD198}">
      <dsp:nvSpPr>
        <dsp:cNvPr id="0" name=""/>
        <dsp:cNvSpPr/>
      </dsp:nvSpPr>
      <dsp:spPr>
        <a:xfrm rot="5400000">
          <a:off x="5798558" y="-3387515"/>
          <a:ext cx="975552" cy="1047148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3832" tIns="38735" rIns="38735" bIns="38735" numCol="1" spcCol="1270" anchor="ctr" anchorCtr="0">
          <a:noAutofit/>
        </a:bodyPr>
        <a:lstStyle/>
        <a:p>
          <a:pPr marL="285750" lvl="1" indent="-285750" algn="l" defTabSz="2711450">
            <a:lnSpc>
              <a:spcPct val="90000"/>
            </a:lnSpc>
            <a:spcBef>
              <a:spcPct val="0"/>
            </a:spcBef>
            <a:spcAft>
              <a:spcPct val="15000"/>
            </a:spcAft>
            <a:buChar char="••"/>
          </a:pPr>
          <a:r>
            <a:rPr lang="en-US" sz="6100" kern="1200" dirty="0" err="1" smtClean="0">
              <a:ea typeface="Calibri" panose="020F0502020204030204" pitchFamily="34" charset="0"/>
              <a:cs typeface="Times New Roman" panose="02020603050405020304" pitchFamily="18" charset="0"/>
            </a:rPr>
            <a:t>MultiChannel</a:t>
          </a:r>
          <a:endParaRPr lang="ru-RU" sz="6100" kern="1200" dirty="0"/>
        </a:p>
      </dsp:txBody>
      <dsp:txXfrm rot="-5400000">
        <a:off x="1050595" y="1408071"/>
        <a:ext cx="10423857" cy="880306"/>
      </dsp:txXfrm>
    </dsp:sp>
    <dsp:sp modelId="{DAA6DCC2-CBB1-4BF8-A761-12F6392043C1}">
      <dsp:nvSpPr>
        <dsp:cNvPr id="0" name=""/>
        <dsp:cNvSpPr/>
      </dsp:nvSpPr>
      <dsp:spPr>
        <a:xfrm rot="5400000">
          <a:off x="-225127" y="2942304"/>
          <a:ext cx="1500849" cy="105059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Current</a:t>
          </a:r>
          <a:endParaRPr lang="ru-RU" sz="1800" kern="1200" dirty="0"/>
        </a:p>
      </dsp:txBody>
      <dsp:txXfrm rot="-5400000">
        <a:off x="1" y="3242473"/>
        <a:ext cx="1050594" cy="450255"/>
      </dsp:txXfrm>
    </dsp:sp>
    <dsp:sp modelId="{4C08873D-795E-4894-9247-EFE27CB89064}">
      <dsp:nvSpPr>
        <dsp:cNvPr id="0" name=""/>
        <dsp:cNvSpPr/>
      </dsp:nvSpPr>
      <dsp:spPr>
        <a:xfrm rot="5400000">
          <a:off x="5798558" y="-2030787"/>
          <a:ext cx="975552" cy="1047148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3832" tIns="38735" rIns="38735" bIns="38735" numCol="1" spcCol="1270" anchor="ctr" anchorCtr="0">
          <a:noAutofit/>
        </a:bodyPr>
        <a:lstStyle/>
        <a:p>
          <a:pPr marL="285750" lvl="1" indent="-285750" algn="l" defTabSz="2711450">
            <a:lnSpc>
              <a:spcPct val="90000"/>
            </a:lnSpc>
            <a:spcBef>
              <a:spcPct val="0"/>
            </a:spcBef>
            <a:spcAft>
              <a:spcPct val="15000"/>
            </a:spcAft>
            <a:buChar char="••"/>
          </a:pPr>
          <a:r>
            <a:rPr lang="en-US" sz="6100" kern="1200" dirty="0" err="1" smtClean="0"/>
            <a:t>CrossChannel</a:t>
          </a:r>
          <a:r>
            <a:rPr lang="en-US" sz="6100" kern="1200" dirty="0" smtClean="0"/>
            <a:t> </a:t>
          </a:r>
          <a:endParaRPr lang="ru-RU" sz="6100" kern="1200" dirty="0"/>
        </a:p>
      </dsp:txBody>
      <dsp:txXfrm rot="-5400000">
        <a:off x="1050595" y="2764799"/>
        <a:ext cx="10423857" cy="880306"/>
      </dsp:txXfrm>
    </dsp:sp>
    <dsp:sp modelId="{E0AB245F-8CF2-4C97-AB1C-635A38E4FA3A}">
      <dsp:nvSpPr>
        <dsp:cNvPr id="0" name=""/>
        <dsp:cNvSpPr/>
      </dsp:nvSpPr>
      <dsp:spPr>
        <a:xfrm rot="5400000">
          <a:off x="-225127" y="4299032"/>
          <a:ext cx="1500849" cy="1050594"/>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Future</a:t>
          </a:r>
          <a:endParaRPr lang="ru-RU" sz="1800" kern="1200" dirty="0"/>
        </a:p>
      </dsp:txBody>
      <dsp:txXfrm rot="-5400000">
        <a:off x="1" y="4599201"/>
        <a:ext cx="1050594" cy="450255"/>
      </dsp:txXfrm>
    </dsp:sp>
    <dsp:sp modelId="{0C3A86FB-9D83-420B-8FD2-EE77C70E3A95}">
      <dsp:nvSpPr>
        <dsp:cNvPr id="0" name=""/>
        <dsp:cNvSpPr/>
      </dsp:nvSpPr>
      <dsp:spPr>
        <a:xfrm rot="5400000">
          <a:off x="5798558" y="-674058"/>
          <a:ext cx="975552" cy="1047148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3832" tIns="38735" rIns="38735" bIns="38735" numCol="1" spcCol="1270" anchor="ctr" anchorCtr="0">
          <a:noAutofit/>
        </a:bodyPr>
        <a:lstStyle/>
        <a:p>
          <a:pPr marL="285750" lvl="1" indent="-285750" algn="l" defTabSz="2711450">
            <a:lnSpc>
              <a:spcPct val="90000"/>
            </a:lnSpc>
            <a:spcBef>
              <a:spcPct val="0"/>
            </a:spcBef>
            <a:spcAft>
              <a:spcPct val="15000"/>
            </a:spcAft>
            <a:buChar char="••"/>
          </a:pPr>
          <a:r>
            <a:rPr lang="en-US" sz="6100" kern="1200" dirty="0" err="1" smtClean="0"/>
            <a:t>OmniChannel</a:t>
          </a:r>
          <a:r>
            <a:rPr lang="en-US" sz="6100" kern="1200" dirty="0" smtClean="0"/>
            <a:t> </a:t>
          </a:r>
          <a:endParaRPr lang="ru-RU" sz="6100" kern="1200" dirty="0"/>
        </a:p>
      </dsp:txBody>
      <dsp:txXfrm rot="-5400000">
        <a:off x="1050595" y="4121528"/>
        <a:ext cx="10423857" cy="88030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1T16:09:48.510"/>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150 300,'3272'0,"-3242"0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1T16:10:08.437"/>
    </inkml:context>
    <inkml:brush xml:id="br0">
      <inkml:brushProperty name="width" value="0.29992"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150 300,'6'1,"0"1,0-1,0 1,0 1,0 0,-1-1,6 5,11 5,46 13,108 27,-43-16,-70-20,66 8,-74-14,38 2,36 9,-92-15,-1-1,1-2,60-3,-59-1,1 2,0 1,42 8,5 3,0-4,1-4,121-8,-50 0,-35 1,136 5,-175 14,-63-12,1 0,27 2,124-7,-123-2,0 1,1 3,76 13,60 29,-127-28,98 39,-131-45,0-1,34 6,-39-11,-1 1,0 1,0 1,35 18,-38-14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B2C2D7-CD24-4A19-94BD-B5EC7DAE9944}" type="datetimeFigureOut">
              <a:rPr lang="ru-RU" smtClean="0"/>
              <a:t>13.09.2023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F3D116-9215-41EC-9094-E21475A06003}" type="slidenum">
              <a:rPr lang="ru-RU" smtClean="0"/>
              <a:t>‹#›</a:t>
            </a:fld>
            <a:endParaRPr lang="ru-RU"/>
          </a:p>
        </p:txBody>
      </p:sp>
    </p:spTree>
    <p:extLst>
      <p:ext uri="{BB962C8B-B14F-4D97-AF65-F5344CB8AC3E}">
        <p14:creationId xmlns:p14="http://schemas.microsoft.com/office/powerpoint/2010/main" val="1829411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3F3D116-9215-41EC-9094-E21475A06003}" type="slidenum">
              <a:rPr lang="ru-RU" smtClean="0"/>
              <a:t>1</a:t>
            </a:fld>
            <a:endParaRPr lang="ru-RU"/>
          </a:p>
        </p:txBody>
      </p:sp>
    </p:spTree>
    <p:extLst>
      <p:ext uri="{BB962C8B-B14F-4D97-AF65-F5344CB8AC3E}">
        <p14:creationId xmlns:p14="http://schemas.microsoft.com/office/powerpoint/2010/main" val="2462259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Місце для заголовка 1"/>
          <p:cNvSpPr>
            <a:spLocks noGrp="1"/>
          </p:cNvSpPr>
          <p:nvPr>
            <p:ph type="title" hasCustomPrompt="1"/>
          </p:nvPr>
        </p:nvSpPr>
        <p:spPr>
          <a:xfrm>
            <a:off x="334962" y="1992473"/>
            <a:ext cx="11522075" cy="3190553"/>
          </a:xfrm>
          <a:prstGeom prst="rect">
            <a:avLst/>
          </a:prstGeom>
        </p:spPr>
        <p:txBody>
          <a:bodyPr vert="horz" lIns="91440" tIns="45720" rIns="91440" bIns="45720" rtlCol="0" anchor="ctr">
            <a:normAutofit/>
          </a:bodyPr>
          <a:lstStyle>
            <a:lvl1pPr algn="ctr">
              <a:defRPr sz="5400" baseline="0">
                <a:solidFill>
                  <a:srgbClr val="FFFF00"/>
                </a:solidFill>
              </a:defRPr>
            </a:lvl1pPr>
          </a:lstStyle>
          <a:p>
            <a:r>
              <a:rPr lang="en-US" dirty="0" smtClean="0"/>
              <a:t>Marketing 4.0 in the digital economy</a:t>
            </a:r>
            <a:endParaRPr lang="uk-UA" dirty="0"/>
          </a:p>
        </p:txBody>
      </p:sp>
    </p:spTree>
    <p:extLst>
      <p:ext uri="{BB962C8B-B14F-4D97-AF65-F5344CB8AC3E}">
        <p14:creationId xmlns:p14="http://schemas.microsoft.com/office/powerpoint/2010/main" val="775904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Титуль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298" y="12878"/>
            <a:ext cx="12192000" cy="6858000"/>
          </a:xfrm>
          <a:prstGeom prst="rect">
            <a:avLst/>
          </a:prstGeom>
        </p:spPr>
      </p:pic>
      <p:sp>
        <p:nvSpPr>
          <p:cNvPr id="7" name="Місце для заголовка 1"/>
          <p:cNvSpPr>
            <a:spLocks noGrp="1"/>
          </p:cNvSpPr>
          <p:nvPr>
            <p:ph type="title" hasCustomPrompt="1"/>
          </p:nvPr>
        </p:nvSpPr>
        <p:spPr>
          <a:xfrm>
            <a:off x="3284113" y="1992474"/>
            <a:ext cx="8572924" cy="3043166"/>
          </a:xfrm>
          <a:prstGeom prst="rect">
            <a:avLst/>
          </a:prstGeom>
        </p:spPr>
        <p:txBody>
          <a:bodyPr vert="horz" lIns="91440" tIns="45720" rIns="91440" bIns="45720" rtlCol="0" anchor="ctr">
            <a:normAutofit/>
          </a:bodyPr>
          <a:lstStyle>
            <a:lvl1pPr algn="ctr">
              <a:defRPr sz="2800" b="1" i="1" baseline="0">
                <a:solidFill>
                  <a:srgbClr val="00B0F0"/>
                </a:solidFill>
              </a:defRPr>
            </a:lvl1pPr>
          </a:lstStyle>
          <a:p>
            <a:r>
              <a:rPr lang="en-US" sz="2800" noProof="1" smtClean="0"/>
              <a:t>Iryna Zhalinska</a:t>
            </a:r>
            <a:r>
              <a:rPr lang="en-US" sz="2800" dirty="0" smtClean="0"/>
              <a:t/>
            </a:r>
            <a:br>
              <a:rPr lang="en-US" sz="2800" dirty="0" smtClean="0"/>
            </a:br>
            <a:r>
              <a:rPr lang="en-US" sz="2800" dirty="0" smtClean="0"/>
              <a:t>Ph.D. in Economics, Assoc. Prof.</a:t>
            </a:r>
            <a:br>
              <a:rPr lang="en-US" sz="2800" dirty="0" smtClean="0"/>
            </a:br>
            <a:r>
              <a:rPr lang="en-US" sz="2800" dirty="0" smtClean="0"/>
              <a:t>Department of Management, Business and Marketing Technologies</a:t>
            </a:r>
            <a:br>
              <a:rPr lang="en-US" sz="2800" dirty="0" smtClean="0"/>
            </a:br>
            <a:endParaRPr lang="uk-UA" dirty="0"/>
          </a:p>
        </p:txBody>
      </p:sp>
      <p:pic>
        <p:nvPicPr>
          <p:cNvPr id="3" name="Рисунок 2"/>
          <p:cNvPicPr>
            <a:picLocks noChangeAspect="1"/>
          </p:cNvPicPr>
          <p:nvPr userDrawn="1"/>
        </p:nvPicPr>
        <p:blipFill rotWithShape="1">
          <a:blip r:embed="rId3" cstate="print">
            <a:extLst>
              <a:ext uri="{28A0092B-C50C-407E-A947-70E740481C1C}">
                <a14:useLocalDpi xmlns:a14="http://schemas.microsoft.com/office/drawing/2010/main" val="0"/>
              </a:ext>
            </a:extLst>
          </a:blip>
          <a:srcRect l="18369" t="2817" r="14570" b="60752"/>
          <a:stretch/>
        </p:blipFill>
        <p:spPr>
          <a:xfrm>
            <a:off x="244700" y="2094784"/>
            <a:ext cx="2923504" cy="2631762"/>
          </a:xfrm>
          <a:prstGeom prst="rect">
            <a:avLst/>
          </a:prstGeom>
        </p:spPr>
      </p:pic>
    </p:spTree>
    <p:extLst>
      <p:ext uri="{BB962C8B-B14F-4D97-AF65-F5344CB8AC3E}">
        <p14:creationId xmlns:p14="http://schemas.microsoft.com/office/powerpoint/2010/main" val="473124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Титульний слайд">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298" y="12878"/>
            <a:ext cx="12192000" cy="6858000"/>
          </a:xfrm>
          <a:prstGeom prst="rect">
            <a:avLst/>
          </a:prstGeom>
        </p:spPr>
      </p:pic>
      <p:sp>
        <p:nvSpPr>
          <p:cNvPr id="7" name="Місце для заголовка 1"/>
          <p:cNvSpPr>
            <a:spLocks noGrp="1"/>
          </p:cNvSpPr>
          <p:nvPr>
            <p:ph type="title" hasCustomPrompt="1"/>
          </p:nvPr>
        </p:nvSpPr>
        <p:spPr>
          <a:xfrm>
            <a:off x="540913" y="1992474"/>
            <a:ext cx="11316124" cy="3043166"/>
          </a:xfrm>
          <a:prstGeom prst="rect">
            <a:avLst/>
          </a:prstGeom>
        </p:spPr>
        <p:txBody>
          <a:bodyPr vert="horz" lIns="91440" tIns="45720" rIns="91440" bIns="45720" rtlCol="0" anchor="ctr">
            <a:normAutofit/>
          </a:bodyPr>
          <a:lstStyle>
            <a:lvl1pPr algn="ctr">
              <a:defRPr sz="2800" b="1" i="1" baseline="0">
                <a:solidFill>
                  <a:srgbClr val="00B0F0"/>
                </a:solidFill>
              </a:defRPr>
            </a:lvl1pPr>
          </a:lstStyle>
          <a:p>
            <a:r>
              <a:rPr lang="en-US" dirty="0" smtClean="0"/>
              <a:t>Plan</a:t>
            </a:r>
            <a:br>
              <a:rPr lang="en-US" dirty="0" smtClean="0"/>
            </a:br>
            <a:r>
              <a:rPr lang="en-US" dirty="0" smtClean="0"/>
              <a:t>1. Digital, digitization, digitalization: digital transformations in business</a:t>
            </a:r>
            <a:br>
              <a:rPr lang="en-US" dirty="0" smtClean="0"/>
            </a:br>
            <a:r>
              <a:rPr lang="en-US" dirty="0" smtClean="0"/>
              <a:t>2. Marketing evolution: from Marketing 1.0 to Marketing 4.0</a:t>
            </a:r>
            <a:br>
              <a:rPr lang="en-US" dirty="0" smtClean="0"/>
            </a:br>
            <a:r>
              <a:rPr lang="en-US" dirty="0" smtClean="0"/>
              <a:t>3. Consumer in a digital economy</a:t>
            </a:r>
            <a:r>
              <a:rPr lang="uk-UA" dirty="0" smtClean="0"/>
              <a:t/>
            </a:r>
            <a:br>
              <a:rPr lang="uk-UA" dirty="0" smtClean="0"/>
            </a:br>
            <a:r>
              <a:rPr lang="uk-UA" dirty="0" smtClean="0"/>
              <a:t>4. New-generation</a:t>
            </a:r>
            <a:r>
              <a:rPr lang="en-US" dirty="0" smtClean="0"/>
              <a:t> technologies</a:t>
            </a:r>
            <a:endParaRPr lang="uk-UA" dirty="0"/>
          </a:p>
        </p:txBody>
      </p:sp>
    </p:spTree>
    <p:extLst>
      <p:ext uri="{BB962C8B-B14F-4D97-AF65-F5344CB8AC3E}">
        <p14:creationId xmlns:p14="http://schemas.microsoft.com/office/powerpoint/2010/main" val="2901713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Основний слайд">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Місце для заголовка 1"/>
          <p:cNvSpPr>
            <a:spLocks noGrp="1"/>
          </p:cNvSpPr>
          <p:nvPr>
            <p:ph type="title"/>
          </p:nvPr>
        </p:nvSpPr>
        <p:spPr>
          <a:xfrm>
            <a:off x="334961" y="188914"/>
            <a:ext cx="11522075" cy="1405108"/>
          </a:xfrm>
          <a:prstGeom prst="rect">
            <a:avLst/>
          </a:prstGeom>
        </p:spPr>
        <p:txBody>
          <a:bodyPr vert="horz" lIns="91440" tIns="45720" rIns="91440" bIns="45720" rtlCol="0" anchor="t">
            <a:normAutofit/>
          </a:bodyPr>
          <a:lstStyle/>
          <a:p>
            <a:r>
              <a:rPr lang="uk-UA" dirty="0" smtClean="0"/>
              <a:t>Зразок заголовка</a:t>
            </a:r>
            <a:endParaRPr lang="uk-UA" dirty="0"/>
          </a:p>
        </p:txBody>
      </p:sp>
      <p:sp>
        <p:nvSpPr>
          <p:cNvPr id="5" name="Місце для тексту 4"/>
          <p:cNvSpPr>
            <a:spLocks noGrp="1"/>
          </p:cNvSpPr>
          <p:nvPr>
            <p:ph type="body" sz="quarter" idx="10"/>
          </p:nvPr>
        </p:nvSpPr>
        <p:spPr>
          <a:xfrm>
            <a:off x="334963" y="1593850"/>
            <a:ext cx="11522075" cy="4176713"/>
          </a:xfrm>
          <a:prstGeom prst="rect">
            <a:avLst/>
          </a:prstGeom>
        </p:spPr>
        <p:txBody>
          <a:bodyPr/>
          <a:lstStyle>
            <a:lvl1pPr>
              <a:defRPr sz="3600" b="1"/>
            </a:lvl1pPr>
          </a:lstStyle>
          <a:p>
            <a:pPr lvl="0"/>
            <a:r>
              <a:rPr lang="uk-UA" dirty="0" smtClean="0"/>
              <a:t>Зразок тексту</a:t>
            </a:r>
          </a:p>
          <a:p>
            <a:pPr lvl="1"/>
            <a:r>
              <a:rPr lang="uk-UA" dirty="0" smtClean="0"/>
              <a:t>Другий рівень</a:t>
            </a:r>
          </a:p>
        </p:txBody>
      </p:sp>
    </p:spTree>
    <p:extLst>
      <p:ext uri="{BB962C8B-B14F-4D97-AF65-F5344CB8AC3E}">
        <p14:creationId xmlns:p14="http://schemas.microsoft.com/office/powerpoint/2010/main" val="2563952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Основний слайд з вмістом">
    <p:spTree>
      <p:nvGrpSpPr>
        <p:cNvPr id="1" name=""/>
        <p:cNvGrpSpPr/>
        <p:nvPr/>
      </p:nvGrpSpPr>
      <p:grpSpPr>
        <a:xfrm>
          <a:off x="0" y="0"/>
          <a:ext cx="0" cy="0"/>
          <a:chOff x="0" y="0"/>
          <a:chExt cx="0" cy="0"/>
        </a:xfrm>
      </p:grpSpPr>
      <p:pic>
        <p:nvPicPr>
          <p:cNvPr id="5" name="Рисунок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Місце для вмісту 3"/>
          <p:cNvSpPr>
            <a:spLocks noGrp="1"/>
          </p:cNvSpPr>
          <p:nvPr>
            <p:ph sz="quarter" idx="10"/>
          </p:nvPr>
        </p:nvSpPr>
        <p:spPr>
          <a:xfrm>
            <a:off x="334963" y="188913"/>
            <a:ext cx="11522075" cy="5578475"/>
          </a:xfrm>
          <a:prstGeom prst="rect">
            <a:avLst/>
          </a:prstGeom>
        </p:spPr>
        <p:txBody>
          <a:bodyPr/>
          <a:lstStyle>
            <a:lvl1pPr>
              <a:defRPr sz="3200" b="1"/>
            </a:lvl1pPr>
          </a:lstStyle>
          <a:p>
            <a:pPr lvl="0"/>
            <a:r>
              <a:rPr lang="uk-UA" dirty="0" smtClean="0"/>
              <a:t>Зразок тексту</a:t>
            </a:r>
          </a:p>
          <a:p>
            <a:pPr lvl="1"/>
            <a:r>
              <a:rPr lang="uk-UA" dirty="0" smtClean="0"/>
              <a:t>Другий рівень</a:t>
            </a:r>
          </a:p>
        </p:txBody>
      </p:sp>
    </p:spTree>
    <p:extLst>
      <p:ext uri="{BB962C8B-B14F-4D97-AF65-F5344CB8AC3E}">
        <p14:creationId xmlns:p14="http://schemas.microsoft.com/office/powerpoint/2010/main" val="3192927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ФІнальний слайд">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122219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899070"/>
      </p:ext>
    </p:extLst>
  </p:cSld>
  <p:clrMap bg1="lt1" tx1="dk1" bg2="lt2" tx2="dk2" accent1="accent1" accent2="accent2" accent3="accent3" accent4="accent4" accent5="accent5" accent6="accent6" hlink="hlink" folHlink="folHlink"/>
  <p:sldLayoutIdLst>
    <p:sldLayoutId id="2147483659" r:id="rId1"/>
    <p:sldLayoutId id="2147483664" r:id="rId2"/>
    <p:sldLayoutId id="2147483665" r:id="rId3"/>
    <p:sldLayoutId id="2147483660" r:id="rId4"/>
    <p:sldLayoutId id="2147483663" r:id="rId5"/>
    <p:sldLayoutId id="2147483661" r:id="rId6"/>
  </p:sldLayoutIdLst>
  <p:txStyles>
    <p:titleStyle>
      <a:lvl1pPr algn="l" defTabSz="914400"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2260" userDrawn="1">
          <p15:clr>
            <a:srgbClr val="F26B43"/>
          </p15:clr>
        </p15:guide>
        <p15:guide id="6"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8.emf"/><Relationship Id="rId5" Type="http://schemas.openxmlformats.org/officeDocument/2006/relationships/customXml" Target="../ink/ink2.xml"/><Relationship Id="rId4" Type="http://schemas.openxmlformats.org/officeDocument/2006/relationships/image" Target="../media/image7.emf"/></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t>Omnichannel</a:t>
            </a:r>
            <a:r>
              <a:rPr lang="en-US" dirty="0"/>
              <a:t> </a:t>
            </a:r>
            <a:r>
              <a:rPr lang="en-US" dirty="0" smtClean="0"/>
              <a:t>Marketing </a:t>
            </a:r>
            <a:r>
              <a:rPr lang="en-US" dirty="0"/>
              <a:t>in the evolution of </a:t>
            </a:r>
            <a:r>
              <a:rPr lang="en-US" dirty="0" smtClean="0"/>
              <a:t>Marketing</a:t>
            </a:r>
            <a:endParaRPr lang="ru-RU" dirty="0"/>
          </a:p>
        </p:txBody>
      </p:sp>
    </p:spTree>
    <p:extLst>
      <p:ext uri="{BB962C8B-B14F-4D97-AF65-F5344CB8AC3E}">
        <p14:creationId xmlns:p14="http://schemas.microsoft.com/office/powerpoint/2010/main" val="4271017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r>
              <a:rPr lang="en-US" dirty="0" smtClean="0"/>
              <a:t>Marketing Management</a:t>
            </a:r>
          </a:p>
          <a:p>
            <a:r>
              <a:rPr lang="en-US" dirty="0" smtClean="0"/>
              <a:t>Marketing </a:t>
            </a:r>
            <a:r>
              <a:rPr lang="en-US" dirty="0"/>
              <a:t>management </a:t>
            </a:r>
            <a:r>
              <a:rPr lang="en-US" b="0" dirty="0" smtClean="0"/>
              <a:t>is</a:t>
            </a:r>
            <a:r>
              <a:rPr lang="en-US" b="0" dirty="0"/>
              <a:t> the art and science of choosing target markets and getting, keeping and growing customers through creating, delivering and communicating superior customer values of </a:t>
            </a:r>
            <a:r>
              <a:rPr lang="en-US" b="0" dirty="0" smtClean="0"/>
              <a:t>management (Ph. Kotler)</a:t>
            </a:r>
          </a:p>
          <a:p>
            <a:pPr algn="just"/>
            <a:r>
              <a:rPr lang="en-US" dirty="0" smtClean="0"/>
              <a:t>Marketing Management </a:t>
            </a:r>
            <a:r>
              <a:rPr lang="en-US" b="0" dirty="0" smtClean="0"/>
              <a:t>is the process of planning and executing the conception, pricing, promotion, and distribution of ideas, goods, and services to create exchanges that satisfy individual and organizational goals.  </a:t>
            </a:r>
            <a:endParaRPr lang="en-US" b="0" dirty="0" smtClean="0"/>
          </a:p>
          <a:p>
            <a:pPr algn="just"/>
            <a:r>
              <a:rPr lang="en-US" dirty="0" smtClean="0"/>
              <a:t>4P (marketing mix) from 1948 to 1960 (</a:t>
            </a:r>
            <a:r>
              <a:rPr lang="en-US" b="0" i="1" dirty="0"/>
              <a:t>E. Jerome McCarthy</a:t>
            </a:r>
            <a:r>
              <a:rPr lang="en-US" dirty="0" smtClean="0"/>
              <a:t>)</a:t>
            </a:r>
            <a:endParaRPr lang="ru-RU" dirty="0"/>
          </a:p>
        </p:txBody>
      </p:sp>
    </p:spTree>
    <p:extLst>
      <p:ext uri="{BB962C8B-B14F-4D97-AF65-F5344CB8AC3E}">
        <p14:creationId xmlns:p14="http://schemas.microsoft.com/office/powerpoint/2010/main" val="1035474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r>
              <a:rPr lang="en-US" dirty="0" smtClean="0"/>
              <a:t>Holistic Marketing </a:t>
            </a:r>
          </a:p>
          <a:p>
            <a:pPr algn="just"/>
            <a:r>
              <a:rPr lang="en-US" b="0" dirty="0">
                <a:latin typeface="Inter"/>
              </a:rPr>
              <a:t>The holistic marketing concept views </a:t>
            </a:r>
            <a:r>
              <a:rPr lang="en-US" dirty="0">
                <a:latin typeface="Inter"/>
              </a:rPr>
              <a:t>a business as a unified entity</a:t>
            </a:r>
            <a:r>
              <a:rPr lang="en-US" b="0" dirty="0">
                <a:latin typeface="Inter"/>
              </a:rPr>
              <a:t>, with all its different parts working together towards a common goal. The holistic approach seeks to create synergy across all the different components of </a:t>
            </a:r>
            <a:r>
              <a:rPr lang="en-US" b="0" dirty="0" smtClean="0">
                <a:latin typeface="Inter"/>
              </a:rPr>
              <a:t>marketing.</a:t>
            </a:r>
            <a:endParaRPr lang="en-US" b="0" dirty="0">
              <a:latin typeface="Inter"/>
            </a:endParaRPr>
          </a:p>
          <a:p>
            <a:pPr algn="just"/>
            <a:r>
              <a:rPr lang="en-US" b="0" dirty="0" smtClean="0">
                <a:latin typeface="Inter"/>
              </a:rPr>
              <a:t>All </a:t>
            </a:r>
            <a:r>
              <a:rPr lang="en-US" b="0" dirty="0">
                <a:latin typeface="Inter"/>
              </a:rPr>
              <a:t>marketing strategies and activities about the business should be consistent with its common </a:t>
            </a:r>
            <a:r>
              <a:rPr lang="en-US" b="0" dirty="0" smtClean="0">
                <a:latin typeface="Inter"/>
              </a:rPr>
              <a:t>goal. All </a:t>
            </a:r>
            <a:r>
              <a:rPr lang="en-US" b="0" dirty="0">
                <a:latin typeface="Inter"/>
              </a:rPr>
              <a:t>the different departments in the company should have a good understanding of how their decisions and actions could affect other parts of the business.</a:t>
            </a:r>
          </a:p>
          <a:p>
            <a:pPr marL="0" indent="0">
              <a:buNone/>
            </a:pPr>
            <a:endParaRPr lang="ru-RU" dirty="0"/>
          </a:p>
        </p:txBody>
      </p:sp>
    </p:spTree>
    <p:extLst>
      <p:ext uri="{BB962C8B-B14F-4D97-AF65-F5344CB8AC3E}">
        <p14:creationId xmlns:p14="http://schemas.microsoft.com/office/powerpoint/2010/main" val="889701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r>
              <a:rPr lang="en-US" dirty="0"/>
              <a:t>K</a:t>
            </a:r>
            <a:r>
              <a:rPr lang="en-US" dirty="0" smtClean="0"/>
              <a:t>ey </a:t>
            </a:r>
            <a:r>
              <a:rPr lang="en-US" dirty="0"/>
              <a:t>Features of a Holistic </a:t>
            </a:r>
            <a:r>
              <a:rPr lang="en-US" dirty="0" smtClean="0"/>
              <a:t>Marketing</a:t>
            </a:r>
          </a:p>
          <a:p>
            <a:pPr algn="just"/>
            <a:r>
              <a:rPr lang="en-US" dirty="0"/>
              <a:t>Common Goal:</a:t>
            </a:r>
            <a:r>
              <a:rPr lang="en-US" b="0" dirty="0"/>
              <a:t> </a:t>
            </a:r>
            <a:r>
              <a:rPr lang="en-US" b="0" dirty="0" smtClean="0"/>
              <a:t>HM </a:t>
            </a:r>
            <a:r>
              <a:rPr lang="en-US" b="0" dirty="0"/>
              <a:t>focuses on creating a shared goal that all stakeholders can strive to meet. Everyone involved in the process must understand their part in achieving a common objective.</a:t>
            </a:r>
          </a:p>
          <a:p>
            <a:pPr algn="just"/>
            <a:r>
              <a:rPr lang="en-US" dirty="0"/>
              <a:t>Aligned Activities:</a:t>
            </a:r>
            <a:r>
              <a:rPr lang="en-US" b="0" dirty="0"/>
              <a:t> All activities involved in </a:t>
            </a:r>
            <a:r>
              <a:rPr lang="en-US" b="0" dirty="0" smtClean="0"/>
              <a:t>an HM </a:t>
            </a:r>
            <a:r>
              <a:rPr lang="en-US" b="0" dirty="0"/>
              <a:t>strategy should be aligned towards the same </a:t>
            </a:r>
            <a:r>
              <a:rPr lang="en-US" b="0" dirty="0" smtClean="0"/>
              <a:t>goal, namely messages</a:t>
            </a:r>
            <a:r>
              <a:rPr lang="en-US" b="0" dirty="0"/>
              <a:t>, </a:t>
            </a:r>
            <a:r>
              <a:rPr lang="en-US" b="0" dirty="0" smtClean="0"/>
              <a:t>products/services</a:t>
            </a:r>
            <a:r>
              <a:rPr lang="en-US" b="0" dirty="0"/>
              <a:t>, customer segments, channels, and tactics.</a:t>
            </a:r>
          </a:p>
          <a:p>
            <a:pPr algn="just"/>
            <a:r>
              <a:rPr lang="en-US" dirty="0"/>
              <a:t>Integrated Activities:</a:t>
            </a:r>
            <a:r>
              <a:rPr lang="en-US" b="0" dirty="0"/>
              <a:t> </a:t>
            </a:r>
            <a:r>
              <a:rPr lang="en-US" b="0" dirty="0" smtClean="0"/>
              <a:t>HM </a:t>
            </a:r>
            <a:r>
              <a:rPr lang="en-US" b="0" dirty="0"/>
              <a:t>focuses on integrating all the activities involved in a marketing strategy. </a:t>
            </a:r>
            <a:r>
              <a:rPr lang="en-US" b="0" dirty="0" smtClean="0"/>
              <a:t>Everything </a:t>
            </a:r>
            <a:r>
              <a:rPr lang="en-US" b="0" dirty="0"/>
              <a:t>needs to be connected and working together in harmony towards a common goal.</a:t>
            </a:r>
          </a:p>
          <a:p>
            <a:endParaRPr lang="en-US" dirty="0"/>
          </a:p>
        </p:txBody>
      </p:sp>
    </p:spTree>
    <p:extLst>
      <p:ext uri="{BB962C8B-B14F-4D97-AF65-F5344CB8AC3E}">
        <p14:creationId xmlns:p14="http://schemas.microsoft.com/office/powerpoint/2010/main" val="4089825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brary.net/htm/img/13/674/3.png"/>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2286000" y="630238"/>
            <a:ext cx="7620000" cy="469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674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algn="just"/>
            <a:r>
              <a:rPr lang="en-US" i="1" dirty="0">
                <a:latin typeface="Times New Roman" panose="02020603050405020304" pitchFamily="18" charset="0"/>
                <a:ea typeface="Calibri" panose="020F0502020204030204" pitchFamily="34" charset="0"/>
              </a:rPr>
              <a:t>Relationship </a:t>
            </a:r>
            <a:r>
              <a:rPr lang="en-US" i="1" dirty="0" smtClean="0">
                <a:latin typeface="Times New Roman" panose="02020603050405020304" pitchFamily="18" charset="0"/>
                <a:ea typeface="Calibri" panose="020F0502020204030204" pitchFamily="34" charset="0"/>
              </a:rPr>
              <a:t>Marketing</a:t>
            </a:r>
            <a:r>
              <a:rPr lang="en-US" b="0" dirty="0" smtClean="0">
                <a:latin typeface="Times New Roman" panose="02020603050405020304" pitchFamily="18" charset="0"/>
                <a:ea typeface="Calibri" panose="020F0502020204030204" pitchFamily="34" charset="0"/>
              </a:rPr>
              <a:t> </a:t>
            </a:r>
            <a:r>
              <a:rPr lang="en-US" b="0" dirty="0">
                <a:latin typeface="Times New Roman" panose="02020603050405020304" pitchFamily="18" charset="0"/>
                <a:ea typeface="Calibri" panose="020F0502020204030204" pitchFamily="34" charset="0"/>
              </a:rPr>
              <a:t>aims to build mutually satisfying </a:t>
            </a:r>
            <a:r>
              <a:rPr lang="en-US" b="0" dirty="0" smtClean="0">
                <a:latin typeface="Times New Roman" panose="02020603050405020304" pitchFamily="18" charset="0"/>
                <a:ea typeface="Calibri" panose="020F0502020204030204" pitchFamily="34" charset="0"/>
              </a:rPr>
              <a:t>long-term </a:t>
            </a:r>
            <a:r>
              <a:rPr lang="en-US" b="0" dirty="0">
                <a:latin typeface="Times New Roman" panose="02020603050405020304" pitchFamily="18" charset="0"/>
                <a:ea typeface="Calibri" panose="020F0502020204030204" pitchFamily="34" charset="0"/>
              </a:rPr>
              <a:t>relationships with key constituents in order to earn and retain their </a:t>
            </a:r>
            <a:r>
              <a:rPr lang="en-US" b="0" dirty="0" smtClean="0">
                <a:latin typeface="Times New Roman" panose="02020603050405020304" pitchFamily="18" charset="0"/>
                <a:ea typeface="Calibri" panose="020F0502020204030204" pitchFamily="34" charset="0"/>
              </a:rPr>
              <a:t>business.</a:t>
            </a:r>
            <a:r>
              <a:rPr lang="en-US" b="0" dirty="0">
                <a:latin typeface="Times New Roman" panose="02020603050405020304" pitchFamily="18" charset="0"/>
                <a:ea typeface="Calibri" panose="020F0502020204030204" pitchFamily="34" charset="0"/>
              </a:rPr>
              <a:t> Four key constituents for relationship marketing are </a:t>
            </a:r>
            <a:r>
              <a:rPr lang="en-US" b="0" i="1" dirty="0" smtClean="0">
                <a:latin typeface="Times New Roman" panose="02020603050405020304" pitchFamily="18" charset="0"/>
                <a:ea typeface="Calibri" panose="020F0502020204030204" pitchFamily="34" charset="0"/>
              </a:rPr>
              <a:t>(1) customers</a:t>
            </a:r>
            <a:r>
              <a:rPr lang="en-US" b="0" i="1" dirty="0">
                <a:latin typeface="Times New Roman" panose="02020603050405020304" pitchFamily="18" charset="0"/>
                <a:ea typeface="Calibri" panose="020F0502020204030204" pitchFamily="34" charset="0"/>
              </a:rPr>
              <a:t>, </a:t>
            </a:r>
            <a:r>
              <a:rPr lang="en-US" b="0" i="1" dirty="0" smtClean="0">
                <a:latin typeface="Times New Roman" panose="02020603050405020304" pitchFamily="18" charset="0"/>
                <a:ea typeface="Calibri" panose="020F0502020204030204" pitchFamily="34" charset="0"/>
              </a:rPr>
              <a:t>(2) employees</a:t>
            </a:r>
            <a:r>
              <a:rPr lang="en-US" b="0" i="1" dirty="0">
                <a:latin typeface="Times New Roman" panose="02020603050405020304" pitchFamily="18" charset="0"/>
                <a:ea typeface="Calibri" panose="020F0502020204030204" pitchFamily="34" charset="0"/>
              </a:rPr>
              <a:t>, </a:t>
            </a:r>
            <a:r>
              <a:rPr lang="en-US" b="0" i="1" dirty="0" smtClean="0">
                <a:latin typeface="Times New Roman" panose="02020603050405020304" pitchFamily="18" charset="0"/>
                <a:ea typeface="Calibri" panose="020F0502020204030204" pitchFamily="34" charset="0"/>
              </a:rPr>
              <a:t>(3) marketing </a:t>
            </a:r>
            <a:r>
              <a:rPr lang="en-US" b="0" i="1" dirty="0">
                <a:latin typeface="Times New Roman" panose="02020603050405020304" pitchFamily="18" charset="0"/>
                <a:ea typeface="Calibri" panose="020F0502020204030204" pitchFamily="34" charset="0"/>
              </a:rPr>
              <a:t>partners </a:t>
            </a:r>
            <a:r>
              <a:rPr lang="en-US" b="0" dirty="0">
                <a:latin typeface="Times New Roman" panose="02020603050405020304" pitchFamily="18" charset="0"/>
                <a:ea typeface="Calibri" panose="020F0502020204030204" pitchFamily="34" charset="0"/>
              </a:rPr>
              <a:t>(channels, suppliers, distributors, dealers, agencies), and </a:t>
            </a:r>
            <a:r>
              <a:rPr lang="en-US" b="0" i="1" dirty="0" smtClean="0">
                <a:latin typeface="Times New Roman" panose="02020603050405020304" pitchFamily="18" charset="0"/>
                <a:ea typeface="Calibri" panose="020F0502020204030204" pitchFamily="34" charset="0"/>
              </a:rPr>
              <a:t>(4)</a:t>
            </a:r>
            <a:r>
              <a:rPr lang="en-US" b="0" dirty="0" smtClean="0">
                <a:latin typeface="Times New Roman" panose="02020603050405020304" pitchFamily="18" charset="0"/>
                <a:ea typeface="Calibri" panose="020F0502020204030204" pitchFamily="34" charset="0"/>
              </a:rPr>
              <a:t> </a:t>
            </a:r>
            <a:r>
              <a:rPr lang="en-US" b="0" i="1" dirty="0" smtClean="0">
                <a:latin typeface="Times New Roman" panose="02020603050405020304" pitchFamily="18" charset="0"/>
                <a:ea typeface="Calibri" panose="020F0502020204030204" pitchFamily="34" charset="0"/>
              </a:rPr>
              <a:t>members </a:t>
            </a:r>
            <a:r>
              <a:rPr lang="en-US" b="0" i="1" dirty="0">
                <a:latin typeface="Times New Roman" panose="02020603050405020304" pitchFamily="18" charset="0"/>
                <a:ea typeface="Calibri" panose="020F0502020204030204" pitchFamily="34" charset="0"/>
              </a:rPr>
              <a:t>of the financial community </a:t>
            </a:r>
            <a:r>
              <a:rPr lang="en-US" b="0" dirty="0">
                <a:latin typeface="Times New Roman" panose="02020603050405020304" pitchFamily="18" charset="0"/>
                <a:ea typeface="Calibri" panose="020F0502020204030204" pitchFamily="34" charset="0"/>
              </a:rPr>
              <a:t>(shareholders, investors, analysts</a:t>
            </a:r>
            <a:r>
              <a:rPr lang="en-US" b="0" dirty="0" smtClean="0">
                <a:latin typeface="Times New Roman" panose="02020603050405020304" pitchFamily="18" charset="0"/>
                <a:ea typeface="Calibri" panose="020F0502020204030204" pitchFamily="34" charset="0"/>
              </a:rPr>
              <a:t>).</a:t>
            </a:r>
          </a:p>
          <a:p>
            <a:pPr algn="just"/>
            <a:r>
              <a:rPr lang="en-US" i="1" dirty="0">
                <a:latin typeface="Times New Roman" panose="02020603050405020304" pitchFamily="18" charset="0"/>
                <a:ea typeface="Calibri" panose="020F0502020204030204" pitchFamily="34" charset="0"/>
              </a:rPr>
              <a:t>Integrated </a:t>
            </a:r>
            <a:r>
              <a:rPr lang="en-US" i="1" dirty="0" smtClean="0">
                <a:latin typeface="Times New Roman" panose="02020603050405020304" pitchFamily="18" charset="0"/>
                <a:ea typeface="Calibri" panose="020F0502020204030204" pitchFamily="34" charset="0"/>
              </a:rPr>
              <a:t>Marketing</a:t>
            </a:r>
            <a:r>
              <a:rPr lang="en-US" b="0" dirty="0" smtClean="0">
                <a:latin typeface="Times New Roman" panose="02020603050405020304" pitchFamily="18" charset="0"/>
                <a:ea typeface="Calibri" panose="020F0502020204030204" pitchFamily="34" charset="0"/>
              </a:rPr>
              <a:t> </a:t>
            </a:r>
            <a:r>
              <a:rPr lang="en-US" sz="3000" b="0" dirty="0">
                <a:latin typeface="Times New Roman" panose="02020603050405020304" pitchFamily="18" charset="0"/>
                <a:ea typeface="Calibri" panose="020F0502020204030204" pitchFamily="34" charset="0"/>
              </a:rPr>
              <a:t>occurs when the marketer devises activities and programs to create, communicate, and deliver value for </a:t>
            </a:r>
            <a:r>
              <a:rPr lang="en-US" sz="3000" b="0" dirty="0" smtClean="0">
                <a:latin typeface="Times New Roman" panose="02020603050405020304" pitchFamily="18" charset="0"/>
                <a:ea typeface="Calibri" panose="020F0502020204030204" pitchFamily="34" charset="0"/>
              </a:rPr>
              <a:t>consumers </a:t>
            </a:r>
            <a:r>
              <a:rPr lang="en-US" sz="3000" b="0" dirty="0">
                <a:latin typeface="Times New Roman" panose="02020603050405020304" pitchFamily="18" charset="0"/>
                <a:ea typeface="Calibri" panose="020F0502020204030204" pitchFamily="34" charset="0"/>
              </a:rPr>
              <a:t>such that “the whole is greater than the sum of its </a:t>
            </a:r>
            <a:r>
              <a:rPr lang="en-US" sz="3000" b="0" dirty="0" smtClean="0">
                <a:latin typeface="Times New Roman" panose="02020603050405020304" pitchFamily="18" charset="0"/>
                <a:ea typeface="Calibri" panose="020F0502020204030204" pitchFamily="34" charset="0"/>
              </a:rPr>
              <a:t>parts”, </a:t>
            </a:r>
            <a:r>
              <a:rPr lang="en-US" sz="3000" b="0" dirty="0" err="1" smtClean="0">
                <a:latin typeface="Times New Roman" panose="02020603050405020304" pitchFamily="18" charset="0"/>
                <a:ea typeface="Calibri" panose="020F0502020204030204" pitchFamily="34" charset="0"/>
              </a:rPr>
              <a:t>i</a:t>
            </a:r>
            <a:r>
              <a:rPr lang="en-US" sz="3000" b="0" dirty="0" smtClean="0">
                <a:latin typeface="Times New Roman" panose="02020603050405020304" pitchFamily="18" charset="0"/>
                <a:ea typeface="Calibri" panose="020F0502020204030204" pitchFamily="34" charset="0"/>
              </a:rPr>
              <a:t>. e. </a:t>
            </a:r>
            <a:r>
              <a:rPr lang="en-US" sz="3000" b="0" dirty="0">
                <a:latin typeface="Times New Roman" panose="02020603050405020304" pitchFamily="18" charset="0"/>
                <a:ea typeface="Calibri" panose="020F0502020204030204" pitchFamily="34" charset="0"/>
              </a:rPr>
              <a:t>(1) many different marketing activities can create, communicate, and deliver value; and (2) marketers should design and implement each marketing activity with all other activities in mind.</a:t>
            </a:r>
            <a:endParaRPr lang="ru-RU" sz="3000" b="0" dirty="0"/>
          </a:p>
        </p:txBody>
      </p:sp>
    </p:spTree>
    <p:extLst>
      <p:ext uri="{BB962C8B-B14F-4D97-AF65-F5344CB8AC3E}">
        <p14:creationId xmlns:p14="http://schemas.microsoft.com/office/powerpoint/2010/main" val="2384880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algn="just"/>
            <a:r>
              <a:rPr lang="en-US" i="1" dirty="0">
                <a:latin typeface="Times New Roman" panose="02020603050405020304" pitchFamily="18" charset="0"/>
                <a:ea typeface="Calibri" panose="020F0502020204030204" pitchFamily="34" charset="0"/>
              </a:rPr>
              <a:t>Internal Marketing</a:t>
            </a:r>
            <a:r>
              <a:rPr lang="en-US" dirty="0">
                <a:latin typeface="Times New Roman" panose="02020603050405020304" pitchFamily="18" charset="0"/>
                <a:ea typeface="Calibri" panose="020F0502020204030204" pitchFamily="34" charset="0"/>
              </a:rPr>
              <a:t> </a:t>
            </a:r>
            <a:r>
              <a:rPr lang="en-US" b="0" dirty="0" smtClean="0">
                <a:latin typeface="Times New Roman" panose="02020603050405020304" pitchFamily="18" charset="0"/>
                <a:ea typeface="Calibri" panose="020F0502020204030204" pitchFamily="34" charset="0"/>
              </a:rPr>
              <a:t>is </a:t>
            </a:r>
            <a:r>
              <a:rPr lang="en-US" b="0" dirty="0">
                <a:latin typeface="Times New Roman" panose="02020603050405020304" pitchFamily="18" charset="0"/>
                <a:ea typeface="Calibri" panose="020F0502020204030204" pitchFamily="34" charset="0"/>
              </a:rPr>
              <a:t>the task of hiring, training, and motivating able employees who want to serve customers well. </a:t>
            </a:r>
            <a:r>
              <a:rPr lang="en-US" b="0" dirty="0" smtClean="0">
                <a:latin typeface="Times New Roman" panose="02020603050405020304" pitchFamily="18" charset="0"/>
                <a:ea typeface="Calibri" panose="020F0502020204030204" pitchFamily="34" charset="0"/>
              </a:rPr>
              <a:t>Marketing </a:t>
            </a:r>
            <a:r>
              <a:rPr lang="en-US" b="0" dirty="0">
                <a:latin typeface="Times New Roman" panose="02020603050405020304" pitchFamily="18" charset="0"/>
                <a:ea typeface="Calibri" panose="020F0502020204030204" pitchFamily="34" charset="0"/>
              </a:rPr>
              <a:t>activities within the firm can be as important as, or even more important than, those directed outside the company</a:t>
            </a:r>
            <a:r>
              <a:rPr lang="en-US" b="0" dirty="0" smtClean="0">
                <a:latin typeface="Times New Roman" panose="02020603050405020304" pitchFamily="18" charset="0"/>
                <a:ea typeface="Calibri" panose="020F0502020204030204" pitchFamily="34" charset="0"/>
              </a:rPr>
              <a:t>.</a:t>
            </a:r>
          </a:p>
          <a:p>
            <a:pPr algn="just"/>
            <a:r>
              <a:rPr lang="en-US" i="1" dirty="0">
                <a:latin typeface="Times New Roman" panose="02020603050405020304" pitchFamily="18" charset="0"/>
                <a:ea typeface="Calibri" panose="020F0502020204030204" pitchFamily="34" charset="0"/>
                <a:cs typeface="Times New Roman" panose="02020603050405020304" pitchFamily="18" charset="0"/>
              </a:rPr>
              <a:t>Performance Marketing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b="0" dirty="0" smtClean="0">
                <a:latin typeface="Times New Roman" panose="02020603050405020304" pitchFamily="18" charset="0"/>
                <a:ea typeface="Calibri" panose="020F0502020204030204" pitchFamily="34" charset="0"/>
                <a:cs typeface="Times New Roman" panose="02020603050405020304" pitchFamily="18" charset="0"/>
              </a:rPr>
              <a:t>requires </a:t>
            </a:r>
            <a:r>
              <a:rPr lang="en-US" b="0" dirty="0">
                <a:latin typeface="Times New Roman" panose="02020603050405020304" pitchFamily="18" charset="0"/>
                <a:ea typeface="Calibri" panose="020F0502020204030204" pitchFamily="34" charset="0"/>
                <a:cs typeface="Times New Roman" panose="02020603050405020304" pitchFamily="18" charset="0"/>
              </a:rPr>
              <a:t>understanding the financial and </a:t>
            </a:r>
            <a:r>
              <a:rPr lang="en-US" b="0" dirty="0" smtClean="0">
                <a:latin typeface="Times New Roman" panose="02020603050405020304" pitchFamily="18" charset="0"/>
                <a:ea typeface="Calibri" panose="020F0502020204030204" pitchFamily="34" charset="0"/>
                <a:cs typeface="Times New Roman" panose="02020603050405020304" pitchFamily="18" charset="0"/>
              </a:rPr>
              <a:t>non-financial </a:t>
            </a:r>
            <a:r>
              <a:rPr lang="en-US" b="0" dirty="0">
                <a:latin typeface="Times New Roman" panose="02020603050405020304" pitchFamily="18" charset="0"/>
                <a:ea typeface="Calibri" panose="020F0502020204030204" pitchFamily="34" charset="0"/>
                <a:cs typeface="Times New Roman" panose="02020603050405020304" pitchFamily="18" charset="0"/>
              </a:rPr>
              <a:t>returns to business and society from marketing activities and programs. M</a:t>
            </a:r>
            <a:r>
              <a:rPr lang="en-US" b="0" dirty="0" smtClean="0">
                <a:latin typeface="Times New Roman" panose="02020603050405020304" pitchFamily="18" charset="0"/>
                <a:ea typeface="Calibri" panose="020F0502020204030204" pitchFamily="34" charset="0"/>
                <a:cs typeface="Times New Roman" panose="02020603050405020304" pitchFamily="18" charset="0"/>
              </a:rPr>
              <a:t>arketers </a:t>
            </a:r>
            <a:r>
              <a:rPr lang="en-US" b="0" dirty="0">
                <a:latin typeface="Times New Roman" panose="02020603050405020304" pitchFamily="18" charset="0"/>
                <a:ea typeface="Calibri" panose="020F0502020204030204" pitchFamily="34" charset="0"/>
                <a:cs typeface="Times New Roman" panose="02020603050405020304" pitchFamily="18" charset="0"/>
              </a:rPr>
              <a:t>are increasingly going beyond sales revenue to interpret what is happening to market share, customer loss rate, customer satisfaction, product quality, and other measures. They are also considering the legal, ethical, social, and environmental effects of marketing activities and programs.</a:t>
            </a:r>
            <a:endParaRPr lang="ru-RU" sz="2400" b="0" dirty="0">
              <a:latin typeface="Calibri" panose="020F0502020204030204" pitchFamily="34" charset="0"/>
              <a:ea typeface="Calibri" panose="020F0502020204030204" pitchFamily="34" charset="0"/>
              <a:cs typeface="Times New Roman" panose="02020603050405020304" pitchFamily="18" charset="0"/>
            </a:endParaRPr>
          </a:p>
          <a:p>
            <a:pPr algn="just"/>
            <a:endParaRPr lang="ru-RU" b="0" dirty="0"/>
          </a:p>
        </p:txBody>
      </p:sp>
    </p:spTree>
    <p:extLst>
      <p:ext uri="{BB962C8B-B14F-4D97-AF65-F5344CB8AC3E}">
        <p14:creationId xmlns:p14="http://schemas.microsoft.com/office/powerpoint/2010/main" val="357092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961" y="188913"/>
            <a:ext cx="11522075" cy="2124795"/>
          </a:xfrm>
        </p:spPr>
        <p:txBody>
          <a:bodyPr>
            <a:normAutofit fontScale="90000"/>
          </a:bodyPr>
          <a:lstStyle/>
          <a:p>
            <a:pPr>
              <a:lnSpc>
                <a:spcPct val="100000"/>
              </a:lnSpc>
              <a:spcBef>
                <a:spcPts val="0"/>
              </a:spcBef>
            </a:pPr>
            <a:r>
              <a:rPr lang="en-US" b="1" dirty="0" smtClean="0"/>
              <a:t>2. </a:t>
            </a:r>
            <a:r>
              <a:rPr lang="en-US" b="1" dirty="0"/>
              <a:t>Digital marketing. The main drivers of the development of modern marketing: Tools and New-generation Technologies</a:t>
            </a:r>
            <a:r>
              <a:rPr lang="uk-UA" b="1" dirty="0"/>
              <a:t/>
            </a:r>
            <a:br>
              <a:rPr lang="uk-UA" b="1" dirty="0"/>
            </a:br>
            <a:endParaRPr lang="en-US" b="1" dirty="0"/>
          </a:p>
        </p:txBody>
      </p:sp>
      <p:sp>
        <p:nvSpPr>
          <p:cNvPr id="3" name="Текст 2"/>
          <p:cNvSpPr>
            <a:spLocks noGrp="1"/>
          </p:cNvSpPr>
          <p:nvPr>
            <p:ph type="body" sz="quarter" idx="10"/>
          </p:nvPr>
        </p:nvSpPr>
        <p:spPr>
          <a:xfrm>
            <a:off x="334963" y="2479964"/>
            <a:ext cx="11522075" cy="3290599"/>
          </a:xfrm>
        </p:spPr>
        <p:txBody>
          <a:bodyPr/>
          <a:lstStyle/>
          <a:p>
            <a:pPr algn="just"/>
            <a:r>
              <a:rPr lang="en-US" sz="3200" i="1" dirty="0" smtClean="0"/>
              <a:t>Digital </a:t>
            </a:r>
            <a:r>
              <a:rPr lang="en-US" sz="3200" b="0" dirty="0" smtClean="0"/>
              <a:t>is recording </a:t>
            </a:r>
            <a:r>
              <a:rPr lang="en-US" sz="3200" b="0" dirty="0"/>
              <a:t>or storing information as a series of the numbers 1 and 0, to show that a signal is present or absent</a:t>
            </a:r>
            <a:endParaRPr lang="ru-RU" sz="3200" b="0" dirty="0"/>
          </a:p>
          <a:p>
            <a:pPr algn="just"/>
            <a:r>
              <a:rPr lang="en-US" sz="3200" i="1" dirty="0" smtClean="0"/>
              <a:t>Digitization</a:t>
            </a:r>
            <a:r>
              <a:rPr lang="en-US" sz="3200" dirty="0" smtClean="0"/>
              <a:t> </a:t>
            </a:r>
            <a:r>
              <a:rPr lang="en-US" sz="3200" b="0" dirty="0"/>
              <a:t>is the conversion of specific products </a:t>
            </a:r>
            <a:r>
              <a:rPr lang="en-US" sz="3200" b="0" dirty="0" smtClean="0"/>
              <a:t>(e.g., </a:t>
            </a:r>
            <a:r>
              <a:rPr lang="en-US" sz="3200" b="0" dirty="0"/>
              <a:t>photos, recordings) from analog </a:t>
            </a:r>
            <a:r>
              <a:rPr lang="en-US" sz="3200" b="0" dirty="0" smtClean="0"/>
              <a:t>format to a digital one</a:t>
            </a:r>
          </a:p>
          <a:p>
            <a:pPr marL="0" indent="180000">
              <a:buNone/>
            </a:pPr>
            <a:r>
              <a:rPr lang="en-US" sz="3200" b="0" dirty="0" smtClean="0"/>
              <a:t>creating </a:t>
            </a:r>
            <a:r>
              <a:rPr lang="en-US" sz="3200" b="0" dirty="0"/>
              <a:t>a digital version (information</a:t>
            </a:r>
            <a:r>
              <a:rPr lang="en-US" sz="3200" b="0" dirty="0" smtClean="0"/>
              <a:t>)</a:t>
            </a:r>
          </a:p>
        </p:txBody>
      </p:sp>
    </p:spTree>
    <p:extLst>
      <p:ext uri="{BB962C8B-B14F-4D97-AF65-F5344CB8AC3E}">
        <p14:creationId xmlns:p14="http://schemas.microsoft.com/office/powerpoint/2010/main" val="919800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a:xfrm>
            <a:off x="334963" y="942109"/>
            <a:ext cx="11522075" cy="4825279"/>
          </a:xfrm>
        </p:spPr>
        <p:txBody>
          <a:bodyPr/>
          <a:lstStyle/>
          <a:p>
            <a:r>
              <a:rPr lang="en-US" i="1" dirty="0"/>
              <a:t>Digitalization</a:t>
            </a:r>
            <a:r>
              <a:rPr lang="en-US" dirty="0"/>
              <a:t> </a:t>
            </a:r>
            <a:r>
              <a:rPr lang="en-US" b="0" dirty="0"/>
              <a:t>is the use of digital technologies to transform the business model in order to increase revenues and achieve other </a:t>
            </a:r>
            <a:r>
              <a:rPr lang="en-US" b="0" dirty="0" smtClean="0"/>
              <a:t>goals</a:t>
            </a:r>
          </a:p>
          <a:p>
            <a:r>
              <a:rPr lang="en-US" i="1" dirty="0"/>
              <a:t>Digital transformation </a:t>
            </a:r>
            <a:r>
              <a:rPr lang="en-US" b="0" dirty="0"/>
              <a:t>is a gradual transition of existing economic and social systems to </a:t>
            </a:r>
            <a:r>
              <a:rPr lang="en-US" b="0" dirty="0" smtClean="0"/>
              <a:t>using digital </a:t>
            </a:r>
            <a:r>
              <a:rPr lang="en-US" b="0" dirty="0"/>
              <a:t>technologies</a:t>
            </a:r>
            <a:endParaRPr lang="en-US" b="0" dirty="0" smtClean="0"/>
          </a:p>
          <a:p>
            <a:r>
              <a:rPr lang="en-US" i="1" dirty="0" smtClean="0"/>
              <a:t>The digital </a:t>
            </a:r>
            <a:r>
              <a:rPr lang="en-US" i="1" dirty="0"/>
              <a:t>economy </a:t>
            </a:r>
            <a:r>
              <a:rPr lang="en-US" b="0" dirty="0"/>
              <a:t>is an economy based on digital computer </a:t>
            </a:r>
            <a:r>
              <a:rPr lang="en-US" b="0" dirty="0" smtClean="0"/>
              <a:t>technologies</a:t>
            </a:r>
            <a:endParaRPr lang="uk-UA" b="0" dirty="0" smtClean="0"/>
          </a:p>
          <a:p>
            <a:pPr marL="0" indent="0">
              <a:buNone/>
            </a:pPr>
            <a:r>
              <a:rPr lang="en-US" dirty="0" smtClean="0"/>
              <a:t>ICT</a:t>
            </a:r>
            <a:r>
              <a:rPr lang="en-US" b="0" dirty="0" smtClean="0"/>
              <a:t> - Information </a:t>
            </a:r>
            <a:r>
              <a:rPr lang="en-US" b="0" dirty="0"/>
              <a:t>and Communications Technologies</a:t>
            </a:r>
            <a:endParaRPr lang="ru-RU" b="0" dirty="0"/>
          </a:p>
        </p:txBody>
      </p:sp>
    </p:spTree>
    <p:extLst>
      <p:ext uri="{BB962C8B-B14F-4D97-AF65-F5344CB8AC3E}">
        <p14:creationId xmlns:p14="http://schemas.microsoft.com/office/powerpoint/2010/main" val="4239800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цифровізація проти цифровізації">
            <a:extLst>
              <a:ext uri="{FF2B5EF4-FFF2-40B4-BE49-F238E27FC236}">
                <a16:creationId xmlns:a16="http://schemas.microsoft.com/office/drawing/2014/main" id="{BF62C444-42D9-C4B6-3935-F0FD23EF77EB}"/>
              </a:ext>
            </a:extLst>
          </p:cNvPr>
          <p:cNvPicPr>
            <a:picLocks noGrp="1" noChangeAspect="1" noChangeArrowheads="1"/>
          </p:cNvPicPr>
          <p:nvPr>
            <p:ph sz="quarter" idx="10"/>
          </p:nvPr>
        </p:nvPicPr>
        <p:blipFill rotWithShape="1">
          <a:blip r:embed="rId2">
            <a:extLst>
              <a:ext uri="{28A0092B-C50C-407E-A947-70E740481C1C}">
                <a14:useLocalDpi xmlns:a14="http://schemas.microsoft.com/office/drawing/2010/main" val="0"/>
              </a:ext>
            </a:extLst>
          </a:blip>
          <a:srcRect t="2340" r="1872" b="63417"/>
          <a:stretch/>
        </p:blipFill>
        <p:spPr bwMode="auto">
          <a:xfrm>
            <a:off x="4239492" y="241008"/>
            <a:ext cx="3200400" cy="13245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цифровізація проти цифровізації">
            <a:extLst>
              <a:ext uri="{FF2B5EF4-FFF2-40B4-BE49-F238E27FC236}">
                <a16:creationId xmlns:a16="http://schemas.microsoft.com/office/drawing/2014/main" id="{C1E08C74-FFA5-DB43-D090-94D595E90E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115" r="1872" b="13182"/>
          <a:stretch/>
        </p:blipFill>
        <p:spPr bwMode="auto">
          <a:xfrm>
            <a:off x="2141418" y="1776456"/>
            <a:ext cx="7798328" cy="4029343"/>
          </a:xfrm>
          <a:prstGeom prst="rect">
            <a:avLst/>
          </a:prstGeom>
          <a:solidFill>
            <a:srgbClr val="EAE9E9"/>
          </a:solidFill>
          <a:ln>
            <a:solidFill>
              <a:srgbClr val="ECECEC"/>
            </a:solidFill>
          </a:ln>
          <a:extLst/>
        </p:spPr>
      </p:pic>
      <p:sp>
        <p:nvSpPr>
          <p:cNvPr id="5" name="TextBox 4"/>
          <p:cNvSpPr txBox="1"/>
          <p:nvPr/>
        </p:nvSpPr>
        <p:spPr>
          <a:xfrm rot="-600000">
            <a:off x="624345" y="642790"/>
            <a:ext cx="3034146" cy="1200329"/>
          </a:xfrm>
          <a:prstGeom prst="rect">
            <a:avLst/>
          </a:prstGeom>
          <a:noFill/>
        </p:spPr>
        <p:txBody>
          <a:bodyPr wrap="square" rtlCol="0">
            <a:spAutoFit/>
          </a:bodyPr>
          <a:lstStyle/>
          <a:p>
            <a:r>
              <a:rPr lang="en-US" dirty="0"/>
              <a:t>The goal of digitization is to make information easier to access, store, transfer, and share</a:t>
            </a:r>
            <a:endParaRPr lang="ru-RU" dirty="0"/>
          </a:p>
        </p:txBody>
      </p:sp>
      <p:sp>
        <p:nvSpPr>
          <p:cNvPr id="6" name="TextBox 5"/>
          <p:cNvSpPr txBox="1"/>
          <p:nvPr/>
        </p:nvSpPr>
        <p:spPr>
          <a:xfrm rot="600000">
            <a:off x="7656393" y="570381"/>
            <a:ext cx="4339159" cy="1200329"/>
          </a:xfrm>
          <a:prstGeom prst="rect">
            <a:avLst/>
          </a:prstGeom>
          <a:noFill/>
        </p:spPr>
        <p:txBody>
          <a:bodyPr wrap="square" rtlCol="0">
            <a:spAutoFit/>
          </a:bodyPr>
          <a:lstStyle/>
          <a:p>
            <a:r>
              <a:rPr lang="en-US" dirty="0" smtClean="0"/>
              <a:t>The goal of digitalization is to change the way business is conducted and make it more efficient through the use of digitized data and digital technologies</a:t>
            </a:r>
            <a:endParaRPr lang="ru-RU" dirty="0"/>
          </a:p>
        </p:txBody>
      </p:sp>
      <mc:AlternateContent xmlns:mc="http://schemas.openxmlformats.org/markup-compatibility/2006" xmlns:p14="http://schemas.microsoft.com/office/powerpoint/2010/main">
        <mc:Choice Requires="p14">
          <p:contentPart p14:bwMode="auto" r:id="rId3">
            <p14:nvContentPartPr>
              <p14:cNvPr id="7" name="Рукописный ввод 6"/>
              <p14:cNvContentPartPr/>
              <p14:nvPr/>
            </p14:nvContentPartPr>
            <p14:xfrm>
              <a:off x="3962833" y="3747654"/>
              <a:ext cx="1189037" cy="0"/>
            </p14:xfrm>
          </p:contentPart>
        </mc:Choice>
        <mc:Fallback xmlns="">
          <p:pic>
            <p:nvPicPr>
              <p:cNvPr id="7" name="Рукописный ввод 6"/>
              <p:cNvPicPr/>
              <p:nvPr/>
            </p:nvPicPr>
            <p:blipFill>
              <a:blip r:embed="rId4"/>
              <a:stretch>
                <a:fillRect/>
              </a:stretch>
            </p:blipFill>
            <p:spPr>
              <a:xfrm>
                <a:off x="3908835" y="3747654"/>
                <a:ext cx="1297033" cy="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Рукописный ввод 7"/>
              <p14:cNvContentPartPr/>
              <p14:nvPr/>
            </p14:nvContentPartPr>
            <p14:xfrm>
              <a:off x="7864908" y="3876024"/>
              <a:ext cx="1309687" cy="192087"/>
            </p14:xfrm>
          </p:contentPart>
        </mc:Choice>
        <mc:Fallback xmlns="">
          <p:pic>
            <p:nvPicPr>
              <p:cNvPr id="8" name="Рукописный ввод 7"/>
              <p:cNvPicPr/>
              <p:nvPr/>
            </p:nvPicPr>
            <p:blipFill>
              <a:blip r:embed="rId6"/>
              <a:stretch>
                <a:fillRect/>
              </a:stretch>
            </p:blipFill>
            <p:spPr>
              <a:xfrm>
                <a:off x="7810908" y="3767907"/>
                <a:ext cx="1417688" cy="408320"/>
              </a:xfrm>
              <a:prstGeom prst="rect">
                <a:avLst/>
              </a:prstGeom>
            </p:spPr>
          </p:pic>
        </mc:Fallback>
      </mc:AlternateContent>
    </p:spTree>
    <p:extLst>
      <p:ext uri="{BB962C8B-B14F-4D97-AF65-F5344CB8AC3E}">
        <p14:creationId xmlns:p14="http://schemas.microsoft.com/office/powerpoint/2010/main" val="3601841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marL="0" indent="0" algn="ctr">
              <a:buNone/>
            </a:pPr>
            <a:endParaRPr lang="en-US" dirty="0" smtClean="0"/>
          </a:p>
          <a:p>
            <a:pPr marL="0" indent="0" algn="ctr">
              <a:buNone/>
            </a:pPr>
            <a:endParaRPr lang="en-US" dirty="0" smtClean="0"/>
          </a:p>
          <a:p>
            <a:pPr marL="0" indent="0" algn="ctr">
              <a:buNone/>
            </a:pPr>
            <a:endParaRPr lang="en-US" dirty="0"/>
          </a:p>
        </p:txBody>
      </p:sp>
      <p:sp>
        <p:nvSpPr>
          <p:cNvPr id="3" name="TextBox 2"/>
          <p:cNvSpPr txBox="1"/>
          <p:nvPr/>
        </p:nvSpPr>
        <p:spPr>
          <a:xfrm>
            <a:off x="3614172" y="188913"/>
            <a:ext cx="5335864" cy="646331"/>
          </a:xfrm>
          <a:prstGeom prst="rect">
            <a:avLst/>
          </a:prstGeom>
          <a:noFill/>
        </p:spPr>
        <p:txBody>
          <a:bodyPr wrap="square" rtlCol="0">
            <a:spAutoFit/>
          </a:bodyPr>
          <a:lstStyle/>
          <a:p>
            <a:pPr algn="ctr"/>
            <a:r>
              <a:rPr lang="en-US" sz="3600" b="1" dirty="0"/>
              <a:t>Digital transformations</a:t>
            </a:r>
            <a:endParaRPr lang="ru-RU" sz="3600" b="1" dirty="0"/>
          </a:p>
        </p:txBody>
      </p:sp>
      <p:pic>
        <p:nvPicPr>
          <p:cNvPr id="4" name="Рисунок 3">
            <a:extLst>
              <a:ext uri="{FF2B5EF4-FFF2-40B4-BE49-F238E27FC236}">
                <a16:creationId xmlns:a16="http://schemas.microsoft.com/office/drawing/2014/main" id="{B81F6627-D4C6-DE3A-EE81-B1E9F9319E7B}"/>
              </a:ext>
            </a:extLst>
          </p:cNvPr>
          <p:cNvPicPr>
            <a:picLocks noChangeAspect="1"/>
          </p:cNvPicPr>
          <p:nvPr/>
        </p:nvPicPr>
        <p:blipFill>
          <a:blip r:embed="rId2"/>
          <a:stretch>
            <a:fillRect/>
          </a:stretch>
        </p:blipFill>
        <p:spPr>
          <a:xfrm>
            <a:off x="2113713" y="937704"/>
            <a:ext cx="3357332" cy="2148260"/>
          </a:xfrm>
          <a:prstGeom prst="rect">
            <a:avLst/>
          </a:prstGeom>
        </p:spPr>
      </p:pic>
      <p:pic>
        <p:nvPicPr>
          <p:cNvPr id="5" name="Рисунок 4">
            <a:extLst>
              <a:ext uri="{FF2B5EF4-FFF2-40B4-BE49-F238E27FC236}">
                <a16:creationId xmlns:a16="http://schemas.microsoft.com/office/drawing/2014/main" id="{1B564625-CAE3-2A4C-C964-5BFEF668DA52}"/>
              </a:ext>
            </a:extLst>
          </p:cNvPr>
          <p:cNvPicPr>
            <a:picLocks noChangeAspect="1"/>
          </p:cNvPicPr>
          <p:nvPr/>
        </p:nvPicPr>
        <p:blipFill>
          <a:blip r:embed="rId3"/>
          <a:stretch>
            <a:fillRect/>
          </a:stretch>
        </p:blipFill>
        <p:spPr>
          <a:xfrm>
            <a:off x="5915891" y="979064"/>
            <a:ext cx="3697013" cy="2106900"/>
          </a:xfrm>
          <a:prstGeom prst="rect">
            <a:avLst/>
          </a:prstGeom>
        </p:spPr>
      </p:pic>
      <p:sp>
        <p:nvSpPr>
          <p:cNvPr id="6" name="TextBox 5"/>
          <p:cNvSpPr txBox="1"/>
          <p:nvPr/>
        </p:nvSpPr>
        <p:spPr>
          <a:xfrm>
            <a:off x="1624143" y="3549513"/>
            <a:ext cx="4336472" cy="584775"/>
          </a:xfrm>
          <a:prstGeom prst="rect">
            <a:avLst/>
          </a:prstGeom>
          <a:noFill/>
        </p:spPr>
        <p:txBody>
          <a:bodyPr wrap="square" rtlCol="0">
            <a:spAutoFit/>
          </a:bodyPr>
          <a:lstStyle/>
          <a:p>
            <a:r>
              <a:rPr lang="en-US" sz="3200" b="1" dirty="0" smtClean="0"/>
              <a:t>State / e-Governance</a:t>
            </a:r>
            <a:endParaRPr lang="ru-RU" sz="3200" b="1" dirty="0"/>
          </a:p>
        </p:txBody>
      </p:sp>
      <p:sp>
        <p:nvSpPr>
          <p:cNvPr id="8" name="TextBox 7"/>
          <p:cNvSpPr txBox="1"/>
          <p:nvPr/>
        </p:nvSpPr>
        <p:spPr>
          <a:xfrm>
            <a:off x="1624144" y="4195844"/>
            <a:ext cx="4336471" cy="584775"/>
          </a:xfrm>
          <a:prstGeom prst="rect">
            <a:avLst/>
          </a:prstGeom>
          <a:noFill/>
        </p:spPr>
        <p:txBody>
          <a:bodyPr wrap="square" rtlCol="0">
            <a:spAutoFit/>
          </a:bodyPr>
          <a:lstStyle/>
          <a:p>
            <a:r>
              <a:rPr lang="en-US" sz="3200" b="1" dirty="0" smtClean="0"/>
              <a:t>Science</a:t>
            </a:r>
            <a:endParaRPr lang="ru-RU" sz="3200" b="1" dirty="0"/>
          </a:p>
        </p:txBody>
      </p:sp>
      <p:sp>
        <p:nvSpPr>
          <p:cNvPr id="9" name="TextBox 8"/>
          <p:cNvSpPr txBox="1"/>
          <p:nvPr/>
        </p:nvSpPr>
        <p:spPr>
          <a:xfrm>
            <a:off x="6448031" y="3560617"/>
            <a:ext cx="3483523" cy="584775"/>
          </a:xfrm>
          <a:prstGeom prst="rect">
            <a:avLst/>
          </a:prstGeom>
          <a:noFill/>
        </p:spPr>
        <p:txBody>
          <a:bodyPr wrap="square" rtlCol="0">
            <a:spAutoFit/>
          </a:bodyPr>
          <a:lstStyle/>
          <a:p>
            <a:r>
              <a:rPr lang="en-US" sz="3200" b="1" dirty="0" smtClean="0"/>
              <a:t>Public</a:t>
            </a:r>
            <a:endParaRPr lang="ru-RU" sz="3200" b="1" dirty="0"/>
          </a:p>
        </p:txBody>
      </p:sp>
      <p:sp>
        <p:nvSpPr>
          <p:cNvPr id="10" name="TextBox 9"/>
          <p:cNvSpPr txBox="1"/>
          <p:nvPr/>
        </p:nvSpPr>
        <p:spPr>
          <a:xfrm>
            <a:off x="6448030" y="4134288"/>
            <a:ext cx="3483523" cy="584775"/>
          </a:xfrm>
          <a:prstGeom prst="rect">
            <a:avLst/>
          </a:prstGeom>
          <a:noFill/>
        </p:spPr>
        <p:txBody>
          <a:bodyPr wrap="square" rtlCol="0">
            <a:spAutoFit/>
          </a:bodyPr>
          <a:lstStyle/>
          <a:p>
            <a:r>
              <a:rPr lang="en-US" sz="3200" b="1" dirty="0"/>
              <a:t>B</a:t>
            </a:r>
            <a:r>
              <a:rPr lang="en-US" sz="3200" b="1" dirty="0" smtClean="0"/>
              <a:t>usiness</a:t>
            </a:r>
            <a:endParaRPr lang="ru-RU" sz="3200" b="1" dirty="0"/>
          </a:p>
        </p:txBody>
      </p:sp>
    </p:spTree>
    <p:extLst>
      <p:ext uri="{BB962C8B-B14F-4D97-AF65-F5344CB8AC3E}">
        <p14:creationId xmlns:p14="http://schemas.microsoft.com/office/powerpoint/2010/main" val="598121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solidFill>
                <a:schemeClr val="bg1"/>
              </a:solidFill>
            </a:endParaRPr>
          </a:p>
        </p:txBody>
      </p:sp>
    </p:spTree>
    <p:extLst>
      <p:ext uri="{BB962C8B-B14F-4D97-AF65-F5344CB8AC3E}">
        <p14:creationId xmlns:p14="http://schemas.microsoft.com/office/powerpoint/2010/main" val="1050554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0"/>
          </p:nvPr>
        </p:nvSpPr>
        <p:spPr/>
        <p:txBody>
          <a:bodyPr/>
          <a:lstStyle/>
          <a:p>
            <a:pPr marL="0" indent="0">
              <a:buNone/>
            </a:pPr>
            <a:endParaRPr lang="en-US" dirty="0" smtClean="0"/>
          </a:p>
          <a:p>
            <a:pPr marL="0" indent="0">
              <a:buNone/>
            </a:pPr>
            <a:endParaRPr lang="ru-RU" dirty="0"/>
          </a:p>
        </p:txBody>
      </p:sp>
      <p:sp>
        <p:nvSpPr>
          <p:cNvPr id="5" name="TextBox 4"/>
          <p:cNvSpPr txBox="1"/>
          <p:nvPr/>
        </p:nvSpPr>
        <p:spPr>
          <a:xfrm>
            <a:off x="595745" y="432240"/>
            <a:ext cx="10806546" cy="1261884"/>
          </a:xfrm>
          <a:prstGeom prst="rect">
            <a:avLst/>
          </a:prstGeom>
          <a:noFill/>
        </p:spPr>
        <p:txBody>
          <a:bodyPr wrap="square" rtlCol="0">
            <a:spAutoFit/>
          </a:bodyPr>
          <a:lstStyle/>
          <a:p>
            <a:pPr algn="ctr"/>
            <a:r>
              <a:rPr lang="en-US" sz="3200" b="1" dirty="0">
                <a:latin typeface="Times New Roman" pitchFamily="18" charset="0"/>
                <a:cs typeface="Times New Roman" pitchFamily="18" charset="0"/>
              </a:rPr>
              <a:t>Global Connectivity </a:t>
            </a:r>
            <a:r>
              <a:rPr lang="en-US" sz="3200" b="1" dirty="0" smtClean="0">
                <a:latin typeface="Times New Roman" pitchFamily="18" charset="0"/>
                <a:cs typeface="Times New Roman" pitchFamily="18" charset="0"/>
              </a:rPr>
              <a:t>Index</a:t>
            </a:r>
          </a:p>
          <a:p>
            <a:pPr algn="ctr"/>
            <a:r>
              <a:rPr lang="en-US" sz="2000" dirty="0" smtClean="0"/>
              <a:t>It was </a:t>
            </a:r>
            <a:r>
              <a:rPr lang="en-US" sz="2000" dirty="0"/>
              <a:t>created to analyze a broad spectrum of indicators for ICT Infrastructure and digital transformation to provide a comprehensive map of the global digital economy</a:t>
            </a:r>
            <a:r>
              <a:rPr lang="en-US" sz="2400" dirty="0" smtClean="0"/>
              <a:t>.</a:t>
            </a:r>
            <a:endParaRPr lang="en-US" sz="2400" b="1" dirty="0">
              <a:latin typeface="Times New Roman" pitchFamily="18" charset="0"/>
              <a:cs typeface="Times New Roman" pitchFamily="18" charset="0"/>
            </a:endParaRPr>
          </a:p>
        </p:txBody>
      </p:sp>
      <p:pic>
        <p:nvPicPr>
          <p:cNvPr id="6" name="Рисунок 5">
            <a:extLst>
              <a:ext uri="{FF2B5EF4-FFF2-40B4-BE49-F238E27FC236}">
                <a16:creationId xmlns:a16="http://schemas.microsoft.com/office/drawing/2014/main" id="{27C859C1-0987-8C41-3232-4492182E0330}"/>
              </a:ext>
            </a:extLst>
          </p:cNvPr>
          <p:cNvPicPr>
            <a:picLocks noChangeAspect="1"/>
          </p:cNvPicPr>
          <p:nvPr/>
        </p:nvPicPr>
        <p:blipFill>
          <a:blip r:embed="rId2"/>
          <a:stretch>
            <a:fillRect/>
          </a:stretch>
        </p:blipFill>
        <p:spPr>
          <a:xfrm>
            <a:off x="856077" y="1937451"/>
            <a:ext cx="2573794" cy="3090620"/>
          </a:xfrm>
          <a:prstGeom prst="rect">
            <a:avLst/>
          </a:prstGeom>
        </p:spPr>
      </p:pic>
      <p:sp>
        <p:nvSpPr>
          <p:cNvPr id="7" name="TextBox 6"/>
          <p:cNvSpPr txBox="1"/>
          <p:nvPr/>
        </p:nvSpPr>
        <p:spPr>
          <a:xfrm>
            <a:off x="955964" y="5403273"/>
            <a:ext cx="5680363" cy="369332"/>
          </a:xfrm>
          <a:prstGeom prst="rect">
            <a:avLst/>
          </a:prstGeom>
          <a:noFill/>
        </p:spPr>
        <p:txBody>
          <a:bodyPr wrap="square" rtlCol="0">
            <a:spAutoFit/>
          </a:bodyPr>
          <a:lstStyle/>
          <a:p>
            <a:r>
              <a:rPr lang="en-US"/>
              <a:t>Available at: https://www.huawei.com/minisite/gci/en/</a:t>
            </a:r>
            <a:endParaRPr lang="ru-RU"/>
          </a:p>
        </p:txBody>
      </p:sp>
      <p:pic>
        <p:nvPicPr>
          <p:cNvPr id="8" name="Рисунок 7">
            <a:extLst>
              <a:ext uri="{FF2B5EF4-FFF2-40B4-BE49-F238E27FC236}">
                <a16:creationId xmlns:a16="http://schemas.microsoft.com/office/drawing/2014/main" id="{3AFD567B-09F7-CBBD-C948-AC15D23963FE}"/>
              </a:ext>
            </a:extLst>
          </p:cNvPr>
          <p:cNvPicPr>
            <a:picLocks noChangeAspect="1"/>
          </p:cNvPicPr>
          <p:nvPr/>
        </p:nvPicPr>
        <p:blipFill>
          <a:blip r:embed="rId3"/>
          <a:stretch>
            <a:fillRect/>
          </a:stretch>
        </p:blipFill>
        <p:spPr>
          <a:xfrm>
            <a:off x="3950985" y="1942550"/>
            <a:ext cx="2371724" cy="1788205"/>
          </a:xfrm>
          <a:prstGeom prst="rect">
            <a:avLst/>
          </a:prstGeom>
        </p:spPr>
      </p:pic>
      <p:pic>
        <p:nvPicPr>
          <p:cNvPr id="9" name="Рисунок 8">
            <a:extLst>
              <a:ext uri="{FF2B5EF4-FFF2-40B4-BE49-F238E27FC236}">
                <a16:creationId xmlns:a16="http://schemas.microsoft.com/office/drawing/2014/main" id="{6B105FF8-E243-DD9F-C07D-01DCBAEB2ABC}"/>
              </a:ext>
            </a:extLst>
          </p:cNvPr>
          <p:cNvPicPr>
            <a:picLocks noChangeAspect="1"/>
          </p:cNvPicPr>
          <p:nvPr/>
        </p:nvPicPr>
        <p:blipFill>
          <a:blip r:embed="rId4"/>
          <a:stretch>
            <a:fillRect/>
          </a:stretch>
        </p:blipFill>
        <p:spPr>
          <a:xfrm>
            <a:off x="6636327" y="1945652"/>
            <a:ext cx="1671160" cy="1785103"/>
          </a:xfrm>
          <a:prstGeom prst="rect">
            <a:avLst/>
          </a:prstGeom>
        </p:spPr>
      </p:pic>
      <p:pic>
        <p:nvPicPr>
          <p:cNvPr id="10" name="Рисунок 9">
            <a:extLst>
              <a:ext uri="{FF2B5EF4-FFF2-40B4-BE49-F238E27FC236}">
                <a16:creationId xmlns:a16="http://schemas.microsoft.com/office/drawing/2014/main" id="{278E508B-7554-9460-7262-B5CD13822C98}"/>
              </a:ext>
            </a:extLst>
          </p:cNvPr>
          <p:cNvPicPr>
            <a:picLocks noChangeAspect="1"/>
          </p:cNvPicPr>
          <p:nvPr/>
        </p:nvPicPr>
        <p:blipFill>
          <a:blip r:embed="rId5"/>
          <a:stretch>
            <a:fillRect/>
          </a:stretch>
        </p:blipFill>
        <p:spPr>
          <a:xfrm>
            <a:off x="8816626" y="1937451"/>
            <a:ext cx="1707385" cy="1782435"/>
          </a:xfrm>
          <a:prstGeom prst="rect">
            <a:avLst/>
          </a:prstGeom>
        </p:spPr>
      </p:pic>
      <p:pic>
        <p:nvPicPr>
          <p:cNvPr id="11" name="Рисунок 10">
            <a:extLst>
              <a:ext uri="{FF2B5EF4-FFF2-40B4-BE49-F238E27FC236}">
                <a16:creationId xmlns:a16="http://schemas.microsoft.com/office/drawing/2014/main" id="{786559A1-C86E-55BB-D3F1-134AB4BE9894}"/>
              </a:ext>
            </a:extLst>
          </p:cNvPr>
          <p:cNvPicPr>
            <a:picLocks noChangeAspect="1"/>
          </p:cNvPicPr>
          <p:nvPr/>
        </p:nvPicPr>
        <p:blipFill>
          <a:blip r:embed="rId6"/>
          <a:stretch>
            <a:fillRect/>
          </a:stretch>
        </p:blipFill>
        <p:spPr>
          <a:xfrm>
            <a:off x="5233629" y="4091425"/>
            <a:ext cx="2409825" cy="1343025"/>
          </a:xfrm>
          <a:prstGeom prst="rect">
            <a:avLst/>
          </a:prstGeom>
        </p:spPr>
      </p:pic>
      <p:pic>
        <p:nvPicPr>
          <p:cNvPr id="12" name="Рисунок 11">
            <a:extLst>
              <a:ext uri="{FF2B5EF4-FFF2-40B4-BE49-F238E27FC236}">
                <a16:creationId xmlns:a16="http://schemas.microsoft.com/office/drawing/2014/main" id="{381426A9-1514-F929-4643-AB97DB1DDCDB}"/>
              </a:ext>
            </a:extLst>
          </p:cNvPr>
          <p:cNvPicPr>
            <a:picLocks noChangeAspect="1"/>
          </p:cNvPicPr>
          <p:nvPr/>
        </p:nvPicPr>
        <p:blipFill>
          <a:blip r:embed="rId7"/>
          <a:stretch>
            <a:fillRect/>
          </a:stretch>
        </p:blipFill>
        <p:spPr>
          <a:xfrm>
            <a:off x="7971688" y="4043195"/>
            <a:ext cx="1349967" cy="1498315"/>
          </a:xfrm>
          <a:prstGeom prst="rect">
            <a:avLst/>
          </a:prstGeom>
        </p:spPr>
      </p:pic>
      <p:sp>
        <p:nvSpPr>
          <p:cNvPr id="13" name="Правая фигурная скобка 12"/>
          <p:cNvSpPr/>
          <p:nvPr/>
        </p:nvSpPr>
        <p:spPr>
          <a:xfrm>
            <a:off x="3429871" y="1937451"/>
            <a:ext cx="200020" cy="309062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 name="Правая фигурная скобка 13"/>
          <p:cNvSpPr/>
          <p:nvPr/>
        </p:nvSpPr>
        <p:spPr>
          <a:xfrm rot="16200000">
            <a:off x="7024280" y="1783182"/>
            <a:ext cx="506723" cy="4088026"/>
          </a:xfrm>
          <a:prstGeom prst="rightBrace">
            <a:avLst>
              <a:gd name="adj1" fmla="val 8333"/>
              <a:gd name="adj2" fmla="val 51356"/>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3089640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961" y="188914"/>
            <a:ext cx="11522075" cy="1127268"/>
          </a:xfrm>
        </p:spPr>
        <p:txBody>
          <a:bodyPr/>
          <a:lstStyle/>
          <a:p>
            <a:r>
              <a:rPr lang="en-US" b="1" dirty="0" smtClean="0"/>
              <a:t>Digital Marketing</a:t>
            </a:r>
            <a:endParaRPr lang="ru-RU" dirty="0"/>
          </a:p>
        </p:txBody>
      </p:sp>
      <p:sp>
        <p:nvSpPr>
          <p:cNvPr id="3" name="Текст 2"/>
          <p:cNvSpPr>
            <a:spLocks noGrp="1"/>
          </p:cNvSpPr>
          <p:nvPr>
            <p:ph type="body" sz="quarter" idx="10"/>
          </p:nvPr>
        </p:nvSpPr>
        <p:spPr/>
        <p:txBody>
          <a:bodyPr/>
          <a:lstStyle/>
          <a:p>
            <a:r>
              <a:rPr lang="en-US" dirty="0" smtClean="0"/>
              <a:t>     </a:t>
            </a:r>
            <a:endParaRPr lang="ru-RU" dirty="0"/>
          </a:p>
        </p:txBody>
      </p:sp>
      <p:pic>
        <p:nvPicPr>
          <p:cNvPr id="4" name="Объект 2">
            <a:extLst>
              <a:ext uri="{FF2B5EF4-FFF2-40B4-BE49-F238E27FC236}">
                <a16:creationId xmlns:a16="http://schemas.microsoft.com/office/drawing/2014/main" id="{56969A83-7896-1D9D-8764-17A99E68E5B2}"/>
              </a:ext>
            </a:extLst>
          </p:cNvPr>
          <p:cNvPicPr>
            <a:picLocks noGrp="1" noChangeAspect="1"/>
          </p:cNvPicPr>
          <p:nvPr>
            <p:ph sz="quarter" idx="10"/>
          </p:nvPr>
        </p:nvPicPr>
        <p:blipFill>
          <a:blip r:embed="rId2"/>
          <a:stretch>
            <a:fillRect/>
          </a:stretch>
        </p:blipFill>
        <p:spPr>
          <a:xfrm>
            <a:off x="1139536" y="1593850"/>
            <a:ext cx="3733800" cy="657225"/>
          </a:xfrm>
          <a:prstGeom prst="rect">
            <a:avLst/>
          </a:prstGeom>
        </p:spPr>
      </p:pic>
      <p:sp>
        <p:nvSpPr>
          <p:cNvPr id="5" name="Заголовок 1">
            <a:extLst>
              <a:ext uri="{FF2B5EF4-FFF2-40B4-BE49-F238E27FC236}">
                <a16:creationId xmlns:a16="http://schemas.microsoft.com/office/drawing/2014/main" id="{F4BBE334-50FD-BAF6-A0EF-C265D385AB7E}"/>
              </a:ext>
            </a:extLst>
          </p:cNvPr>
          <p:cNvSpPr txBox="1">
            <a:spLocks/>
          </p:cNvSpPr>
          <p:nvPr/>
        </p:nvSpPr>
        <p:spPr>
          <a:xfrm>
            <a:off x="2775381" y="2251075"/>
            <a:ext cx="7934183" cy="2773292"/>
          </a:xfrm>
          <a:prstGeom prst="rect">
            <a:avLst/>
          </a:prstGeom>
          <a:solidFill>
            <a:srgbClr val="9BBB59">
              <a:lumMod val="40000"/>
              <a:lumOff val="60000"/>
            </a:srgbClr>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effectLst/>
                <a:uLnTx/>
                <a:uFillTx/>
                <a:latin typeface="+mn-lt"/>
                <a:ea typeface="+mj-ea"/>
                <a:cs typeface="Times New Roman" panose="02020603050405020304" pitchFamily="18" charset="0"/>
              </a:rPr>
              <a:t>Digital marketing is the use of digital or social channels to promote a brand or reach consumers. This kind of marketing can be executed on the </a:t>
            </a:r>
            <a:r>
              <a:rPr kumimoji="0" lang="en-US" sz="2800" b="0" i="0" u="none" strike="noStrike" kern="1200" cap="none" spc="0" normalizeH="0" baseline="0" noProof="0" dirty="0" smtClean="0">
                <a:ln>
                  <a:noFill/>
                </a:ln>
                <a:effectLst/>
                <a:uLnTx/>
                <a:uFillTx/>
                <a:latin typeface="+mn-lt"/>
                <a:ea typeface="+mj-ea"/>
                <a:cs typeface="Times New Roman" panose="02020603050405020304" pitchFamily="18" charset="0"/>
              </a:rPr>
              <a:t>Internet</a:t>
            </a:r>
            <a:r>
              <a:rPr kumimoji="0" lang="en-US" sz="2800" b="0" i="0" u="none" strike="noStrike" kern="1200" cap="none" spc="0" normalizeH="0" baseline="0" noProof="0" dirty="0">
                <a:ln>
                  <a:noFill/>
                </a:ln>
                <a:effectLst/>
                <a:uLnTx/>
                <a:uFillTx/>
                <a:latin typeface="+mn-lt"/>
                <a:ea typeface="+mj-ea"/>
                <a:cs typeface="Times New Roman" panose="02020603050405020304" pitchFamily="18" charset="0"/>
              </a:rPr>
              <a:t>, social media, search engines, mobile </a:t>
            </a:r>
            <a:r>
              <a:rPr kumimoji="0" lang="en-US" sz="2800" b="0" i="0" u="none" strike="noStrike" kern="1200" cap="none" spc="0" normalizeH="0" baseline="0" noProof="0" dirty="0" smtClean="0">
                <a:ln>
                  <a:noFill/>
                </a:ln>
                <a:effectLst/>
                <a:uLnTx/>
                <a:uFillTx/>
                <a:latin typeface="+mn-lt"/>
                <a:ea typeface="+mj-ea"/>
                <a:cs typeface="Times New Roman" panose="02020603050405020304" pitchFamily="18" charset="0"/>
              </a:rPr>
              <a:t>devices, </a:t>
            </a:r>
            <a:r>
              <a:rPr kumimoji="0" lang="en-US" sz="2800" b="0" i="0" u="none" strike="noStrike" kern="1200" cap="none" spc="0" normalizeH="0" baseline="0" noProof="0" dirty="0">
                <a:ln>
                  <a:noFill/>
                </a:ln>
                <a:effectLst/>
                <a:uLnTx/>
                <a:uFillTx/>
                <a:latin typeface="+mn-lt"/>
                <a:ea typeface="+mj-ea"/>
                <a:cs typeface="Times New Roman" panose="02020603050405020304" pitchFamily="18" charset="0"/>
              </a:rPr>
              <a:t>and other channels</a:t>
            </a:r>
            <a:endParaRPr kumimoji="0" lang="uk-UA" sz="2800" b="0" i="0" u="none" strike="noStrike" kern="1200" cap="none" spc="0" normalizeH="0" baseline="0" noProof="0" dirty="0">
              <a:ln>
                <a:noFill/>
              </a:ln>
              <a:effectLst/>
              <a:uLnTx/>
              <a:uFillTx/>
              <a:latin typeface="+mn-lt"/>
              <a:ea typeface="+mj-ea"/>
              <a:cs typeface="Times New Roman" panose="02020603050405020304" pitchFamily="18" charset="0"/>
            </a:endParaRPr>
          </a:p>
        </p:txBody>
      </p:sp>
      <p:sp>
        <p:nvSpPr>
          <p:cNvPr id="6" name="TextBox 5">
            <a:extLst>
              <a:ext uri="{FF2B5EF4-FFF2-40B4-BE49-F238E27FC236}">
                <a16:creationId xmlns:a16="http://schemas.microsoft.com/office/drawing/2014/main" id="{E19A2D72-8048-C790-8258-32D9A0E4BE61}"/>
              </a:ext>
            </a:extLst>
          </p:cNvPr>
          <p:cNvSpPr txBox="1"/>
          <p:nvPr/>
        </p:nvSpPr>
        <p:spPr>
          <a:xfrm>
            <a:off x="648972" y="5302035"/>
            <a:ext cx="6093500" cy="369332"/>
          </a:xfrm>
          <a:prstGeom prst="rect">
            <a:avLst/>
          </a:prstGeom>
          <a:noFill/>
        </p:spPr>
        <p:txBody>
          <a:bodyPr wrap="square">
            <a:spAutoFit/>
          </a:bodyPr>
          <a:lstStyle/>
          <a:p>
            <a:r>
              <a:rPr lang="en-US" dirty="0" smtClean="0">
                <a:latin typeface="Times New Roman" panose="02020603050405020304" pitchFamily="18" charset="0"/>
                <a:cs typeface="Times New Roman" panose="02020603050405020304" pitchFamily="18" charset="0"/>
              </a:rPr>
              <a:t>Available at</a:t>
            </a:r>
            <a:r>
              <a:rPr lang="uk-UA" dirty="0" smtClean="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https://www.ama.org/topics/digital-marketing/</a:t>
            </a:r>
          </a:p>
        </p:txBody>
      </p:sp>
    </p:spTree>
    <p:extLst>
      <p:ext uri="{BB962C8B-B14F-4D97-AF65-F5344CB8AC3E}">
        <p14:creationId xmlns:p14="http://schemas.microsoft.com/office/powerpoint/2010/main" val="3530970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961" y="188914"/>
            <a:ext cx="11522075" cy="961013"/>
          </a:xfrm>
        </p:spPr>
        <p:txBody>
          <a:bodyPr>
            <a:normAutofit fontScale="90000"/>
          </a:bodyPr>
          <a:lstStyle/>
          <a:p>
            <a:pPr>
              <a:lnSpc>
                <a:spcPct val="100000"/>
              </a:lnSpc>
              <a:spcBef>
                <a:spcPts val="0"/>
              </a:spcBef>
            </a:pPr>
            <a:r>
              <a:rPr lang="en-US" b="1" dirty="0"/>
              <a:t/>
            </a:r>
            <a:br>
              <a:rPr lang="en-US" b="1" dirty="0"/>
            </a:br>
            <a:endParaRPr lang="ru-RU" b="1" dirty="0"/>
          </a:p>
        </p:txBody>
      </p:sp>
      <p:pic>
        <p:nvPicPr>
          <p:cNvPr id="1026" name="Picture 2" descr="An infogrpahic piece with the text 8 Types of Digital Marketing: Search Engine Optimization, Pay-Per-Click, Social Media Marketing, Content Marketing, Email Marketing, Mobile Marketing, Marketing Analytics, Affiliate Marke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855" y="669420"/>
            <a:ext cx="10612581" cy="44151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1891" y="5403273"/>
            <a:ext cx="9684327" cy="369332"/>
          </a:xfrm>
          <a:prstGeom prst="rect">
            <a:avLst/>
          </a:prstGeom>
          <a:noFill/>
        </p:spPr>
        <p:txBody>
          <a:bodyPr wrap="square" rtlCol="0">
            <a:spAutoFit/>
          </a:bodyPr>
          <a:lstStyle/>
          <a:p>
            <a:r>
              <a:rPr lang="en-US" dirty="0"/>
              <a:t>Available at: https://www.snhu.edu/about-us/newsroom/business/types-of-digital-marketing</a:t>
            </a:r>
            <a:endParaRPr lang="ru-RU" dirty="0"/>
          </a:p>
        </p:txBody>
      </p:sp>
    </p:spTree>
    <p:extLst>
      <p:ext uri="{BB962C8B-B14F-4D97-AF65-F5344CB8AC3E}">
        <p14:creationId xmlns:p14="http://schemas.microsoft.com/office/powerpoint/2010/main" val="1687372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algn="just">
              <a:spcBef>
                <a:spcPts val="600"/>
              </a:spcBef>
            </a:pPr>
            <a:r>
              <a:rPr lang="en-US" dirty="0"/>
              <a:t>Search Engine Optimization (SEO</a:t>
            </a:r>
            <a:r>
              <a:rPr lang="en-US" dirty="0" smtClean="0"/>
              <a:t>). </a:t>
            </a:r>
            <a:r>
              <a:rPr lang="en-US" b="0" dirty="0" smtClean="0"/>
              <a:t>The </a:t>
            </a:r>
            <a:r>
              <a:rPr lang="en-US" b="0" dirty="0"/>
              <a:t>goal of SEO is to get a business to rank higher in Google search results, ultimately increasing search engine traffic to the business’s website. </a:t>
            </a:r>
            <a:endParaRPr lang="en-US" b="0" dirty="0" smtClean="0"/>
          </a:p>
          <a:p>
            <a:pPr algn="just">
              <a:spcBef>
                <a:spcPts val="600"/>
              </a:spcBef>
            </a:pPr>
            <a:endParaRPr lang="en-US" b="0" dirty="0"/>
          </a:p>
          <a:p>
            <a:pPr algn="just">
              <a:spcBef>
                <a:spcPts val="600"/>
              </a:spcBef>
            </a:pPr>
            <a:r>
              <a:rPr lang="en-US" dirty="0"/>
              <a:t>Pay-Per-Click (</a:t>
            </a:r>
            <a:r>
              <a:rPr lang="en-US" dirty="0" smtClean="0"/>
              <a:t>PPC) </a:t>
            </a:r>
            <a:r>
              <a:rPr lang="en-US" b="0" dirty="0"/>
              <a:t>refers to paid advertisements and promoted search engine </a:t>
            </a:r>
            <a:r>
              <a:rPr lang="en-US" b="0" dirty="0" smtClean="0"/>
              <a:t>results. </a:t>
            </a:r>
            <a:r>
              <a:rPr lang="en-US" b="0" dirty="0"/>
              <a:t>Y</a:t>
            </a:r>
            <a:r>
              <a:rPr lang="en-US" b="0" dirty="0" smtClean="0"/>
              <a:t>ou </a:t>
            </a:r>
            <a:r>
              <a:rPr lang="en-US" b="0" dirty="0"/>
              <a:t>will pay only when someone clicks on your ad and </a:t>
            </a:r>
            <a:r>
              <a:rPr lang="en-US" b="0" dirty="0" smtClean="0"/>
              <a:t>lands </a:t>
            </a:r>
            <a:r>
              <a:rPr lang="en-US" b="0" dirty="0"/>
              <a:t>on your </a:t>
            </a:r>
            <a:r>
              <a:rPr lang="en-US" b="0" dirty="0" smtClean="0"/>
              <a:t>website.</a:t>
            </a:r>
          </a:p>
          <a:p>
            <a:pPr marL="0" indent="0" algn="just">
              <a:spcBef>
                <a:spcPts val="600"/>
              </a:spcBef>
              <a:buNone/>
            </a:pPr>
            <a:endParaRPr lang="en-US" b="0" dirty="0"/>
          </a:p>
        </p:txBody>
      </p:sp>
    </p:spTree>
    <p:extLst>
      <p:ext uri="{BB962C8B-B14F-4D97-AF65-F5344CB8AC3E}">
        <p14:creationId xmlns:p14="http://schemas.microsoft.com/office/powerpoint/2010/main" val="2256796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algn="just">
              <a:spcBef>
                <a:spcPts val="600"/>
              </a:spcBef>
            </a:pPr>
            <a:r>
              <a:rPr lang="en-US" dirty="0" smtClean="0"/>
              <a:t>Social </a:t>
            </a:r>
            <a:r>
              <a:rPr lang="en-US" dirty="0"/>
              <a:t>Media </a:t>
            </a:r>
            <a:r>
              <a:rPr lang="en-US" dirty="0" smtClean="0"/>
              <a:t>Marketing (SMM) </a:t>
            </a:r>
            <a:r>
              <a:rPr lang="en-US" b="0" dirty="0" smtClean="0"/>
              <a:t>includes </a:t>
            </a:r>
            <a:r>
              <a:rPr lang="en-US" b="0" dirty="0"/>
              <a:t>everything a business does via social media channels. </a:t>
            </a:r>
            <a:r>
              <a:rPr lang="en-US" b="0" dirty="0" smtClean="0"/>
              <a:t>SMM </a:t>
            </a:r>
            <a:r>
              <a:rPr lang="en-US" b="0" dirty="0"/>
              <a:t>is a lot more complicated than managing your personal Facebook or Twitter profile. It requires a blend of creative thinking and objective, data-driven strategy, </a:t>
            </a:r>
            <a:r>
              <a:rPr lang="en-US" b="0" dirty="0" smtClean="0"/>
              <a:t>etc.</a:t>
            </a:r>
          </a:p>
          <a:p>
            <a:pPr algn="just">
              <a:spcBef>
                <a:spcPts val="600"/>
              </a:spcBef>
            </a:pPr>
            <a:endParaRPr lang="en-US" b="0" dirty="0"/>
          </a:p>
          <a:p>
            <a:pPr algn="just"/>
            <a:r>
              <a:rPr lang="en-US" dirty="0"/>
              <a:t>Content </a:t>
            </a:r>
            <a:r>
              <a:rPr lang="en-US" dirty="0" smtClean="0"/>
              <a:t>Marketing </a:t>
            </a:r>
            <a:r>
              <a:rPr lang="en-US" b="0" dirty="0"/>
              <a:t>uses storytelling and information sharing to increase brand awareness. </a:t>
            </a:r>
            <a:r>
              <a:rPr lang="en-US" b="0" dirty="0" smtClean="0"/>
              <a:t>It </a:t>
            </a:r>
            <a:r>
              <a:rPr lang="en-US" b="0" dirty="0"/>
              <a:t>is about building a sustainable, trusting relationship with your customers that can potentially lead to many sales over time, not just making a single transaction.</a:t>
            </a:r>
            <a:endParaRPr lang="ru-RU" b="0" dirty="0"/>
          </a:p>
        </p:txBody>
      </p:sp>
    </p:spTree>
    <p:extLst>
      <p:ext uri="{BB962C8B-B14F-4D97-AF65-F5344CB8AC3E}">
        <p14:creationId xmlns:p14="http://schemas.microsoft.com/office/powerpoint/2010/main" val="2313689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algn="just"/>
            <a:r>
              <a:rPr lang="en-US" dirty="0"/>
              <a:t>Email </a:t>
            </a:r>
            <a:r>
              <a:rPr lang="en-US" dirty="0" smtClean="0"/>
              <a:t>Marketing </a:t>
            </a:r>
            <a:r>
              <a:rPr lang="en-US" b="0" dirty="0" smtClean="0"/>
              <a:t>is </a:t>
            </a:r>
            <a:r>
              <a:rPr lang="en-US" b="0" dirty="0"/>
              <a:t>still one of the most effective marketing techniques. It can be part of a content marketing strategy, providing value to consumers and over time </a:t>
            </a:r>
            <a:r>
              <a:rPr lang="en-US" b="0" dirty="0" smtClean="0"/>
              <a:t>converting </a:t>
            </a:r>
            <a:r>
              <a:rPr lang="en-US" b="0" dirty="0"/>
              <a:t>an audience into customers. </a:t>
            </a:r>
            <a:endParaRPr lang="en-US" b="0" dirty="0" smtClean="0"/>
          </a:p>
          <a:p>
            <a:pPr algn="just"/>
            <a:endParaRPr lang="en-US" b="0" dirty="0" smtClean="0"/>
          </a:p>
          <a:p>
            <a:pPr algn="just"/>
            <a:r>
              <a:rPr lang="en-US" dirty="0"/>
              <a:t>Mobile </a:t>
            </a:r>
            <a:r>
              <a:rPr lang="en-US" dirty="0" smtClean="0"/>
              <a:t>Marketing </a:t>
            </a:r>
            <a:r>
              <a:rPr lang="en-US" b="0" dirty="0" smtClean="0"/>
              <a:t>focuses </a:t>
            </a:r>
            <a:r>
              <a:rPr lang="en-US" b="0" dirty="0"/>
              <a:t>on reaching your target audience on their </a:t>
            </a:r>
            <a:r>
              <a:rPr lang="en-US" b="0" dirty="0" smtClean="0"/>
              <a:t>smartphone </a:t>
            </a:r>
            <a:r>
              <a:rPr lang="en-US" b="0" dirty="0"/>
              <a:t>or tablet. </a:t>
            </a:r>
            <a:r>
              <a:rPr lang="en-US" b="0" dirty="0" smtClean="0"/>
              <a:t>It </a:t>
            </a:r>
            <a:r>
              <a:rPr lang="en-US" b="0" dirty="0"/>
              <a:t>reaches people through text messages, social media, websites, email and mobile applications. Marketers can tailor offers or special content to a geographic location or time, such as when a customer walks into a store or enters an event.</a:t>
            </a:r>
            <a:endParaRPr lang="ru-RU" b="0" dirty="0"/>
          </a:p>
          <a:p>
            <a:pPr algn="just"/>
            <a:endParaRPr lang="en-US" b="0" dirty="0"/>
          </a:p>
          <a:p>
            <a:pPr algn="just"/>
            <a:endParaRPr lang="ru-RU" b="0" dirty="0"/>
          </a:p>
        </p:txBody>
      </p:sp>
    </p:spTree>
    <p:extLst>
      <p:ext uri="{BB962C8B-B14F-4D97-AF65-F5344CB8AC3E}">
        <p14:creationId xmlns:p14="http://schemas.microsoft.com/office/powerpoint/2010/main" val="501874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algn="just"/>
            <a:r>
              <a:rPr lang="en-US" dirty="0"/>
              <a:t>Marketing </a:t>
            </a:r>
            <a:r>
              <a:rPr lang="en-US" dirty="0" smtClean="0"/>
              <a:t>Analytics. </a:t>
            </a:r>
            <a:r>
              <a:rPr lang="en-US" b="0" dirty="0" smtClean="0"/>
              <a:t>It allows </a:t>
            </a:r>
            <a:r>
              <a:rPr lang="en-US" b="0" dirty="0"/>
              <a:t>marketers to track user behavior at a highly detailed level: how many times they click on a link, how much time they spend on a web page, how often they open emails, and much more</a:t>
            </a:r>
            <a:r>
              <a:rPr lang="en-US" b="0" dirty="0" smtClean="0"/>
              <a:t>. </a:t>
            </a:r>
            <a:r>
              <a:rPr lang="en-US" b="0" dirty="0"/>
              <a:t>Understanding all of this data and using it to make strategic decisions is an important part of a digital marketer’s </a:t>
            </a:r>
            <a:r>
              <a:rPr lang="en-US" b="0" dirty="0" smtClean="0"/>
              <a:t>work.</a:t>
            </a:r>
          </a:p>
          <a:p>
            <a:pPr algn="just"/>
            <a:endParaRPr lang="en-US" b="0" dirty="0"/>
          </a:p>
          <a:p>
            <a:pPr algn="just"/>
            <a:r>
              <a:rPr lang="en-US" dirty="0"/>
              <a:t>Affiliate marketing </a:t>
            </a:r>
            <a:r>
              <a:rPr lang="en-US" dirty="0" smtClean="0"/>
              <a:t>(</a:t>
            </a:r>
            <a:r>
              <a:rPr lang="en-US" dirty="0"/>
              <a:t>influencer marketing</a:t>
            </a:r>
            <a:r>
              <a:rPr lang="en-US" dirty="0" smtClean="0"/>
              <a:t>) </a:t>
            </a:r>
            <a:r>
              <a:rPr lang="en-US" b="0" dirty="0" smtClean="0"/>
              <a:t>utilizes </a:t>
            </a:r>
            <a:r>
              <a:rPr lang="en-US" b="0" dirty="0"/>
              <a:t>the ever-growing popularity of industry experts and social media influencers. In working with these third-party influencers, your organization will collaborate to promote your products or services for </a:t>
            </a:r>
            <a:r>
              <a:rPr lang="en-US" b="0" dirty="0" smtClean="0"/>
              <a:t>compensation.</a:t>
            </a:r>
            <a:endParaRPr lang="ru-RU" b="0" dirty="0"/>
          </a:p>
        </p:txBody>
      </p:sp>
    </p:spTree>
    <p:extLst>
      <p:ext uri="{BB962C8B-B14F-4D97-AF65-F5344CB8AC3E}">
        <p14:creationId xmlns:p14="http://schemas.microsoft.com/office/powerpoint/2010/main" val="1936234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961" y="188914"/>
            <a:ext cx="11522075" cy="808613"/>
          </a:xfrm>
        </p:spPr>
        <p:txBody>
          <a:bodyPr/>
          <a:lstStyle/>
          <a:p>
            <a:r>
              <a:rPr lang="en-US" b="1" dirty="0" smtClean="0"/>
              <a:t>New generation technologies</a:t>
            </a:r>
            <a:endParaRPr lang="ru-RU" b="1" dirty="0"/>
          </a:p>
        </p:txBody>
      </p:sp>
      <p:sp>
        <p:nvSpPr>
          <p:cNvPr id="3" name="Текст 2"/>
          <p:cNvSpPr>
            <a:spLocks noGrp="1"/>
          </p:cNvSpPr>
          <p:nvPr>
            <p:ph type="body" sz="quarter" idx="10"/>
          </p:nvPr>
        </p:nvSpPr>
        <p:spPr>
          <a:xfrm>
            <a:off x="334963" y="997528"/>
            <a:ext cx="11522075" cy="4773036"/>
          </a:xfrm>
        </p:spPr>
        <p:txBody>
          <a:bodyPr/>
          <a:lstStyle/>
          <a:p>
            <a:endParaRPr lang="en-US" dirty="0" smtClean="0"/>
          </a:p>
          <a:p>
            <a:endParaRPr lang="ru-RU" dirty="0"/>
          </a:p>
        </p:txBody>
      </p:sp>
      <p:pic>
        <p:nvPicPr>
          <p:cNvPr id="5" name="Picture 2" descr="5 Significance of Technology for New Generation – Classi Blogg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963" y="997527"/>
            <a:ext cx="76200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433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961" y="188914"/>
            <a:ext cx="11522075" cy="780904"/>
          </a:xfrm>
        </p:spPr>
        <p:txBody>
          <a:bodyPr/>
          <a:lstStyle/>
          <a:p>
            <a:r>
              <a:rPr lang="en-US" dirty="0"/>
              <a:t>The Six Enablers of Next Tech</a:t>
            </a:r>
            <a:endParaRPr lang="ru-RU" dirty="0"/>
          </a:p>
        </p:txBody>
      </p:sp>
      <p:sp>
        <p:nvSpPr>
          <p:cNvPr id="3" name="Текст 2"/>
          <p:cNvSpPr>
            <a:spLocks noGrp="1"/>
          </p:cNvSpPr>
          <p:nvPr>
            <p:ph type="body" sz="quarter" idx="10"/>
          </p:nvPr>
        </p:nvSpPr>
        <p:spPr>
          <a:xfrm>
            <a:off x="334963" y="1163782"/>
            <a:ext cx="11522075" cy="4606781"/>
          </a:xfrm>
        </p:spPr>
        <p:txBody>
          <a:bodyPr/>
          <a:lstStyle/>
          <a:p>
            <a:endParaRPr lang="ru-RU" dirty="0"/>
          </a:p>
        </p:txBody>
      </p:sp>
      <p:pic>
        <p:nvPicPr>
          <p:cNvPr id="4" name="Picture 4" descr="Marketing 5.0. By Philip Kotler, Hermawan Kartajaya… | by Danchen | Medium"/>
          <p:cNvPicPr>
            <a:picLocks noChangeAspect="1" noChangeArrowheads="1"/>
          </p:cNvPicPr>
          <p:nvPr/>
        </p:nvPicPr>
        <p:blipFill rotWithShape="1">
          <a:blip r:embed="rId2">
            <a:extLst>
              <a:ext uri="{28A0092B-C50C-407E-A947-70E740481C1C}">
                <a14:useLocalDpi xmlns:a14="http://schemas.microsoft.com/office/drawing/2010/main" val="0"/>
              </a:ext>
            </a:extLst>
          </a:blip>
          <a:srcRect t="8148" b="6052"/>
          <a:stretch/>
        </p:blipFill>
        <p:spPr bwMode="auto">
          <a:xfrm>
            <a:off x="334961" y="1066800"/>
            <a:ext cx="8504239" cy="466898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188036" y="5245341"/>
            <a:ext cx="3158837" cy="338554"/>
          </a:xfrm>
          <a:prstGeom prst="rect">
            <a:avLst/>
          </a:prstGeom>
          <a:noFill/>
        </p:spPr>
        <p:txBody>
          <a:bodyPr wrap="square" rtlCol="0">
            <a:spAutoFit/>
          </a:bodyPr>
          <a:lstStyle/>
          <a:p>
            <a:r>
              <a:rPr lang="en-US" sz="1600" dirty="0" smtClean="0"/>
              <a:t>Source: Kotler et al., 2021</a:t>
            </a:r>
            <a:endParaRPr lang="ru-RU" sz="1600" dirty="0"/>
          </a:p>
        </p:txBody>
      </p:sp>
    </p:spTree>
    <p:extLst>
      <p:ext uri="{BB962C8B-B14F-4D97-AF65-F5344CB8AC3E}">
        <p14:creationId xmlns:p14="http://schemas.microsoft.com/office/powerpoint/2010/main" val="3657727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algn="just"/>
            <a:r>
              <a:rPr lang="en-US" dirty="0"/>
              <a:t>Computing </a:t>
            </a:r>
            <a:r>
              <a:rPr lang="en-US" dirty="0" smtClean="0"/>
              <a:t>Power. </a:t>
            </a:r>
            <a:r>
              <a:rPr lang="en-US" b="0" dirty="0"/>
              <a:t>The increase in computing power has made it possible to operate power-hungry </a:t>
            </a:r>
            <a:r>
              <a:rPr lang="en-US" b="0" dirty="0" smtClean="0"/>
              <a:t>technology, such </a:t>
            </a:r>
            <a:r>
              <a:rPr lang="en-US" b="0" dirty="0"/>
              <a:t>as artificial intelligence</a:t>
            </a:r>
            <a:r>
              <a:rPr lang="en-US" b="0" dirty="0" smtClean="0"/>
              <a:t>. </a:t>
            </a:r>
            <a:r>
              <a:rPr lang="en-US" b="0" dirty="0"/>
              <a:t>It enables the AI machine to be small and local to empower applications that need a real-time response, such as in an autonomous car or a robot. </a:t>
            </a:r>
            <a:endParaRPr lang="en-US" b="0" dirty="0" smtClean="0"/>
          </a:p>
          <a:p>
            <a:pPr algn="just"/>
            <a:r>
              <a:rPr lang="en-US" dirty="0"/>
              <a:t>Open-Source </a:t>
            </a:r>
            <a:r>
              <a:rPr lang="en-US" dirty="0" smtClean="0"/>
              <a:t>Software. </a:t>
            </a:r>
            <a:r>
              <a:rPr lang="en-US" b="0" dirty="0" smtClean="0"/>
              <a:t>The software </a:t>
            </a:r>
            <a:r>
              <a:rPr lang="en-US" b="0" dirty="0"/>
              <a:t>is distributed with its source code, making it available for use, modification, and distribution with its original rights</a:t>
            </a:r>
            <a:r>
              <a:rPr lang="en-US" b="0" dirty="0" smtClean="0"/>
              <a:t>. </a:t>
            </a:r>
            <a:r>
              <a:rPr lang="en-US" b="0" dirty="0"/>
              <a:t>It leads to faster improvement and enhancement of the systems by the worldwide communities of developers</a:t>
            </a:r>
            <a:r>
              <a:rPr lang="en-US" b="0" dirty="0" smtClean="0"/>
              <a:t>.</a:t>
            </a:r>
          </a:p>
        </p:txBody>
      </p:sp>
    </p:spTree>
    <p:extLst>
      <p:ext uri="{BB962C8B-B14F-4D97-AF65-F5344CB8AC3E}">
        <p14:creationId xmlns:p14="http://schemas.microsoft.com/office/powerpoint/2010/main" val="2993232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marL="0" indent="0" algn="ctr">
              <a:buNone/>
            </a:pPr>
            <a:r>
              <a:rPr lang="en-US" dirty="0" smtClean="0"/>
              <a:t>Plan</a:t>
            </a:r>
          </a:p>
          <a:p>
            <a:pPr marL="0" indent="0" algn="ctr">
              <a:buNone/>
            </a:pPr>
            <a:endParaRPr lang="en-US" dirty="0" smtClean="0"/>
          </a:p>
          <a:p>
            <a:pPr>
              <a:lnSpc>
                <a:spcPct val="100000"/>
              </a:lnSpc>
              <a:spcBef>
                <a:spcPts val="0"/>
              </a:spcBef>
            </a:pPr>
            <a:r>
              <a:rPr lang="en-US" dirty="0" smtClean="0"/>
              <a:t>1.</a:t>
            </a:r>
            <a:r>
              <a:rPr lang="en-US" dirty="0"/>
              <a:t> Marketing evolution: </a:t>
            </a:r>
          </a:p>
          <a:p>
            <a:pPr marL="0" indent="0" algn="just">
              <a:lnSpc>
                <a:spcPct val="100000"/>
              </a:lnSpc>
              <a:spcBef>
                <a:spcPts val="0"/>
              </a:spcBef>
              <a:buNone/>
            </a:pPr>
            <a:r>
              <a:rPr lang="en-US" dirty="0"/>
              <a:t>from Marketing 1.0 to Marketing </a:t>
            </a:r>
            <a:r>
              <a:rPr lang="en-US" dirty="0" smtClean="0"/>
              <a:t>4.0</a:t>
            </a:r>
            <a:r>
              <a:rPr lang="uk-UA" dirty="0" smtClean="0"/>
              <a:t>. </a:t>
            </a:r>
            <a:r>
              <a:rPr lang="en-US" dirty="0" smtClean="0"/>
              <a:t>Holistic Marketing</a:t>
            </a:r>
          </a:p>
          <a:p>
            <a:pPr marL="0" indent="0" algn="just">
              <a:lnSpc>
                <a:spcPct val="100000"/>
              </a:lnSpc>
              <a:spcBef>
                <a:spcPts val="0"/>
              </a:spcBef>
              <a:buNone/>
            </a:pPr>
            <a:endParaRPr lang="en-US" dirty="0"/>
          </a:p>
          <a:p>
            <a:pPr algn="just">
              <a:lnSpc>
                <a:spcPct val="100000"/>
              </a:lnSpc>
              <a:spcBef>
                <a:spcPts val="0"/>
              </a:spcBef>
            </a:pPr>
            <a:r>
              <a:rPr lang="en-US" dirty="0" smtClean="0"/>
              <a:t>2. Digital marketing</a:t>
            </a:r>
            <a:r>
              <a:rPr lang="en-US" dirty="0"/>
              <a:t>. </a:t>
            </a:r>
            <a:r>
              <a:rPr lang="en-US" dirty="0" smtClean="0"/>
              <a:t>The </a:t>
            </a:r>
            <a:r>
              <a:rPr lang="en-US" dirty="0"/>
              <a:t>main drivers of the development of modern </a:t>
            </a:r>
            <a:r>
              <a:rPr lang="en-US" dirty="0" smtClean="0"/>
              <a:t>marketing: Tools and New-generation </a:t>
            </a:r>
            <a:r>
              <a:rPr lang="en-US" dirty="0"/>
              <a:t>T</a:t>
            </a:r>
            <a:r>
              <a:rPr lang="en-US" dirty="0" smtClean="0"/>
              <a:t>echnologies</a:t>
            </a:r>
            <a:endParaRPr lang="uk-UA" dirty="0" smtClean="0"/>
          </a:p>
          <a:p>
            <a:pPr marL="0" indent="0">
              <a:lnSpc>
                <a:spcPct val="100000"/>
              </a:lnSpc>
              <a:spcBef>
                <a:spcPts val="0"/>
              </a:spcBef>
              <a:buNone/>
            </a:pPr>
            <a:endParaRPr lang="en-US" dirty="0" smtClean="0"/>
          </a:p>
          <a:p>
            <a:pPr algn="just">
              <a:lnSpc>
                <a:spcPct val="100000"/>
              </a:lnSpc>
              <a:spcBef>
                <a:spcPts val="0"/>
              </a:spcBef>
            </a:pPr>
            <a:r>
              <a:rPr lang="en-US" dirty="0" smtClean="0"/>
              <a:t>3</a:t>
            </a:r>
            <a:r>
              <a:rPr lang="en-US" dirty="0"/>
              <a:t>. </a:t>
            </a:r>
            <a:r>
              <a:rPr lang="en-US" dirty="0" err="1"/>
              <a:t>Omnichannel</a:t>
            </a:r>
            <a:r>
              <a:rPr lang="en-US" dirty="0"/>
              <a:t> Marketing and Management: Evolution and Basic </a:t>
            </a:r>
            <a:r>
              <a:rPr lang="en-US" dirty="0" smtClean="0"/>
              <a:t>Approaches</a:t>
            </a:r>
          </a:p>
          <a:p>
            <a:pPr marL="0" indent="0">
              <a:lnSpc>
                <a:spcPct val="100000"/>
              </a:lnSpc>
              <a:spcBef>
                <a:spcPts val="0"/>
              </a:spcBef>
              <a:buNone/>
            </a:pPr>
            <a:endParaRPr lang="ru-RU" dirty="0"/>
          </a:p>
        </p:txBody>
      </p:sp>
    </p:spTree>
    <p:extLst>
      <p:ext uri="{BB962C8B-B14F-4D97-AF65-F5344CB8AC3E}">
        <p14:creationId xmlns:p14="http://schemas.microsoft.com/office/powerpoint/2010/main" val="34858277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algn="just"/>
            <a:r>
              <a:rPr lang="en-US" dirty="0"/>
              <a:t>The Internet. </a:t>
            </a:r>
            <a:r>
              <a:rPr lang="en-US" b="0" dirty="0"/>
              <a:t>Internet bandwidth is significantly increasing </a:t>
            </a:r>
            <a:r>
              <a:rPr lang="en-US" b="0" dirty="0" smtClean="0"/>
              <a:t>(5G wireless technology). The </a:t>
            </a:r>
            <a:r>
              <a:rPr lang="en-US" b="0" dirty="0"/>
              <a:t>Internet connects billions of not only people but also machines. It is also the foundation for networking-related technologies such as </a:t>
            </a:r>
            <a:r>
              <a:rPr lang="en-US" dirty="0" err="1"/>
              <a:t>IoT</a:t>
            </a:r>
            <a:r>
              <a:rPr lang="en-US" b="0" dirty="0"/>
              <a:t> and </a:t>
            </a:r>
            <a:r>
              <a:rPr lang="en-US" dirty="0" err="1"/>
              <a:t>blockchain</a:t>
            </a:r>
            <a:r>
              <a:rPr lang="en-US" b="0" dirty="0"/>
              <a:t>. Interactive technologies such as </a:t>
            </a:r>
            <a:r>
              <a:rPr lang="en-US" dirty="0"/>
              <a:t>AR, VR</a:t>
            </a:r>
            <a:r>
              <a:rPr lang="en-US" b="0" dirty="0"/>
              <a:t>, and </a:t>
            </a:r>
            <a:r>
              <a:rPr lang="en-US" dirty="0"/>
              <a:t>voice assistants </a:t>
            </a:r>
            <a:r>
              <a:rPr lang="en-US" b="0" dirty="0"/>
              <a:t>also rely immensely on high-speed </a:t>
            </a:r>
            <a:r>
              <a:rPr lang="en-US" b="0" dirty="0" smtClean="0"/>
              <a:t>Internet. </a:t>
            </a:r>
          </a:p>
          <a:p>
            <a:pPr algn="just"/>
            <a:endParaRPr lang="en-US" dirty="0" smtClean="0"/>
          </a:p>
          <a:p>
            <a:pPr algn="just"/>
            <a:r>
              <a:rPr lang="en-US" dirty="0" smtClean="0"/>
              <a:t>Cloud </a:t>
            </a:r>
            <a:r>
              <a:rPr lang="en-US" dirty="0"/>
              <a:t>Computing. </a:t>
            </a:r>
            <a:r>
              <a:rPr lang="en-US" b="0" dirty="0" smtClean="0"/>
              <a:t>Shared </a:t>
            </a:r>
            <a:r>
              <a:rPr lang="en-US" b="0" dirty="0"/>
              <a:t>access to computer systems, especially software and storage on the web, </a:t>
            </a:r>
            <a:r>
              <a:rPr lang="en-US" b="0" dirty="0" smtClean="0"/>
              <a:t>that allows </a:t>
            </a:r>
            <a:r>
              <a:rPr lang="en-US" b="0" dirty="0"/>
              <a:t>users to work </a:t>
            </a:r>
            <a:r>
              <a:rPr lang="en-US" b="0" dirty="0" smtClean="0"/>
              <a:t>remotely</a:t>
            </a:r>
            <a:r>
              <a:rPr lang="en-US" b="0" dirty="0"/>
              <a:t>. (Amazon, Microsoft, Google, Alibaba, and IBM)</a:t>
            </a:r>
            <a:endParaRPr lang="en-US" b="0" dirty="0" smtClean="0"/>
          </a:p>
        </p:txBody>
      </p:sp>
    </p:spTree>
    <p:extLst>
      <p:ext uri="{BB962C8B-B14F-4D97-AF65-F5344CB8AC3E}">
        <p14:creationId xmlns:p14="http://schemas.microsoft.com/office/powerpoint/2010/main" val="261498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algn="just"/>
            <a:r>
              <a:rPr lang="en-US" dirty="0"/>
              <a:t>Mobile Devices. </a:t>
            </a:r>
            <a:r>
              <a:rPr lang="en-US" b="0" dirty="0"/>
              <a:t>H</a:t>
            </a:r>
            <a:r>
              <a:rPr lang="en-US" b="0" dirty="0" smtClean="0"/>
              <a:t>igh-end </a:t>
            </a:r>
            <a:r>
              <a:rPr lang="en-US" b="0" dirty="0"/>
              <a:t>smartphones are now as powerful as a PC, making </a:t>
            </a:r>
            <a:r>
              <a:rPr lang="en-US" b="0" dirty="0" smtClean="0"/>
              <a:t>them </a:t>
            </a:r>
            <a:r>
              <a:rPr lang="en-US" b="0" dirty="0"/>
              <a:t>the primary computing and Internet access device for most people. The portability of the devices empowers mobility and in </a:t>
            </a:r>
            <a:r>
              <a:rPr lang="en-US" b="0" dirty="0" smtClean="0"/>
              <a:t>turn, </a:t>
            </a:r>
            <a:r>
              <a:rPr lang="en-US" b="0" dirty="0"/>
              <a:t>increases productivity on-the-go.</a:t>
            </a:r>
            <a:r>
              <a:rPr lang="en-US" dirty="0"/>
              <a:t> </a:t>
            </a:r>
            <a:endParaRPr lang="en-US" dirty="0" smtClean="0"/>
          </a:p>
          <a:p>
            <a:pPr marL="0" indent="0" algn="just">
              <a:buNone/>
            </a:pPr>
            <a:endParaRPr lang="en-US" dirty="0"/>
          </a:p>
          <a:p>
            <a:pPr algn="just"/>
            <a:r>
              <a:rPr lang="en-US" dirty="0"/>
              <a:t>Big </a:t>
            </a:r>
            <a:r>
              <a:rPr lang="en-US" dirty="0" smtClean="0"/>
              <a:t>Data. </a:t>
            </a:r>
            <a:r>
              <a:rPr lang="en-US" b="0" dirty="0"/>
              <a:t> </a:t>
            </a:r>
            <a:r>
              <a:rPr lang="en-US" b="0" dirty="0" smtClean="0"/>
              <a:t>It is </a:t>
            </a:r>
            <a:r>
              <a:rPr lang="en-US" b="0" dirty="0"/>
              <a:t>a combination of structured, </a:t>
            </a:r>
            <a:r>
              <a:rPr lang="en-US" b="0" dirty="0" smtClean="0"/>
              <a:t>semi-structured </a:t>
            </a:r>
            <a:r>
              <a:rPr lang="en-US" b="0" dirty="0"/>
              <a:t>and unstructured data collected by organizations that can be mined for information and used in </a:t>
            </a:r>
            <a:r>
              <a:rPr lang="en-US" b="0" dirty="0" smtClean="0"/>
              <a:t>machine learning</a:t>
            </a:r>
            <a:r>
              <a:rPr lang="en-US" b="0" dirty="0"/>
              <a:t> projects, predictive </a:t>
            </a:r>
            <a:r>
              <a:rPr lang="en-US" b="0" dirty="0" smtClean="0"/>
              <a:t>modeling</a:t>
            </a:r>
            <a:r>
              <a:rPr lang="en-US" b="0" dirty="0"/>
              <a:t> and other advanced analytics applications</a:t>
            </a:r>
            <a:endParaRPr lang="ru-RU" dirty="0"/>
          </a:p>
          <a:p>
            <a:endParaRPr lang="ru-RU" dirty="0"/>
          </a:p>
        </p:txBody>
      </p:sp>
    </p:spTree>
    <p:extLst>
      <p:ext uri="{BB962C8B-B14F-4D97-AF65-F5344CB8AC3E}">
        <p14:creationId xmlns:p14="http://schemas.microsoft.com/office/powerpoint/2010/main" val="682689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961" y="188914"/>
            <a:ext cx="11522075" cy="1016431"/>
          </a:xfrm>
        </p:spPr>
        <p:txBody>
          <a:bodyPr/>
          <a:lstStyle/>
          <a:p>
            <a:r>
              <a:rPr lang="en-US" dirty="0"/>
              <a:t>Six Ways Technology Mimics Humans </a:t>
            </a:r>
            <a:endParaRPr lang="ru-RU" dirty="0"/>
          </a:p>
        </p:txBody>
      </p:sp>
      <p:sp>
        <p:nvSpPr>
          <p:cNvPr id="3" name="Текст 2"/>
          <p:cNvSpPr>
            <a:spLocks noGrp="1"/>
          </p:cNvSpPr>
          <p:nvPr>
            <p:ph type="body" sz="quarter" idx="10"/>
          </p:nvPr>
        </p:nvSpPr>
        <p:spPr>
          <a:xfrm>
            <a:off x="334963" y="1205345"/>
            <a:ext cx="11522075" cy="5181599"/>
          </a:xfrm>
        </p:spPr>
        <p:txBody>
          <a:bodyPr/>
          <a:lstStyle/>
          <a:p>
            <a:r>
              <a:rPr lang="en-US" dirty="0" smtClean="0"/>
              <a:t>                            </a:t>
            </a:r>
            <a:endParaRPr lang="ru-RU" dirty="0"/>
          </a:p>
        </p:txBody>
      </p:sp>
      <p:pic>
        <p:nvPicPr>
          <p:cNvPr id="4" name="Рисунок 3"/>
          <p:cNvPicPr>
            <a:picLocks noChangeAspect="1"/>
          </p:cNvPicPr>
          <p:nvPr/>
        </p:nvPicPr>
        <p:blipFill rotWithShape="1">
          <a:blip r:embed="rId2"/>
          <a:srcRect l="22680" t="24339" r="22587" b="9812"/>
          <a:stretch/>
        </p:blipFill>
        <p:spPr>
          <a:xfrm>
            <a:off x="2535379" y="935327"/>
            <a:ext cx="7121237" cy="5451617"/>
          </a:xfrm>
          <a:prstGeom prst="rect">
            <a:avLst/>
          </a:prstGeom>
        </p:spPr>
      </p:pic>
    </p:spTree>
    <p:extLst>
      <p:ext uri="{BB962C8B-B14F-4D97-AF65-F5344CB8AC3E}">
        <p14:creationId xmlns:p14="http://schemas.microsoft.com/office/powerpoint/2010/main" val="3058206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algn="just"/>
            <a:r>
              <a:rPr lang="en-US" dirty="0"/>
              <a:t>Artificial </a:t>
            </a:r>
            <a:r>
              <a:rPr lang="en-US" dirty="0" smtClean="0"/>
              <a:t>Intelligence. </a:t>
            </a:r>
            <a:r>
              <a:rPr lang="en-US" b="0" dirty="0"/>
              <a:t>A</a:t>
            </a:r>
            <a:r>
              <a:rPr lang="en-US" b="0" dirty="0" smtClean="0"/>
              <a:t> </a:t>
            </a:r>
            <a:r>
              <a:rPr lang="en-US" b="0" dirty="0"/>
              <a:t>branch of computer science that focuses on building and managing technology that can learn to autonomously make decisions and carry out actions on behalf of a human being</a:t>
            </a:r>
            <a:endParaRPr lang="en-US" dirty="0" smtClean="0"/>
          </a:p>
          <a:p>
            <a:r>
              <a:rPr lang="en-US" dirty="0"/>
              <a:t>Natural Language Processing (NLP</a:t>
            </a:r>
            <a:r>
              <a:rPr lang="en-US" dirty="0" smtClean="0"/>
              <a:t>) </a:t>
            </a:r>
            <a:r>
              <a:rPr lang="en-US" b="0" dirty="0"/>
              <a:t>refers to the branch of computer </a:t>
            </a:r>
            <a:r>
              <a:rPr lang="en-US" b="0" dirty="0" smtClean="0"/>
              <a:t>science (the </a:t>
            </a:r>
            <a:r>
              <a:rPr lang="en-US" b="0" dirty="0"/>
              <a:t>branch of </a:t>
            </a:r>
            <a:r>
              <a:rPr lang="en-US" b="0" dirty="0" smtClean="0"/>
              <a:t>AI) concerned </a:t>
            </a:r>
            <a:r>
              <a:rPr lang="en-US" b="0" dirty="0"/>
              <a:t>with giving computers the ability to understand </a:t>
            </a:r>
            <a:r>
              <a:rPr lang="en-US" b="0" dirty="0" smtClean="0"/>
              <a:t>the text </a:t>
            </a:r>
            <a:r>
              <a:rPr lang="en-US" b="0" dirty="0"/>
              <a:t>and spoken words in much the same way human beings can.</a:t>
            </a:r>
            <a:endParaRPr lang="en-US" dirty="0" smtClean="0"/>
          </a:p>
          <a:p>
            <a:pPr algn="just"/>
            <a:r>
              <a:rPr lang="en-US" dirty="0"/>
              <a:t>Sensor </a:t>
            </a:r>
            <a:r>
              <a:rPr lang="en-US" dirty="0" smtClean="0"/>
              <a:t>Tech </a:t>
            </a:r>
            <a:r>
              <a:rPr lang="en-US" b="0" dirty="0" smtClean="0"/>
              <a:t>is </a:t>
            </a:r>
            <a:r>
              <a:rPr lang="en-US" b="0" dirty="0"/>
              <a:t>a technology that uses sensors to acquire information by detecting the physical, chemical, or biological property quantities and </a:t>
            </a:r>
            <a:r>
              <a:rPr lang="en-US" b="0" dirty="0" smtClean="0"/>
              <a:t>converting </a:t>
            </a:r>
            <a:r>
              <a:rPr lang="en-US" b="0" dirty="0"/>
              <a:t>them into </a:t>
            </a:r>
            <a:r>
              <a:rPr lang="en-US" b="0" dirty="0" smtClean="0"/>
              <a:t>a readable </a:t>
            </a:r>
            <a:r>
              <a:rPr lang="en-US" b="0" dirty="0" smtClean="0"/>
              <a:t>signal (In-store Sensor Tech)</a:t>
            </a:r>
            <a:endParaRPr lang="en-US" dirty="0" smtClean="0"/>
          </a:p>
        </p:txBody>
      </p:sp>
    </p:spTree>
    <p:extLst>
      <p:ext uri="{BB962C8B-B14F-4D97-AF65-F5344CB8AC3E}">
        <p14:creationId xmlns:p14="http://schemas.microsoft.com/office/powerpoint/2010/main" val="4136852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r>
              <a:rPr lang="en-US" dirty="0" smtClean="0"/>
              <a:t>Robotics </a:t>
            </a:r>
            <a:r>
              <a:rPr lang="en-US" b="0" dirty="0"/>
              <a:t>involves the design, construction, operation, and use of robots. The goal of robotics is to design machines that can help and assist humans. </a:t>
            </a:r>
            <a:endParaRPr lang="en-US" b="0" dirty="0" smtClean="0"/>
          </a:p>
          <a:p>
            <a:endParaRPr lang="en-US" b="0" dirty="0"/>
          </a:p>
          <a:p>
            <a:pPr algn="just"/>
            <a:r>
              <a:rPr lang="en-US" dirty="0" smtClean="0"/>
              <a:t>Mixed </a:t>
            </a:r>
            <a:r>
              <a:rPr lang="en-US" dirty="0"/>
              <a:t>Reality (MR</a:t>
            </a:r>
            <a:r>
              <a:rPr lang="en-US" dirty="0" smtClean="0"/>
              <a:t>) </a:t>
            </a:r>
            <a:r>
              <a:rPr lang="en-US" b="0" dirty="0"/>
              <a:t> is an emergent technology that blends virtual reality (VR) and augmented reality (AR</a:t>
            </a:r>
            <a:r>
              <a:rPr lang="en-US" b="0" dirty="0" smtClean="0"/>
              <a:t>).</a:t>
            </a:r>
          </a:p>
          <a:p>
            <a:pPr algn="just"/>
            <a:r>
              <a:rPr lang="en-US" b="0" dirty="0" smtClean="0"/>
              <a:t>VR </a:t>
            </a:r>
            <a:r>
              <a:rPr lang="en-US" b="0" dirty="0"/>
              <a:t>consists of entering a computer-generated </a:t>
            </a:r>
            <a:r>
              <a:rPr lang="en-US" b="0" dirty="0" smtClean="0"/>
              <a:t>simulation</a:t>
            </a:r>
            <a:r>
              <a:rPr lang="en-US" b="0" dirty="0"/>
              <a:t>.</a:t>
            </a:r>
            <a:r>
              <a:rPr lang="en-US" b="0" dirty="0" smtClean="0"/>
              <a:t> VR</a:t>
            </a:r>
            <a:r>
              <a:rPr lang="en-US" b="0" dirty="0"/>
              <a:t> completely blocks your view of the real world, immersing you in entirely virtual worlds</a:t>
            </a:r>
            <a:r>
              <a:rPr lang="en-US" b="0" dirty="0" smtClean="0"/>
              <a:t>.</a:t>
            </a:r>
          </a:p>
          <a:p>
            <a:pPr algn="just"/>
            <a:r>
              <a:rPr lang="en-US" b="0" dirty="0" smtClean="0"/>
              <a:t>. </a:t>
            </a:r>
            <a:endParaRPr lang="en-US" b="0" dirty="0" smtClean="0"/>
          </a:p>
          <a:p>
            <a:pPr marL="0" indent="0">
              <a:buNone/>
            </a:pPr>
            <a:r>
              <a:rPr lang="en-US" dirty="0" smtClean="0"/>
              <a:t> </a:t>
            </a:r>
            <a:r>
              <a:rPr lang="en-US" b="0" dirty="0"/>
              <a:t>AR layers digital objects onto the real world in front of you</a:t>
            </a:r>
            <a:endParaRPr lang="en-US" dirty="0"/>
          </a:p>
        </p:txBody>
      </p:sp>
    </p:spTree>
    <p:extLst>
      <p:ext uri="{BB962C8B-B14F-4D97-AF65-F5344CB8AC3E}">
        <p14:creationId xmlns:p14="http://schemas.microsoft.com/office/powerpoint/2010/main" val="2007431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Ikea Place App Shows the Practical Promise of AR Kit | WIRED"/>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2375039" y="188913"/>
            <a:ext cx="6661385" cy="499338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39801" y="5289873"/>
            <a:ext cx="6131859" cy="369332"/>
          </a:xfrm>
          <a:prstGeom prst="rect">
            <a:avLst/>
          </a:prstGeom>
          <a:noFill/>
        </p:spPr>
        <p:txBody>
          <a:bodyPr wrap="square" rtlCol="0">
            <a:spAutoFit/>
          </a:bodyPr>
          <a:lstStyle/>
          <a:p>
            <a:pPr algn="ctr"/>
            <a:r>
              <a:rPr lang="en-US" b="1" dirty="0" smtClean="0"/>
              <a:t>IKEA Place as an example of AR</a:t>
            </a:r>
            <a:endParaRPr lang="ru-RU" b="1" dirty="0"/>
          </a:p>
        </p:txBody>
      </p:sp>
    </p:spTree>
    <p:extLst>
      <p:ext uri="{BB962C8B-B14F-4D97-AF65-F5344CB8AC3E}">
        <p14:creationId xmlns:p14="http://schemas.microsoft.com/office/powerpoint/2010/main" val="3393354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r>
              <a:rPr lang="en-US" dirty="0"/>
              <a:t>Internet of Things (</a:t>
            </a:r>
            <a:r>
              <a:rPr lang="en-US" dirty="0" err="1"/>
              <a:t>IoT</a:t>
            </a:r>
            <a:r>
              <a:rPr lang="en-US" dirty="0"/>
              <a:t>) and </a:t>
            </a:r>
            <a:r>
              <a:rPr lang="en-US" dirty="0" err="1" smtClean="0"/>
              <a:t>Blockchain</a:t>
            </a:r>
            <a:endParaRPr lang="en-US" dirty="0" smtClean="0"/>
          </a:p>
          <a:p>
            <a:pPr algn="just"/>
            <a:r>
              <a:rPr lang="en-US" dirty="0"/>
              <a:t>Internet of Things (</a:t>
            </a:r>
            <a:r>
              <a:rPr lang="en-US" dirty="0" err="1"/>
              <a:t>IoT</a:t>
            </a:r>
            <a:r>
              <a:rPr lang="en-US" dirty="0"/>
              <a:t>) </a:t>
            </a:r>
            <a:r>
              <a:rPr lang="en-US" b="0" dirty="0" smtClean="0"/>
              <a:t>describes </a:t>
            </a:r>
            <a:r>
              <a:rPr lang="en-US" b="0" dirty="0"/>
              <a:t>the network of physical </a:t>
            </a:r>
            <a:r>
              <a:rPr lang="en-US" b="0" dirty="0" smtClean="0"/>
              <a:t>objects - “things” - that </a:t>
            </a:r>
            <a:r>
              <a:rPr lang="en-US" b="0" dirty="0"/>
              <a:t>are embedded with sensors, software, and other technologies for the purpose of connecting and exchanging data with other devices and systems over the </a:t>
            </a:r>
            <a:r>
              <a:rPr lang="en-US" b="0" dirty="0" smtClean="0"/>
              <a:t>Internet</a:t>
            </a:r>
            <a:r>
              <a:rPr lang="en-US" b="0" dirty="0"/>
              <a:t>. These devices range from ordinary household objects to sophisticated industrial </a:t>
            </a:r>
            <a:r>
              <a:rPr lang="en-US" b="0" dirty="0" smtClean="0"/>
              <a:t>tools.</a:t>
            </a:r>
          </a:p>
          <a:p>
            <a:pPr marL="0" indent="0" algn="just">
              <a:buNone/>
            </a:pPr>
            <a:endParaRPr lang="en-US" b="0" dirty="0" smtClean="0"/>
          </a:p>
          <a:p>
            <a:pPr algn="just"/>
            <a:r>
              <a:rPr lang="en-US" dirty="0" err="1" smtClean="0"/>
              <a:t>Blockchain</a:t>
            </a:r>
            <a:r>
              <a:rPr lang="en-US" dirty="0" smtClean="0"/>
              <a:t> </a:t>
            </a:r>
            <a:r>
              <a:rPr lang="en-US" b="0" dirty="0"/>
              <a:t>is a distributed database or ledger that is shared among the nodes of a computer network. As a database, a </a:t>
            </a:r>
            <a:r>
              <a:rPr lang="en-US" b="0" dirty="0" err="1"/>
              <a:t>blockchain</a:t>
            </a:r>
            <a:r>
              <a:rPr lang="en-US" b="0" dirty="0"/>
              <a:t> stores information electronically in </a:t>
            </a:r>
            <a:r>
              <a:rPr lang="en-US" b="0" dirty="0" smtClean="0"/>
              <a:t>a digital </a:t>
            </a:r>
            <a:r>
              <a:rPr lang="en-US" b="0" dirty="0"/>
              <a:t>format.</a:t>
            </a:r>
          </a:p>
          <a:p>
            <a:pPr algn="just"/>
            <a:endParaRPr lang="en-US" b="0" dirty="0" smtClean="0"/>
          </a:p>
          <a:p>
            <a:pPr algn="just"/>
            <a:endParaRPr lang="ru-RU" dirty="0"/>
          </a:p>
          <a:p>
            <a:endParaRPr lang="ru-RU" dirty="0"/>
          </a:p>
        </p:txBody>
      </p:sp>
    </p:spTree>
    <p:extLst>
      <p:ext uri="{BB962C8B-B14F-4D97-AF65-F5344CB8AC3E}">
        <p14:creationId xmlns:p14="http://schemas.microsoft.com/office/powerpoint/2010/main" val="1959796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txBox="1">
            <a:spLocks noGrp="1"/>
          </p:cNvSpPr>
          <p:nvPr>
            <p:ph sz="quarter" idx="10"/>
          </p:nvPr>
        </p:nvSpPr>
        <p:spPr>
          <a:xfrm>
            <a:off x="1817399" y="369022"/>
            <a:ext cx="8753619" cy="978729"/>
          </a:xfrm>
          <a:prstGeom prst="rect">
            <a:avLst/>
          </a:prstGeom>
          <a:noFill/>
        </p:spPr>
        <p:txBody>
          <a:bodyPr wrap="square" rtlCol="0">
            <a:spAutoFit/>
          </a:bodyPr>
          <a:lstStyle/>
          <a:p>
            <a:pPr marL="0" indent="0">
              <a:buNone/>
            </a:pPr>
            <a:r>
              <a:rPr lang="uk-UA" dirty="0" smtClean="0"/>
              <a:t>«</a:t>
            </a:r>
            <a:r>
              <a:rPr lang="en-US" dirty="0" err="1" smtClean="0"/>
              <a:t>PrivatBank</a:t>
            </a:r>
            <a:r>
              <a:rPr lang="uk-UA" dirty="0" smtClean="0"/>
              <a:t>»</a:t>
            </a:r>
            <a:r>
              <a:rPr lang="en-US" dirty="0" smtClean="0"/>
              <a:t> completed the migration of IT systems to the </a:t>
            </a:r>
            <a:r>
              <a:rPr lang="uk-UA" dirty="0" smtClean="0"/>
              <a:t>«</a:t>
            </a:r>
            <a:r>
              <a:rPr lang="en-US" dirty="0" smtClean="0"/>
              <a:t>cloud</a:t>
            </a:r>
            <a:r>
              <a:rPr lang="uk-UA" dirty="0" smtClean="0"/>
              <a:t>»</a:t>
            </a:r>
            <a:r>
              <a:rPr lang="en-US" dirty="0" smtClean="0"/>
              <a:t> - it took 45 days</a:t>
            </a:r>
            <a:endParaRPr lang="ru-RU" sz="3200" b="1" dirty="0"/>
          </a:p>
        </p:txBody>
      </p:sp>
      <p:sp>
        <p:nvSpPr>
          <p:cNvPr id="6" name="Прямоугольник 5"/>
          <p:cNvSpPr/>
          <p:nvPr/>
        </p:nvSpPr>
        <p:spPr>
          <a:xfrm>
            <a:off x="1817399" y="1914344"/>
            <a:ext cx="8130165" cy="3785652"/>
          </a:xfrm>
          <a:prstGeom prst="rect">
            <a:avLst/>
          </a:prstGeom>
        </p:spPr>
        <p:txBody>
          <a:bodyPr wrap="square">
            <a:spAutoFit/>
          </a:bodyPr>
          <a:lstStyle/>
          <a:p>
            <a:pPr algn="just"/>
            <a:r>
              <a:rPr lang="en-US" sz="2400" dirty="0"/>
              <a:t>"</a:t>
            </a:r>
            <a:r>
              <a:rPr lang="en-US" sz="2400" dirty="0" err="1"/>
              <a:t>PrivatBank</a:t>
            </a:r>
            <a:r>
              <a:rPr lang="en-US" sz="2400" dirty="0"/>
              <a:t>" completely transferred IT systems from the physical data storage center to the "cloud". This allowed the company to minimize dependence on computer equipment, which is physically present in different regions of Ukraine and could be destroyed during the war</a:t>
            </a:r>
            <a:r>
              <a:rPr lang="en-US" sz="2400" dirty="0" smtClean="0"/>
              <a:t>.</a:t>
            </a:r>
            <a:endParaRPr lang="uk-UA" sz="2400" dirty="0" smtClean="0"/>
          </a:p>
          <a:p>
            <a:pPr algn="just"/>
            <a:r>
              <a:rPr lang="en-US" sz="2400" dirty="0" smtClean="0"/>
              <a:t>The </a:t>
            </a:r>
            <a:r>
              <a:rPr lang="en-US" sz="2400" dirty="0"/>
              <a:t>bank notes that the team did a titanic job to ensure clients' access to financial services. Under normal circumstances, a project of </a:t>
            </a:r>
            <a:r>
              <a:rPr lang="en-US" sz="2400" dirty="0" smtClean="0"/>
              <a:t>such </a:t>
            </a:r>
            <a:r>
              <a:rPr lang="en-US" sz="2400" dirty="0"/>
              <a:t>scale would take </a:t>
            </a:r>
            <a:r>
              <a:rPr lang="en-US" sz="2400" dirty="0" smtClean="0"/>
              <a:t>18 months </a:t>
            </a:r>
            <a:r>
              <a:rPr lang="en-US" sz="2400" dirty="0"/>
              <a:t>or more. "</a:t>
            </a:r>
            <a:r>
              <a:rPr lang="en-US" sz="2400" dirty="0" err="1"/>
              <a:t>PrivatBank</a:t>
            </a:r>
            <a:r>
              <a:rPr lang="en-US" sz="2400" dirty="0"/>
              <a:t>" managed </a:t>
            </a:r>
            <a:r>
              <a:rPr lang="en-US" sz="2400" dirty="0" smtClean="0"/>
              <a:t>to do this in </a:t>
            </a:r>
            <a:r>
              <a:rPr lang="en-US" sz="2400" dirty="0"/>
              <a:t>45 days</a:t>
            </a:r>
            <a:endParaRPr lang="ru-RU" sz="2400" dirty="0"/>
          </a:p>
        </p:txBody>
      </p:sp>
    </p:spTree>
    <p:extLst>
      <p:ext uri="{BB962C8B-B14F-4D97-AF65-F5344CB8AC3E}">
        <p14:creationId xmlns:p14="http://schemas.microsoft.com/office/powerpoint/2010/main" val="15022664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r>
              <a:rPr lang="en-US" dirty="0"/>
              <a:t>How Technology Can Enhance Marketing </a:t>
            </a:r>
            <a:endParaRPr lang="en-US" dirty="0" smtClean="0"/>
          </a:p>
          <a:p>
            <a:r>
              <a:rPr lang="en-US" dirty="0"/>
              <a:t>1. Make more informed decisions based on big data</a:t>
            </a:r>
            <a:r>
              <a:rPr lang="en-US" dirty="0" smtClean="0"/>
              <a:t>.</a:t>
            </a:r>
          </a:p>
          <a:p>
            <a:r>
              <a:rPr lang="en-US" dirty="0"/>
              <a:t>2. Predict outcomes of marketing strategies and tactics. </a:t>
            </a:r>
            <a:endParaRPr lang="en-US" dirty="0" smtClean="0"/>
          </a:p>
          <a:p>
            <a:r>
              <a:rPr lang="en-US" dirty="0"/>
              <a:t>3. Bring the contextual digital experience to the physical world</a:t>
            </a:r>
            <a:r>
              <a:rPr lang="en-US" dirty="0" smtClean="0"/>
              <a:t>.</a:t>
            </a:r>
          </a:p>
          <a:p>
            <a:r>
              <a:rPr lang="en-US" dirty="0"/>
              <a:t>4. Augment frontline marketers’ capacity to deliver value</a:t>
            </a:r>
            <a:r>
              <a:rPr lang="en-US" dirty="0" smtClean="0"/>
              <a:t>.</a:t>
            </a:r>
          </a:p>
          <a:p>
            <a:r>
              <a:rPr lang="en-US" dirty="0"/>
              <a:t>5. Speed up marketing execution. </a:t>
            </a:r>
            <a:endParaRPr lang="ru-RU" dirty="0"/>
          </a:p>
        </p:txBody>
      </p:sp>
    </p:spTree>
    <p:extLst>
      <p:ext uri="{BB962C8B-B14F-4D97-AF65-F5344CB8AC3E}">
        <p14:creationId xmlns:p14="http://schemas.microsoft.com/office/powerpoint/2010/main" val="4278327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en-US" b="1" dirty="0"/>
              <a:t>3. </a:t>
            </a:r>
            <a:r>
              <a:rPr lang="en-US" b="1" dirty="0" err="1"/>
              <a:t>Omnichannel</a:t>
            </a:r>
            <a:r>
              <a:rPr lang="en-US" b="1" dirty="0"/>
              <a:t> Marketing and Management: Evolution and Basic Approaches</a:t>
            </a:r>
            <a:r>
              <a:rPr lang="en-US" dirty="0"/>
              <a:t/>
            </a:r>
            <a:br>
              <a:rPr lang="en-US" dirty="0"/>
            </a:br>
            <a:endParaRPr lang="ru-RU" dirty="0"/>
          </a:p>
        </p:txBody>
      </p:sp>
      <p:sp>
        <p:nvSpPr>
          <p:cNvPr id="4" name="Текст 3"/>
          <p:cNvSpPr>
            <a:spLocks noGrp="1"/>
          </p:cNvSpPr>
          <p:nvPr>
            <p:ph type="body" sz="quarter" idx="10"/>
          </p:nvPr>
        </p:nvSpPr>
        <p:spPr/>
        <p:txBody>
          <a:bodyPr/>
          <a:lstStyle/>
          <a:p>
            <a:r>
              <a:rPr lang="en-US" sz="3200" b="0" dirty="0" smtClean="0"/>
              <a:t>Retailing is a pioneer sphere in </a:t>
            </a:r>
            <a:r>
              <a:rPr lang="en-US" sz="3200" b="0" dirty="0" err="1" smtClean="0"/>
              <a:t>Omnichannel</a:t>
            </a:r>
            <a:r>
              <a:rPr lang="en-US" sz="3200" b="0" dirty="0" smtClean="0"/>
              <a:t> (early 1990) that evolved from multichannel to O2O (online-to-offline) </a:t>
            </a:r>
            <a:endParaRPr lang="en-US" sz="3200" b="0" dirty="0"/>
          </a:p>
          <a:p>
            <a:pPr algn="just"/>
            <a:r>
              <a:rPr lang="en-US" b="0" dirty="0" smtClean="0">
                <a:latin typeface="Times New Roman" panose="02020603050405020304" pitchFamily="18" charset="0"/>
                <a:ea typeface="Calibri" panose="020F0502020204030204" pitchFamily="34" charset="0"/>
              </a:rPr>
              <a:t>The </a:t>
            </a:r>
            <a:r>
              <a:rPr lang="en-US" b="0" dirty="0">
                <a:latin typeface="Times New Roman" panose="02020603050405020304" pitchFamily="18" charset="0"/>
                <a:ea typeface="Calibri" panose="020F0502020204030204" pitchFamily="34" charset="0"/>
              </a:rPr>
              <a:t>word </a:t>
            </a:r>
            <a:r>
              <a:rPr lang="en-US" b="0" i="1" dirty="0">
                <a:latin typeface="Times New Roman" panose="02020603050405020304" pitchFamily="18" charset="0"/>
                <a:ea typeface="Calibri" panose="020F0502020204030204" pitchFamily="34" charset="0"/>
              </a:rPr>
              <a:t>multi-channel</a:t>
            </a:r>
            <a:r>
              <a:rPr lang="en-US" b="0" dirty="0">
                <a:latin typeface="Times New Roman" panose="02020603050405020304" pitchFamily="18" charset="0"/>
                <a:ea typeface="Calibri" panose="020F0502020204030204" pitchFamily="34" charset="0"/>
              </a:rPr>
              <a:t> originated from the word </a:t>
            </a:r>
            <a:r>
              <a:rPr lang="en-US" b="0" i="1" dirty="0" err="1" smtClean="0">
                <a:latin typeface="Times New Roman" panose="02020603050405020304" pitchFamily="18" charset="0"/>
                <a:ea typeface="Calibri" panose="020F0502020204030204" pitchFamily="34" charset="0"/>
              </a:rPr>
              <a:t>Multus</a:t>
            </a:r>
            <a:r>
              <a:rPr lang="en-US" b="0" dirty="0" smtClean="0">
                <a:latin typeface="Times New Roman" panose="02020603050405020304" pitchFamily="18" charset="0"/>
                <a:ea typeface="Calibri" panose="020F0502020204030204" pitchFamily="34" charset="0"/>
              </a:rPr>
              <a:t> (multiple </a:t>
            </a:r>
            <a:r>
              <a:rPr lang="en-US" b="0" dirty="0">
                <a:latin typeface="Times New Roman" panose="02020603050405020304" pitchFamily="18" charset="0"/>
                <a:ea typeface="Calibri" panose="020F0502020204030204" pitchFamily="34" charset="0"/>
              </a:rPr>
              <a:t>or </a:t>
            </a:r>
            <a:r>
              <a:rPr lang="en-US" b="0" dirty="0" smtClean="0">
                <a:latin typeface="Times New Roman" panose="02020603050405020304" pitchFamily="18" charset="0"/>
                <a:ea typeface="Calibri" panose="020F0502020204030204" pitchFamily="34" charset="0"/>
              </a:rPr>
              <a:t>many)</a:t>
            </a:r>
          </a:p>
          <a:p>
            <a:pPr algn="just"/>
            <a:r>
              <a:rPr lang="en-US" b="0" dirty="0" smtClean="0">
                <a:latin typeface="Times New Roman" panose="02020603050405020304" pitchFamily="18" charset="0"/>
                <a:ea typeface="Calibri" panose="020F0502020204030204" pitchFamily="34" charset="0"/>
              </a:rPr>
              <a:t>The </a:t>
            </a:r>
            <a:r>
              <a:rPr lang="en-US" b="0" dirty="0">
                <a:latin typeface="Times New Roman" panose="02020603050405020304" pitchFamily="18" charset="0"/>
                <a:ea typeface="Calibri" panose="020F0502020204030204" pitchFamily="34" charset="0"/>
              </a:rPr>
              <a:t>word </a:t>
            </a:r>
            <a:r>
              <a:rPr lang="en-US" b="0" i="1" dirty="0">
                <a:latin typeface="Times New Roman" panose="02020603050405020304" pitchFamily="18" charset="0"/>
                <a:ea typeface="Calibri" panose="020F0502020204030204" pitchFamily="34" charset="0"/>
              </a:rPr>
              <a:t>cross-channel</a:t>
            </a:r>
            <a:r>
              <a:rPr lang="en-US" b="0" dirty="0">
                <a:latin typeface="Times New Roman" panose="02020603050405020304" pitchFamily="18" charset="0"/>
                <a:ea typeface="Calibri" panose="020F0502020204030204" pitchFamily="34" charset="0"/>
              </a:rPr>
              <a:t> emerged from the Latin word </a:t>
            </a:r>
            <a:r>
              <a:rPr lang="en-US" b="0" i="1" dirty="0">
                <a:latin typeface="Times New Roman" panose="02020603050405020304" pitchFamily="18" charset="0"/>
                <a:ea typeface="Calibri" panose="020F0502020204030204" pitchFamily="34" charset="0"/>
              </a:rPr>
              <a:t>Crux</a:t>
            </a:r>
            <a:r>
              <a:rPr lang="en-US" b="0" dirty="0">
                <a:latin typeface="Times New Roman" panose="02020603050405020304" pitchFamily="18" charset="0"/>
                <a:ea typeface="Calibri" panose="020F0502020204030204" pitchFamily="34" charset="0"/>
              </a:rPr>
              <a:t> </a:t>
            </a:r>
            <a:r>
              <a:rPr lang="en-US" b="0" dirty="0" smtClean="0">
                <a:latin typeface="Times New Roman" panose="02020603050405020304" pitchFamily="18" charset="0"/>
                <a:ea typeface="Calibri" panose="020F0502020204030204" pitchFamily="34" charset="0"/>
              </a:rPr>
              <a:t>(to </a:t>
            </a:r>
            <a:r>
              <a:rPr lang="en-US" b="0" dirty="0">
                <a:latin typeface="Times New Roman" panose="02020603050405020304" pitchFamily="18" charset="0"/>
                <a:ea typeface="Calibri" panose="020F0502020204030204" pitchFamily="34" charset="0"/>
              </a:rPr>
              <a:t>go </a:t>
            </a:r>
            <a:r>
              <a:rPr lang="en-US" b="0" dirty="0" smtClean="0">
                <a:latin typeface="Times New Roman" panose="02020603050405020304" pitchFamily="18" charset="0"/>
                <a:ea typeface="Calibri" panose="020F0502020204030204" pitchFamily="34" charset="0"/>
              </a:rPr>
              <a:t>across) </a:t>
            </a:r>
          </a:p>
          <a:p>
            <a:pPr algn="just"/>
            <a:r>
              <a:rPr lang="en-US" b="0" dirty="0">
                <a:latin typeface="Times New Roman" panose="02020603050405020304" pitchFamily="18" charset="0"/>
                <a:ea typeface="Calibri" panose="020F0502020204030204" pitchFamily="34" charset="0"/>
              </a:rPr>
              <a:t>The word </a:t>
            </a:r>
            <a:r>
              <a:rPr lang="en-US" b="0" i="1" dirty="0" err="1">
                <a:latin typeface="Times New Roman" panose="02020603050405020304" pitchFamily="18" charset="0"/>
                <a:ea typeface="Calibri" panose="020F0502020204030204" pitchFamily="34" charset="0"/>
              </a:rPr>
              <a:t>omni</a:t>
            </a:r>
            <a:r>
              <a:rPr lang="en-US" b="0" dirty="0">
                <a:latin typeface="Times New Roman" panose="02020603050405020304" pitchFamily="18" charset="0"/>
                <a:ea typeface="Calibri" panose="020F0502020204030204" pitchFamily="34" charset="0"/>
              </a:rPr>
              <a:t> comes from the word </a:t>
            </a:r>
            <a:r>
              <a:rPr lang="en-US" b="0" i="1" dirty="0">
                <a:latin typeface="Times New Roman" panose="02020603050405020304" pitchFamily="18" charset="0"/>
                <a:ea typeface="Calibri" panose="020F0502020204030204" pitchFamily="34" charset="0"/>
              </a:rPr>
              <a:t>Omnis (</a:t>
            </a:r>
            <a:r>
              <a:rPr lang="en-US" b="0" dirty="0">
                <a:latin typeface="Times New Roman" panose="02020603050405020304" pitchFamily="18" charset="0"/>
                <a:ea typeface="Calibri" panose="020F0502020204030204" pitchFamily="34" charset="0"/>
              </a:rPr>
              <a:t>universal)</a:t>
            </a:r>
          </a:p>
          <a:p>
            <a:pPr algn="just"/>
            <a:endParaRPr lang="ru-RU" b="0" dirty="0"/>
          </a:p>
        </p:txBody>
      </p:sp>
    </p:spTree>
    <p:extLst>
      <p:ext uri="{BB962C8B-B14F-4D97-AF65-F5344CB8AC3E}">
        <p14:creationId xmlns:p14="http://schemas.microsoft.com/office/powerpoint/2010/main" val="2919490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nSpc>
                <a:spcPct val="100000"/>
              </a:lnSpc>
              <a:spcBef>
                <a:spcPts val="0"/>
              </a:spcBef>
            </a:pPr>
            <a:r>
              <a:rPr lang="en-US" b="1" dirty="0"/>
              <a:t>1. Marketing evolution: </a:t>
            </a:r>
            <a:br>
              <a:rPr lang="en-US" b="1" dirty="0"/>
            </a:br>
            <a:r>
              <a:rPr lang="en-US" b="1" dirty="0"/>
              <a:t>from Marketing 1.0 to Marketing 4.0</a:t>
            </a:r>
          </a:p>
        </p:txBody>
      </p:sp>
      <p:sp>
        <p:nvSpPr>
          <p:cNvPr id="3" name="Текст 2"/>
          <p:cNvSpPr>
            <a:spLocks noGrp="1"/>
          </p:cNvSpPr>
          <p:nvPr>
            <p:ph type="body" sz="quarter" idx="10"/>
          </p:nvPr>
        </p:nvSpPr>
        <p:spPr/>
        <p:txBody>
          <a:bodyPr/>
          <a:lstStyle/>
          <a:p>
            <a:pPr marL="0" indent="0">
              <a:buNone/>
            </a:pPr>
            <a:r>
              <a:rPr lang="en-GB" b="0" dirty="0"/>
              <a:t>T</a:t>
            </a:r>
            <a:r>
              <a:rPr lang="en-GB" b="0" dirty="0" smtClean="0"/>
              <a:t>he </a:t>
            </a:r>
            <a:r>
              <a:rPr lang="en-GB" b="0" dirty="0"/>
              <a:t>evolution of marketing is based around three major disciplines: </a:t>
            </a:r>
            <a:endParaRPr lang="en-GB" b="0" dirty="0" smtClean="0"/>
          </a:p>
          <a:p>
            <a:pPr marL="0" indent="180000">
              <a:buNone/>
            </a:pPr>
            <a:r>
              <a:rPr lang="en-GB" dirty="0" smtClean="0"/>
              <a:t>product </a:t>
            </a:r>
            <a:r>
              <a:rPr lang="en-GB" dirty="0"/>
              <a:t>management, </a:t>
            </a:r>
            <a:endParaRPr lang="en-GB" dirty="0" smtClean="0"/>
          </a:p>
          <a:p>
            <a:pPr marL="0" indent="180000">
              <a:buNone/>
            </a:pPr>
            <a:r>
              <a:rPr lang="en-GB" dirty="0" smtClean="0"/>
              <a:t>customer management, </a:t>
            </a:r>
            <a:r>
              <a:rPr lang="en-GB" dirty="0"/>
              <a:t>and </a:t>
            </a:r>
            <a:endParaRPr lang="en-GB" dirty="0" smtClean="0"/>
          </a:p>
          <a:p>
            <a:pPr marL="0" indent="180000">
              <a:buNone/>
            </a:pPr>
            <a:r>
              <a:rPr lang="en-GB" dirty="0" smtClean="0"/>
              <a:t>brand </a:t>
            </a:r>
            <a:r>
              <a:rPr lang="en-GB" dirty="0"/>
              <a:t>management</a:t>
            </a:r>
            <a:endParaRPr lang="ru-RU" dirty="0"/>
          </a:p>
        </p:txBody>
      </p:sp>
    </p:spTree>
    <p:extLst>
      <p:ext uri="{BB962C8B-B14F-4D97-AF65-F5344CB8AC3E}">
        <p14:creationId xmlns:p14="http://schemas.microsoft.com/office/powerpoint/2010/main" val="31465977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sz="quarter" idx="10"/>
            <p:extLst>
              <p:ext uri="{D42A27DB-BD31-4B8C-83A1-F6EECF244321}">
                <p14:modId xmlns:p14="http://schemas.microsoft.com/office/powerpoint/2010/main" val="2948309971"/>
              </p:ext>
            </p:extLst>
          </p:nvPr>
        </p:nvGraphicFramePr>
        <p:xfrm>
          <a:off x="334963" y="188913"/>
          <a:ext cx="11522075" cy="5578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05065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en-US" b="1" dirty="0"/>
              <a:t>The Evolution of Omni-Channel over the years</a:t>
            </a:r>
            <a:r>
              <a:rPr lang="en-US" dirty="0"/>
              <a:t> (Shetty, 2018)</a:t>
            </a:r>
            <a:r>
              <a:rPr lang="ru-RU" dirty="0"/>
              <a:t/>
            </a:r>
            <a:br>
              <a:rPr lang="ru-RU" dirty="0"/>
            </a:br>
            <a:endParaRPr lang="ru-RU" dirty="0"/>
          </a:p>
        </p:txBody>
      </p:sp>
      <p:sp>
        <p:nvSpPr>
          <p:cNvPr id="6" name="Текст 5"/>
          <p:cNvSpPr>
            <a:spLocks noGrp="1"/>
          </p:cNvSpPr>
          <p:nvPr>
            <p:ph type="body" sz="quarter" idx="10"/>
          </p:nvPr>
        </p:nvSpPr>
        <p:spPr/>
        <p:txBody>
          <a:bodyPr/>
          <a:lstStyle/>
          <a:p>
            <a:pPr algn="just"/>
            <a:r>
              <a:rPr lang="en-US" dirty="0" smtClean="0">
                <a:cs typeface="Times New Roman" panose="02020603050405020304" pitchFamily="18" charset="0"/>
              </a:rPr>
              <a:t>Single </a:t>
            </a:r>
            <a:r>
              <a:rPr lang="en-US" dirty="0">
                <a:cs typeface="Times New Roman" panose="02020603050405020304" pitchFamily="18" charset="0"/>
              </a:rPr>
              <a:t>Channel (The Past) </a:t>
            </a:r>
            <a:r>
              <a:rPr lang="en-US" b="0" dirty="0" smtClean="0">
                <a:cs typeface="Times New Roman" panose="02020603050405020304" pitchFamily="18" charset="0"/>
              </a:rPr>
              <a:t>Retailers </a:t>
            </a:r>
            <a:r>
              <a:rPr lang="en-US" b="0" dirty="0">
                <a:cs typeface="Times New Roman" panose="02020603050405020304" pitchFamily="18" charset="0"/>
              </a:rPr>
              <a:t>most often had only one channel, </a:t>
            </a:r>
            <a:r>
              <a:rPr lang="en-US" b="0" dirty="0" smtClean="0">
                <a:cs typeface="Times New Roman" panose="02020603050405020304" pitchFamily="18" charset="0"/>
              </a:rPr>
              <a:t>e. g. a </a:t>
            </a:r>
            <a:r>
              <a:rPr lang="en-US" b="0" dirty="0">
                <a:cs typeface="Times New Roman" panose="02020603050405020304" pitchFamily="18" charset="0"/>
              </a:rPr>
              <a:t>shop or only </a:t>
            </a:r>
            <a:r>
              <a:rPr lang="en-US" b="0" dirty="0" smtClean="0">
                <a:cs typeface="Times New Roman" panose="02020603050405020304" pitchFamily="18" charset="0"/>
              </a:rPr>
              <a:t>catalogs </a:t>
            </a:r>
            <a:r>
              <a:rPr lang="en-US" b="0" dirty="0">
                <a:cs typeface="Times New Roman" panose="02020603050405020304" pitchFamily="18" charset="0"/>
              </a:rPr>
              <a:t>(mail orders</a:t>
            </a:r>
            <a:r>
              <a:rPr lang="en-US" b="0" dirty="0" smtClean="0">
                <a:cs typeface="Times New Roman" panose="02020603050405020304" pitchFamily="18" charset="0"/>
              </a:rPr>
              <a:t>).</a:t>
            </a:r>
          </a:p>
        </p:txBody>
      </p:sp>
    </p:spTree>
    <p:extLst>
      <p:ext uri="{BB962C8B-B14F-4D97-AF65-F5344CB8AC3E}">
        <p14:creationId xmlns:p14="http://schemas.microsoft.com/office/powerpoint/2010/main" val="18240121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0"/>
          </p:nvPr>
        </p:nvSpPr>
        <p:spPr/>
        <p:txBody>
          <a:bodyPr/>
          <a:lstStyle/>
          <a:p>
            <a:pPr algn="just"/>
            <a:r>
              <a:rPr lang="en-US" dirty="0">
                <a:ea typeface="Calibri" panose="020F0502020204030204" pitchFamily="34" charset="0"/>
                <a:cs typeface="Times New Roman" panose="02020603050405020304" pitchFamily="18" charset="0"/>
              </a:rPr>
              <a:t>Multi-Channel (The First Step) </a:t>
            </a:r>
            <a:endParaRPr lang="ru-RU" dirty="0">
              <a:ea typeface="Calibri" panose="020F0502020204030204" pitchFamily="34" charset="0"/>
              <a:cs typeface="Times New Roman" panose="02020603050405020304" pitchFamily="18" charset="0"/>
            </a:endParaRPr>
          </a:p>
          <a:p>
            <a:pPr marL="0" indent="0" algn="just">
              <a:buNone/>
            </a:pPr>
            <a:r>
              <a:rPr lang="en-US" b="0" dirty="0">
                <a:ea typeface="Calibri" panose="020F0502020204030204" pitchFamily="34" charset="0"/>
                <a:cs typeface="Times New Roman" panose="02020603050405020304" pitchFamily="18" charset="0"/>
              </a:rPr>
              <a:t>Channels are stand-alone </a:t>
            </a:r>
            <a:endParaRPr lang="ru-RU" b="0" dirty="0">
              <a:ea typeface="Calibri" panose="020F0502020204030204" pitchFamily="34" charset="0"/>
              <a:cs typeface="Times New Roman" panose="02020603050405020304" pitchFamily="18" charset="0"/>
            </a:endParaRPr>
          </a:p>
          <a:p>
            <a:pPr marL="0" indent="0" algn="just">
              <a:buNone/>
            </a:pPr>
            <a:r>
              <a:rPr lang="en-US" b="0" dirty="0">
                <a:ea typeface="Calibri" panose="020F0502020204030204" pitchFamily="34" charset="0"/>
                <a:cs typeface="Times New Roman" panose="02020603050405020304" pitchFamily="18" charset="0"/>
              </a:rPr>
              <a:t>Customers are comforted with different assortment, prices, deals, etc. </a:t>
            </a:r>
            <a:endParaRPr lang="ru-RU" b="0" dirty="0">
              <a:ea typeface="Calibri" panose="020F0502020204030204" pitchFamily="34" charset="0"/>
              <a:cs typeface="Times New Roman" panose="02020603050405020304" pitchFamily="18" charset="0"/>
            </a:endParaRPr>
          </a:p>
          <a:p>
            <a:pPr marL="0" indent="0" algn="just">
              <a:buNone/>
            </a:pPr>
            <a:r>
              <a:rPr lang="en-US" b="0" dirty="0">
                <a:ea typeface="Calibri" panose="020F0502020204030204" pitchFamily="34" charset="0"/>
                <a:cs typeface="Times New Roman" panose="02020603050405020304" pitchFamily="18" charset="0"/>
              </a:rPr>
              <a:t>E-commerce as a separate system is silo-</a:t>
            </a:r>
            <a:r>
              <a:rPr lang="en-US" b="0" dirty="0" err="1">
                <a:ea typeface="Calibri" panose="020F0502020204030204" pitchFamily="34" charset="0"/>
                <a:cs typeface="Times New Roman" panose="02020603050405020304" pitchFamily="18" charset="0"/>
              </a:rPr>
              <a:t>ed</a:t>
            </a:r>
            <a:r>
              <a:rPr lang="en-US" b="0" dirty="0">
                <a:ea typeface="Calibri" panose="020F0502020204030204" pitchFamily="34" charset="0"/>
                <a:cs typeface="Times New Roman" panose="02020603050405020304" pitchFamily="18" charset="0"/>
              </a:rPr>
              <a:t> </a:t>
            </a:r>
            <a:endParaRPr lang="en-US" b="0" dirty="0" smtClean="0">
              <a:ea typeface="Calibri" panose="020F0502020204030204" pitchFamily="34" charset="0"/>
              <a:cs typeface="Times New Roman" panose="02020603050405020304" pitchFamily="18" charset="0"/>
            </a:endParaRPr>
          </a:p>
          <a:p>
            <a:pPr marL="0" indent="0" algn="just">
              <a:buNone/>
            </a:pPr>
            <a:r>
              <a:rPr lang="en-US" b="0" dirty="0" smtClean="0"/>
              <a:t>Inconsistencies </a:t>
            </a:r>
            <a:r>
              <a:rPr lang="en-US" b="0" dirty="0"/>
              <a:t>in brand appearances </a:t>
            </a:r>
            <a:endParaRPr lang="ru-RU" b="0" dirty="0"/>
          </a:p>
          <a:p>
            <a:pPr marL="0" indent="0" algn="just">
              <a:buNone/>
            </a:pPr>
            <a:r>
              <a:rPr lang="en-US" b="0" dirty="0"/>
              <a:t>Online limited to must-have features, services</a:t>
            </a:r>
            <a:endParaRPr lang="ru-RU" b="0" dirty="0"/>
          </a:p>
          <a:p>
            <a:pPr marL="0" indent="0" algn="just">
              <a:buNone/>
            </a:pPr>
            <a:r>
              <a:rPr lang="en-US" b="0" dirty="0"/>
              <a:t>The online assortment is less purposefully defined</a:t>
            </a:r>
            <a:endParaRPr lang="ru-RU" b="0" dirty="0"/>
          </a:p>
          <a:p>
            <a:pPr marL="0" indent="0" algn="just">
              <a:buNone/>
            </a:pPr>
            <a:r>
              <a:rPr lang="en-US" b="0" dirty="0"/>
              <a:t>No specific price for the online market</a:t>
            </a:r>
            <a:endParaRPr lang="ru-RU" b="0" dirty="0"/>
          </a:p>
          <a:p>
            <a:pPr marL="0" indent="0" algn="just">
              <a:buNone/>
            </a:pPr>
            <a:r>
              <a:rPr lang="en-US" b="0" dirty="0"/>
              <a:t>Unconnected marketing</a:t>
            </a:r>
          </a:p>
          <a:p>
            <a:endParaRPr lang="ru-RU" dirty="0"/>
          </a:p>
        </p:txBody>
      </p:sp>
    </p:spTree>
    <p:extLst>
      <p:ext uri="{BB962C8B-B14F-4D97-AF65-F5344CB8AC3E}">
        <p14:creationId xmlns:p14="http://schemas.microsoft.com/office/powerpoint/2010/main" val="30460948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r>
              <a:rPr lang="en-US" dirty="0"/>
              <a:t>Cross Channel (The Current State) </a:t>
            </a:r>
            <a:endParaRPr lang="ru-RU" dirty="0"/>
          </a:p>
          <a:p>
            <a:pPr marL="0" indent="0">
              <a:buNone/>
            </a:pPr>
            <a:r>
              <a:rPr lang="en-US" b="0" dirty="0"/>
              <a:t>Alignment in brand experience, assortment, prices etc. </a:t>
            </a:r>
            <a:endParaRPr lang="ru-RU" b="0" dirty="0"/>
          </a:p>
          <a:p>
            <a:pPr marL="0" indent="0">
              <a:buNone/>
            </a:pPr>
            <a:r>
              <a:rPr lang="en-US" b="0" dirty="0"/>
              <a:t>Back office (Organization, systems) however not integrated. </a:t>
            </a:r>
            <a:endParaRPr lang="ru-RU" b="0" dirty="0"/>
          </a:p>
          <a:p>
            <a:pPr marL="0" indent="0">
              <a:buNone/>
            </a:pPr>
            <a:r>
              <a:rPr lang="en-US" b="0" dirty="0"/>
              <a:t>Aligned brand messages and channel offerings. </a:t>
            </a:r>
            <a:endParaRPr lang="ru-RU" b="0" dirty="0"/>
          </a:p>
          <a:p>
            <a:pPr marL="0" indent="0">
              <a:buNone/>
            </a:pPr>
            <a:r>
              <a:rPr lang="en-US" b="0" dirty="0"/>
              <a:t>Extended online capabilities </a:t>
            </a:r>
            <a:endParaRPr lang="ru-RU" b="0" dirty="0"/>
          </a:p>
          <a:p>
            <a:pPr marL="0" indent="0" algn="just">
              <a:buNone/>
            </a:pPr>
            <a:r>
              <a:rPr lang="en-US" b="0" dirty="0">
                <a:ea typeface="Calibri" panose="020F0502020204030204" pitchFamily="34" charset="0"/>
                <a:cs typeface="Times New Roman" panose="02020603050405020304" pitchFamily="18" charset="0"/>
              </a:rPr>
              <a:t>Comprehensive assortment concepts </a:t>
            </a:r>
            <a:endParaRPr lang="ru-RU" b="0" dirty="0">
              <a:ea typeface="Calibri" panose="020F0502020204030204" pitchFamily="34" charset="0"/>
              <a:cs typeface="Times New Roman" panose="02020603050405020304" pitchFamily="18" charset="0"/>
            </a:endParaRPr>
          </a:p>
          <a:p>
            <a:pPr marL="0" indent="0" algn="just">
              <a:buNone/>
            </a:pPr>
            <a:r>
              <a:rPr lang="en-US" b="0" dirty="0">
                <a:ea typeface="Calibri" panose="020F0502020204030204" pitchFamily="34" charset="0"/>
                <a:cs typeface="Times New Roman" panose="02020603050405020304" pitchFamily="18" charset="0"/>
              </a:rPr>
              <a:t>Dynamic pricing</a:t>
            </a:r>
            <a:endParaRPr lang="ru-RU" b="0" dirty="0">
              <a:ea typeface="Calibri" panose="020F0502020204030204" pitchFamily="34" charset="0"/>
              <a:cs typeface="Times New Roman" panose="02020603050405020304" pitchFamily="18" charset="0"/>
            </a:endParaRPr>
          </a:p>
          <a:p>
            <a:pPr marL="0" indent="0" algn="just">
              <a:buNone/>
            </a:pPr>
            <a:r>
              <a:rPr lang="en-US" b="0" dirty="0">
                <a:ea typeface="Calibri" panose="020F0502020204030204" pitchFamily="34" charset="0"/>
                <a:cs typeface="Times New Roman" panose="02020603050405020304" pitchFamily="18" charset="0"/>
              </a:rPr>
              <a:t>Focused marketing to specific segments</a:t>
            </a:r>
            <a:endParaRPr lang="ru-RU" b="0" dirty="0">
              <a:ea typeface="Calibri" panose="020F0502020204030204" pitchFamily="34"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38307024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algn="just">
              <a:lnSpc>
                <a:spcPct val="100000"/>
              </a:lnSpc>
            </a:pPr>
            <a:r>
              <a:rPr lang="en-US" dirty="0">
                <a:latin typeface="Times New Roman" panose="02020603050405020304" pitchFamily="18" charset="0"/>
                <a:ea typeface="Calibri" panose="020F0502020204030204" pitchFamily="34" charset="0"/>
                <a:cs typeface="Times New Roman" panose="02020603050405020304" pitchFamily="18" charset="0"/>
              </a:rPr>
              <a:t>Omni-Channel (The Future) </a:t>
            </a:r>
            <a:endParaRPr lang="ru-RU"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sz="2800" b="0" dirty="0">
                <a:ea typeface="Calibri" panose="020F0502020204030204" pitchFamily="34" charset="0"/>
                <a:cs typeface="Times New Roman" panose="02020603050405020304" pitchFamily="18" charset="0"/>
              </a:rPr>
              <a:t>Consistent experience across all channels.</a:t>
            </a:r>
            <a:endParaRPr lang="ru-RU" sz="2800" b="0" dirty="0">
              <a:ea typeface="Calibri" panose="020F0502020204030204" pitchFamily="34" charset="0"/>
              <a:cs typeface="Times New Roman" panose="02020603050405020304" pitchFamily="18" charset="0"/>
            </a:endParaRPr>
          </a:p>
          <a:p>
            <a:pPr marL="0" indent="0" algn="just">
              <a:buNone/>
            </a:pPr>
            <a:r>
              <a:rPr lang="en-US" sz="2800" b="0" dirty="0">
                <a:ea typeface="Calibri" panose="020F0502020204030204" pitchFamily="34" charset="0"/>
                <a:cs typeface="Times New Roman" panose="02020603050405020304" pitchFamily="18" charset="0"/>
              </a:rPr>
              <a:t>Marketing </a:t>
            </a:r>
            <a:r>
              <a:rPr lang="en-US" sz="2800" b="0" dirty="0" smtClean="0">
                <a:ea typeface="Calibri" panose="020F0502020204030204" pitchFamily="34" charset="0"/>
                <a:cs typeface="Times New Roman" panose="02020603050405020304" pitchFamily="18" charset="0"/>
              </a:rPr>
              <a:t>is not </a:t>
            </a:r>
            <a:r>
              <a:rPr lang="en-US" sz="2800" b="0" dirty="0">
                <a:ea typeface="Calibri" panose="020F0502020204030204" pitchFamily="34" charset="0"/>
                <a:cs typeface="Times New Roman" panose="02020603050405020304" pitchFamily="18" charset="0"/>
              </a:rPr>
              <a:t>scattered, systems </a:t>
            </a:r>
            <a:r>
              <a:rPr lang="en-US" sz="2800" b="0" dirty="0" smtClean="0">
                <a:ea typeface="Calibri" panose="020F0502020204030204" pitchFamily="34" charset="0"/>
                <a:cs typeface="Times New Roman" panose="02020603050405020304" pitchFamily="18" charset="0"/>
              </a:rPr>
              <a:t>are integrated</a:t>
            </a:r>
            <a:r>
              <a:rPr lang="en-US" sz="2800" b="0" dirty="0">
                <a:ea typeface="Calibri" panose="020F0502020204030204" pitchFamily="34" charset="0"/>
                <a:cs typeface="Times New Roman" panose="02020603050405020304" pitchFamily="18" charset="0"/>
              </a:rPr>
              <a:t>, </a:t>
            </a:r>
            <a:r>
              <a:rPr lang="en-US" sz="2800" b="0" dirty="0" smtClean="0">
                <a:ea typeface="Calibri" panose="020F0502020204030204" pitchFamily="34" charset="0"/>
                <a:cs typeface="Times New Roman" panose="02020603050405020304" pitchFamily="18" charset="0"/>
              </a:rPr>
              <a:t>and customers have a seamless </a:t>
            </a:r>
            <a:r>
              <a:rPr lang="en-US" sz="2800" b="0" dirty="0">
                <a:ea typeface="Calibri" panose="020F0502020204030204" pitchFamily="34" charset="0"/>
                <a:cs typeface="Times New Roman" panose="02020603050405020304" pitchFamily="18" charset="0"/>
              </a:rPr>
              <a:t>experience while moving between channels.</a:t>
            </a:r>
            <a:endParaRPr lang="ru-RU" sz="2800" b="0" dirty="0">
              <a:ea typeface="Calibri" panose="020F0502020204030204" pitchFamily="34" charset="0"/>
              <a:cs typeface="Times New Roman" panose="02020603050405020304" pitchFamily="18" charset="0"/>
            </a:endParaRPr>
          </a:p>
          <a:p>
            <a:pPr marL="0" indent="0" algn="just">
              <a:buNone/>
            </a:pPr>
            <a:r>
              <a:rPr lang="en-US" sz="2800" b="0" dirty="0">
                <a:ea typeface="Calibri" panose="020F0502020204030204" pitchFamily="34" charset="0"/>
                <a:cs typeface="Times New Roman" panose="02020603050405020304" pitchFamily="18" charset="0"/>
              </a:rPr>
              <a:t>Brand </a:t>
            </a:r>
            <a:r>
              <a:rPr lang="en-US" sz="2800" b="0" dirty="0" smtClean="0">
                <a:ea typeface="Calibri" panose="020F0502020204030204" pitchFamily="34" charset="0"/>
                <a:cs typeface="Times New Roman" panose="02020603050405020304" pitchFamily="18" charset="0"/>
              </a:rPr>
              <a:t>experience </a:t>
            </a:r>
            <a:r>
              <a:rPr lang="en-US" sz="2800" b="0" dirty="0" smtClean="0">
                <a:ea typeface="Calibri" panose="020F0502020204030204" pitchFamily="34" charset="0"/>
                <a:cs typeface="Times New Roman" panose="02020603050405020304" pitchFamily="18" charset="0"/>
              </a:rPr>
              <a:t>Different </a:t>
            </a:r>
            <a:r>
              <a:rPr lang="en-US" sz="2800" b="0" dirty="0" smtClean="0">
                <a:ea typeface="Calibri" panose="020F0502020204030204" pitchFamily="34" charset="0"/>
                <a:cs typeface="Times New Roman" panose="02020603050405020304" pitchFamily="18" charset="0"/>
              </a:rPr>
              <a:t>responsibilities </a:t>
            </a:r>
            <a:r>
              <a:rPr lang="en-US" sz="2800" b="0" dirty="0">
                <a:ea typeface="Calibri" panose="020F0502020204030204" pitchFamily="34" charset="0"/>
                <a:cs typeface="Times New Roman" panose="02020603050405020304" pitchFamily="18" charset="0"/>
              </a:rPr>
              <a:t>for each channel</a:t>
            </a:r>
            <a:endParaRPr lang="ru-RU" sz="2800" b="0" dirty="0">
              <a:ea typeface="Calibri" panose="020F0502020204030204" pitchFamily="34" charset="0"/>
              <a:cs typeface="Times New Roman" panose="02020603050405020304" pitchFamily="18" charset="0"/>
            </a:endParaRPr>
          </a:p>
          <a:p>
            <a:pPr marL="0" indent="0" algn="just">
              <a:buNone/>
            </a:pPr>
            <a:r>
              <a:rPr lang="en-US" sz="2800" b="0" dirty="0">
                <a:ea typeface="Calibri" panose="020F0502020204030204" pitchFamily="34" charset="0"/>
                <a:cs typeface="Times New Roman" panose="02020603050405020304" pitchFamily="18" charset="0"/>
              </a:rPr>
              <a:t>Assortment strategies aligned with how customers shop</a:t>
            </a:r>
            <a:endParaRPr lang="ru-RU" sz="2800" b="0" dirty="0">
              <a:ea typeface="Calibri" panose="020F0502020204030204" pitchFamily="34" charset="0"/>
              <a:cs typeface="Times New Roman" panose="02020603050405020304" pitchFamily="18" charset="0"/>
            </a:endParaRPr>
          </a:p>
          <a:p>
            <a:pPr marL="0" indent="0">
              <a:buNone/>
            </a:pPr>
            <a:r>
              <a:rPr lang="en-US" sz="2800" b="0" dirty="0">
                <a:ea typeface="Calibri" panose="020F0502020204030204" pitchFamily="34" charset="0"/>
                <a:cs typeface="Times New Roman" panose="02020603050405020304" pitchFamily="18" charset="0"/>
              </a:rPr>
              <a:t>Flexible order and fulfillment</a:t>
            </a:r>
            <a:endParaRPr lang="ru-RU" sz="2800" b="0" dirty="0">
              <a:ea typeface="Calibri" panose="020F0502020204030204" pitchFamily="34" charset="0"/>
              <a:cs typeface="Times New Roman" panose="02020603050405020304" pitchFamily="18" charset="0"/>
            </a:endParaRPr>
          </a:p>
          <a:p>
            <a:pPr marL="0" indent="0">
              <a:buNone/>
            </a:pPr>
            <a:r>
              <a:rPr lang="en-US" sz="2800" b="0" dirty="0">
                <a:ea typeface="Calibri" panose="020F0502020204030204" pitchFamily="34" charset="0"/>
                <a:cs typeface="Times New Roman" panose="02020603050405020304" pitchFamily="18" charset="0"/>
              </a:rPr>
              <a:t>Individualized </a:t>
            </a:r>
            <a:r>
              <a:rPr lang="en-US" sz="2800" b="0" dirty="0" smtClean="0">
                <a:ea typeface="Calibri" panose="020F0502020204030204" pitchFamily="34" charset="0"/>
                <a:cs typeface="Times New Roman" panose="02020603050405020304" pitchFamily="18" charset="0"/>
              </a:rPr>
              <a:t>marketing Personalized </a:t>
            </a:r>
            <a:r>
              <a:rPr lang="en-US" sz="2800" b="0" dirty="0">
                <a:ea typeface="Calibri" panose="020F0502020204030204" pitchFamily="34" charset="0"/>
                <a:cs typeface="Times New Roman" panose="02020603050405020304" pitchFamily="18" charset="0"/>
              </a:rPr>
              <a:t>customer service</a:t>
            </a:r>
            <a:endParaRPr lang="ru-RU" sz="2800" b="0" dirty="0">
              <a:ea typeface="Calibri" panose="020F0502020204030204" pitchFamily="34" charset="0"/>
              <a:cs typeface="Times New Roman" panose="02020603050405020304" pitchFamily="18" charset="0"/>
            </a:endParaRPr>
          </a:p>
          <a:p>
            <a:pPr marL="0" indent="0">
              <a:buNone/>
            </a:pPr>
            <a:r>
              <a:rPr lang="en-US" sz="2800" b="0" dirty="0">
                <a:ea typeface="Calibri" panose="020F0502020204030204" pitchFamily="34" charset="0"/>
                <a:cs typeface="Times New Roman" panose="02020603050405020304" pitchFamily="18" charset="0"/>
              </a:rPr>
              <a:t>Cross-channel organizational structure and </a:t>
            </a:r>
            <a:r>
              <a:rPr lang="en-US" sz="2800" b="0" dirty="0" smtClean="0">
                <a:ea typeface="Calibri" panose="020F0502020204030204" pitchFamily="34" charset="0"/>
                <a:cs typeface="Times New Roman" panose="02020603050405020304" pitchFamily="18" charset="0"/>
              </a:rPr>
              <a:t>metrics</a:t>
            </a:r>
            <a:endParaRPr lang="ru-RU" sz="2800" b="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91481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sz="4800" b="1" dirty="0">
                <a:ea typeface="Calibri" panose="020F0502020204030204" pitchFamily="34" charset="0"/>
              </a:rPr>
              <a:t>The main approaches to </a:t>
            </a:r>
            <a:r>
              <a:rPr lang="en-US" sz="4800" b="1" dirty="0" err="1">
                <a:ea typeface="Calibri" panose="020F0502020204030204" pitchFamily="34" charset="0"/>
              </a:rPr>
              <a:t>omnichannel</a:t>
            </a:r>
            <a:r>
              <a:rPr lang="en-US" sz="4800" b="1" dirty="0">
                <a:ea typeface="Calibri" panose="020F0502020204030204" pitchFamily="34" charset="0"/>
              </a:rPr>
              <a:t> </a:t>
            </a:r>
            <a:endParaRPr lang="ru-RU" b="1" dirty="0"/>
          </a:p>
        </p:txBody>
      </p:sp>
      <p:sp>
        <p:nvSpPr>
          <p:cNvPr id="4" name="Текст 3"/>
          <p:cNvSpPr>
            <a:spLocks noGrp="1"/>
          </p:cNvSpPr>
          <p:nvPr>
            <p:ph type="body" sz="quarter" idx="10"/>
          </p:nvPr>
        </p:nvSpPr>
        <p:spPr/>
        <p:txBody>
          <a:bodyPr/>
          <a:lstStyle/>
          <a:p>
            <a:r>
              <a:rPr lang="en-US" dirty="0" err="1" smtClean="0"/>
              <a:t>Omnichannel</a:t>
            </a:r>
            <a:r>
              <a:rPr lang="en-US" dirty="0" smtClean="0"/>
              <a:t> retailing</a:t>
            </a:r>
          </a:p>
          <a:p>
            <a:pPr marL="0" indent="0" algn="just">
              <a:buNone/>
            </a:pPr>
            <a:r>
              <a:rPr lang="en-US" sz="3200" b="0" dirty="0">
                <a:ea typeface="Calibri" panose="020F0502020204030204" pitchFamily="34" charset="0"/>
                <a:cs typeface="Times New Roman" panose="02020603050405020304" pitchFamily="18" charset="0"/>
              </a:rPr>
              <a:t>A</a:t>
            </a:r>
            <a:r>
              <a:rPr lang="en-US" sz="3200" b="0" dirty="0" smtClean="0">
                <a:ea typeface="Calibri" panose="020F0502020204030204" pitchFamily="34" charset="0"/>
                <a:cs typeface="Times New Roman" panose="02020603050405020304" pitchFamily="18" charset="0"/>
              </a:rPr>
              <a:t> </a:t>
            </a:r>
            <a:r>
              <a:rPr lang="en-US" sz="3200" b="0" dirty="0">
                <a:ea typeface="Calibri" panose="020F0502020204030204" pitchFamily="34" charset="0"/>
                <a:cs typeface="Times New Roman" panose="02020603050405020304" pitchFamily="18" charset="0"/>
              </a:rPr>
              <a:t>significant part of scientists </a:t>
            </a:r>
            <a:r>
              <a:rPr lang="en-US" sz="3200" b="0" dirty="0" smtClean="0">
                <a:ea typeface="Calibri" panose="020F0502020204030204" pitchFamily="34" charset="0"/>
                <a:cs typeface="Times New Roman" panose="02020603050405020304" pitchFamily="18" charset="0"/>
              </a:rPr>
              <a:t>consider </a:t>
            </a:r>
            <a:r>
              <a:rPr lang="en-US" sz="3200" b="0" dirty="0" err="1">
                <a:ea typeface="Calibri" panose="020F0502020204030204" pitchFamily="34" charset="0"/>
                <a:cs typeface="Times New Roman" panose="02020603050405020304" pitchFamily="18" charset="0"/>
              </a:rPr>
              <a:t>omnichannel</a:t>
            </a:r>
            <a:r>
              <a:rPr lang="en-US" sz="3200" b="0" dirty="0">
                <a:ea typeface="Calibri" panose="020F0502020204030204" pitchFamily="34" charset="0"/>
                <a:cs typeface="Times New Roman" panose="02020603050405020304" pitchFamily="18" charset="0"/>
              </a:rPr>
              <a:t> in terms of retailing and focus mainly on </a:t>
            </a:r>
            <a:r>
              <a:rPr lang="en-US" sz="3200" b="0" i="1" dirty="0">
                <a:ea typeface="Calibri" panose="020F0502020204030204" pitchFamily="34" charset="0"/>
                <a:cs typeface="Times New Roman" panose="02020603050405020304" pitchFamily="18" charset="0"/>
              </a:rPr>
              <a:t>the integration of all available channels (online and offline, physical and digital, traditional and new ones)</a:t>
            </a:r>
            <a:r>
              <a:rPr lang="en-US" sz="3200" b="0" dirty="0">
                <a:ea typeface="Calibri" panose="020F0502020204030204" pitchFamily="34" charset="0"/>
                <a:cs typeface="Times New Roman" panose="02020603050405020304" pitchFamily="18" charset="0"/>
              </a:rPr>
              <a:t>, as well as </a:t>
            </a:r>
            <a:r>
              <a:rPr lang="en-US" sz="3200" b="0" i="1" dirty="0">
                <a:ea typeface="Calibri" panose="020F0502020204030204" pitchFamily="34" charset="0"/>
                <a:cs typeface="Times New Roman" panose="02020603050405020304" pitchFamily="18" charset="0"/>
              </a:rPr>
              <a:t>the integration of the activities performed in the different channels as apparent to the consumer, and the one that requires operational efforts from the organization</a:t>
            </a:r>
            <a:r>
              <a:rPr lang="en-US" sz="3200" b="0" dirty="0">
                <a:ea typeface="Calibri" panose="020F0502020204030204" pitchFamily="34" charset="0"/>
                <a:cs typeface="Times New Roman" panose="02020603050405020304" pitchFamily="18" charset="0"/>
              </a:rPr>
              <a:t>. </a:t>
            </a:r>
            <a:endParaRPr lang="en-US" dirty="0" smtClean="0"/>
          </a:p>
        </p:txBody>
      </p:sp>
    </p:spTree>
    <p:extLst>
      <p:ext uri="{BB962C8B-B14F-4D97-AF65-F5344CB8AC3E}">
        <p14:creationId xmlns:p14="http://schemas.microsoft.com/office/powerpoint/2010/main" val="9542492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0"/>
          </p:nvPr>
        </p:nvSpPr>
        <p:spPr/>
        <p:txBody>
          <a:bodyPr/>
          <a:lstStyle/>
          <a:p>
            <a:pPr marL="0" indent="0" algn="just">
              <a:buNone/>
            </a:pPr>
            <a:r>
              <a:rPr lang="en-US" b="0" dirty="0">
                <a:ea typeface="Calibri" panose="020F0502020204030204" pitchFamily="34" charset="0"/>
                <a:cs typeface="Times New Roman" panose="02020603050405020304" pitchFamily="18" charset="0"/>
              </a:rPr>
              <a:t>Current approaches to </a:t>
            </a:r>
            <a:r>
              <a:rPr lang="en-US" b="0" dirty="0" err="1">
                <a:ea typeface="Calibri" panose="020F0502020204030204" pitchFamily="34" charset="0"/>
                <a:cs typeface="Times New Roman" panose="02020603050405020304" pitchFamily="18" charset="0"/>
              </a:rPr>
              <a:t>omnichannel</a:t>
            </a:r>
            <a:r>
              <a:rPr lang="en-US" b="0" dirty="0">
                <a:ea typeface="Calibri" panose="020F0502020204030204" pitchFamily="34" charset="0"/>
                <a:cs typeface="Times New Roman" panose="02020603050405020304" pitchFamily="18" charset="0"/>
              </a:rPr>
              <a:t> retailing define it as </a:t>
            </a:r>
            <a:r>
              <a:rPr lang="en-US" b="0" i="1" dirty="0">
                <a:ea typeface="Calibri" panose="020F0502020204030204" pitchFamily="34" charset="0"/>
                <a:cs typeface="Times New Roman" panose="02020603050405020304" pitchFamily="18" charset="0"/>
              </a:rPr>
              <a:t>a joint consumer–brand relationship and customers’ experience and engagement as indicators that are influenced by </a:t>
            </a:r>
            <a:r>
              <a:rPr lang="en-US" b="0" i="1" dirty="0" err="1">
                <a:ea typeface="Calibri" panose="020F0502020204030204" pitchFamily="34" charset="0"/>
                <a:cs typeface="Times New Roman" panose="02020603050405020304" pitchFamily="18" charset="0"/>
              </a:rPr>
              <a:t>omnichannel</a:t>
            </a:r>
            <a:r>
              <a:rPr lang="en-US" b="0" dirty="0">
                <a:ea typeface="Calibri" panose="020F0502020204030204" pitchFamily="34" charset="0"/>
                <a:cs typeface="Times New Roman" panose="02020603050405020304" pitchFamily="18" charset="0"/>
              </a:rPr>
              <a:t>. </a:t>
            </a:r>
          </a:p>
          <a:p>
            <a:pPr marL="0" indent="0" algn="just">
              <a:buNone/>
            </a:pPr>
            <a:r>
              <a:rPr lang="en-US" b="0" dirty="0" smtClean="0">
                <a:ea typeface="Calibri" panose="020F0502020204030204" pitchFamily="34" charset="0"/>
                <a:cs typeface="Times New Roman" panose="02020603050405020304" pitchFamily="18" charset="0"/>
              </a:rPr>
              <a:t>There </a:t>
            </a:r>
            <a:r>
              <a:rPr lang="en-US" b="0" dirty="0">
                <a:ea typeface="Calibri" panose="020F0502020204030204" pitchFamily="34" charset="0"/>
                <a:cs typeface="Times New Roman" panose="02020603050405020304" pitchFamily="18" charset="0"/>
              </a:rPr>
              <a:t>is also an approach to defining O2O commerce as a specific form of </a:t>
            </a:r>
            <a:r>
              <a:rPr lang="en-US" b="0" dirty="0" err="1">
                <a:ea typeface="Calibri" panose="020F0502020204030204" pitchFamily="34" charset="0"/>
                <a:cs typeface="Times New Roman" panose="02020603050405020304" pitchFamily="18" charset="0"/>
              </a:rPr>
              <a:t>omnichannel</a:t>
            </a:r>
            <a:r>
              <a:rPr lang="en-US" b="0" dirty="0">
                <a:ea typeface="Calibri" panose="020F0502020204030204" pitchFamily="34" charset="0"/>
                <a:cs typeface="Times New Roman" panose="02020603050405020304" pitchFamily="18" charset="0"/>
              </a:rPr>
              <a:t> retailing, wherein consumers search and purchase online and then consume </a:t>
            </a:r>
            <a:r>
              <a:rPr lang="en-US" b="0" dirty="0" smtClean="0">
                <a:ea typeface="Calibri" panose="020F0502020204030204" pitchFamily="34" charset="0"/>
                <a:cs typeface="Times New Roman" panose="02020603050405020304" pitchFamily="18" charset="0"/>
              </a:rPr>
              <a:t>offline. </a:t>
            </a:r>
            <a:r>
              <a:rPr lang="en-US" b="0" dirty="0">
                <a:ea typeface="Calibri" panose="020F0502020204030204" pitchFamily="34" charset="0"/>
                <a:cs typeface="Times New Roman" panose="02020603050405020304" pitchFamily="18" charset="0"/>
              </a:rPr>
              <a:t>Moreover, there exists an </a:t>
            </a:r>
            <a:r>
              <a:rPr lang="en-US" b="0" i="1" dirty="0">
                <a:ea typeface="Calibri" panose="020F0502020204030204" pitchFamily="34" charset="0"/>
                <a:cs typeface="Times New Roman" panose="02020603050405020304" pitchFamily="18" charset="0"/>
              </a:rPr>
              <a:t>approach to </a:t>
            </a:r>
            <a:r>
              <a:rPr lang="en-US" b="0" i="1" dirty="0" err="1">
                <a:ea typeface="Calibri" panose="020F0502020204030204" pitchFamily="34" charset="0"/>
                <a:cs typeface="Times New Roman" panose="02020603050405020304" pitchFamily="18" charset="0"/>
              </a:rPr>
              <a:t>omnichannel</a:t>
            </a:r>
            <a:r>
              <a:rPr lang="en-US" b="0" i="1" dirty="0">
                <a:ea typeface="Calibri" panose="020F0502020204030204" pitchFamily="34" charset="0"/>
                <a:cs typeface="Times New Roman" panose="02020603050405020304" pitchFamily="18" charset="0"/>
              </a:rPr>
              <a:t> as a paradigm in retail that establishes signal congruency – all the channels are aligned and convey a consistent message to customers.</a:t>
            </a:r>
            <a:endParaRPr lang="ru-RU" b="0" i="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79629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indent="215900" algn="just">
              <a:lnSpc>
                <a:spcPct val="107000"/>
              </a:lnSpc>
              <a:spcAft>
                <a:spcPts val="0"/>
              </a:spcAft>
              <a:tabLst>
                <a:tab pos="4591050" algn="l"/>
              </a:tabLst>
            </a:pPr>
            <a:r>
              <a:rPr lang="en-US" dirty="0" err="1" smtClean="0">
                <a:ea typeface="Calibri" panose="020F0502020204030204" pitchFamily="34" charset="0"/>
                <a:cs typeface="Times New Roman" panose="02020603050405020304" pitchFamily="18" charset="0"/>
              </a:rPr>
              <a:t>Omnichannel</a:t>
            </a:r>
            <a:r>
              <a:rPr lang="en-US" dirty="0" smtClean="0">
                <a:ea typeface="Calibri" panose="020F0502020204030204" pitchFamily="34" charset="0"/>
                <a:cs typeface="Times New Roman" panose="02020603050405020304" pitchFamily="18" charset="0"/>
              </a:rPr>
              <a:t> Marketing </a:t>
            </a:r>
          </a:p>
          <a:p>
            <a:pPr indent="0" algn="just">
              <a:lnSpc>
                <a:spcPct val="107000"/>
              </a:lnSpc>
              <a:spcAft>
                <a:spcPts val="0"/>
              </a:spcAft>
              <a:buNone/>
              <a:tabLst>
                <a:tab pos="4591050" algn="l"/>
              </a:tabLst>
            </a:pPr>
            <a:r>
              <a:rPr lang="en-US" b="0" dirty="0">
                <a:ea typeface="Calibri" panose="020F0502020204030204" pitchFamily="34" charset="0"/>
                <a:cs typeface="Times New Roman" panose="02020603050405020304" pitchFamily="18" charset="0"/>
              </a:rPr>
              <a:t>T</a:t>
            </a:r>
            <a:r>
              <a:rPr lang="en-US" b="0" dirty="0" smtClean="0">
                <a:ea typeface="Calibri" panose="020F0502020204030204" pitchFamily="34" charset="0"/>
                <a:cs typeface="Times New Roman" panose="02020603050405020304" pitchFamily="18" charset="0"/>
              </a:rPr>
              <a:t>he </a:t>
            </a:r>
            <a:r>
              <a:rPr lang="en-US" b="0" dirty="0">
                <a:ea typeface="Calibri" panose="020F0502020204030204" pitchFamily="34" charset="0"/>
                <a:cs typeface="Times New Roman" panose="02020603050405020304" pitchFamily="18" charset="0"/>
              </a:rPr>
              <a:t>importance of </a:t>
            </a:r>
            <a:r>
              <a:rPr lang="en-US" b="0" i="1" dirty="0">
                <a:ea typeface="Calibri" panose="020F0502020204030204" pitchFamily="34" charset="0"/>
                <a:cs typeface="Times New Roman" panose="02020603050405020304" pitchFamily="18" charset="0"/>
              </a:rPr>
              <a:t>creating a seamless and consistent CX across all channels </a:t>
            </a:r>
            <a:r>
              <a:rPr lang="en-US" b="0" dirty="0">
                <a:ea typeface="Calibri" panose="020F0502020204030204" pitchFamily="34" charset="0"/>
                <a:cs typeface="Times New Roman" panose="02020603050405020304" pitchFamily="18" charset="0"/>
              </a:rPr>
              <a:t>comes first, and it requires integration of those channels. </a:t>
            </a:r>
            <a:r>
              <a:rPr lang="en-US" b="0" dirty="0" err="1">
                <a:ea typeface="Calibri" panose="020F0502020204030204" pitchFamily="34" charset="0"/>
                <a:cs typeface="Times New Roman" panose="02020603050405020304" pitchFamily="18" charset="0"/>
              </a:rPr>
              <a:t>Omnichannel</a:t>
            </a:r>
            <a:r>
              <a:rPr lang="en-US" b="0" dirty="0">
                <a:ea typeface="Calibri" panose="020F0502020204030204" pitchFamily="34" charset="0"/>
                <a:cs typeface="Times New Roman" panose="02020603050405020304" pitchFamily="18" charset="0"/>
              </a:rPr>
              <a:t> marketing is also defined as a </a:t>
            </a:r>
            <a:r>
              <a:rPr lang="en-US" b="0" i="1" dirty="0">
                <a:ea typeface="Calibri" panose="020F0502020204030204" pitchFamily="34" charset="0"/>
                <a:cs typeface="Times New Roman" panose="02020603050405020304" pitchFamily="18" charset="0"/>
              </a:rPr>
              <a:t>marketing strategy for brands</a:t>
            </a:r>
            <a:r>
              <a:rPr lang="en-US" b="0" dirty="0">
                <a:ea typeface="Calibri" panose="020F0502020204030204" pitchFamily="34" charset="0"/>
                <a:cs typeface="Times New Roman" panose="02020603050405020304" pitchFamily="18" charset="0"/>
              </a:rPr>
              <a:t>, but it is worth noting that the focus is on promoting either products and services or the brand. </a:t>
            </a:r>
            <a:endParaRPr lang="ru-RU" sz="4000" b="0" dirty="0">
              <a:ea typeface="Calibri" panose="020F0502020204030204" pitchFamily="34"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2663582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r>
              <a:rPr lang="en-US" dirty="0" err="1" smtClean="0"/>
              <a:t>Omnichannel</a:t>
            </a:r>
            <a:r>
              <a:rPr lang="en-US" dirty="0" smtClean="0"/>
              <a:t> </a:t>
            </a:r>
            <a:r>
              <a:rPr lang="en-US" dirty="0"/>
              <a:t>management </a:t>
            </a:r>
            <a:r>
              <a:rPr lang="en-US" dirty="0" smtClean="0"/>
              <a:t> </a:t>
            </a:r>
          </a:p>
          <a:p>
            <a:pPr marL="0" indent="0" algn="just">
              <a:lnSpc>
                <a:spcPct val="100000"/>
              </a:lnSpc>
              <a:buNone/>
            </a:pPr>
            <a:r>
              <a:rPr lang="en-US" b="0" dirty="0" smtClean="0"/>
              <a:t>The </a:t>
            </a:r>
            <a:r>
              <a:rPr lang="en-US" b="0" dirty="0"/>
              <a:t>activity of </a:t>
            </a:r>
            <a:r>
              <a:rPr lang="en-US" b="0" i="1" dirty="0"/>
              <a:t>managing the numerous available channels and customer touchpoints, in which seamless CX is achieved through the optimization of customer interaction over the channels and the company’s profit is maximized</a:t>
            </a:r>
            <a:r>
              <a:rPr lang="en-US" b="0" dirty="0"/>
              <a:t>. At the same time, a distinctive feature of </a:t>
            </a:r>
            <a:r>
              <a:rPr lang="en-US" b="0" dirty="0" err="1"/>
              <a:t>omnichannel</a:t>
            </a:r>
            <a:r>
              <a:rPr lang="en-US" b="0" dirty="0"/>
              <a:t> management is the achievement of </a:t>
            </a:r>
            <a:r>
              <a:rPr lang="en-US" b="0" i="1" dirty="0"/>
              <a:t>synergy</a:t>
            </a:r>
            <a:r>
              <a:rPr lang="en-US" b="0" dirty="0"/>
              <a:t>.</a:t>
            </a:r>
            <a:endParaRPr lang="ru-RU" b="0" dirty="0"/>
          </a:p>
        </p:txBody>
      </p:sp>
    </p:spTree>
    <p:extLst>
      <p:ext uri="{BB962C8B-B14F-4D97-AF65-F5344CB8AC3E}">
        <p14:creationId xmlns:p14="http://schemas.microsoft.com/office/powerpoint/2010/main" val="40835588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algn="just"/>
            <a:r>
              <a:rPr lang="en-US" dirty="0" err="1"/>
              <a:t>O</a:t>
            </a:r>
            <a:r>
              <a:rPr lang="en-US" dirty="0" err="1" smtClean="0"/>
              <a:t>mnichannel</a:t>
            </a:r>
            <a:r>
              <a:rPr lang="en-US" dirty="0" smtClean="0"/>
              <a:t> </a:t>
            </a:r>
            <a:r>
              <a:rPr lang="en-US" dirty="0"/>
              <a:t>S</a:t>
            </a:r>
            <a:r>
              <a:rPr lang="en-US" dirty="0" smtClean="0"/>
              <a:t>trategy </a:t>
            </a:r>
            <a:r>
              <a:rPr lang="en-US" b="0" dirty="0" smtClean="0"/>
              <a:t>is </a:t>
            </a:r>
            <a:r>
              <a:rPr lang="en-US" b="0" dirty="0"/>
              <a:t>to create an integrated system with all the touchpoints and achieve homogeneous and holistic CX. </a:t>
            </a:r>
            <a:endParaRPr lang="en-US" b="0" dirty="0" smtClean="0"/>
          </a:p>
          <a:p>
            <a:pPr algn="just"/>
            <a:r>
              <a:rPr lang="en-US" dirty="0" err="1"/>
              <a:t>O</a:t>
            </a:r>
            <a:r>
              <a:rPr lang="en-US" dirty="0" err="1" smtClean="0"/>
              <a:t>mnichannel</a:t>
            </a:r>
            <a:r>
              <a:rPr lang="en-US" dirty="0" smtClean="0"/>
              <a:t> </a:t>
            </a:r>
            <a:r>
              <a:rPr lang="en-US" dirty="0"/>
              <a:t>B</a:t>
            </a:r>
            <a:r>
              <a:rPr lang="en-US" dirty="0" smtClean="0"/>
              <a:t>usiness</a:t>
            </a:r>
            <a:r>
              <a:rPr lang="en-US" b="0" dirty="0" smtClean="0"/>
              <a:t> is a </a:t>
            </a:r>
            <a:r>
              <a:rPr lang="en-US" b="0" dirty="0"/>
              <a:t>firm that can exploit integrated processes and information systems </a:t>
            </a:r>
            <a:r>
              <a:rPr lang="en-US" b="0" dirty="0" smtClean="0"/>
              <a:t>to realize </a:t>
            </a:r>
            <a:r>
              <a:rPr lang="en-US" b="0" dirty="0"/>
              <a:t>a seamless and consistent consumer experience across a plenitude of digital and physical channels.</a:t>
            </a:r>
            <a:endParaRPr lang="ru-RU" b="0" dirty="0"/>
          </a:p>
        </p:txBody>
      </p:sp>
    </p:spTree>
    <p:extLst>
      <p:ext uri="{BB962C8B-B14F-4D97-AF65-F5344CB8AC3E}">
        <p14:creationId xmlns:p14="http://schemas.microsoft.com/office/powerpoint/2010/main" val="476568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961" y="188914"/>
            <a:ext cx="11522075" cy="644831"/>
          </a:xfrm>
        </p:spPr>
        <p:txBody>
          <a:bodyPr>
            <a:normAutofit/>
          </a:bodyPr>
          <a:lstStyle/>
          <a:p>
            <a:pPr algn="ctr"/>
            <a:r>
              <a:rPr lang="en-US" sz="2800" dirty="0"/>
              <a:t>Table </a:t>
            </a:r>
            <a:r>
              <a:rPr lang="en-US" sz="2800" dirty="0" smtClean="0"/>
              <a:t>1. The </a:t>
            </a:r>
            <a:r>
              <a:rPr lang="en-US" sz="2800" dirty="0"/>
              <a:t>main differences between Marketing 1.0, 2.0 and 3.0</a:t>
            </a:r>
            <a:endParaRPr lang="ru-RU" sz="2800" dirty="0"/>
          </a:p>
        </p:txBody>
      </p:sp>
      <p:sp>
        <p:nvSpPr>
          <p:cNvPr id="3" name="Текст 2"/>
          <p:cNvSpPr>
            <a:spLocks noGrp="1"/>
          </p:cNvSpPr>
          <p:nvPr>
            <p:ph type="body" sz="quarter" idx="10"/>
          </p:nvPr>
        </p:nvSpPr>
        <p:spPr/>
        <p:txBody>
          <a:bodyPr/>
          <a:lstStyle/>
          <a:p>
            <a:pPr marL="0" fontAlgn="t">
              <a:spcBef>
                <a:spcPts val="0"/>
              </a:spcBef>
            </a:pPr>
            <a:endParaRPr lang="ru-RU" b="0" dirty="0">
              <a:latin typeface="Arial" panose="020B0604020202020204" pitchFamily="34" charset="0"/>
            </a:endParaRPr>
          </a:p>
          <a:p>
            <a:pPr marL="0" fontAlgn="t">
              <a:spcBef>
                <a:spcPts val="0"/>
              </a:spcBef>
            </a:pPr>
            <a:r>
              <a:rPr lang="en-US">
                <a:solidFill>
                  <a:srgbClr val="FFFFFF"/>
                </a:solidFill>
              </a:rPr>
              <a:t>Marketing 1.0</a:t>
            </a:r>
            <a:endParaRPr lang="ru-RU" b="0">
              <a:latin typeface="Arial" panose="020B0604020202020204" pitchFamily="34" charset="0"/>
            </a:endParaRPr>
          </a:p>
          <a:p>
            <a:pPr marL="0" fontAlgn="t">
              <a:spcBef>
                <a:spcPts val="0"/>
              </a:spcBef>
            </a:pPr>
            <a:r>
              <a:rPr lang="en-GB">
                <a:solidFill>
                  <a:srgbClr val="FFFFFF"/>
                </a:solidFill>
              </a:rPr>
              <a:t>Product-centric</a:t>
            </a:r>
            <a:endParaRPr lang="ru-RU" b="0">
              <a:latin typeface="Arial" panose="020B0604020202020204" pitchFamily="34" charset="0"/>
            </a:endParaRPr>
          </a:p>
          <a:p>
            <a:pPr marL="0" fontAlgn="t">
              <a:spcBef>
                <a:spcPts val="0"/>
              </a:spcBef>
            </a:pPr>
            <a:r>
              <a:rPr lang="en-US">
                <a:solidFill>
                  <a:srgbClr val="FFFFFF"/>
                </a:solidFill>
              </a:rPr>
              <a:t>Marketing 2.0</a:t>
            </a:r>
            <a:endParaRPr lang="ru-RU" b="0">
              <a:latin typeface="Arial" panose="020B0604020202020204" pitchFamily="34" charset="0"/>
            </a:endParaRPr>
          </a:p>
          <a:p>
            <a:pPr marL="0" fontAlgn="t">
              <a:spcBef>
                <a:spcPts val="0"/>
              </a:spcBef>
            </a:pPr>
            <a:r>
              <a:rPr lang="en-GB">
                <a:solidFill>
                  <a:srgbClr val="FFFFFF"/>
                </a:solidFill>
              </a:rPr>
              <a:t>Consumer-centric</a:t>
            </a:r>
            <a:endParaRPr lang="ru-RU" b="0">
              <a:latin typeface="Arial" panose="020B0604020202020204" pitchFamily="34" charset="0"/>
            </a:endParaRPr>
          </a:p>
          <a:p>
            <a:pPr marL="0" fontAlgn="t">
              <a:spcBef>
                <a:spcPts val="0"/>
              </a:spcBef>
            </a:pPr>
            <a:r>
              <a:rPr lang="en-US">
                <a:solidFill>
                  <a:srgbClr val="FFFFFF"/>
                </a:solidFill>
              </a:rPr>
              <a:t>Marketing 3.0</a:t>
            </a:r>
            <a:endParaRPr lang="ru-RU" b="0">
              <a:latin typeface="Arial" panose="020B0604020202020204" pitchFamily="34" charset="0"/>
            </a:endParaRPr>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344496593"/>
              </p:ext>
            </p:extLst>
          </p:nvPr>
        </p:nvGraphicFramePr>
        <p:xfrm>
          <a:off x="581890" y="833745"/>
          <a:ext cx="10903528" cy="4814019"/>
        </p:xfrm>
        <a:graphic>
          <a:graphicData uri="http://schemas.openxmlformats.org/drawingml/2006/table">
            <a:tbl>
              <a:tblPr firstRow="1" bandRow="1">
                <a:tableStyleId>{5C22544A-7EE6-4342-B048-85BDC9FD1C3A}</a:tableStyleId>
              </a:tblPr>
              <a:tblGrid>
                <a:gridCol w="2507674">
                  <a:extLst>
                    <a:ext uri="{9D8B030D-6E8A-4147-A177-3AD203B41FA5}">
                      <a16:colId xmlns:a16="http://schemas.microsoft.com/office/drawing/2014/main" val="3392256141"/>
                    </a:ext>
                  </a:extLst>
                </a:gridCol>
                <a:gridCol w="2299854">
                  <a:extLst>
                    <a:ext uri="{9D8B030D-6E8A-4147-A177-3AD203B41FA5}">
                      <a16:colId xmlns:a16="http://schemas.microsoft.com/office/drawing/2014/main" val="380854253"/>
                    </a:ext>
                  </a:extLst>
                </a:gridCol>
                <a:gridCol w="3020291">
                  <a:extLst>
                    <a:ext uri="{9D8B030D-6E8A-4147-A177-3AD203B41FA5}">
                      <a16:colId xmlns:a16="http://schemas.microsoft.com/office/drawing/2014/main" val="3473136451"/>
                    </a:ext>
                  </a:extLst>
                </a:gridCol>
                <a:gridCol w="3075709">
                  <a:extLst>
                    <a:ext uri="{9D8B030D-6E8A-4147-A177-3AD203B41FA5}">
                      <a16:colId xmlns:a16="http://schemas.microsoft.com/office/drawing/2014/main" val="4155344206"/>
                    </a:ext>
                  </a:extLst>
                </a:gridCol>
              </a:tblGrid>
              <a:tr h="934412">
                <a:tc>
                  <a:txBody>
                    <a:bodyPr/>
                    <a:lstStyle/>
                    <a:p>
                      <a:endParaRPr lang="ru-RU" sz="2000" dirty="0">
                        <a:latin typeface="+mn-lt"/>
                      </a:endParaRPr>
                    </a:p>
                  </a:txBody>
                  <a:tcPr/>
                </a:tc>
                <a:tc>
                  <a:txBody>
                    <a:bodyPr/>
                    <a:lstStyle/>
                    <a:p>
                      <a:pPr algn="ctr"/>
                      <a:r>
                        <a:rPr lang="en-US" sz="2000" dirty="0" smtClean="0">
                          <a:latin typeface="+mn-lt"/>
                        </a:rPr>
                        <a:t>Marketing 1.0</a:t>
                      </a:r>
                    </a:p>
                    <a:p>
                      <a:pPr algn="ctr"/>
                      <a:r>
                        <a:rPr lang="en-US" sz="2000" dirty="0" smtClean="0">
                          <a:latin typeface="+mn-lt"/>
                        </a:rPr>
                        <a:t>Product-centric</a:t>
                      </a:r>
                      <a:endParaRPr lang="ru-RU" sz="2000" dirty="0">
                        <a:latin typeface="+mn-lt"/>
                      </a:endParaRPr>
                    </a:p>
                  </a:txBody>
                  <a:tcPr/>
                </a:tc>
                <a:tc>
                  <a:txBody>
                    <a:bodyPr/>
                    <a:lstStyle/>
                    <a:p>
                      <a:pPr algn="ctr"/>
                      <a:r>
                        <a:rPr lang="en-US" sz="2000" dirty="0" smtClean="0">
                          <a:latin typeface="+mn-lt"/>
                        </a:rPr>
                        <a:t>Marketing 2.0</a:t>
                      </a:r>
                    </a:p>
                    <a:p>
                      <a:pPr algn="ctr"/>
                      <a:r>
                        <a:rPr lang="en-US" sz="2000" smtClean="0">
                          <a:latin typeface="+mn-lt"/>
                        </a:rPr>
                        <a:t>Consumer-centric</a:t>
                      </a:r>
                      <a:endParaRPr lang="ru-RU" sz="2000">
                        <a:latin typeface="+mn-lt"/>
                      </a:endParaRPr>
                    </a:p>
                  </a:txBody>
                  <a:tcPr/>
                </a:tc>
                <a:tc>
                  <a:txBody>
                    <a:bodyPr/>
                    <a:lstStyle/>
                    <a:p>
                      <a:pPr algn="ctr"/>
                      <a:r>
                        <a:rPr lang="en-US" sz="2000" dirty="0" smtClean="0">
                          <a:latin typeface="+mn-lt"/>
                        </a:rPr>
                        <a:t>Marketing 3.0</a:t>
                      </a:r>
                    </a:p>
                    <a:p>
                      <a:pPr algn="ctr"/>
                      <a:r>
                        <a:rPr lang="en-US" sz="2000" smtClean="0">
                          <a:latin typeface="+mn-lt"/>
                        </a:rPr>
                        <a:t>Value-centric</a:t>
                      </a:r>
                      <a:endParaRPr lang="ru-RU" sz="2000">
                        <a:latin typeface="+mn-lt"/>
                      </a:endParaRPr>
                    </a:p>
                  </a:txBody>
                  <a:tcPr/>
                </a:tc>
                <a:extLst>
                  <a:ext uri="{0D108BD9-81ED-4DB2-BD59-A6C34878D82A}">
                    <a16:rowId xmlns:a16="http://schemas.microsoft.com/office/drawing/2014/main" val="3968197093"/>
                  </a:ext>
                </a:extLst>
              </a:tr>
              <a:tr h="504810">
                <a:tc>
                  <a:txBody>
                    <a:bodyPr/>
                    <a:lstStyle/>
                    <a:p>
                      <a:r>
                        <a:rPr lang="en-US" sz="2000" b="1" dirty="0" smtClean="0">
                          <a:latin typeface="+mn-lt"/>
                        </a:rPr>
                        <a:t>Period</a:t>
                      </a:r>
                      <a:endParaRPr lang="ru-RU" sz="2000" b="1">
                        <a:latin typeface="+mn-lt"/>
                      </a:endParaRPr>
                    </a:p>
                  </a:txBody>
                  <a:tcPr/>
                </a:tc>
                <a:tc>
                  <a:txBody>
                    <a:bodyPr/>
                    <a:lstStyle/>
                    <a:p>
                      <a:pPr algn="ctr"/>
                      <a:r>
                        <a:rPr lang="en-US" sz="2000" dirty="0" smtClean="0">
                          <a:latin typeface="+mn-lt"/>
                        </a:rPr>
                        <a:t>1950-1960 </a:t>
                      </a:r>
                      <a:endParaRPr lang="ru-RU" sz="2000" dirty="0">
                        <a:latin typeface="+mn-lt"/>
                      </a:endParaRPr>
                    </a:p>
                  </a:txBody>
                  <a:tcPr/>
                </a:tc>
                <a:tc>
                  <a:txBody>
                    <a:bodyPr/>
                    <a:lstStyle/>
                    <a:p>
                      <a:pPr algn="ctr"/>
                      <a:r>
                        <a:rPr lang="en-US" sz="2000" smtClean="0">
                          <a:latin typeface="+mn-lt"/>
                        </a:rPr>
                        <a:t>1970-1980</a:t>
                      </a:r>
                      <a:endParaRPr lang="ru-RU" sz="2000">
                        <a:latin typeface="+mn-lt"/>
                      </a:endParaRPr>
                    </a:p>
                  </a:txBody>
                  <a:tcPr/>
                </a:tc>
                <a:tc>
                  <a:txBody>
                    <a:bodyPr/>
                    <a:lstStyle/>
                    <a:p>
                      <a:pPr algn="ctr"/>
                      <a:r>
                        <a:rPr lang="en-US" sz="2000" smtClean="0">
                          <a:latin typeface="+mn-lt"/>
                        </a:rPr>
                        <a:t>1990-2000</a:t>
                      </a:r>
                      <a:endParaRPr lang="ru-RU" sz="2000">
                        <a:latin typeface="+mn-lt"/>
                      </a:endParaRPr>
                    </a:p>
                  </a:txBody>
                  <a:tcPr/>
                </a:tc>
                <a:extLst>
                  <a:ext uri="{0D108BD9-81ED-4DB2-BD59-A6C34878D82A}">
                    <a16:rowId xmlns:a16="http://schemas.microsoft.com/office/drawing/2014/main" val="2851140376"/>
                  </a:ext>
                </a:extLst>
              </a:tr>
              <a:tr h="1012439">
                <a:tc>
                  <a:txBody>
                    <a:bodyPr/>
                    <a:lstStyle/>
                    <a:p>
                      <a:pPr algn="just">
                        <a:spcAft>
                          <a:spcPts val="0"/>
                        </a:spcAft>
                      </a:pPr>
                      <a:r>
                        <a:rPr lang="en-GB" sz="2000" b="1" kern="50">
                          <a:effectLst/>
                          <a:latin typeface="+mn-lt"/>
                          <a:ea typeface="Times New Roman" panose="02020603050405020304" pitchFamily="18" charset="0"/>
                        </a:rPr>
                        <a:t>Objective</a:t>
                      </a:r>
                      <a:endParaRPr lang="ru-RU" sz="2000" kern="50">
                        <a:effectLst/>
                        <a:latin typeface="+mn-lt"/>
                        <a:ea typeface="Times New Roman" panose="02020603050405020304" pitchFamily="18" charset="0"/>
                      </a:endParaRPr>
                    </a:p>
                  </a:txBody>
                  <a:tcPr marL="71755" marR="68580" marT="0" marB="0"/>
                </a:tc>
                <a:tc>
                  <a:txBody>
                    <a:bodyPr/>
                    <a:lstStyle/>
                    <a:p>
                      <a:pPr algn="just">
                        <a:spcAft>
                          <a:spcPts val="0"/>
                        </a:spcAft>
                      </a:pPr>
                      <a:r>
                        <a:rPr lang="en-GB" sz="2000" kern="50">
                          <a:effectLst/>
                          <a:latin typeface="+mn-lt"/>
                          <a:ea typeface="Times New Roman" panose="02020603050405020304" pitchFamily="18" charset="0"/>
                        </a:rPr>
                        <a:t>Sell products to the masses</a:t>
                      </a:r>
                      <a:endParaRPr lang="ru-RU" sz="2000" kern="50">
                        <a:effectLst/>
                        <a:latin typeface="+mn-lt"/>
                        <a:ea typeface="Times New Roman" panose="02020603050405020304" pitchFamily="18" charset="0"/>
                      </a:endParaRPr>
                    </a:p>
                  </a:txBody>
                  <a:tcPr marL="71755" marR="68580" marT="0" marB="0"/>
                </a:tc>
                <a:tc>
                  <a:txBody>
                    <a:bodyPr/>
                    <a:lstStyle/>
                    <a:p>
                      <a:pPr algn="just">
                        <a:spcAft>
                          <a:spcPts val="0"/>
                        </a:spcAft>
                      </a:pPr>
                      <a:r>
                        <a:rPr lang="en-GB" sz="2000" kern="50" smtClean="0">
                          <a:effectLst/>
                          <a:latin typeface="+mn-lt"/>
                          <a:ea typeface="Times New Roman" panose="02020603050405020304" pitchFamily="18" charset="0"/>
                        </a:rPr>
                        <a:t>Satisfaction</a:t>
                      </a:r>
                      <a:r>
                        <a:rPr lang="en-GB" sz="2000" kern="50" baseline="0" smtClean="0">
                          <a:effectLst/>
                          <a:latin typeface="+mn-lt"/>
                          <a:ea typeface="Times New Roman" panose="02020603050405020304" pitchFamily="18" charset="0"/>
                        </a:rPr>
                        <a:t> and</a:t>
                      </a:r>
                      <a:r>
                        <a:rPr lang="en-GB" sz="2000" kern="50" smtClean="0">
                          <a:effectLst/>
                          <a:latin typeface="+mn-lt"/>
                          <a:ea typeface="Times New Roman" panose="02020603050405020304" pitchFamily="18" charset="0"/>
                        </a:rPr>
                        <a:t> customer</a:t>
                      </a:r>
                      <a:r>
                        <a:rPr lang="en-GB" sz="2000" kern="50" baseline="0" smtClean="0">
                          <a:effectLst/>
                          <a:latin typeface="+mn-lt"/>
                          <a:ea typeface="Times New Roman" panose="02020603050405020304" pitchFamily="18" charset="0"/>
                        </a:rPr>
                        <a:t> retention</a:t>
                      </a:r>
                      <a:endParaRPr lang="ru-RU" sz="2000" kern="50">
                        <a:effectLst/>
                        <a:latin typeface="+mn-lt"/>
                        <a:ea typeface="Times New Roman" panose="02020603050405020304" pitchFamily="18" charset="0"/>
                      </a:endParaRPr>
                    </a:p>
                  </a:txBody>
                  <a:tcPr marL="71755" marR="68580" marT="0" marB="0"/>
                </a:tc>
                <a:tc>
                  <a:txBody>
                    <a:bodyPr/>
                    <a:lstStyle/>
                    <a:p>
                      <a:pPr algn="just">
                        <a:spcAft>
                          <a:spcPts val="0"/>
                        </a:spcAft>
                      </a:pPr>
                      <a:r>
                        <a:rPr lang="en-GB" sz="2000" kern="50" smtClean="0">
                          <a:effectLst/>
                          <a:latin typeface="+mn-lt"/>
                          <a:ea typeface="Times New Roman" panose="02020603050405020304" pitchFamily="18" charset="0"/>
                        </a:rPr>
                        <a:t>Making</a:t>
                      </a:r>
                      <a:r>
                        <a:rPr lang="en-GB" sz="2000" kern="50" baseline="0" smtClean="0">
                          <a:effectLst/>
                          <a:latin typeface="+mn-lt"/>
                          <a:ea typeface="Times New Roman" panose="02020603050405020304" pitchFamily="18" charset="0"/>
                        </a:rPr>
                        <a:t> the world a better place providing positive values</a:t>
                      </a:r>
                      <a:endParaRPr lang="ru-RU" sz="2000" kern="50">
                        <a:effectLst/>
                        <a:latin typeface="+mn-lt"/>
                        <a:ea typeface="Times New Roman" panose="02020603050405020304" pitchFamily="18" charset="0"/>
                      </a:endParaRPr>
                    </a:p>
                  </a:txBody>
                  <a:tcPr marL="71755" marR="68580" marT="0" marB="0"/>
                </a:tc>
                <a:extLst>
                  <a:ext uri="{0D108BD9-81ED-4DB2-BD59-A6C34878D82A}">
                    <a16:rowId xmlns:a16="http://schemas.microsoft.com/office/drawing/2014/main" val="2754065182"/>
                  </a:ext>
                </a:extLst>
              </a:tr>
              <a:tr h="1012439">
                <a:tc>
                  <a:txBody>
                    <a:bodyPr/>
                    <a:lstStyle/>
                    <a:p>
                      <a:pPr algn="just">
                        <a:spcAft>
                          <a:spcPts val="0"/>
                        </a:spcAft>
                      </a:pPr>
                      <a:r>
                        <a:rPr lang="en-GB" sz="2000" b="1" kern="50">
                          <a:effectLst/>
                          <a:latin typeface="+mn-lt"/>
                          <a:ea typeface="Times New Roman" panose="02020603050405020304" pitchFamily="18" charset="0"/>
                        </a:rPr>
                        <a:t>Enabling forces</a:t>
                      </a:r>
                      <a:endParaRPr lang="ru-RU" sz="2000" kern="50">
                        <a:effectLst/>
                        <a:latin typeface="+mn-lt"/>
                        <a:ea typeface="Times New Roman" panose="02020603050405020304" pitchFamily="18" charset="0"/>
                      </a:endParaRPr>
                    </a:p>
                  </a:txBody>
                  <a:tcPr marL="71755" marR="68580" marT="0" marB="0"/>
                </a:tc>
                <a:tc>
                  <a:txBody>
                    <a:bodyPr/>
                    <a:lstStyle/>
                    <a:p>
                      <a:pPr algn="just">
                        <a:spcAft>
                          <a:spcPts val="0"/>
                        </a:spcAft>
                      </a:pPr>
                      <a:r>
                        <a:rPr lang="en-GB" sz="2000" kern="50">
                          <a:effectLst/>
                          <a:latin typeface="+mn-lt"/>
                          <a:ea typeface="Times New Roman" panose="02020603050405020304" pitchFamily="18" charset="0"/>
                        </a:rPr>
                        <a:t>Industrial revolution</a:t>
                      </a:r>
                      <a:endParaRPr lang="ru-RU" sz="2000" kern="50">
                        <a:effectLst/>
                        <a:latin typeface="+mn-lt"/>
                        <a:ea typeface="Times New Roman" panose="02020603050405020304" pitchFamily="18" charset="0"/>
                      </a:endParaRPr>
                    </a:p>
                  </a:txBody>
                  <a:tcPr marL="71755" marR="68580" marT="0" marB="0"/>
                </a:tc>
                <a:tc>
                  <a:txBody>
                    <a:bodyPr/>
                    <a:lstStyle/>
                    <a:p>
                      <a:pPr algn="just">
                        <a:spcAft>
                          <a:spcPts val="0"/>
                        </a:spcAft>
                      </a:pPr>
                      <a:r>
                        <a:rPr lang="en-GB" sz="2000" kern="50">
                          <a:effectLst/>
                          <a:latin typeface="+mn-lt"/>
                          <a:ea typeface="Times New Roman" panose="02020603050405020304" pitchFamily="18" charset="0"/>
                        </a:rPr>
                        <a:t>Information technology</a:t>
                      </a:r>
                      <a:endParaRPr lang="ru-RU" sz="2000" kern="50">
                        <a:effectLst/>
                        <a:latin typeface="+mn-lt"/>
                        <a:ea typeface="Times New Roman" panose="02020603050405020304" pitchFamily="18" charset="0"/>
                      </a:endParaRPr>
                    </a:p>
                  </a:txBody>
                  <a:tcPr marL="71755" marR="68580" marT="0" marB="0"/>
                </a:tc>
                <a:tc>
                  <a:txBody>
                    <a:bodyPr/>
                    <a:lstStyle/>
                    <a:p>
                      <a:pPr algn="just">
                        <a:spcAft>
                          <a:spcPts val="0"/>
                        </a:spcAft>
                      </a:pPr>
                      <a:r>
                        <a:rPr lang="en-GB" sz="2000" kern="50">
                          <a:effectLst/>
                          <a:latin typeface="+mn-lt"/>
                          <a:ea typeface="Times New Roman" panose="02020603050405020304" pitchFamily="18" charset="0"/>
                        </a:rPr>
                        <a:t>Connectedness of </a:t>
                      </a:r>
                      <a:r>
                        <a:rPr lang="en-GB" sz="2000" kern="50" smtClean="0">
                          <a:effectLst/>
                          <a:latin typeface="+mn-lt"/>
                          <a:ea typeface="Times New Roman" panose="02020603050405020304" pitchFamily="18" charset="0"/>
                        </a:rPr>
                        <a:t>consumers (a new wave of technologies)</a:t>
                      </a:r>
                      <a:endParaRPr lang="ru-RU" sz="2000" kern="50">
                        <a:effectLst/>
                        <a:latin typeface="+mn-lt"/>
                        <a:ea typeface="Times New Roman" panose="02020603050405020304" pitchFamily="18" charset="0"/>
                      </a:endParaRPr>
                    </a:p>
                  </a:txBody>
                  <a:tcPr marL="71755" marR="68580" marT="0" marB="0"/>
                </a:tc>
                <a:extLst>
                  <a:ext uri="{0D108BD9-81ED-4DB2-BD59-A6C34878D82A}">
                    <a16:rowId xmlns:a16="http://schemas.microsoft.com/office/drawing/2014/main" val="2514346900"/>
                  </a:ext>
                </a:extLst>
              </a:tr>
              <a:tr h="1349919">
                <a:tc>
                  <a:txBody>
                    <a:bodyPr/>
                    <a:lstStyle/>
                    <a:p>
                      <a:pPr algn="just">
                        <a:spcAft>
                          <a:spcPts val="0"/>
                        </a:spcAft>
                      </a:pPr>
                      <a:r>
                        <a:rPr lang="en-GB" sz="2000" b="1" kern="50" smtClean="0">
                          <a:effectLst/>
                          <a:latin typeface="+mn-lt"/>
                          <a:ea typeface="Times New Roman" panose="02020603050405020304" pitchFamily="18" charset="0"/>
                        </a:rPr>
                        <a:t>The</a:t>
                      </a:r>
                      <a:r>
                        <a:rPr lang="en-GB" sz="2000" b="1" kern="50" baseline="0" smtClean="0">
                          <a:effectLst/>
                          <a:latin typeface="+mn-lt"/>
                          <a:ea typeface="Times New Roman" panose="02020603050405020304" pitchFamily="18" charset="0"/>
                        </a:rPr>
                        <a:t> way companies perceive</a:t>
                      </a:r>
                      <a:r>
                        <a:rPr lang="en-GB" sz="2000" b="1" kern="50" smtClean="0">
                          <a:effectLst/>
                          <a:latin typeface="+mn-lt"/>
                          <a:ea typeface="Times New Roman" panose="02020603050405020304" pitchFamily="18" charset="0"/>
                        </a:rPr>
                        <a:t> </a:t>
                      </a:r>
                      <a:r>
                        <a:rPr lang="en-GB" sz="2000" b="1" kern="50">
                          <a:effectLst/>
                          <a:latin typeface="+mn-lt"/>
                          <a:ea typeface="Times New Roman" panose="02020603050405020304" pitchFamily="18" charset="0"/>
                        </a:rPr>
                        <a:t>the market</a:t>
                      </a:r>
                      <a:endParaRPr lang="ru-RU" sz="2000" kern="50">
                        <a:effectLst/>
                        <a:latin typeface="+mn-lt"/>
                        <a:ea typeface="Times New Roman" panose="02020603050405020304" pitchFamily="18" charset="0"/>
                      </a:endParaRPr>
                    </a:p>
                  </a:txBody>
                  <a:tcPr marL="71755" marR="68580" marT="0" marB="0"/>
                </a:tc>
                <a:tc>
                  <a:txBody>
                    <a:bodyPr/>
                    <a:lstStyle/>
                    <a:p>
                      <a:pPr algn="just">
                        <a:spcAft>
                          <a:spcPts val="0"/>
                        </a:spcAft>
                      </a:pPr>
                      <a:r>
                        <a:rPr lang="en-GB" sz="2000" kern="50" dirty="0" smtClean="0">
                          <a:effectLst/>
                          <a:latin typeface="+mn-lt"/>
                          <a:ea typeface="Times New Roman" panose="02020603050405020304" pitchFamily="18" charset="0"/>
                        </a:rPr>
                        <a:t>Mass</a:t>
                      </a:r>
                      <a:r>
                        <a:rPr lang="en-GB" sz="2000" kern="50" baseline="0" dirty="0" smtClean="0">
                          <a:effectLst/>
                          <a:latin typeface="+mn-lt"/>
                          <a:ea typeface="Times New Roman" panose="02020603050405020304" pitchFamily="18" charset="0"/>
                        </a:rPr>
                        <a:t> customers with material needs</a:t>
                      </a:r>
                      <a:endParaRPr lang="ru-RU" sz="2000" kern="50" dirty="0">
                        <a:effectLst/>
                        <a:latin typeface="+mn-lt"/>
                        <a:ea typeface="Times New Roman" panose="02020603050405020304" pitchFamily="18" charset="0"/>
                      </a:endParaRPr>
                    </a:p>
                  </a:txBody>
                  <a:tcPr marL="71755" marR="68580" marT="0" marB="0"/>
                </a:tc>
                <a:tc>
                  <a:txBody>
                    <a:bodyPr/>
                    <a:lstStyle/>
                    <a:p>
                      <a:pPr algn="just">
                        <a:spcAft>
                          <a:spcPts val="0"/>
                        </a:spcAft>
                      </a:pPr>
                      <a:r>
                        <a:rPr lang="en-GB" sz="2000" kern="50" smtClean="0">
                          <a:effectLst/>
                          <a:latin typeface="+mn-lt"/>
                          <a:ea typeface="Times New Roman" panose="02020603050405020304" pitchFamily="18" charset="0"/>
                        </a:rPr>
                        <a:t>Intelligent customers driven</a:t>
                      </a:r>
                      <a:r>
                        <a:rPr lang="en-GB" sz="2000" kern="50" baseline="0" smtClean="0">
                          <a:effectLst/>
                          <a:latin typeface="+mn-lt"/>
                          <a:ea typeface="Times New Roman" panose="02020603050405020304" pitchFamily="18" charset="0"/>
                        </a:rPr>
                        <a:t> by reasons and emotions</a:t>
                      </a:r>
                      <a:endParaRPr lang="ru-RU" sz="2000" kern="50">
                        <a:effectLst/>
                        <a:latin typeface="+mn-lt"/>
                        <a:ea typeface="Times New Roman" panose="02020603050405020304" pitchFamily="18" charset="0"/>
                      </a:endParaRPr>
                    </a:p>
                  </a:txBody>
                  <a:tcPr marL="71755" marR="68580" marT="0" marB="0"/>
                </a:tc>
                <a:tc>
                  <a:txBody>
                    <a:bodyPr/>
                    <a:lstStyle/>
                    <a:p>
                      <a:pPr algn="just">
                        <a:spcAft>
                          <a:spcPts val="0"/>
                        </a:spcAft>
                      </a:pPr>
                      <a:r>
                        <a:rPr lang="en-GB" sz="2000" kern="50" dirty="0" smtClean="0">
                          <a:effectLst/>
                          <a:latin typeface="+mn-lt"/>
                          <a:ea typeface="Times New Roman" panose="02020603050405020304" pitchFamily="18" charset="0"/>
                        </a:rPr>
                        <a:t>A man</a:t>
                      </a:r>
                      <a:r>
                        <a:rPr lang="en-GB" sz="2000" kern="50" baseline="0" dirty="0" smtClean="0">
                          <a:effectLst/>
                          <a:latin typeface="+mn-lt"/>
                          <a:ea typeface="Times New Roman" panose="02020603050405020304" pitchFamily="18" charset="0"/>
                        </a:rPr>
                        <a:t> with reason, heart and soul</a:t>
                      </a:r>
                      <a:endParaRPr lang="ru-RU" sz="2000" kern="50" dirty="0">
                        <a:effectLst/>
                        <a:latin typeface="+mn-lt"/>
                        <a:ea typeface="Times New Roman" panose="02020603050405020304" pitchFamily="18" charset="0"/>
                      </a:endParaRPr>
                    </a:p>
                  </a:txBody>
                  <a:tcPr marL="71755" marR="68580" marT="0" marB="0"/>
                </a:tc>
                <a:extLst>
                  <a:ext uri="{0D108BD9-81ED-4DB2-BD59-A6C34878D82A}">
                    <a16:rowId xmlns:a16="http://schemas.microsoft.com/office/drawing/2014/main" val="97690034"/>
                  </a:ext>
                </a:extLst>
              </a:tr>
            </a:tbl>
          </a:graphicData>
        </a:graphic>
      </p:graphicFrame>
    </p:spTree>
    <p:extLst>
      <p:ext uri="{BB962C8B-B14F-4D97-AF65-F5344CB8AC3E}">
        <p14:creationId xmlns:p14="http://schemas.microsoft.com/office/powerpoint/2010/main" val="7246472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7745" y="1163782"/>
            <a:ext cx="9601200" cy="707886"/>
          </a:xfrm>
          <a:prstGeom prst="rect">
            <a:avLst/>
          </a:prstGeom>
          <a:noFill/>
        </p:spPr>
        <p:txBody>
          <a:bodyPr wrap="square" rtlCol="0">
            <a:spAutoFit/>
          </a:bodyPr>
          <a:lstStyle/>
          <a:p>
            <a:pPr algn="ctr"/>
            <a:r>
              <a:rPr lang="en-US" sz="4000" i="1" dirty="0" smtClean="0">
                <a:solidFill>
                  <a:schemeClr val="accent4"/>
                </a:solidFill>
              </a:rPr>
              <a:t>Thank you for your attention</a:t>
            </a:r>
            <a:endParaRPr lang="ru-RU" sz="4000" i="1" dirty="0">
              <a:solidFill>
                <a:schemeClr val="accent4"/>
              </a:solidFill>
            </a:endParaRPr>
          </a:p>
        </p:txBody>
      </p:sp>
    </p:spTree>
    <p:extLst>
      <p:ext uri="{BB962C8B-B14F-4D97-AF65-F5344CB8AC3E}">
        <p14:creationId xmlns:p14="http://schemas.microsoft.com/office/powerpoint/2010/main" val="2721074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Grp="1"/>
          </p:cNvGraphicFramePr>
          <p:nvPr>
            <p:ph sz="quarter" idx="10"/>
            <p:extLst>
              <p:ext uri="{D42A27DB-BD31-4B8C-83A1-F6EECF244321}">
                <p14:modId xmlns:p14="http://schemas.microsoft.com/office/powerpoint/2010/main" val="1165514989"/>
              </p:ext>
            </p:extLst>
          </p:nvPr>
        </p:nvGraphicFramePr>
        <p:xfrm>
          <a:off x="334963" y="188913"/>
          <a:ext cx="11522076" cy="4072745"/>
        </p:xfrm>
        <a:graphic>
          <a:graphicData uri="http://schemas.openxmlformats.org/drawingml/2006/table">
            <a:tbl>
              <a:tblPr firstRow="1" bandRow="1">
                <a:tableStyleId>{5C22544A-7EE6-4342-B048-85BDC9FD1C3A}</a:tableStyleId>
              </a:tblPr>
              <a:tblGrid>
                <a:gridCol w="2880519">
                  <a:extLst>
                    <a:ext uri="{9D8B030D-6E8A-4147-A177-3AD203B41FA5}">
                      <a16:colId xmlns:a16="http://schemas.microsoft.com/office/drawing/2014/main" val="1381284344"/>
                    </a:ext>
                  </a:extLst>
                </a:gridCol>
                <a:gridCol w="2880519">
                  <a:extLst>
                    <a:ext uri="{9D8B030D-6E8A-4147-A177-3AD203B41FA5}">
                      <a16:colId xmlns:a16="http://schemas.microsoft.com/office/drawing/2014/main" val="556067717"/>
                    </a:ext>
                  </a:extLst>
                </a:gridCol>
                <a:gridCol w="2880519">
                  <a:extLst>
                    <a:ext uri="{9D8B030D-6E8A-4147-A177-3AD203B41FA5}">
                      <a16:colId xmlns:a16="http://schemas.microsoft.com/office/drawing/2014/main" val="2681507476"/>
                    </a:ext>
                  </a:extLst>
                </a:gridCol>
                <a:gridCol w="2880519">
                  <a:extLst>
                    <a:ext uri="{9D8B030D-6E8A-4147-A177-3AD203B41FA5}">
                      <a16:colId xmlns:a16="http://schemas.microsoft.com/office/drawing/2014/main" val="2080936936"/>
                    </a:ext>
                  </a:extLst>
                </a:gridCol>
              </a:tblGrid>
              <a:tr h="370840">
                <a:tc>
                  <a:txBody>
                    <a:bodyPr/>
                    <a:lstStyle/>
                    <a:p>
                      <a:endParaRPr lang="ru-RU" sz="2000" dirty="0"/>
                    </a:p>
                  </a:txBody>
                  <a:tcPr/>
                </a:tc>
                <a:tc>
                  <a:txBody>
                    <a:bodyPr/>
                    <a:lstStyle/>
                    <a:p>
                      <a:pPr algn="ctr"/>
                      <a:r>
                        <a:rPr lang="en-US" sz="2000" dirty="0" smtClean="0">
                          <a:latin typeface="+mn-lt"/>
                        </a:rPr>
                        <a:t>Marketing 1.0</a:t>
                      </a:r>
                    </a:p>
                    <a:p>
                      <a:pPr algn="ctr"/>
                      <a:r>
                        <a:rPr lang="en-US" sz="2000" dirty="0" smtClean="0">
                          <a:latin typeface="+mn-lt"/>
                        </a:rPr>
                        <a:t>Product-centric</a:t>
                      </a:r>
                      <a:endParaRPr lang="ru-RU" sz="2000" dirty="0">
                        <a:latin typeface="+mn-lt"/>
                      </a:endParaRPr>
                    </a:p>
                  </a:txBody>
                  <a:tcPr/>
                </a:tc>
                <a:tc>
                  <a:txBody>
                    <a:bodyPr/>
                    <a:lstStyle/>
                    <a:p>
                      <a:pPr algn="ctr"/>
                      <a:r>
                        <a:rPr lang="en-US" sz="2000" dirty="0" smtClean="0">
                          <a:latin typeface="+mn-lt"/>
                        </a:rPr>
                        <a:t>Marketing 2.0</a:t>
                      </a:r>
                    </a:p>
                    <a:p>
                      <a:pPr algn="ctr"/>
                      <a:r>
                        <a:rPr lang="en-US" sz="2000" smtClean="0">
                          <a:latin typeface="+mn-lt"/>
                        </a:rPr>
                        <a:t>Consumer-centric</a:t>
                      </a:r>
                      <a:endParaRPr lang="ru-RU" sz="2000">
                        <a:latin typeface="+mn-lt"/>
                      </a:endParaRPr>
                    </a:p>
                  </a:txBody>
                  <a:tcPr/>
                </a:tc>
                <a:tc>
                  <a:txBody>
                    <a:bodyPr/>
                    <a:lstStyle/>
                    <a:p>
                      <a:pPr algn="ctr"/>
                      <a:r>
                        <a:rPr lang="en-US" sz="2000" dirty="0" smtClean="0">
                          <a:latin typeface="+mn-lt"/>
                        </a:rPr>
                        <a:t>Marketing 3.0</a:t>
                      </a:r>
                    </a:p>
                    <a:p>
                      <a:pPr algn="ctr"/>
                      <a:r>
                        <a:rPr lang="en-US" sz="2000" dirty="0" smtClean="0">
                          <a:latin typeface="+mn-lt"/>
                        </a:rPr>
                        <a:t>Value-centric</a:t>
                      </a:r>
                      <a:endParaRPr lang="ru-RU" sz="2000" dirty="0">
                        <a:latin typeface="+mn-lt"/>
                      </a:endParaRPr>
                    </a:p>
                  </a:txBody>
                  <a:tcPr/>
                </a:tc>
                <a:extLst>
                  <a:ext uri="{0D108BD9-81ED-4DB2-BD59-A6C34878D82A}">
                    <a16:rowId xmlns:a16="http://schemas.microsoft.com/office/drawing/2014/main" val="1162759461"/>
                  </a:ext>
                </a:extLst>
              </a:tr>
              <a:tr h="370840">
                <a:tc>
                  <a:txBody>
                    <a:bodyPr/>
                    <a:lstStyle/>
                    <a:p>
                      <a:pPr algn="just">
                        <a:spcAft>
                          <a:spcPts val="0"/>
                        </a:spcAft>
                      </a:pPr>
                      <a:r>
                        <a:rPr lang="en-GB" sz="2000" b="1" kern="50">
                          <a:effectLst/>
                          <a:latin typeface="+mn-lt"/>
                          <a:ea typeface="Times New Roman" panose="02020603050405020304" pitchFamily="18" charset="0"/>
                        </a:rPr>
                        <a:t>Key marketing concept</a:t>
                      </a:r>
                      <a:endParaRPr lang="ru-RU" sz="2000" kern="50">
                        <a:effectLst/>
                        <a:latin typeface="+mn-lt"/>
                        <a:ea typeface="Times New Roman" panose="02020603050405020304" pitchFamily="18" charset="0"/>
                      </a:endParaRPr>
                    </a:p>
                  </a:txBody>
                  <a:tcPr marL="71755" marR="68580" marT="0" marB="0"/>
                </a:tc>
                <a:tc>
                  <a:txBody>
                    <a:bodyPr/>
                    <a:lstStyle/>
                    <a:p>
                      <a:pPr algn="just">
                        <a:spcAft>
                          <a:spcPts val="0"/>
                        </a:spcAft>
                      </a:pPr>
                      <a:r>
                        <a:rPr lang="en-GB" sz="2000" kern="50">
                          <a:effectLst/>
                          <a:latin typeface="+mn-lt"/>
                          <a:ea typeface="Times New Roman" panose="02020603050405020304" pitchFamily="18" charset="0"/>
                        </a:rPr>
                        <a:t>Product development</a:t>
                      </a:r>
                      <a:endParaRPr lang="ru-RU" sz="2000" kern="50">
                        <a:effectLst/>
                        <a:latin typeface="+mn-lt"/>
                        <a:ea typeface="Times New Roman" panose="02020603050405020304" pitchFamily="18" charset="0"/>
                      </a:endParaRPr>
                    </a:p>
                  </a:txBody>
                  <a:tcPr marL="71755" marR="68580" marT="0" marB="0"/>
                </a:tc>
                <a:tc>
                  <a:txBody>
                    <a:bodyPr/>
                    <a:lstStyle/>
                    <a:p>
                      <a:pPr algn="just">
                        <a:spcAft>
                          <a:spcPts val="0"/>
                        </a:spcAft>
                      </a:pPr>
                      <a:r>
                        <a:rPr lang="en-GB" sz="2000" kern="50">
                          <a:effectLst/>
                          <a:latin typeface="+mn-lt"/>
                          <a:ea typeface="Times New Roman" panose="02020603050405020304" pitchFamily="18" charset="0"/>
                        </a:rPr>
                        <a:t>Differentiation</a:t>
                      </a:r>
                      <a:endParaRPr lang="ru-RU" sz="2000" kern="50">
                        <a:effectLst/>
                        <a:latin typeface="+mn-lt"/>
                        <a:ea typeface="Times New Roman" panose="02020603050405020304" pitchFamily="18" charset="0"/>
                      </a:endParaRPr>
                    </a:p>
                  </a:txBody>
                  <a:tcPr marL="71755" marR="68580" marT="0" marB="0"/>
                </a:tc>
                <a:tc>
                  <a:txBody>
                    <a:bodyPr/>
                    <a:lstStyle/>
                    <a:p>
                      <a:pPr algn="just">
                        <a:spcAft>
                          <a:spcPts val="0"/>
                        </a:spcAft>
                      </a:pPr>
                      <a:r>
                        <a:rPr lang="en-GB" sz="2000" kern="50" dirty="0" smtClean="0">
                          <a:effectLst/>
                          <a:latin typeface="+mn-lt"/>
                          <a:ea typeface="Times New Roman" panose="02020603050405020304" pitchFamily="18" charset="0"/>
                        </a:rPr>
                        <a:t>Providing high</a:t>
                      </a:r>
                      <a:r>
                        <a:rPr lang="en-GB" sz="2000" kern="50" baseline="0" dirty="0" smtClean="0">
                          <a:effectLst/>
                          <a:latin typeface="+mn-lt"/>
                          <a:ea typeface="Times New Roman" panose="02020603050405020304" pitchFamily="18" charset="0"/>
                        </a:rPr>
                        <a:t>er v</a:t>
                      </a:r>
                      <a:r>
                        <a:rPr lang="en-GB" sz="2000" kern="50" dirty="0" smtClean="0">
                          <a:effectLst/>
                          <a:latin typeface="+mn-lt"/>
                          <a:ea typeface="Times New Roman" panose="02020603050405020304" pitchFamily="18" charset="0"/>
                        </a:rPr>
                        <a:t>alues</a:t>
                      </a:r>
                      <a:endParaRPr lang="ru-RU" sz="2000" kern="50" dirty="0">
                        <a:effectLst/>
                        <a:latin typeface="+mn-lt"/>
                        <a:ea typeface="Times New Roman" panose="02020603050405020304" pitchFamily="18" charset="0"/>
                      </a:endParaRPr>
                    </a:p>
                  </a:txBody>
                  <a:tcPr marL="71755" marR="68580" marT="0" marB="0"/>
                </a:tc>
                <a:extLst>
                  <a:ext uri="{0D108BD9-81ED-4DB2-BD59-A6C34878D82A}">
                    <a16:rowId xmlns:a16="http://schemas.microsoft.com/office/drawing/2014/main" val="4031845403"/>
                  </a:ext>
                </a:extLst>
              </a:tr>
              <a:tr h="841865">
                <a:tc>
                  <a:txBody>
                    <a:bodyPr/>
                    <a:lstStyle/>
                    <a:p>
                      <a:pPr algn="just">
                        <a:spcAft>
                          <a:spcPts val="0"/>
                        </a:spcAft>
                      </a:pPr>
                      <a:r>
                        <a:rPr lang="en-US" sz="2000" b="1" kern="50" dirty="0" smtClean="0">
                          <a:effectLst/>
                          <a:latin typeface="+mn-lt"/>
                          <a:ea typeface="Times New Roman" panose="02020603050405020304" pitchFamily="18" charset="0"/>
                        </a:rPr>
                        <a:t>Marketing guidelines</a:t>
                      </a:r>
                      <a:endParaRPr lang="ru-RU" sz="2000" b="1" kern="50" dirty="0">
                        <a:effectLst/>
                        <a:latin typeface="+mn-lt"/>
                        <a:ea typeface="Times New Roman" panose="02020603050405020304" pitchFamily="18" charset="0"/>
                      </a:endParaRPr>
                    </a:p>
                  </a:txBody>
                  <a:tcPr marL="71755" marR="68580" marT="0" marB="0"/>
                </a:tc>
                <a:tc>
                  <a:txBody>
                    <a:bodyPr/>
                    <a:lstStyle/>
                    <a:p>
                      <a:pPr algn="just">
                        <a:spcAft>
                          <a:spcPts val="0"/>
                        </a:spcAft>
                      </a:pPr>
                      <a:r>
                        <a:rPr lang="en-US" sz="2000" kern="50" smtClean="0">
                          <a:effectLst/>
                          <a:latin typeface="+mn-lt"/>
                          <a:ea typeface="Times New Roman" panose="02020603050405020304" pitchFamily="18" charset="0"/>
                        </a:rPr>
                        <a:t>The specificity of the product</a:t>
                      </a:r>
                      <a:endParaRPr lang="ru-RU" sz="2000" kern="50">
                        <a:effectLst/>
                        <a:latin typeface="+mn-lt"/>
                        <a:ea typeface="Times New Roman" panose="02020603050405020304" pitchFamily="18" charset="0"/>
                      </a:endParaRPr>
                    </a:p>
                  </a:txBody>
                  <a:tcPr marL="71755" marR="68580" marT="0" marB="0"/>
                </a:tc>
                <a:tc>
                  <a:txBody>
                    <a:bodyPr/>
                    <a:lstStyle/>
                    <a:p>
                      <a:pPr algn="just">
                        <a:spcAft>
                          <a:spcPts val="0"/>
                        </a:spcAft>
                      </a:pPr>
                      <a:r>
                        <a:rPr lang="en-US" sz="2000" kern="50" dirty="0" smtClean="0">
                          <a:effectLst/>
                          <a:latin typeface="+mn-lt"/>
                          <a:ea typeface="Times New Roman" panose="02020603050405020304" pitchFamily="18" charset="0"/>
                        </a:rPr>
                        <a:t>Positioning the company and product</a:t>
                      </a:r>
                      <a:endParaRPr lang="ru-RU" sz="2000" kern="50" dirty="0">
                        <a:effectLst/>
                        <a:latin typeface="+mn-lt"/>
                        <a:ea typeface="Times New Roman" panose="02020603050405020304" pitchFamily="18" charset="0"/>
                      </a:endParaRPr>
                    </a:p>
                  </a:txBody>
                  <a:tcPr marL="71755" marR="68580" marT="0" marB="0"/>
                </a:tc>
                <a:tc>
                  <a:txBody>
                    <a:bodyPr/>
                    <a:lstStyle/>
                    <a:p>
                      <a:pPr algn="just">
                        <a:spcAft>
                          <a:spcPts val="0"/>
                        </a:spcAft>
                      </a:pPr>
                      <a:r>
                        <a:rPr lang="en-US" sz="2000" kern="50" dirty="0" smtClean="0">
                          <a:effectLst/>
                          <a:latin typeface="+mn-lt"/>
                          <a:ea typeface="Times New Roman" panose="02020603050405020304" pitchFamily="18" charset="0"/>
                        </a:rPr>
                        <a:t>Mission, vision and company values</a:t>
                      </a:r>
                      <a:endParaRPr lang="ru-RU" sz="2000" kern="50" dirty="0">
                        <a:effectLst/>
                        <a:latin typeface="+mn-lt"/>
                        <a:ea typeface="Times New Roman" panose="02020603050405020304" pitchFamily="18" charset="0"/>
                      </a:endParaRPr>
                    </a:p>
                  </a:txBody>
                  <a:tcPr marL="71755" marR="68580" marT="0" marB="0"/>
                </a:tc>
                <a:extLst>
                  <a:ext uri="{0D108BD9-81ED-4DB2-BD59-A6C34878D82A}">
                    <a16:rowId xmlns:a16="http://schemas.microsoft.com/office/drawing/2014/main" val="3850783036"/>
                  </a:ext>
                </a:extLst>
              </a:tr>
              <a:tr h="370840">
                <a:tc>
                  <a:txBody>
                    <a:bodyPr/>
                    <a:lstStyle/>
                    <a:p>
                      <a:r>
                        <a:rPr lang="en-US" sz="2000" b="1" smtClean="0"/>
                        <a:t>Value proposition</a:t>
                      </a:r>
                      <a:endParaRPr lang="ru-RU" sz="2000" b="1"/>
                    </a:p>
                  </a:txBody>
                  <a:tcPr/>
                </a:tc>
                <a:tc>
                  <a:txBody>
                    <a:bodyPr/>
                    <a:lstStyle/>
                    <a:p>
                      <a:r>
                        <a:rPr lang="en-US" sz="2000" dirty="0" smtClean="0"/>
                        <a:t>Functional</a:t>
                      </a:r>
                      <a:endParaRPr lang="ru-RU" sz="2000" dirty="0"/>
                    </a:p>
                  </a:txBody>
                  <a:tcPr/>
                </a:tc>
                <a:tc>
                  <a:txBody>
                    <a:bodyPr/>
                    <a:lstStyle/>
                    <a:p>
                      <a:r>
                        <a:rPr lang="en-US" sz="2000" dirty="0" smtClean="0"/>
                        <a:t>Functional and emotional</a:t>
                      </a:r>
                      <a:endParaRPr lang="ru-RU"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smtClean="0"/>
                        <a:t>Functional,</a:t>
                      </a:r>
                      <a:r>
                        <a:rPr lang="en-US" sz="2000" baseline="0" smtClean="0"/>
                        <a:t> </a:t>
                      </a:r>
                      <a:r>
                        <a:rPr lang="en-US" sz="2000" smtClean="0"/>
                        <a:t>emotional and spiritual</a:t>
                      </a:r>
                      <a:endParaRPr lang="ru-RU" sz="2000" smtClean="0"/>
                    </a:p>
                    <a:p>
                      <a:endParaRPr lang="ru-RU" sz="2000" dirty="0"/>
                    </a:p>
                  </a:txBody>
                  <a:tcPr/>
                </a:tc>
                <a:extLst>
                  <a:ext uri="{0D108BD9-81ED-4DB2-BD59-A6C34878D82A}">
                    <a16:rowId xmlns:a16="http://schemas.microsoft.com/office/drawing/2014/main" val="2396486304"/>
                  </a:ext>
                </a:extLst>
              </a:tr>
              <a:tr h="370840">
                <a:tc>
                  <a:txBody>
                    <a:bodyPr/>
                    <a:lstStyle/>
                    <a:p>
                      <a:pPr algn="just">
                        <a:spcAft>
                          <a:spcPts val="0"/>
                        </a:spcAft>
                      </a:pPr>
                      <a:r>
                        <a:rPr lang="en-GB" sz="2000" b="1" kern="50">
                          <a:effectLst/>
                          <a:latin typeface="+mn-lt"/>
                          <a:ea typeface="Times New Roman" panose="02020603050405020304" pitchFamily="18" charset="0"/>
                        </a:rPr>
                        <a:t>Interaction with consumers</a:t>
                      </a:r>
                      <a:endParaRPr lang="ru-RU" sz="2000" kern="50">
                        <a:effectLst/>
                        <a:latin typeface="+mn-lt"/>
                        <a:ea typeface="Times New Roman" panose="02020603050405020304" pitchFamily="18" charset="0"/>
                      </a:endParaRPr>
                    </a:p>
                  </a:txBody>
                  <a:tcPr marL="71755" marR="68580" marT="0" marB="0"/>
                </a:tc>
                <a:tc>
                  <a:txBody>
                    <a:bodyPr/>
                    <a:lstStyle/>
                    <a:p>
                      <a:pPr algn="just">
                        <a:spcAft>
                          <a:spcPts val="0"/>
                        </a:spcAft>
                      </a:pPr>
                      <a:r>
                        <a:rPr lang="en-GB" sz="2000" kern="50">
                          <a:effectLst/>
                          <a:latin typeface="+mn-lt"/>
                          <a:ea typeface="Times New Roman" panose="02020603050405020304" pitchFamily="18" charset="0"/>
                        </a:rPr>
                        <a:t>Mass communication</a:t>
                      </a:r>
                      <a:endParaRPr lang="ru-RU" sz="2000" kern="50">
                        <a:effectLst/>
                        <a:latin typeface="+mn-lt"/>
                        <a:ea typeface="Times New Roman" panose="02020603050405020304" pitchFamily="18" charset="0"/>
                      </a:endParaRPr>
                    </a:p>
                    <a:p>
                      <a:pPr algn="just">
                        <a:spcAft>
                          <a:spcPts val="0"/>
                        </a:spcAft>
                      </a:pPr>
                      <a:r>
                        <a:rPr lang="en-GB" sz="2000" kern="50">
                          <a:effectLst/>
                          <a:latin typeface="+mn-lt"/>
                          <a:ea typeface="Times New Roman" panose="02020603050405020304" pitchFamily="18" charset="0"/>
                        </a:rPr>
                        <a:t>(one-to-many transactions)</a:t>
                      </a:r>
                      <a:endParaRPr lang="ru-RU" sz="2000" kern="50">
                        <a:effectLst/>
                        <a:latin typeface="+mn-lt"/>
                        <a:ea typeface="Times New Roman" panose="02020603050405020304" pitchFamily="18" charset="0"/>
                      </a:endParaRPr>
                    </a:p>
                  </a:txBody>
                  <a:tcPr marL="71755" marR="68580" marT="0" marB="0"/>
                </a:tc>
                <a:tc>
                  <a:txBody>
                    <a:bodyPr/>
                    <a:lstStyle/>
                    <a:p>
                      <a:pPr algn="just">
                        <a:spcAft>
                          <a:spcPts val="0"/>
                        </a:spcAft>
                      </a:pPr>
                      <a:r>
                        <a:rPr lang="en-GB" sz="2000" kern="50" smtClean="0">
                          <a:effectLst/>
                          <a:latin typeface="+mn-lt"/>
                          <a:ea typeface="Times New Roman" panose="02020603050405020304" pitchFamily="18" charset="0"/>
                        </a:rPr>
                        <a:t>Individual approach (one-to-one relations)</a:t>
                      </a:r>
                      <a:endParaRPr lang="ru-RU" sz="2000" kern="50">
                        <a:effectLst/>
                        <a:latin typeface="+mn-lt"/>
                        <a:ea typeface="Times New Roman" panose="02020603050405020304" pitchFamily="18" charset="0"/>
                      </a:endParaRPr>
                    </a:p>
                  </a:txBody>
                  <a:tcPr marL="71755" marR="68580" marT="0" marB="0"/>
                </a:tc>
                <a:tc>
                  <a:txBody>
                    <a:bodyPr/>
                    <a:lstStyle/>
                    <a:p>
                      <a:pPr algn="just">
                        <a:spcAft>
                          <a:spcPts val="0"/>
                        </a:spcAft>
                      </a:pPr>
                      <a:r>
                        <a:rPr lang="en-GB" sz="2000" kern="50" dirty="0">
                          <a:effectLst/>
                          <a:latin typeface="+mn-lt"/>
                          <a:ea typeface="Times New Roman" panose="02020603050405020304" pitchFamily="18" charset="0"/>
                        </a:rPr>
                        <a:t>Consumers collaborate with each </a:t>
                      </a:r>
                      <a:r>
                        <a:rPr lang="en-GB" sz="2000" kern="50" dirty="0" smtClean="0">
                          <a:effectLst/>
                          <a:latin typeface="+mn-lt"/>
                          <a:ea typeface="Times New Roman" panose="02020603050405020304" pitchFamily="18" charset="0"/>
                        </a:rPr>
                        <a:t>other (many-to-many)</a:t>
                      </a:r>
                      <a:endParaRPr lang="ru-RU" sz="2000" kern="50" dirty="0">
                        <a:effectLst/>
                        <a:latin typeface="+mn-lt"/>
                        <a:ea typeface="Times New Roman" panose="02020603050405020304" pitchFamily="18" charset="0"/>
                      </a:endParaRPr>
                    </a:p>
                  </a:txBody>
                  <a:tcPr marL="71755" marR="68580" marT="0" marB="0"/>
                </a:tc>
                <a:extLst>
                  <a:ext uri="{0D108BD9-81ED-4DB2-BD59-A6C34878D82A}">
                    <a16:rowId xmlns:a16="http://schemas.microsoft.com/office/drawing/2014/main" val="3078598444"/>
                  </a:ext>
                </a:extLst>
              </a:tr>
            </a:tbl>
          </a:graphicData>
        </a:graphic>
      </p:graphicFrame>
      <p:sp>
        <p:nvSpPr>
          <p:cNvPr id="4" name="TextBox 3"/>
          <p:cNvSpPr txBox="1"/>
          <p:nvPr/>
        </p:nvSpPr>
        <p:spPr>
          <a:xfrm>
            <a:off x="607562" y="4431987"/>
            <a:ext cx="5278581" cy="338554"/>
          </a:xfrm>
          <a:prstGeom prst="rect">
            <a:avLst/>
          </a:prstGeom>
          <a:noFill/>
        </p:spPr>
        <p:txBody>
          <a:bodyPr wrap="square" rtlCol="0">
            <a:spAutoFit/>
          </a:bodyPr>
          <a:lstStyle/>
          <a:p>
            <a:r>
              <a:rPr lang="en-US" sz="1600" dirty="0" smtClean="0"/>
              <a:t>Source: Kotler et al., 2010, 2017</a:t>
            </a:r>
            <a:endParaRPr lang="ru-RU" sz="1600" dirty="0"/>
          </a:p>
        </p:txBody>
      </p:sp>
    </p:spTree>
    <p:extLst>
      <p:ext uri="{BB962C8B-B14F-4D97-AF65-F5344CB8AC3E}">
        <p14:creationId xmlns:p14="http://schemas.microsoft.com/office/powerpoint/2010/main" val="2745853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r>
              <a:rPr lang="en-US" smtClean="0"/>
              <a:t>Marketing 4.0</a:t>
            </a:r>
            <a:endParaRPr lang="ru-RU"/>
          </a:p>
        </p:txBody>
      </p:sp>
      <p:pic>
        <p:nvPicPr>
          <p:cNvPr id="3" name="Рисунок 2"/>
          <p:cNvPicPr>
            <a:picLocks noChangeAspect="1"/>
          </p:cNvPicPr>
          <p:nvPr/>
        </p:nvPicPr>
        <p:blipFill rotWithShape="1">
          <a:blip r:embed="rId2"/>
          <a:srcRect l="18269" t="24526" r="18269" b="13542"/>
          <a:stretch/>
        </p:blipFill>
        <p:spPr>
          <a:xfrm>
            <a:off x="1496291" y="942109"/>
            <a:ext cx="8257310" cy="4530436"/>
          </a:xfrm>
          <a:prstGeom prst="rect">
            <a:avLst/>
          </a:prstGeom>
        </p:spPr>
      </p:pic>
    </p:spTree>
    <p:extLst>
      <p:ext uri="{BB962C8B-B14F-4D97-AF65-F5344CB8AC3E}">
        <p14:creationId xmlns:p14="http://schemas.microsoft.com/office/powerpoint/2010/main" val="2577722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r>
              <a:rPr lang="en-US" dirty="0" smtClean="0"/>
              <a:t>Distinctive features of Marketing 4.0</a:t>
            </a:r>
          </a:p>
          <a:p>
            <a:pPr marL="0" fontAlgn="t">
              <a:spcBef>
                <a:spcPts val="0"/>
              </a:spcBef>
            </a:pPr>
            <a:r>
              <a:rPr lang="en-US" dirty="0">
                <a:solidFill>
                  <a:srgbClr val="FFFFFF"/>
                </a:solidFill>
              </a:rPr>
              <a:t>Period</a:t>
            </a:r>
            <a:endParaRPr lang="ru-RU" sz="2800" b="0" dirty="0">
              <a:latin typeface="Arial" panose="020B0604020202020204" pitchFamily="34" charset="0"/>
            </a:endParaRPr>
          </a:p>
          <a:p>
            <a:pPr marL="0" algn="just" fontAlgn="t">
              <a:spcBef>
                <a:spcPts val="0"/>
              </a:spcBef>
            </a:pPr>
            <a:r>
              <a:rPr lang="en-GB" b="0" kern="50" dirty="0" smtClean="0">
                <a:solidFill>
                  <a:srgbClr val="224D83"/>
                </a:solidFill>
                <a:ea typeface="Times New Roman" panose="02020603050405020304" pitchFamily="18" charset="0"/>
              </a:rPr>
              <a:t>Objective –</a:t>
            </a:r>
            <a:r>
              <a:rPr lang="en-GB" kern="50" dirty="0" smtClean="0">
                <a:solidFill>
                  <a:srgbClr val="224D83"/>
                </a:solidFill>
                <a:ea typeface="Times New Roman" panose="02020603050405020304" pitchFamily="18" charset="0"/>
              </a:rPr>
              <a:t> Inspiring the client to co-create new content and products/services</a:t>
            </a:r>
          </a:p>
          <a:p>
            <a:pPr marL="0" algn="just" fontAlgn="t">
              <a:spcBef>
                <a:spcPts val="0"/>
              </a:spcBef>
            </a:pPr>
            <a:endParaRPr lang="ru-RU" sz="2800" b="0" dirty="0">
              <a:latin typeface="Arial" panose="020B0604020202020204" pitchFamily="34" charset="0"/>
            </a:endParaRPr>
          </a:p>
          <a:p>
            <a:pPr marL="0" algn="just" fontAlgn="t">
              <a:spcBef>
                <a:spcPts val="0"/>
              </a:spcBef>
            </a:pPr>
            <a:r>
              <a:rPr lang="en-GB" b="0" kern="50" dirty="0">
                <a:solidFill>
                  <a:srgbClr val="224D83"/>
                </a:solidFill>
                <a:ea typeface="Times New Roman" panose="02020603050405020304" pitchFamily="18" charset="0"/>
              </a:rPr>
              <a:t>Enabling </a:t>
            </a:r>
            <a:r>
              <a:rPr lang="en-GB" b="0" kern="50" dirty="0" smtClean="0">
                <a:solidFill>
                  <a:srgbClr val="224D83"/>
                </a:solidFill>
                <a:ea typeface="Times New Roman" panose="02020603050405020304" pitchFamily="18" charset="0"/>
              </a:rPr>
              <a:t>forces – </a:t>
            </a:r>
            <a:r>
              <a:rPr lang="en-GB" kern="50" dirty="0" smtClean="0">
                <a:solidFill>
                  <a:srgbClr val="224D83"/>
                </a:solidFill>
                <a:ea typeface="Times New Roman" panose="02020603050405020304" pitchFamily="18" charset="0"/>
              </a:rPr>
              <a:t>Digital Economy (Industry 4.0)</a:t>
            </a:r>
          </a:p>
          <a:p>
            <a:pPr marL="0" algn="just" fontAlgn="t">
              <a:spcBef>
                <a:spcPts val="0"/>
              </a:spcBef>
            </a:pPr>
            <a:endParaRPr lang="ru-RU" sz="2800" b="0" dirty="0">
              <a:latin typeface="Arial" panose="020B0604020202020204" pitchFamily="34" charset="0"/>
            </a:endParaRPr>
          </a:p>
          <a:p>
            <a:pPr marL="0" algn="just" fontAlgn="t">
              <a:spcBef>
                <a:spcPts val="0"/>
              </a:spcBef>
            </a:pPr>
            <a:r>
              <a:rPr lang="en-GB" b="0" kern="50" dirty="0">
                <a:solidFill>
                  <a:srgbClr val="224D83"/>
                </a:solidFill>
                <a:ea typeface="Times New Roman" panose="02020603050405020304" pitchFamily="18" charset="0"/>
              </a:rPr>
              <a:t>The way companies </a:t>
            </a:r>
            <a:r>
              <a:rPr lang="en-GB" b="0" kern="50" dirty="0" smtClean="0">
                <a:solidFill>
                  <a:srgbClr val="224D83"/>
                </a:solidFill>
                <a:ea typeface="Times New Roman" panose="02020603050405020304" pitchFamily="18" charset="0"/>
              </a:rPr>
              <a:t>perceive </a:t>
            </a:r>
            <a:r>
              <a:rPr lang="en-GB" b="0" kern="50" dirty="0">
                <a:solidFill>
                  <a:srgbClr val="224D83"/>
                </a:solidFill>
                <a:ea typeface="Times New Roman" panose="02020603050405020304" pitchFamily="18" charset="0"/>
              </a:rPr>
              <a:t>the </a:t>
            </a:r>
            <a:r>
              <a:rPr lang="en-GB" b="0" kern="50" dirty="0" smtClean="0">
                <a:solidFill>
                  <a:srgbClr val="224D83"/>
                </a:solidFill>
                <a:ea typeface="Times New Roman" panose="02020603050405020304" pitchFamily="18" charset="0"/>
              </a:rPr>
              <a:t>market – </a:t>
            </a:r>
            <a:r>
              <a:rPr lang="en-GB" kern="50" dirty="0" smtClean="0">
                <a:solidFill>
                  <a:srgbClr val="224D83"/>
                </a:solidFill>
                <a:ea typeface="Times New Roman" panose="02020603050405020304" pitchFamily="18" charset="0"/>
              </a:rPr>
              <a:t>Netizen man (citizen of the network)</a:t>
            </a:r>
          </a:p>
          <a:p>
            <a:pPr marL="0" indent="0" algn="just" fontAlgn="t">
              <a:spcBef>
                <a:spcPts val="0"/>
              </a:spcBef>
              <a:buNone/>
            </a:pPr>
            <a:endParaRPr lang="ru-RU" sz="2800" b="0" dirty="0">
              <a:latin typeface="Arial" panose="020B0604020202020204" pitchFamily="34" charset="0"/>
            </a:endParaRPr>
          </a:p>
          <a:p>
            <a:pPr marL="0" algn="just" fontAlgn="t">
              <a:spcBef>
                <a:spcPts val="0"/>
              </a:spcBef>
            </a:pPr>
            <a:r>
              <a:rPr lang="en-GB" b="0" kern="50" dirty="0">
                <a:solidFill>
                  <a:srgbClr val="224D83"/>
                </a:solidFill>
                <a:ea typeface="Times New Roman" panose="02020603050405020304" pitchFamily="18" charset="0"/>
              </a:rPr>
              <a:t>Key marketing </a:t>
            </a:r>
            <a:r>
              <a:rPr lang="en-GB" b="0" kern="50" dirty="0" smtClean="0">
                <a:solidFill>
                  <a:srgbClr val="224D83"/>
                </a:solidFill>
                <a:ea typeface="Times New Roman" panose="02020603050405020304" pitchFamily="18" charset="0"/>
              </a:rPr>
              <a:t>concept – </a:t>
            </a:r>
            <a:r>
              <a:rPr lang="en-GB" kern="50" dirty="0" err="1" smtClean="0">
                <a:solidFill>
                  <a:srgbClr val="224D83"/>
                </a:solidFill>
                <a:ea typeface="Times New Roman" panose="02020603050405020304" pitchFamily="18" charset="0"/>
              </a:rPr>
              <a:t>Anthropomorphization</a:t>
            </a:r>
            <a:r>
              <a:rPr lang="en-GB" kern="50" dirty="0" smtClean="0">
                <a:solidFill>
                  <a:srgbClr val="224D83"/>
                </a:solidFill>
                <a:ea typeface="Times New Roman" panose="02020603050405020304" pitchFamily="18" charset="0"/>
              </a:rPr>
              <a:t> of brands</a:t>
            </a:r>
          </a:p>
          <a:p>
            <a:pPr marL="0" algn="just" fontAlgn="t">
              <a:spcBef>
                <a:spcPts val="0"/>
              </a:spcBef>
            </a:pPr>
            <a:endParaRPr lang="ru-RU" sz="2800" b="0" dirty="0">
              <a:latin typeface="Arial" panose="020B0604020202020204" pitchFamily="34" charset="0"/>
            </a:endParaRPr>
          </a:p>
          <a:p>
            <a:endParaRPr lang="ru-RU" dirty="0"/>
          </a:p>
        </p:txBody>
      </p:sp>
    </p:spTree>
    <p:extLst>
      <p:ext uri="{BB962C8B-B14F-4D97-AF65-F5344CB8AC3E}">
        <p14:creationId xmlns:p14="http://schemas.microsoft.com/office/powerpoint/2010/main" val="3023277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0"/>
          </p:nvPr>
        </p:nvSpPr>
        <p:spPr/>
        <p:txBody>
          <a:bodyPr/>
          <a:lstStyle/>
          <a:p>
            <a:pPr fontAlgn="t"/>
            <a:r>
              <a:rPr lang="en-US" b="0" dirty="0"/>
              <a:t>Marketing </a:t>
            </a:r>
            <a:r>
              <a:rPr lang="en-US" b="0" dirty="0" smtClean="0"/>
              <a:t>guidelines – </a:t>
            </a:r>
            <a:r>
              <a:rPr lang="en-US" dirty="0" smtClean="0"/>
              <a:t>Promoting content and creating brands</a:t>
            </a:r>
          </a:p>
          <a:p>
            <a:pPr marL="0" indent="0" fontAlgn="t">
              <a:buNone/>
            </a:pPr>
            <a:endParaRPr lang="ru-RU" b="0" dirty="0"/>
          </a:p>
          <a:p>
            <a:pPr fontAlgn="t"/>
            <a:r>
              <a:rPr lang="en-US" b="0" dirty="0"/>
              <a:t>Value </a:t>
            </a:r>
            <a:r>
              <a:rPr lang="en-US" b="0" dirty="0" smtClean="0"/>
              <a:t>proposition – </a:t>
            </a:r>
            <a:r>
              <a:rPr lang="en-US" dirty="0" smtClean="0"/>
              <a:t>commitment and trust</a:t>
            </a:r>
          </a:p>
          <a:p>
            <a:pPr marL="0" indent="0" fontAlgn="t">
              <a:buNone/>
            </a:pPr>
            <a:endParaRPr lang="ru-RU" b="0" dirty="0"/>
          </a:p>
          <a:p>
            <a:pPr fontAlgn="t"/>
            <a:r>
              <a:rPr lang="en-GB" b="0" dirty="0"/>
              <a:t>Interaction with </a:t>
            </a:r>
            <a:r>
              <a:rPr lang="en-GB" b="0" dirty="0" smtClean="0"/>
              <a:t>consumers – </a:t>
            </a:r>
            <a:r>
              <a:rPr lang="en-GB" dirty="0" smtClean="0"/>
              <a:t>relations based on the functioning of the networking, an enormous generation of consumer </a:t>
            </a:r>
            <a:endParaRPr lang="ru-RU" b="0" dirty="0"/>
          </a:p>
        </p:txBody>
      </p:sp>
    </p:spTree>
    <p:extLst>
      <p:ext uri="{BB962C8B-B14F-4D97-AF65-F5344CB8AC3E}">
        <p14:creationId xmlns:p14="http://schemas.microsoft.com/office/powerpoint/2010/main" val="67738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Житомирська політехніка">
      <a:dk1>
        <a:srgbClr val="224D83"/>
      </a:dk1>
      <a:lt1>
        <a:sysClr val="window" lastClr="FFFFFF"/>
      </a:lt1>
      <a:dk2>
        <a:srgbClr val="FFFFFF"/>
      </a:dk2>
      <a:lt2>
        <a:srgbClr val="224D83"/>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Житомирська політехніка">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1155</TotalTime>
  <Words>2270</Words>
  <Application>Microsoft Office PowerPoint</Application>
  <PresentationFormat>Широкоэкранный</PresentationFormat>
  <Paragraphs>224</Paragraphs>
  <Slides>50</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50</vt:i4>
      </vt:variant>
    </vt:vector>
  </HeadingPairs>
  <TitlesOfParts>
    <vt:vector size="57" baseType="lpstr">
      <vt:lpstr>Arial</vt:lpstr>
      <vt:lpstr>Calibri</vt:lpstr>
      <vt:lpstr>Inter</vt:lpstr>
      <vt:lpstr>Montserrat</vt:lpstr>
      <vt:lpstr>Montserrat ExtraBold</vt:lpstr>
      <vt:lpstr>Times New Roman</vt:lpstr>
      <vt:lpstr>Тема Office</vt:lpstr>
      <vt:lpstr>Omnichannel Marketing in the evolution of Marketing</vt:lpstr>
      <vt:lpstr>Презентация PowerPoint</vt:lpstr>
      <vt:lpstr>Презентация PowerPoint</vt:lpstr>
      <vt:lpstr>1. Marketing evolution:  from Marketing 1.0 to Marketing 4.0</vt:lpstr>
      <vt:lpstr>Table 1. The main differences between Marketing 1.0, 2.0 and 3.0</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 Digital marketing. The main drivers of the development of modern marketing: Tools and New-generation Technologies </vt:lpstr>
      <vt:lpstr>Презентация PowerPoint</vt:lpstr>
      <vt:lpstr>Презентация PowerPoint</vt:lpstr>
      <vt:lpstr>Презентация PowerPoint</vt:lpstr>
      <vt:lpstr>Презентация PowerPoint</vt:lpstr>
      <vt:lpstr>Digital Marketing</vt:lpstr>
      <vt:lpstr> </vt:lpstr>
      <vt:lpstr>Презентация PowerPoint</vt:lpstr>
      <vt:lpstr>Презентация PowerPoint</vt:lpstr>
      <vt:lpstr>Презентация PowerPoint</vt:lpstr>
      <vt:lpstr>Презентация PowerPoint</vt:lpstr>
      <vt:lpstr>New generation technologies</vt:lpstr>
      <vt:lpstr>The Six Enablers of Next Tech</vt:lpstr>
      <vt:lpstr>Презентация PowerPoint</vt:lpstr>
      <vt:lpstr>Презентация PowerPoint</vt:lpstr>
      <vt:lpstr>Презентация PowerPoint</vt:lpstr>
      <vt:lpstr>Six Ways Technology Mimics Humans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3. Omnichannel Marketing and Management: Evolution and Basic Approaches </vt:lpstr>
      <vt:lpstr>Презентация PowerPoint</vt:lpstr>
      <vt:lpstr>The Evolution of Omni-Channel over the years (Shetty, 2018) </vt:lpstr>
      <vt:lpstr>Презентация PowerPoint</vt:lpstr>
      <vt:lpstr>Презентация PowerPoint</vt:lpstr>
      <vt:lpstr>Презентация PowerPoint</vt:lpstr>
      <vt:lpstr>The main approaches to omnichannel </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Новосьолов Іван Володимирович</dc:creator>
  <cp:lastModifiedBy>zhalinska@gmail.com</cp:lastModifiedBy>
  <cp:revision>108</cp:revision>
  <dcterms:created xsi:type="dcterms:W3CDTF">2023-01-12T09:20:21Z</dcterms:created>
  <dcterms:modified xsi:type="dcterms:W3CDTF">2023-09-13T18:03:59Z</dcterms:modified>
</cp:coreProperties>
</file>