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9" r:id="rId4"/>
    <p:sldId id="258" r:id="rId5"/>
    <p:sldId id="271" r:id="rId6"/>
    <p:sldId id="260" r:id="rId7"/>
    <p:sldId id="262" r:id="rId8"/>
    <p:sldId id="265" r:id="rId9"/>
    <p:sldId id="270" r:id="rId10"/>
    <p:sldId id="267" r:id="rId11"/>
    <p:sldId id="268" r:id="rId12"/>
    <p:sldId id="269" r:id="rId13"/>
    <p:sldId id="266" r:id="rId14"/>
    <p:sldId id="272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504D"/>
    <a:srgbClr val="9BBB59"/>
    <a:srgbClr val="8064A2"/>
    <a:srgbClr val="4F81BD"/>
    <a:srgbClr val="F8F8F8"/>
    <a:srgbClr val="0B02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76" autoAdjust="0"/>
    <p:restoredTop sz="99308" autoAdjust="0"/>
  </p:normalViewPr>
  <p:slideViewPr>
    <p:cSldViewPr>
      <p:cViewPr>
        <p:scale>
          <a:sx n="95" d="100"/>
          <a:sy n="95" d="100"/>
        </p:scale>
        <p:origin x="-105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Documents%20and%20Settings\myroshnyshenko\&#1056;&#1072;&#1073;&#1086;&#1095;&#1080;&#1081;%20&#1089;&#1090;&#1086;&#1083;\&#1052;&#1077;&#1090;&#1072;%20(&#1040;&#1074;&#1090;&#1086;&#1089;&#1086;&#1093;&#1088;&#1072;&#1085;&#1077;&#1085;&#1085;&#1099;&#1081;)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myroshnyshenko\&#1056;&#1072;&#1073;&#1086;&#1095;&#1080;&#1081;%20&#1089;&#1090;&#1086;&#1083;\Nez\&#1053;&#1072;&#1094;%20&#1087;&#1083;&#1072;&#1085;\&#1045;&#1045;\&#1055;&#1088;&#1077;&#1079;&#1077;&#1085;&#1090;&#1072;&#1094;&#1110;&#1103;\&#1052;&#1077;&#1090;&#1072;%20(&#1040;&#1074;&#1090;&#1086;&#1089;&#1086;&#1093;&#1088;&#1072;&#1085;&#1077;&#1085;&#1085;&#1099;&#1081;)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2.xml"/><Relationship Id="rId1" Type="http://schemas.openxmlformats.org/officeDocument/2006/relationships/oleObject" Target="file:///C:\Documents%20and%20Settings\myroshnyshenko\&#1056;&#1072;&#1073;&#1086;&#1095;&#1080;&#1081;%20&#1089;&#1090;&#1086;&#1083;\Nez\&#1053;&#1072;&#1094;%20&#1087;&#1083;&#1072;&#1085;\&#1045;&#1045;\&#1055;&#1088;&#1077;&#1079;&#1077;&#1085;&#1090;&#1072;&#1094;&#1110;&#1103;\&#1052;&#1077;&#1090;&#1072;%20(&#1040;&#1074;&#1090;&#1086;&#1089;&#1086;&#1093;&#1088;&#1072;&#1085;&#1077;&#1085;&#1085;&#1099;&#1081;).xlsx" TargetMode="External"/><Relationship Id="rId4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myroshnyshenko\&#1056;&#1072;&#1073;&#1086;&#1095;&#1080;&#1081;%20&#1089;&#1090;&#1086;&#1083;\&#1052;&#1077;&#1090;&#1072;%20(&#1040;&#1074;&#1090;&#1086;&#1089;&#1086;&#1093;&#1088;&#1072;&#1085;&#1077;&#1085;&#1085;&#1099;&#1081;)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myroshnyshenko\&#1056;&#1072;&#1073;&#1086;&#1095;&#1080;&#1081;%20&#1089;&#1090;&#1086;&#1083;\Nez\&#1053;&#1072;&#1094;%20&#1087;&#1083;&#1072;&#1085;\&#1045;&#1045;\&#1056;&#1086;&#1079;&#1088;&#1072;&#1093;&#1091;&#1085;&#1082;&#1080;\&#1047;&#1074;&#1077;&#1076;&#1077;&#1085;&#1080;&#1081;%20&#1077;&#1085;&#1088;&#1075;&#1086;&#1073;&#1072;&#1083;&#1072;&#1085;&#1089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F:\Nez\&#1053;&#1072;&#1094;%20&#1087;&#1083;&#1072;&#1085;\&#1045;&#1045;\&#1056;&#1086;&#1079;&#1088;&#1072;&#1093;&#1091;&#1085;&#1082;&#1080;\&#1047;&#1074;&#1077;&#1076;&#1077;&#1085;&#1110;%20&#1076;&#1072;&#1085;&#1110;%20&#1077;&#1085;&#1077;&#1088;&#1075;&#1086;&#1073;&#1072;&#1083;&#1072;&#1085;&#1089;&#1110;&#1074;%202008-2013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myroshnyshenko\&#1056;&#1072;&#1073;&#1086;&#1095;&#1080;&#1081;%20&#1089;&#1090;&#1086;&#1083;\Nez\&#1053;&#1072;&#1094;%20&#1087;&#1083;&#1072;&#1085;\&#1045;&#1045;\&#1055;&#1088;&#1077;&#1079;&#1077;&#1085;&#1090;&#1072;&#1094;&#1110;&#1103;\&#1052;&#1077;&#1090;&#1072;%20(&#1040;&#1074;&#1090;&#1086;&#1089;&#1086;&#1093;&#1088;&#1072;&#1085;&#1077;&#1085;&#1085;&#1099;&#1081;)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F:\Nez\&#1053;&#1072;&#1094;%20&#1087;&#1083;&#1072;&#1085;\&#1045;&#1045;\&#1056;&#1086;&#1079;&#1088;&#1072;&#1093;&#1091;&#1085;&#1082;&#1080;\&#1047;&#1074;&#1077;&#1076;&#1077;&#1085;&#1110;%20&#1076;&#1072;&#1085;&#1110;%20&#1077;&#1085;&#1077;&#1088;&#1075;&#1086;&#1073;&#1072;&#1083;&#1072;&#1085;&#1089;&#1110;&#1074;%202008-2013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myroshnyshenko\&#1056;&#1072;&#1073;&#1086;&#1095;&#1080;&#1081;%20&#1089;&#1090;&#1086;&#1083;\Nez\&#1053;&#1072;&#1094;%20&#1087;&#1083;&#1072;&#1085;\&#1045;&#1045;\&#1055;&#1088;&#1077;&#1079;&#1077;&#1085;&#1090;&#1072;&#1094;&#1110;&#1103;\&#1052;&#1077;&#1090;&#1072;%20(&#1040;&#1074;&#1090;&#1086;&#1089;&#1086;&#1093;&#1088;&#1072;&#1085;&#1077;&#1085;&#1085;&#1099;&#1081;)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F:\Nez\&#1053;&#1072;&#1094;%20&#1087;&#1083;&#1072;&#1085;\&#1045;&#1045;\&#1056;&#1086;&#1079;&#1088;&#1072;&#1093;&#1091;&#1085;&#1082;&#1080;\&#1047;&#1074;&#1077;&#1076;&#1077;&#1085;&#1110;%20&#1076;&#1072;&#1085;&#1110;%20&#1077;&#1085;&#1077;&#1088;&#1075;&#1086;&#1073;&#1072;&#1083;&#1072;&#1085;&#1089;&#1110;&#1074;%202008-201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14"/>
    </mc:Choice>
    <mc:Fallback>
      <c:style val="14"/>
    </mc:Fallback>
  </mc:AlternateContent>
  <c:chart>
    <c:autoTitleDeleted val="0"/>
    <c:plotArea>
      <c:layout>
        <c:manualLayout>
          <c:layoutTarget val="inner"/>
          <c:xMode val="edge"/>
          <c:yMode val="edge"/>
          <c:x val="7.1632037462175335E-2"/>
          <c:y val="7.9178331875182265E-2"/>
          <c:w val="0.91422462217074019"/>
          <c:h val="0.75854549431321083"/>
        </c:manualLayout>
      </c:layout>
      <c:barChart>
        <c:barDir val="col"/>
        <c:grouping val="stacked"/>
        <c:varyColors val="0"/>
        <c:ser>
          <c:idx val="0"/>
          <c:order val="0"/>
          <c:tx>
            <c:v>Кінцеве енергоспоживання</c:v>
          </c:tx>
          <c:spPr>
            <a:pattFill prst="pct20">
              <a:fgClr>
                <a:schemeClr val="accent4"/>
              </a:fgClr>
              <a:bgClr>
                <a:schemeClr val="bg1"/>
              </a:bgClr>
            </a:pattFill>
            <a:ln w="12700" cap="flat" cmpd="sng" algn="ctr">
              <a:solidFill>
                <a:schemeClr val="accent4"/>
              </a:solidFill>
              <a:prstDash val="dash"/>
            </a:ln>
            <a:effectLst/>
          </c:spPr>
          <c:invertIfNegative val="0"/>
          <c:dPt>
            <c:idx val="0"/>
            <c:invertIfNegative val="0"/>
            <c:bubble3D val="0"/>
            <c:spPr>
              <a:pattFill prst="dashUpDiag">
                <a:fgClr>
                  <a:schemeClr val="accent4"/>
                </a:fgClr>
                <a:bgClr>
                  <a:schemeClr val="bg1"/>
                </a:bgClr>
              </a:pattFill>
              <a:ln w="12700" cap="flat" cmpd="sng" algn="ctr">
                <a:solidFill>
                  <a:schemeClr val="accent4"/>
                </a:solidFill>
                <a:prstDash val="solid"/>
              </a:ln>
              <a:effectLst/>
            </c:spPr>
          </c:dPt>
          <c:dPt>
            <c:idx val="1"/>
            <c:invertIfNegative val="0"/>
            <c:bubble3D val="0"/>
            <c:spPr>
              <a:pattFill prst="dashUpDiag">
                <a:fgClr>
                  <a:schemeClr val="accent4"/>
                </a:fgClr>
                <a:bgClr>
                  <a:schemeClr val="bg1"/>
                </a:bgClr>
              </a:pattFill>
              <a:ln w="12700" cap="flat" cmpd="sng" algn="ctr">
                <a:solidFill>
                  <a:schemeClr val="accent4"/>
                </a:solidFill>
                <a:prstDash val="solid"/>
              </a:ln>
              <a:effectLst/>
            </c:spPr>
          </c:dPt>
          <c:dPt>
            <c:idx val="2"/>
            <c:invertIfNegative val="0"/>
            <c:bubble3D val="0"/>
            <c:spPr>
              <a:pattFill prst="dashUpDiag">
                <a:fgClr>
                  <a:schemeClr val="accent4"/>
                </a:fgClr>
                <a:bgClr>
                  <a:schemeClr val="bg1"/>
                </a:bgClr>
              </a:pattFill>
              <a:ln w="12700" cap="flat" cmpd="sng" algn="ctr">
                <a:solidFill>
                  <a:schemeClr val="accent4"/>
                </a:solidFill>
                <a:prstDash val="solid"/>
              </a:ln>
              <a:effectLst/>
            </c:spPr>
          </c:dPt>
          <c:dPt>
            <c:idx val="3"/>
            <c:invertIfNegative val="0"/>
            <c:bubble3D val="0"/>
            <c:spPr>
              <a:pattFill prst="dashUpDiag">
                <a:fgClr>
                  <a:schemeClr val="accent4"/>
                </a:fgClr>
                <a:bgClr>
                  <a:schemeClr val="bg1"/>
                </a:bgClr>
              </a:pattFill>
              <a:ln w="12700" cap="flat" cmpd="sng" algn="ctr">
                <a:solidFill>
                  <a:schemeClr val="accent4"/>
                </a:solidFill>
                <a:prstDash val="solid"/>
              </a:ln>
              <a:effectLst/>
            </c:spPr>
          </c:dPt>
          <c:dPt>
            <c:idx val="4"/>
            <c:invertIfNegative val="0"/>
            <c:bubble3D val="0"/>
            <c:spPr>
              <a:pattFill prst="dashUpDiag">
                <a:fgClr>
                  <a:schemeClr val="accent4"/>
                </a:fgClr>
                <a:bgClr>
                  <a:schemeClr val="bg1"/>
                </a:bgClr>
              </a:pattFill>
              <a:ln w="12700" cap="flat" cmpd="sng" algn="ctr">
                <a:solidFill>
                  <a:schemeClr val="accent4"/>
                </a:solidFill>
                <a:prstDash val="solid"/>
              </a:ln>
              <a:effectLst/>
            </c:spPr>
          </c:dPt>
          <c:dPt>
            <c:idx val="5"/>
            <c:invertIfNegative val="0"/>
            <c:bubble3D val="0"/>
            <c:spPr>
              <a:pattFill prst="pct20">
                <a:fgClr>
                  <a:schemeClr val="accent4"/>
                </a:fgClr>
                <a:bgClr>
                  <a:schemeClr val="bg1"/>
                </a:bgClr>
              </a:pattFill>
              <a:ln w="12700" cap="flat" cmpd="sng" algn="ctr">
                <a:solidFill>
                  <a:schemeClr val="accent4"/>
                </a:solidFill>
                <a:prstDash val="solid"/>
              </a:ln>
              <a:effectLst/>
            </c:spPr>
          </c:dPt>
          <c:dPt>
            <c:idx val="6"/>
            <c:invertIfNegative val="0"/>
            <c:bubble3D val="0"/>
            <c:spPr>
              <a:pattFill prst="pct20">
                <a:fgClr>
                  <a:schemeClr val="accent4"/>
                </a:fgClr>
                <a:bgClr>
                  <a:schemeClr val="bg1"/>
                </a:bgClr>
              </a:pattFill>
              <a:ln w="12700" cap="flat" cmpd="sng" algn="ctr">
                <a:solidFill>
                  <a:schemeClr val="accent4"/>
                </a:solidFill>
                <a:prstDash val="solid"/>
              </a:ln>
              <a:effectLst/>
            </c:spPr>
          </c:dPt>
          <c:dPt>
            <c:idx val="7"/>
            <c:invertIfNegative val="0"/>
            <c:bubble3D val="0"/>
            <c:spPr>
              <a:pattFill prst="pct20">
                <a:fgClr>
                  <a:schemeClr val="accent4"/>
                </a:fgClr>
                <a:bgClr>
                  <a:schemeClr val="bg1"/>
                </a:bgClr>
              </a:pattFill>
              <a:ln w="12700" cap="flat" cmpd="sng" algn="ctr">
                <a:solidFill>
                  <a:schemeClr val="accent4"/>
                </a:solidFill>
                <a:prstDash val="solid"/>
              </a:ln>
              <a:effectLst/>
            </c:spPr>
          </c:dPt>
          <c:dPt>
            <c:idx val="12"/>
            <c:invertIfNegative val="0"/>
            <c:bubble3D val="0"/>
            <c:spPr>
              <a:pattFill prst="pct20">
                <a:fgClr>
                  <a:schemeClr val="accent4"/>
                </a:fgClr>
                <a:bgClr>
                  <a:schemeClr val="bg1"/>
                </a:bgClr>
              </a:pattFill>
              <a:ln w="12700" cap="flat" cmpd="sng" algn="ctr">
                <a:solidFill>
                  <a:schemeClr val="accent4"/>
                </a:solidFill>
                <a:prstDash val="dash"/>
              </a:ln>
              <a:effectLst>
                <a:outerShdw blurRad="50800" dist="50800" dir="5400000" algn="ctr" rotWithShape="0">
                  <a:srgbClr val="000000">
                    <a:alpha val="0"/>
                  </a:srgbClr>
                </a:outerShdw>
              </a:effectLst>
            </c:spPr>
          </c:dPt>
          <c:dLbls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bg1">
                  <a:alpha val="69000"/>
                </a:schemeClr>
              </a:solidFill>
            </c:spPr>
            <c:txPr>
              <a:bodyPr/>
              <a:lstStyle/>
              <a:p>
                <a:pPr>
                  <a:defRPr sz="1050" b="1"/>
                </a:pPr>
                <a:endParaRPr lang="uk-UA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'[Мета (Автосохраненный).xlsx]Лист1'!$A$6:$N$6</c:f>
              <c:numCache>
                <c:formatCode>General</c:formatCod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</c:numCache>
            </c:numRef>
          </c:cat>
          <c:val>
            <c:numRef>
              <c:f>'[Мета (Автосохраненный).xlsx]Лист1'!$A$7:$N$7</c:f>
              <c:numCache>
                <c:formatCode>General</c:formatCode>
                <c:ptCount val="14"/>
                <c:pt idx="0">
                  <c:v>74.2</c:v>
                </c:pt>
                <c:pt idx="1">
                  <c:v>74.3</c:v>
                </c:pt>
                <c:pt idx="2">
                  <c:v>74</c:v>
                </c:pt>
                <c:pt idx="3">
                  <c:v>75.900000000000006</c:v>
                </c:pt>
                <c:pt idx="4">
                  <c:v>63.2</c:v>
                </c:pt>
                <c:pt idx="5">
                  <c:v>66.900000000000006</c:v>
                </c:pt>
                <c:pt idx="6">
                  <c:v>64.599999999999994</c:v>
                </c:pt>
                <c:pt idx="7">
                  <c:v>62.9</c:v>
                </c:pt>
                <c:pt idx="8">
                  <c:v>62.4</c:v>
                </c:pt>
                <c:pt idx="9">
                  <c:v>63.9</c:v>
                </c:pt>
                <c:pt idx="10">
                  <c:v>61.8</c:v>
                </c:pt>
                <c:pt idx="11">
                  <c:v>66.900000000000006</c:v>
                </c:pt>
                <c:pt idx="12">
                  <c:v>68.2</c:v>
                </c:pt>
                <c:pt idx="13">
                  <c:v>62.9</c:v>
                </c:pt>
              </c:numCache>
            </c:numRef>
          </c:val>
        </c:ser>
        <c:ser>
          <c:idx val="1"/>
          <c:order val="1"/>
          <c:tx>
            <c:v>Мета щодо енергозбереження</c:v>
          </c:tx>
          <c:spPr>
            <a:pattFill prst="dkUpDiag">
              <a:fgClr>
                <a:schemeClr val="accent4"/>
              </a:fgClr>
              <a:bgClr>
                <a:schemeClr val="bg1"/>
              </a:bgClr>
            </a:pattFill>
            <a:ln w="0" cap="flat" cmpd="sng" algn="ctr">
              <a:solidFill>
                <a:schemeClr val="accent4">
                  <a:lumMod val="75000"/>
                </a:schemeClr>
              </a:solidFill>
              <a:prstDash val="solid"/>
            </a:ln>
            <a:effectLst/>
          </c:spPr>
          <c:invertIfNegative val="0"/>
          <c:dLbls>
            <c:dLbl>
              <c:idx val="13"/>
              <c:spPr>
                <a:solidFill>
                  <a:schemeClr val="accent4">
                    <a:lumMod val="20000"/>
                    <a:lumOff val="80000"/>
                  </a:schemeClr>
                </a:solidFill>
                <a:scene3d>
                  <a:camera prst="orthographicFront"/>
                  <a:lightRig rig="threePt" dir="t"/>
                </a:scene3d>
                <a:sp3d>
                  <a:bevelT w="44450"/>
                </a:sp3d>
              </c:spPr>
              <c:txPr>
                <a:bodyPr/>
                <a:lstStyle/>
                <a:p>
                  <a:pPr>
                    <a:defRPr sz="1400" b="1"/>
                  </a:pPr>
                  <a:endParaRPr lang="uk-UA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accent4">
                  <a:lumMod val="20000"/>
                  <a:lumOff val="80000"/>
                </a:schemeClr>
              </a:solidFill>
              <a:scene3d>
                <a:camera prst="orthographicFront"/>
                <a:lightRig rig="threePt" dir="t"/>
              </a:scene3d>
              <a:sp3d>
                <a:bevelT w="44450"/>
              </a:sp3d>
            </c:spPr>
            <c:txPr>
              <a:bodyPr/>
              <a:lstStyle/>
              <a:p>
                <a:pPr>
                  <a:defRPr sz="1100" b="1"/>
                </a:pPr>
                <a:endParaRPr lang="uk-UA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'[Мета (Автосохраненный).xlsx]Лист1'!$A$6:$N$6</c:f>
              <c:numCache>
                <c:formatCode>General</c:formatCod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</c:numCache>
            </c:numRef>
          </c:cat>
          <c:val>
            <c:numRef>
              <c:f>'[Мета (Автосохраненный).xlsx]Лист1'!$A$8:$N$8</c:f>
              <c:numCache>
                <c:formatCode>General</c:formatCode>
                <c:ptCount val="14"/>
                <c:pt idx="10">
                  <c:v>3.6</c:v>
                </c:pt>
                <c:pt idx="13">
                  <c:v>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141818880"/>
        <c:axId val="141230848"/>
      </c:barChart>
      <c:catAx>
        <c:axId val="141818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uk-UA"/>
          </a:p>
        </c:txPr>
        <c:crossAx val="141230848"/>
        <c:crosses val="autoZero"/>
        <c:auto val="1"/>
        <c:lblAlgn val="ctr"/>
        <c:lblOffset val="100"/>
        <c:noMultiLvlLbl val="0"/>
      </c:catAx>
      <c:valAx>
        <c:axId val="141230848"/>
        <c:scaling>
          <c:orientation val="minMax"/>
          <c:min val="4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 b="1"/>
                </a:pPr>
                <a:r>
                  <a:rPr lang="uk-UA" sz="1400" b="1" dirty="0" err="1" smtClean="0"/>
                  <a:t>млн</a:t>
                </a:r>
                <a:r>
                  <a:rPr lang="ru-RU" sz="1400" b="1" dirty="0" smtClean="0"/>
                  <a:t>. </a:t>
                </a:r>
                <a:r>
                  <a:rPr lang="ru-RU" sz="1400" b="1" dirty="0" err="1" smtClean="0"/>
                  <a:t>тне</a:t>
                </a:r>
                <a:endParaRPr lang="ru-RU" sz="1400" b="1" dirty="0"/>
              </a:p>
            </c:rich>
          </c:tx>
          <c:layout>
            <c:manualLayout>
              <c:xMode val="edge"/>
              <c:yMode val="edge"/>
              <c:x val="2.1469108480784969E-3"/>
              <c:y val="0.3734973753280840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uk-UA"/>
          </a:p>
        </c:txPr>
        <c:crossAx val="1418188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8202799650043743"/>
          <c:y val="0.10745300786685079"/>
          <c:w val="0.40342475940507438"/>
          <c:h val="0.13576064408144087"/>
        </c:manualLayout>
      </c:layout>
      <c:overlay val="0"/>
      <c:txPr>
        <a:bodyPr/>
        <a:lstStyle/>
        <a:p>
          <a:pPr>
            <a:defRPr sz="1600"/>
          </a:pPr>
          <a:endParaRPr lang="uk-UA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254396325459318"/>
          <c:y val="0.35753539194142753"/>
          <c:w val="0.69972457213491923"/>
          <c:h val="0.4273325592906444"/>
        </c:manualLayout>
      </c:layout>
      <c:barChart>
        <c:barDir val="bar"/>
        <c:grouping val="stacked"/>
        <c:varyColors val="0"/>
        <c:ser>
          <c:idx val="0"/>
          <c:order val="0"/>
          <c:tx>
            <c:v>Кінцеве енергоспоживання</c:v>
          </c:tx>
          <c:spPr>
            <a:pattFill prst="pct20">
              <a:fgClr>
                <a:schemeClr val="accent4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chemeClr val="accent4"/>
              </a:solidFill>
            </a:ln>
          </c:spPr>
          <c:invertIfNegative val="0"/>
          <c:cat>
            <c:strRef>
              <c:f>побут!$D$9:$D$10</c:f>
              <c:strCache>
                <c:ptCount val="2"/>
                <c:pt idx="0">
                  <c:v>2020 рік</c:v>
                </c:pt>
                <c:pt idx="1">
                  <c:v>2017 рік</c:v>
                </c:pt>
              </c:strCache>
            </c:strRef>
          </c:cat>
          <c:val>
            <c:numRef>
              <c:f>транспорт!$D$4:$D$5</c:f>
              <c:numCache>
                <c:formatCode>General</c:formatCode>
                <c:ptCount val="2"/>
                <c:pt idx="0">
                  <c:v>68.8</c:v>
                </c:pt>
                <c:pt idx="1">
                  <c:v>65.099999999999994</c:v>
                </c:pt>
              </c:numCache>
            </c:numRef>
          </c:val>
        </c:ser>
        <c:ser>
          <c:idx val="1"/>
          <c:order val="1"/>
          <c:tx>
            <c:v>Очікуване енергозбереження </c:v>
          </c:tx>
          <c:spPr>
            <a:pattFill prst="dk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solidFill>
                <a:schemeClr val="accent4"/>
              </a:solidFill>
            </a:ln>
          </c:spPr>
          <c:invertIfNegative val="0"/>
          <c:dLbls>
            <c:dLbl>
              <c:idx val="1"/>
              <c:spPr>
                <a:solidFill>
                  <a:schemeClr val="bg1">
                    <a:alpha val="75000"/>
                  </a:schemeClr>
                </a:solidFill>
              </c:spPr>
              <c:txPr>
                <a:bodyPr/>
                <a:lstStyle/>
                <a:p>
                  <a:pPr>
                    <a:defRPr/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bg1">
                  <a:alpha val="75000"/>
                </a:schemeClr>
              </a:solidFill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побут!$D$9:$D$10</c:f>
              <c:strCache>
                <c:ptCount val="2"/>
                <c:pt idx="0">
                  <c:v>2020 рік</c:v>
                </c:pt>
                <c:pt idx="1">
                  <c:v>2017 рік</c:v>
                </c:pt>
              </c:strCache>
            </c:strRef>
          </c:cat>
          <c:val>
            <c:numRef>
              <c:f>транспорт!$C$4:$C$5</c:f>
              <c:numCache>
                <c:formatCode>General</c:formatCode>
                <c:ptCount val="2"/>
                <c:pt idx="0">
                  <c:v>0.6</c:v>
                </c:pt>
                <c:pt idx="1">
                  <c:v>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6"/>
        <c:overlap val="100"/>
        <c:axId val="176310144"/>
        <c:axId val="176316416"/>
      </c:barChart>
      <c:catAx>
        <c:axId val="176310144"/>
        <c:scaling>
          <c:orientation val="minMax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sz="1400" b="0"/>
                </a:pPr>
                <a:r>
                  <a:rPr lang="ru-RU" sz="1400" b="0"/>
                  <a:t>млн. тне</a:t>
                </a:r>
              </a:p>
            </c:rich>
          </c:tx>
          <c:layout>
            <c:manualLayout>
              <c:xMode val="edge"/>
              <c:yMode val="edge"/>
              <c:x val="0.90296264277000504"/>
              <c:y val="0.75322824996927928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crossAx val="176316416"/>
        <c:crosses val="autoZero"/>
        <c:auto val="1"/>
        <c:lblAlgn val="ctr"/>
        <c:lblOffset val="100"/>
        <c:noMultiLvlLbl val="0"/>
      </c:catAx>
      <c:valAx>
        <c:axId val="176316416"/>
        <c:scaling>
          <c:orientation val="minMax"/>
          <c:min val="40"/>
        </c:scaling>
        <c:delete val="0"/>
        <c:axPos val="b"/>
        <c:numFmt formatCode="General" sourceLinked="1"/>
        <c:majorTickMark val="out"/>
        <c:minorTickMark val="none"/>
        <c:tickLblPos val="nextTo"/>
        <c:crossAx val="1763101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3448753280839895"/>
          <c:y val="9.3644051557504507E-2"/>
          <c:w val="0.715512467191601"/>
          <c:h val="0.19135024788568095"/>
        </c:manualLayout>
      </c:layout>
      <c:overlay val="0"/>
      <c:txPr>
        <a:bodyPr/>
        <a:lstStyle/>
        <a:p>
          <a:pPr>
            <a:defRPr sz="1600"/>
          </a:pPr>
          <a:endParaRPr lang="uk-UA"/>
        </a:p>
      </c:txPr>
    </c:legend>
    <c:plotVisOnly val="1"/>
    <c:dispBlanksAs val="gap"/>
    <c:showDLblsOverMax val="0"/>
  </c:chart>
  <c:txPr>
    <a:bodyPr/>
    <a:lstStyle/>
    <a:p>
      <a:pPr>
        <a:defRPr sz="1400"/>
      </a:pPr>
      <a:endParaRPr lang="uk-UA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1155957966858738"/>
          <c:y val="0.18082143734548442"/>
          <c:w val="0.49758404598597611"/>
          <c:h val="0.58736130293789057"/>
        </c:manualLayout>
      </c:layout>
      <c:doughnut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tint val="50000"/>
                      <a:satMod val="300000"/>
                    </a:schemeClr>
                  </a:gs>
                  <a:gs pos="35000">
                    <a:schemeClr val="accent2">
                      <a:tint val="37000"/>
                      <a:satMod val="300000"/>
                    </a:schemeClr>
                  </a:gs>
                  <a:gs pos="100000">
                    <a:schemeClr val="accent2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noFill/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6">
                      <a:tint val="50000"/>
                      <a:satMod val="300000"/>
                    </a:schemeClr>
                  </a:gs>
                  <a:gs pos="35000">
                    <a:schemeClr val="accent6">
                      <a:tint val="37000"/>
                      <a:satMod val="300000"/>
                    </a:schemeClr>
                  </a:gs>
                  <a:gs pos="100000">
                    <a:schemeClr val="accent6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noFill/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50000"/>
                      <a:satMod val="300000"/>
                    </a:schemeClr>
                  </a:gs>
                  <a:gs pos="35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noFill/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50000"/>
                      <a:satMod val="300000"/>
                    </a:schemeClr>
                  </a:gs>
                  <a:gs pos="35000">
                    <a:schemeClr val="accent4">
                      <a:tint val="37000"/>
                      <a:satMod val="300000"/>
                    </a:schemeClr>
                  </a:gs>
                  <a:gs pos="100000">
                    <a:schemeClr val="accent4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noFill/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2.1128367978311313E-3"/>
                  <c:y val="7.4821444807990694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9592651719982246"/>
                  <c:y val="-6.484525216692527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1.247024080133178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15635008940460593"/>
                  <c:y val="2.992857792319627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Лист3!$C$4:$C$7</c:f>
              <c:strCache>
                <c:ptCount val="4"/>
                <c:pt idx="0">
                  <c:v>Побутовий сектор</c:v>
                </c:pt>
                <c:pt idx="1">
                  <c:v>Промисловість</c:v>
                </c:pt>
                <c:pt idx="2">
                  <c:v>Сфера послуг</c:v>
                </c:pt>
                <c:pt idx="3">
                  <c:v>Транспорт</c:v>
                </c:pt>
              </c:strCache>
            </c:strRef>
          </c:cat>
          <c:val>
            <c:numRef>
              <c:f>Лист3!$D$4:$D$7</c:f>
              <c:numCache>
                <c:formatCode>General</c:formatCode>
                <c:ptCount val="4"/>
                <c:pt idx="0">
                  <c:v>3226</c:v>
                </c:pt>
                <c:pt idx="1">
                  <c:v>1610</c:v>
                </c:pt>
                <c:pt idx="2">
                  <c:v>1041</c:v>
                </c:pt>
                <c:pt idx="3">
                  <c:v>624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270"/>
        <c:holeSize val="6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uk-UA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621739179585954"/>
          <c:y val="0.2853576198459834"/>
          <c:w val="0.70793341640184893"/>
          <c:h val="0.46400762049314975"/>
        </c:manualLayout>
      </c:layout>
      <c:barChart>
        <c:barDir val="bar"/>
        <c:grouping val="stacked"/>
        <c:varyColors val="0"/>
        <c:ser>
          <c:idx val="0"/>
          <c:order val="0"/>
          <c:tx>
            <c:v>Кінцеве енергоспоживання</c:v>
          </c:tx>
          <c:spPr>
            <a:pattFill prst="pct20">
              <a:fgClr>
                <a:schemeClr val="accent4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chemeClr val="accent4"/>
              </a:solidFill>
            </a:ln>
          </c:spPr>
          <c:invertIfNegative val="0"/>
          <c:cat>
            <c:strRef>
              <c:f>побут!$D$9:$D$10</c:f>
              <c:strCache>
                <c:ptCount val="2"/>
                <c:pt idx="0">
                  <c:v>2020 рік</c:v>
                </c:pt>
                <c:pt idx="1">
                  <c:v>2017 рік</c:v>
                </c:pt>
              </c:strCache>
            </c:strRef>
          </c:cat>
          <c:val>
            <c:numRef>
              <c:f>побут!$E$9:$E$10</c:f>
              <c:numCache>
                <c:formatCode>General</c:formatCode>
                <c:ptCount val="2"/>
                <c:pt idx="0">
                  <c:v>66.2</c:v>
                </c:pt>
                <c:pt idx="1">
                  <c:v>63.3</c:v>
                </c:pt>
              </c:numCache>
            </c:numRef>
          </c:val>
        </c:ser>
        <c:ser>
          <c:idx val="1"/>
          <c:order val="1"/>
          <c:tx>
            <c:v>Очікуване енергозбереження </c:v>
          </c:tx>
          <c:spPr>
            <a:pattFill prst="dk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solidFill>
                <a:schemeClr val="accent4"/>
              </a:solidFill>
            </a:ln>
          </c:spPr>
          <c:invertIfNegative val="0"/>
          <c:dLbls>
            <c:spPr>
              <a:solidFill>
                <a:schemeClr val="bg1">
                  <a:alpha val="75000"/>
                </a:schemeClr>
              </a:solidFill>
            </c:spPr>
            <c:txPr>
              <a:bodyPr/>
              <a:lstStyle/>
              <a:p>
                <a:pPr>
                  <a:defRPr sz="1100"/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побут!$D$9:$D$10</c:f>
              <c:strCache>
                <c:ptCount val="2"/>
                <c:pt idx="0">
                  <c:v>2020 рік</c:v>
                </c:pt>
                <c:pt idx="1">
                  <c:v>2017 рік</c:v>
                </c:pt>
              </c:strCache>
            </c:strRef>
          </c:cat>
          <c:val>
            <c:numRef>
              <c:f>побут!$F$9:$F$10</c:f>
              <c:numCache>
                <c:formatCode>General</c:formatCode>
                <c:ptCount val="2"/>
                <c:pt idx="0">
                  <c:v>3.2</c:v>
                </c:pt>
                <c:pt idx="1">
                  <c:v>2.1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6"/>
        <c:overlap val="100"/>
        <c:axId val="145403904"/>
        <c:axId val="145405824"/>
      </c:barChart>
      <c:catAx>
        <c:axId val="145403904"/>
        <c:scaling>
          <c:orientation val="minMax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sz="1200" b="0"/>
                </a:pPr>
                <a:r>
                  <a:rPr lang="ru-RU" sz="1200" b="0" dirty="0" smtClean="0"/>
                  <a:t>млн. </a:t>
                </a:r>
                <a:r>
                  <a:rPr lang="ru-RU" sz="1200" b="0" baseline="0" dirty="0" smtClean="0"/>
                  <a:t> </a:t>
                </a:r>
                <a:r>
                  <a:rPr lang="uk-UA" sz="1200" b="0" baseline="0" noProof="0" dirty="0" smtClean="0"/>
                  <a:t>тне</a:t>
                </a:r>
                <a:endParaRPr lang="uk-UA" sz="1200" b="0" noProof="0" dirty="0"/>
              </a:p>
            </c:rich>
          </c:tx>
          <c:layout>
            <c:manualLayout>
              <c:xMode val="edge"/>
              <c:yMode val="edge"/>
              <c:x val="0.88830556369867675"/>
              <c:y val="0.74848489614718805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crossAx val="145405824"/>
        <c:crosses val="autoZero"/>
        <c:auto val="1"/>
        <c:lblAlgn val="ctr"/>
        <c:lblOffset val="100"/>
        <c:noMultiLvlLbl val="0"/>
      </c:catAx>
      <c:valAx>
        <c:axId val="145405824"/>
        <c:scaling>
          <c:orientation val="minMax"/>
          <c:min val="40"/>
        </c:scaling>
        <c:delete val="0"/>
        <c:axPos val="b"/>
        <c:numFmt formatCode="General" sourceLinked="1"/>
        <c:majorTickMark val="out"/>
        <c:minorTickMark val="none"/>
        <c:tickLblPos val="nextTo"/>
        <c:crossAx val="1454039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4.9865204080698826E-2"/>
          <c:y val="6.477281123014407E-2"/>
          <c:w val="0.89094887493125552"/>
          <c:h val="0.19135024788568095"/>
        </c:manualLayout>
      </c:layout>
      <c:overlay val="0"/>
      <c:txPr>
        <a:bodyPr/>
        <a:lstStyle/>
        <a:p>
          <a:pPr>
            <a:defRPr sz="1400"/>
          </a:pPr>
          <a:endParaRPr lang="uk-UA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22"/>
    </mc:Choice>
    <mc:Fallback>
      <c:style val="2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53798223892478"/>
          <c:y val="5.580900215917807E-2"/>
          <c:w val="0.78079342068235724"/>
          <c:h val="0.63733670828364042"/>
        </c:manualLayout>
      </c:layout>
      <c:barChart>
        <c:barDir val="col"/>
        <c:grouping val="clustered"/>
        <c:varyColors val="0"/>
        <c:ser>
          <c:idx val="0"/>
          <c:order val="0"/>
          <c:tx>
            <c:v>Кінцеве енергоспоживання в побутовому секторі</c:v>
          </c:tx>
          <c:spPr>
            <a:pattFill prst="pct10">
              <a:fgClr>
                <a:schemeClr val="accent4"/>
              </a:fgClr>
              <a:bgClr>
                <a:schemeClr val="bg1"/>
              </a:bgClr>
            </a:pattFill>
            <a:ln w="952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2700" h="19050"/>
            </a:sp3d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/>
                </a:pPr>
                <a:endParaRPr lang="uk-UA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trendline>
            <c:name>Лінія тренду</c:name>
            <c:spPr>
              <a:ln w="19050">
                <a:solidFill>
                  <a:srgbClr val="7030A0">
                    <a:alpha val="98000"/>
                  </a:srgbClr>
                </a:solidFill>
                <a:prstDash val="sysDash"/>
                <a:headEnd type="none"/>
                <a:tailEnd type="arrow"/>
              </a:ln>
            </c:spPr>
            <c:trendlineType val="linear"/>
            <c:dispRSqr val="0"/>
            <c:dispEq val="0"/>
          </c:trendline>
          <c:cat>
            <c:numRef>
              <c:f>Лист1!$B$4:$G$4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Лист1!$B$13:$G$13</c:f>
              <c:numCache>
                <c:formatCode>#,##0</c:formatCode>
                <c:ptCount val="6"/>
                <c:pt idx="0">
                  <c:v>22845</c:v>
                </c:pt>
                <c:pt idx="1">
                  <c:v>22084</c:v>
                </c:pt>
                <c:pt idx="2">
                  <c:v>23813</c:v>
                </c:pt>
                <c:pt idx="3">
                  <c:v>23604</c:v>
                </c:pt>
                <c:pt idx="4">
                  <c:v>23466</c:v>
                </c:pt>
                <c:pt idx="5">
                  <c:v>23495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6"/>
        <c:overlap val="19"/>
        <c:axId val="146573184"/>
        <c:axId val="146574720"/>
      </c:barChart>
      <c:lineChart>
        <c:grouping val="stacked"/>
        <c:varyColors val="0"/>
        <c:ser>
          <c:idx val="1"/>
          <c:order val="1"/>
          <c:tx>
            <c:v>Частка побутового сектору у загальному кінцевому енергоспоживанні</c:v>
          </c:tx>
          <c:spPr>
            <a:ln w="38100">
              <a:solidFill>
                <a:schemeClr val="accent4">
                  <a:lumMod val="60000"/>
                  <a:lumOff val="40000"/>
                </a:schemeClr>
              </a:solidFill>
            </a:ln>
            <a:effectLst/>
          </c:spPr>
          <c:marker>
            <c:symbol val="diamond"/>
            <c:size val="8"/>
            <c:spPr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Лист1!$B$14:$G$14</c:f>
              <c:numCache>
                <c:formatCode>0%</c:formatCode>
                <c:ptCount val="6"/>
                <c:pt idx="0">
                  <c:v>0.27430568063110117</c:v>
                </c:pt>
                <c:pt idx="1">
                  <c:v>0.32690400414477094</c:v>
                </c:pt>
                <c:pt idx="2">
                  <c:v>0.32177990378898436</c:v>
                </c:pt>
                <c:pt idx="3">
                  <c:v>0.31118493909191586</c:v>
                </c:pt>
                <c:pt idx="4">
                  <c:v>0.32098157495178298</c:v>
                </c:pt>
                <c:pt idx="5">
                  <c:v>0.33778052532455394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6590720"/>
        <c:axId val="146589184"/>
      </c:lineChart>
      <c:catAx>
        <c:axId val="146573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46574720"/>
        <c:crosses val="autoZero"/>
        <c:auto val="1"/>
        <c:lblAlgn val="ctr"/>
        <c:lblOffset val="100"/>
        <c:noMultiLvlLbl val="0"/>
      </c:catAx>
      <c:valAx>
        <c:axId val="146574720"/>
        <c:scaling>
          <c:orientation val="minMax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900" b="0"/>
                </a:pPr>
                <a:r>
                  <a:rPr lang="ru-RU" sz="900" b="0"/>
                  <a:t>тис.тне</a:t>
                </a:r>
              </a:p>
            </c:rich>
          </c:tx>
          <c:layout/>
          <c:overlay val="0"/>
        </c:title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uk-UA"/>
          </a:p>
        </c:txPr>
        <c:crossAx val="146573184"/>
        <c:crosses val="autoZero"/>
        <c:crossBetween val="between"/>
      </c:valAx>
      <c:valAx>
        <c:axId val="146589184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uk-UA"/>
          </a:p>
        </c:txPr>
        <c:crossAx val="146590720"/>
        <c:crosses val="max"/>
        <c:crossBetween val="between"/>
      </c:valAx>
      <c:catAx>
        <c:axId val="146590720"/>
        <c:scaling>
          <c:orientation val="minMax"/>
        </c:scaling>
        <c:delete val="1"/>
        <c:axPos val="b"/>
        <c:majorTickMark val="out"/>
        <c:minorTickMark val="none"/>
        <c:tickLblPos val="nextTo"/>
        <c:crossAx val="146589184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4.6560037525373667E-2"/>
          <c:y val="0.78103863122690842"/>
          <c:w val="0.9314610262948404"/>
          <c:h val="0.16433475473337941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uk-UA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22"/>
    </mc:Choice>
    <mc:Fallback>
      <c:style val="2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53798223892478"/>
          <c:y val="5.580900215917807E-2"/>
          <c:w val="0.78079342068235724"/>
          <c:h val="0.65612356982527476"/>
        </c:manualLayout>
      </c:layout>
      <c:barChart>
        <c:barDir val="col"/>
        <c:grouping val="clustered"/>
        <c:varyColors val="0"/>
        <c:ser>
          <c:idx val="0"/>
          <c:order val="0"/>
          <c:tx>
            <c:v>Кінцеве енергоспоживання в секторі обслуговування</c:v>
          </c:tx>
          <c:spPr>
            <a:pattFill prst="pct20">
              <a:fgClr>
                <a:schemeClr val="accent4">
                  <a:lumMod val="60000"/>
                  <a:lumOff val="40000"/>
                </a:schemeClr>
              </a:fgClr>
              <a:bgClr>
                <a:schemeClr val="accent4">
                  <a:lumMod val="20000"/>
                  <a:lumOff val="80000"/>
                </a:schemeClr>
              </a:bgClr>
            </a:pattFill>
            <a:ln w="952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2700" h="1905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trendline>
            <c:name>Лінія тренду</c:name>
            <c:spPr>
              <a:ln w="19050">
                <a:solidFill>
                  <a:srgbClr val="7030A0">
                    <a:alpha val="98000"/>
                  </a:srgbClr>
                </a:solidFill>
                <a:prstDash val="sysDash"/>
                <a:headEnd type="none"/>
                <a:tailEnd type="arrow"/>
              </a:ln>
            </c:spPr>
            <c:trendlineType val="linear"/>
            <c:dispRSqr val="0"/>
            <c:dispEq val="0"/>
          </c:trendline>
          <c:cat>
            <c:numRef>
              <c:f>'[Зведені дані енергобалансів 2008-2013.xlsx]Лист1'!$B$4:$G$4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'[Зведені дані енергобалансів 2008-2013.xlsx]Лист1'!$B$15:$G$15</c:f>
              <c:numCache>
                <c:formatCode>#,##0</c:formatCode>
                <c:ptCount val="6"/>
                <c:pt idx="0">
                  <c:v>4952</c:v>
                </c:pt>
                <c:pt idx="1">
                  <c:v>4176</c:v>
                </c:pt>
                <c:pt idx="2">
                  <c:v>4643</c:v>
                </c:pt>
                <c:pt idx="3">
                  <c:v>4802</c:v>
                </c:pt>
                <c:pt idx="4">
                  <c:v>5937</c:v>
                </c:pt>
                <c:pt idx="5">
                  <c:v>5745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8886656"/>
        <c:axId val="148888192"/>
      </c:barChart>
      <c:lineChart>
        <c:grouping val="stacked"/>
        <c:varyColors val="0"/>
        <c:ser>
          <c:idx val="1"/>
          <c:order val="1"/>
          <c:tx>
            <c:v>Частка сектору обслуговування у загальному кінцевому енергоспоживанні</c:v>
          </c:tx>
          <c:spPr>
            <a:ln w="38100">
              <a:solidFill>
                <a:schemeClr val="accent4">
                  <a:lumMod val="60000"/>
                  <a:lumOff val="40000"/>
                </a:schemeClr>
              </a:solidFill>
            </a:ln>
            <a:effectLst/>
          </c:spPr>
          <c:marker>
            <c:symbol val="diamond"/>
            <c:size val="8"/>
            <c:spPr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'[Зведені дані енергобалансів 2008-2013.xlsx]Лист1'!$B$4:$G$4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'[Зведені дані енергобалансів 2008-2013.xlsx]Лист1'!$B$16:$G$16</c:f>
              <c:numCache>
                <c:formatCode>0%</c:formatCode>
                <c:ptCount val="6"/>
                <c:pt idx="0">
                  <c:v>5.9459913787927907E-2</c:v>
                </c:pt>
                <c:pt idx="1">
                  <c:v>6.1816297831396638E-2</c:v>
                </c:pt>
                <c:pt idx="2">
                  <c:v>6.2739851899897309E-2</c:v>
                </c:pt>
                <c:pt idx="3">
                  <c:v>6.3307493540051676E-2</c:v>
                </c:pt>
                <c:pt idx="4">
                  <c:v>8.1209733678033566E-2</c:v>
                </c:pt>
                <c:pt idx="5">
                  <c:v>8.2594131431775381E-2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8891904"/>
        <c:axId val="148890368"/>
      </c:lineChart>
      <c:catAx>
        <c:axId val="148886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48888192"/>
        <c:crosses val="autoZero"/>
        <c:auto val="1"/>
        <c:lblAlgn val="ctr"/>
        <c:lblOffset val="100"/>
        <c:noMultiLvlLbl val="0"/>
      </c:catAx>
      <c:valAx>
        <c:axId val="14888819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тис.тне</a:t>
                </a:r>
              </a:p>
            </c:rich>
          </c:tx>
          <c:layout/>
          <c:overlay val="0"/>
        </c:title>
        <c:numFmt formatCode="#,##0" sourceLinked="1"/>
        <c:majorTickMark val="out"/>
        <c:minorTickMark val="none"/>
        <c:tickLblPos val="nextTo"/>
        <c:crossAx val="148886656"/>
        <c:crosses val="autoZero"/>
        <c:crossBetween val="between"/>
      </c:valAx>
      <c:valAx>
        <c:axId val="148890368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crossAx val="148891904"/>
        <c:crosses val="max"/>
        <c:crossBetween val="between"/>
      </c:valAx>
      <c:catAx>
        <c:axId val="1488919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8890368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4.6560037525373667E-2"/>
          <c:y val="0.81257939729691009"/>
          <c:w val="0.9314610262948404"/>
          <c:h val="0.18317357221316341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050">
          <a:latin typeface="Times New Roman" panose="02020603050405020304" pitchFamily="18" charset="0"/>
          <a:cs typeface="Times New Roman" panose="02020603050405020304" pitchFamily="18" charset="0"/>
        </a:defRPr>
      </a:pPr>
      <a:endParaRPr lang="uk-UA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254396325459318"/>
          <c:y val="0.35753539194142753"/>
          <c:w val="0.72636079156188038"/>
          <c:h val="0.4273325592906444"/>
        </c:manualLayout>
      </c:layout>
      <c:barChart>
        <c:barDir val="bar"/>
        <c:grouping val="stacked"/>
        <c:varyColors val="0"/>
        <c:ser>
          <c:idx val="0"/>
          <c:order val="0"/>
          <c:tx>
            <c:v>Кінцеве енергоспоживання</c:v>
          </c:tx>
          <c:spPr>
            <a:pattFill prst="pct20">
              <a:fgClr>
                <a:schemeClr val="accent4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chemeClr val="accent4"/>
              </a:solidFill>
            </a:ln>
          </c:spPr>
          <c:invertIfNegative val="0"/>
          <c:cat>
            <c:strRef>
              <c:f>побут!$D$9:$D$10</c:f>
              <c:strCache>
                <c:ptCount val="2"/>
                <c:pt idx="0">
                  <c:v>2020 рік</c:v>
                </c:pt>
                <c:pt idx="1">
                  <c:v>2017 рік</c:v>
                </c:pt>
              </c:strCache>
            </c:strRef>
          </c:cat>
          <c:val>
            <c:numRef>
              <c:f>послуги!$F$8:$F$9</c:f>
              <c:numCache>
                <c:formatCode>General</c:formatCode>
                <c:ptCount val="2"/>
                <c:pt idx="0">
                  <c:v>68.400000000000006</c:v>
                </c:pt>
                <c:pt idx="1">
                  <c:v>64.8</c:v>
                </c:pt>
              </c:numCache>
            </c:numRef>
          </c:val>
        </c:ser>
        <c:ser>
          <c:idx val="1"/>
          <c:order val="1"/>
          <c:tx>
            <c:v>Очікуване енергозбереження </c:v>
          </c:tx>
          <c:spPr>
            <a:pattFill prst="dk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solidFill>
                <a:schemeClr val="accent4"/>
              </a:solidFill>
            </a:ln>
          </c:spPr>
          <c:invertIfNegative val="0"/>
          <c:dLbls>
            <c:dLbl>
              <c:idx val="1"/>
              <c:spPr>
                <a:solidFill>
                  <a:schemeClr val="bg1">
                    <a:alpha val="75000"/>
                  </a:schemeClr>
                </a:solidFill>
              </c:spPr>
              <c:txPr>
                <a:bodyPr/>
                <a:lstStyle/>
                <a:p>
                  <a:pPr>
                    <a:defRPr/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bg1">
                  <a:alpha val="75000"/>
                </a:schemeClr>
              </a:solidFill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побут!$D$9:$D$10</c:f>
              <c:strCache>
                <c:ptCount val="2"/>
                <c:pt idx="0">
                  <c:v>2020 рік</c:v>
                </c:pt>
                <c:pt idx="1">
                  <c:v>2017 рік</c:v>
                </c:pt>
              </c:strCache>
            </c:strRef>
          </c:cat>
          <c:val>
            <c:numRef>
              <c:f>послуги!$E$8:$E$9</c:f>
              <c:numCache>
                <c:formatCode>General</c:formatCode>
                <c:ptCount val="2"/>
                <c:pt idx="0">
                  <c:v>1</c:v>
                </c:pt>
                <c:pt idx="1">
                  <c:v>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6"/>
        <c:overlap val="100"/>
        <c:axId val="162086272"/>
        <c:axId val="162117120"/>
      </c:barChart>
      <c:catAx>
        <c:axId val="162086272"/>
        <c:scaling>
          <c:orientation val="minMax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b="0"/>
                </a:pPr>
                <a:r>
                  <a:rPr lang="ru-RU" b="0"/>
                  <a:t>млн. тне</a:t>
                </a:r>
              </a:p>
            </c:rich>
          </c:tx>
          <c:layout>
            <c:manualLayout>
              <c:xMode val="edge"/>
              <c:yMode val="edge"/>
              <c:x val="0.89767382748718161"/>
              <c:y val="0.76233578795812551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crossAx val="162117120"/>
        <c:crosses val="autoZero"/>
        <c:auto val="1"/>
        <c:lblAlgn val="ctr"/>
        <c:lblOffset val="100"/>
        <c:noMultiLvlLbl val="0"/>
      </c:catAx>
      <c:valAx>
        <c:axId val="162117120"/>
        <c:scaling>
          <c:orientation val="minMax"/>
          <c:min val="40"/>
        </c:scaling>
        <c:delete val="0"/>
        <c:axPos val="b"/>
        <c:numFmt formatCode="General" sourceLinked="1"/>
        <c:majorTickMark val="out"/>
        <c:minorTickMark val="none"/>
        <c:tickLblPos val="nextTo"/>
        <c:crossAx val="1620862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3448753280839895"/>
          <c:y val="9.3644051557504507E-2"/>
          <c:w val="0.715512467191601"/>
          <c:h val="0.19135024788568095"/>
        </c:manualLayout>
      </c:layout>
      <c:overlay val="0"/>
      <c:txPr>
        <a:bodyPr/>
        <a:lstStyle/>
        <a:p>
          <a:pPr>
            <a:defRPr sz="1600"/>
          </a:pPr>
          <a:endParaRPr lang="uk-UA"/>
        </a:p>
      </c:txPr>
    </c:legend>
    <c:plotVisOnly val="1"/>
    <c:dispBlanksAs val="gap"/>
    <c:showDLblsOverMax val="0"/>
  </c:chart>
  <c:txPr>
    <a:bodyPr/>
    <a:lstStyle/>
    <a:p>
      <a:pPr>
        <a:defRPr sz="1400"/>
      </a:pPr>
      <a:endParaRPr lang="uk-UA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22"/>
    </mc:Choice>
    <mc:Fallback>
      <c:style val="2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53798223892478"/>
          <c:y val="5.580900215917807E-2"/>
          <c:w val="0.78079342068235724"/>
          <c:h val="0.65612356982527476"/>
        </c:manualLayout>
      </c:layout>
      <c:barChart>
        <c:barDir val="col"/>
        <c:grouping val="clustered"/>
        <c:varyColors val="0"/>
        <c:ser>
          <c:idx val="0"/>
          <c:order val="0"/>
          <c:tx>
            <c:v>Кінцеве енергоспоживання в промисловому секторі</c:v>
          </c:tx>
          <c:spPr>
            <a:pattFill prst="pct20">
              <a:fgClr>
                <a:schemeClr val="accent4">
                  <a:lumMod val="60000"/>
                  <a:lumOff val="40000"/>
                </a:schemeClr>
              </a:fgClr>
              <a:bgClr>
                <a:schemeClr val="accent4">
                  <a:lumMod val="20000"/>
                  <a:lumOff val="80000"/>
                </a:schemeClr>
              </a:bgClr>
            </a:pattFill>
            <a:ln w="952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2700" h="1905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trendline>
            <c:name>Лінія тренду</c:name>
            <c:spPr>
              <a:ln w="19050">
                <a:solidFill>
                  <a:srgbClr val="7030A0">
                    <a:alpha val="98000"/>
                  </a:srgbClr>
                </a:solidFill>
                <a:prstDash val="sysDash"/>
                <a:headEnd type="none"/>
                <a:tailEnd type="arrow"/>
              </a:ln>
            </c:spPr>
            <c:trendlineType val="linear"/>
            <c:dispRSqr val="0"/>
            <c:dispEq val="0"/>
          </c:trendline>
          <c:cat>
            <c:numRef>
              <c:f>Лист1!$B$4:$G$4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Лист1!$B$7:$G$7</c:f>
              <c:numCache>
                <c:formatCode>#,##0</c:formatCode>
                <c:ptCount val="6"/>
                <c:pt idx="0">
                  <c:v>30942</c:v>
                </c:pt>
                <c:pt idx="1">
                  <c:v>22629</c:v>
                </c:pt>
                <c:pt idx="2">
                  <c:v>25327</c:v>
                </c:pt>
                <c:pt idx="3">
                  <c:v>26253</c:v>
                </c:pt>
                <c:pt idx="4">
                  <c:v>24845</c:v>
                </c:pt>
                <c:pt idx="5">
                  <c:v>21864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4523904"/>
        <c:axId val="174525440"/>
      </c:barChart>
      <c:lineChart>
        <c:grouping val="stacked"/>
        <c:varyColors val="0"/>
        <c:ser>
          <c:idx val="1"/>
          <c:order val="1"/>
          <c:tx>
            <c:v>Частка сектору промисловості у загальному кінцевому енергоспоживанні</c:v>
          </c:tx>
          <c:spPr>
            <a:ln w="38100">
              <a:solidFill>
                <a:schemeClr val="accent4">
                  <a:lumMod val="60000"/>
                  <a:lumOff val="40000"/>
                </a:schemeClr>
              </a:solidFill>
            </a:ln>
            <a:effectLst/>
          </c:spPr>
          <c:marker>
            <c:symbol val="diamond"/>
            <c:size val="8"/>
            <c:spPr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Лист1!$B$4:$G$4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Лист1!$B$8:$G$8</c:f>
              <c:numCache>
                <c:formatCode>0%</c:formatCode>
                <c:ptCount val="6"/>
                <c:pt idx="0">
                  <c:v>0.37152840315550595</c:v>
                </c:pt>
                <c:pt idx="1">
                  <c:v>0.33497150469987419</c:v>
                </c:pt>
                <c:pt idx="2">
                  <c:v>0.34223825739149233</c:v>
                </c:pt>
                <c:pt idx="3">
                  <c:v>0.34610821072615094</c:v>
                </c:pt>
                <c:pt idx="4">
                  <c:v>0.3398443377515149</c:v>
                </c:pt>
                <c:pt idx="5">
                  <c:v>0.31433213048291331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4533248"/>
        <c:axId val="174531712"/>
      </c:lineChart>
      <c:catAx>
        <c:axId val="174523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74525440"/>
        <c:crosses val="autoZero"/>
        <c:auto val="1"/>
        <c:lblAlgn val="ctr"/>
        <c:lblOffset val="100"/>
        <c:noMultiLvlLbl val="0"/>
      </c:catAx>
      <c:valAx>
        <c:axId val="174525440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тис.тне</a:t>
                </a:r>
              </a:p>
            </c:rich>
          </c:tx>
          <c:layout/>
          <c:overlay val="0"/>
        </c:title>
        <c:numFmt formatCode="#,##0" sourceLinked="1"/>
        <c:majorTickMark val="out"/>
        <c:minorTickMark val="none"/>
        <c:tickLblPos val="nextTo"/>
        <c:crossAx val="174523904"/>
        <c:crosses val="autoZero"/>
        <c:crossBetween val="between"/>
      </c:valAx>
      <c:valAx>
        <c:axId val="174531712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crossAx val="174533248"/>
        <c:crosses val="max"/>
        <c:crossBetween val="between"/>
      </c:valAx>
      <c:catAx>
        <c:axId val="1745332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4531712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4.6560037525373667E-2"/>
          <c:y val="0.81257939729691009"/>
          <c:w val="0.9314610262948404"/>
          <c:h val="0.18317357221316341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uk-UA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254396325459318"/>
          <c:y val="0.35753539194142753"/>
          <c:w val="0.73515924534462163"/>
          <c:h val="0.4273325592906444"/>
        </c:manualLayout>
      </c:layout>
      <c:barChart>
        <c:barDir val="bar"/>
        <c:grouping val="stacked"/>
        <c:varyColors val="0"/>
        <c:ser>
          <c:idx val="0"/>
          <c:order val="0"/>
          <c:tx>
            <c:v>Кінцеве енергоспоживання</c:v>
          </c:tx>
          <c:spPr>
            <a:pattFill prst="pct20">
              <a:fgClr>
                <a:schemeClr val="accent4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chemeClr val="accent4"/>
              </a:solidFill>
            </a:ln>
          </c:spPr>
          <c:invertIfNegative val="0"/>
          <c:cat>
            <c:strRef>
              <c:f>побут!$D$9:$D$10</c:f>
              <c:strCache>
                <c:ptCount val="2"/>
                <c:pt idx="0">
                  <c:v>2020 рік</c:v>
                </c:pt>
                <c:pt idx="1">
                  <c:v>2017 рік</c:v>
                </c:pt>
              </c:strCache>
            </c:strRef>
          </c:cat>
          <c:val>
            <c:numRef>
              <c:f>промисловість!$G$9:$G$10</c:f>
              <c:numCache>
                <c:formatCode>General</c:formatCode>
                <c:ptCount val="2"/>
                <c:pt idx="0">
                  <c:v>67.8</c:v>
                </c:pt>
                <c:pt idx="1">
                  <c:v>64.8</c:v>
                </c:pt>
              </c:numCache>
            </c:numRef>
          </c:val>
        </c:ser>
        <c:ser>
          <c:idx val="1"/>
          <c:order val="1"/>
          <c:tx>
            <c:v>Очікуване енергозбереження </c:v>
          </c:tx>
          <c:spPr>
            <a:pattFill prst="dk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solidFill>
                <a:schemeClr val="accent4"/>
              </a:solidFill>
            </a:ln>
          </c:spPr>
          <c:invertIfNegative val="0"/>
          <c:dLbls>
            <c:dLbl>
              <c:idx val="1"/>
              <c:spPr>
                <a:solidFill>
                  <a:schemeClr val="bg1">
                    <a:alpha val="75000"/>
                  </a:schemeClr>
                </a:solidFill>
              </c:spPr>
              <c:txPr>
                <a:bodyPr/>
                <a:lstStyle/>
                <a:p>
                  <a:pPr>
                    <a:defRPr/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bg1">
                  <a:alpha val="75000"/>
                </a:schemeClr>
              </a:solidFill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побут!$D$9:$D$10</c:f>
              <c:strCache>
                <c:ptCount val="2"/>
                <c:pt idx="0">
                  <c:v>2020 рік</c:v>
                </c:pt>
                <c:pt idx="1">
                  <c:v>2017 рік</c:v>
                </c:pt>
              </c:strCache>
            </c:strRef>
          </c:cat>
          <c:val>
            <c:numRef>
              <c:f>промисловість!$F$9:$F$10</c:f>
              <c:numCache>
                <c:formatCode>General</c:formatCode>
                <c:ptCount val="2"/>
                <c:pt idx="0">
                  <c:v>1.6</c:v>
                </c:pt>
                <c:pt idx="1">
                  <c:v>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6"/>
        <c:overlap val="100"/>
        <c:axId val="174559616"/>
        <c:axId val="174561536"/>
      </c:barChart>
      <c:catAx>
        <c:axId val="174559616"/>
        <c:scaling>
          <c:orientation val="minMax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b="0"/>
                </a:pPr>
                <a:r>
                  <a:rPr lang="ru-RU" b="0"/>
                  <a:t>млн. тне</a:t>
                </a:r>
              </a:p>
            </c:rich>
          </c:tx>
          <c:layout>
            <c:manualLayout>
              <c:xMode val="edge"/>
              <c:yMode val="edge"/>
              <c:x val="0.89718305108956142"/>
              <c:y val="0.77254192146963674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crossAx val="174561536"/>
        <c:crosses val="autoZero"/>
        <c:auto val="1"/>
        <c:lblAlgn val="ctr"/>
        <c:lblOffset val="100"/>
        <c:noMultiLvlLbl val="0"/>
      </c:catAx>
      <c:valAx>
        <c:axId val="174561536"/>
        <c:scaling>
          <c:orientation val="minMax"/>
          <c:min val="40"/>
        </c:scaling>
        <c:delete val="0"/>
        <c:axPos val="b"/>
        <c:numFmt formatCode="General" sourceLinked="1"/>
        <c:majorTickMark val="out"/>
        <c:minorTickMark val="none"/>
        <c:tickLblPos val="nextTo"/>
        <c:crossAx val="1745596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3448753280839895"/>
          <c:y val="9.3644051557504507E-2"/>
          <c:w val="0.715512467191601"/>
          <c:h val="0.19135024788568095"/>
        </c:manualLayout>
      </c:layout>
      <c:overlay val="0"/>
      <c:txPr>
        <a:bodyPr/>
        <a:lstStyle/>
        <a:p>
          <a:pPr>
            <a:defRPr sz="1600"/>
          </a:pPr>
          <a:endParaRPr lang="uk-UA"/>
        </a:p>
      </c:txPr>
    </c:legend>
    <c:plotVisOnly val="1"/>
    <c:dispBlanksAs val="gap"/>
    <c:showDLblsOverMax val="0"/>
  </c:chart>
  <c:txPr>
    <a:bodyPr/>
    <a:lstStyle/>
    <a:p>
      <a:pPr>
        <a:defRPr sz="1400"/>
      </a:pPr>
      <a:endParaRPr lang="uk-UA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22"/>
    </mc:Choice>
    <mc:Fallback>
      <c:style val="2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53798223892478"/>
          <c:y val="5.580900215917807E-2"/>
          <c:w val="0.78079342068235724"/>
          <c:h val="0.65612356982527476"/>
        </c:manualLayout>
      </c:layout>
      <c:barChart>
        <c:barDir val="col"/>
        <c:grouping val="clustered"/>
        <c:varyColors val="0"/>
        <c:ser>
          <c:idx val="0"/>
          <c:order val="0"/>
          <c:tx>
            <c:v>Кінцеве енергоспоживання в секторі транспорту</c:v>
          </c:tx>
          <c:spPr>
            <a:pattFill prst="pct20">
              <a:fgClr>
                <a:schemeClr val="accent4">
                  <a:lumMod val="60000"/>
                  <a:lumOff val="40000"/>
                </a:schemeClr>
              </a:fgClr>
              <a:bgClr>
                <a:schemeClr val="accent4">
                  <a:lumMod val="20000"/>
                  <a:lumOff val="80000"/>
                </a:schemeClr>
              </a:bgClr>
            </a:pattFill>
            <a:ln w="952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2700" h="1905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trendline>
            <c:name>Лінія тренду</c:name>
            <c:spPr>
              <a:ln w="19050">
                <a:solidFill>
                  <a:srgbClr val="7030A0">
                    <a:alpha val="98000"/>
                  </a:srgbClr>
                </a:solidFill>
                <a:prstDash val="sysDash"/>
                <a:headEnd type="none"/>
                <a:tailEnd type="arrow"/>
              </a:ln>
            </c:spPr>
            <c:trendlineType val="linear"/>
            <c:dispRSqr val="0"/>
            <c:dispEq val="0"/>
          </c:trendline>
          <c:cat>
            <c:numRef>
              <c:f>'[Зведені дані енергобалансів 2008-2013.xlsx]Лист1'!$B$4:$G$4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'[Зведені дані енергобалансів 2008-2013.xlsx]Лист1'!$B$9:$G$9</c:f>
              <c:numCache>
                <c:formatCode>#,##0</c:formatCode>
                <c:ptCount val="6"/>
                <c:pt idx="0">
                  <c:v>15141</c:v>
                </c:pt>
                <c:pt idx="1">
                  <c:v>12396</c:v>
                </c:pt>
                <c:pt idx="2">
                  <c:v>12627</c:v>
                </c:pt>
                <c:pt idx="3">
                  <c:v>12611</c:v>
                </c:pt>
                <c:pt idx="4">
                  <c:v>11448</c:v>
                </c:pt>
                <c:pt idx="5">
                  <c:v>11280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6033792"/>
        <c:axId val="176034944"/>
      </c:barChart>
      <c:lineChart>
        <c:grouping val="stacked"/>
        <c:varyColors val="0"/>
        <c:ser>
          <c:idx val="1"/>
          <c:order val="1"/>
          <c:tx>
            <c:v>Частка сектору транспорту в загальному кінцевому енергоспоживанні</c:v>
          </c:tx>
          <c:spPr>
            <a:ln w="38100">
              <a:solidFill>
                <a:schemeClr val="accent4">
                  <a:lumMod val="60000"/>
                  <a:lumOff val="40000"/>
                </a:schemeClr>
              </a:solidFill>
            </a:ln>
            <a:effectLst/>
          </c:spPr>
          <c:marker>
            <c:symbol val="diamond"/>
            <c:size val="8"/>
            <c:spPr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'[Зведені дані енергобалансів 2008-2013.xlsx]Лист1'!$B$4:$G$4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'[Зведені дані енергобалансів 2008-2013.xlsx]Лист1'!$B$10:$G$10</c:f>
              <c:numCache>
                <c:formatCode>0%</c:formatCode>
                <c:ptCount val="6"/>
                <c:pt idx="0">
                  <c:v>0.18180180829220849</c:v>
                </c:pt>
                <c:pt idx="1">
                  <c:v>0.18349493005699061</c:v>
                </c:pt>
                <c:pt idx="2">
                  <c:v>0.17062591211285877</c:v>
                </c:pt>
                <c:pt idx="3">
                  <c:v>0.16625797605864051</c:v>
                </c:pt>
                <c:pt idx="4">
                  <c:v>0.15659239197340885</c:v>
                </c:pt>
                <c:pt idx="5">
                  <c:v>0.16216915623157985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6042752"/>
        <c:axId val="176036864"/>
      </c:lineChart>
      <c:catAx>
        <c:axId val="176033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76034944"/>
        <c:crosses val="autoZero"/>
        <c:auto val="1"/>
        <c:lblAlgn val="ctr"/>
        <c:lblOffset val="100"/>
        <c:noMultiLvlLbl val="0"/>
      </c:catAx>
      <c:valAx>
        <c:axId val="17603494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тис.тне</a:t>
                </a:r>
              </a:p>
            </c:rich>
          </c:tx>
          <c:layout/>
          <c:overlay val="0"/>
        </c:title>
        <c:numFmt formatCode="#,##0" sourceLinked="1"/>
        <c:majorTickMark val="out"/>
        <c:minorTickMark val="none"/>
        <c:tickLblPos val="nextTo"/>
        <c:crossAx val="176033792"/>
        <c:crosses val="autoZero"/>
        <c:crossBetween val="between"/>
      </c:valAx>
      <c:valAx>
        <c:axId val="176036864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crossAx val="176042752"/>
        <c:crosses val="max"/>
        <c:crossBetween val="between"/>
      </c:valAx>
      <c:catAx>
        <c:axId val="1760427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6036864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4.6560037525373667E-2"/>
          <c:y val="0.81257939729691009"/>
          <c:w val="0.9314610262948404"/>
          <c:h val="0.18317357221316341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uk-UA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699BCB-71FD-407F-A6C1-A86A0C3EBFE4}" type="doc">
      <dgm:prSet loTypeId="urn:microsoft.com/office/officeart/2008/layout/VerticalCurvedList" loCatId="list" qsTypeId="urn:microsoft.com/office/officeart/2005/8/quickstyle/simple3" qsCatId="simple" csTypeId="urn:microsoft.com/office/officeart/2005/8/colors/accent4_5" csCatId="accent4" phldr="1"/>
      <dgm:spPr/>
      <dgm:t>
        <a:bodyPr/>
        <a:lstStyle/>
        <a:p>
          <a:endParaRPr lang="uk-UA"/>
        </a:p>
      </dgm:t>
    </dgm:pt>
    <dgm:pt modelId="{95E88283-36DF-4671-A966-6495E030072E}">
      <dgm:prSet custT="1"/>
      <dgm:spPr/>
      <dgm:t>
        <a:bodyPr/>
        <a:lstStyle/>
        <a:p>
          <a:pPr rtl="0"/>
          <a:r>
            <a:rPr lang="uk-UA" sz="1200" dirty="0" smtClean="0"/>
            <a:t>Термомодернізація житлових будівель, шляхом здешевлення вартості таких заходів , зокрема шляхом пільгового кредитування, відшкодування частини вартості заходу або частини суми (відсотків) за кредитами, надання державних гарантій</a:t>
          </a:r>
          <a:endParaRPr lang="ru-RU" sz="1200" dirty="0"/>
        </a:p>
      </dgm:t>
    </dgm:pt>
    <dgm:pt modelId="{8C644DCF-821F-427D-8ECC-C4FD2D37686D}" type="parTrans" cxnId="{CF869DA7-E903-4464-8D7A-3B3049BB5F58}">
      <dgm:prSet/>
      <dgm:spPr/>
      <dgm:t>
        <a:bodyPr/>
        <a:lstStyle/>
        <a:p>
          <a:endParaRPr lang="uk-UA"/>
        </a:p>
      </dgm:t>
    </dgm:pt>
    <dgm:pt modelId="{C37D9BCD-9ACD-411D-B0A6-21A5D0209744}" type="sibTrans" cxnId="{CF869DA7-E903-4464-8D7A-3B3049BB5F58}">
      <dgm:prSet/>
      <dgm:spPr/>
      <dgm:t>
        <a:bodyPr/>
        <a:lstStyle/>
        <a:p>
          <a:endParaRPr lang="uk-UA"/>
        </a:p>
      </dgm:t>
    </dgm:pt>
    <dgm:pt modelId="{58C0AB48-58CD-4916-AE67-BF27F7A9174A}">
      <dgm:prSet custT="1"/>
      <dgm:spPr/>
      <dgm:t>
        <a:bodyPr/>
        <a:lstStyle/>
        <a:p>
          <a:pPr rtl="0"/>
          <a:r>
            <a:rPr lang="uk-UA" sz="1200" dirty="0" smtClean="0"/>
            <a:t>Встановлення мінімальних вимог до енергоефективності будівель та електрообладнання побутового призначення; забезпечення функціонування системи енергетичного маркування електрообладнання побутового призначення</a:t>
          </a:r>
          <a:endParaRPr lang="ru-RU" sz="1200" dirty="0"/>
        </a:p>
      </dgm:t>
    </dgm:pt>
    <dgm:pt modelId="{88C13880-6D12-428B-947A-287C6CF5B2A8}" type="parTrans" cxnId="{5161F0F7-0D4B-45F6-B0BD-A1CEB02F8682}">
      <dgm:prSet/>
      <dgm:spPr/>
      <dgm:t>
        <a:bodyPr/>
        <a:lstStyle/>
        <a:p>
          <a:endParaRPr lang="uk-UA"/>
        </a:p>
      </dgm:t>
    </dgm:pt>
    <dgm:pt modelId="{8D55E671-CCD3-4E70-A9EC-4DF907A78E96}" type="sibTrans" cxnId="{5161F0F7-0D4B-45F6-B0BD-A1CEB02F8682}">
      <dgm:prSet/>
      <dgm:spPr/>
      <dgm:t>
        <a:bodyPr/>
        <a:lstStyle/>
        <a:p>
          <a:endParaRPr lang="uk-UA"/>
        </a:p>
      </dgm:t>
    </dgm:pt>
    <dgm:pt modelId="{0EEAFBA8-3458-4617-8ED6-45A1F2EC7AAA}">
      <dgm:prSet custT="1"/>
      <dgm:spPr/>
      <dgm:t>
        <a:bodyPr/>
        <a:lstStyle/>
        <a:p>
          <a:pPr rtl="0"/>
          <a:r>
            <a:rPr lang="uk-UA" sz="1200" dirty="0" smtClean="0"/>
            <a:t>Забезпечення повного обліку споживання  енергії та впровадження рахунків з інформаційно-аналітичними даними по динаміці обсягів споживання енергії (комунальних послуг)</a:t>
          </a:r>
          <a:endParaRPr lang="ru-RU" sz="1200" dirty="0"/>
        </a:p>
      </dgm:t>
    </dgm:pt>
    <dgm:pt modelId="{ED06B850-1994-4277-ADE7-4C8D9D412CCF}" type="parTrans" cxnId="{B4205B57-52AE-41ED-AA0D-A6A5AEF0AD02}">
      <dgm:prSet/>
      <dgm:spPr/>
      <dgm:t>
        <a:bodyPr/>
        <a:lstStyle/>
        <a:p>
          <a:endParaRPr lang="uk-UA"/>
        </a:p>
      </dgm:t>
    </dgm:pt>
    <dgm:pt modelId="{4020272C-EDDD-431F-9037-8C9AC1A20B85}" type="sibTrans" cxnId="{B4205B57-52AE-41ED-AA0D-A6A5AEF0AD02}">
      <dgm:prSet/>
      <dgm:spPr/>
      <dgm:t>
        <a:bodyPr/>
        <a:lstStyle/>
        <a:p>
          <a:endParaRPr lang="uk-UA"/>
        </a:p>
      </dgm:t>
    </dgm:pt>
    <dgm:pt modelId="{EB289F87-E856-4D14-9BB3-DF27250E3057}">
      <dgm:prSet custT="1"/>
      <dgm:spPr/>
      <dgm:t>
        <a:bodyPr/>
        <a:lstStyle/>
        <a:p>
          <a:pPr rtl="0"/>
          <a:r>
            <a:rPr lang="uk-UA" sz="1200" dirty="0" smtClean="0"/>
            <a:t>Перегляд будівельних норм та стандартів</a:t>
          </a:r>
          <a:endParaRPr lang="ru-RU" sz="1200" dirty="0"/>
        </a:p>
      </dgm:t>
    </dgm:pt>
    <dgm:pt modelId="{5C5301CF-5646-4B88-AFFC-9A2055ACADD5}" type="parTrans" cxnId="{DBFEF596-E118-40B7-8705-57A823FBAE60}">
      <dgm:prSet/>
      <dgm:spPr/>
      <dgm:t>
        <a:bodyPr/>
        <a:lstStyle/>
        <a:p>
          <a:endParaRPr lang="uk-UA"/>
        </a:p>
      </dgm:t>
    </dgm:pt>
    <dgm:pt modelId="{D9DADF45-8E15-4097-BFBA-974AE3BDEB90}" type="sibTrans" cxnId="{DBFEF596-E118-40B7-8705-57A823FBAE60}">
      <dgm:prSet/>
      <dgm:spPr/>
      <dgm:t>
        <a:bodyPr/>
        <a:lstStyle/>
        <a:p>
          <a:endParaRPr lang="uk-UA"/>
        </a:p>
      </dgm:t>
    </dgm:pt>
    <dgm:pt modelId="{E08B45F0-5D38-4F9F-A778-29D06974B67C}">
      <dgm:prSet custT="1"/>
      <dgm:spPr/>
      <dgm:t>
        <a:bodyPr/>
        <a:lstStyle/>
        <a:p>
          <a:pPr rtl="0"/>
          <a:r>
            <a:rPr lang="uk-UA" sz="1200" dirty="0" smtClean="0"/>
            <a:t>Запровадження системи сертифікації енергетичної ефективності будівель</a:t>
          </a:r>
          <a:endParaRPr lang="ru-RU" sz="1200" dirty="0"/>
        </a:p>
      </dgm:t>
    </dgm:pt>
    <dgm:pt modelId="{D9F0CAB0-1C72-4413-88B3-EE8820609D52}" type="parTrans" cxnId="{5344E45B-F94F-442F-BC41-8262CD6CFF68}">
      <dgm:prSet/>
      <dgm:spPr/>
      <dgm:t>
        <a:bodyPr/>
        <a:lstStyle/>
        <a:p>
          <a:endParaRPr lang="uk-UA"/>
        </a:p>
      </dgm:t>
    </dgm:pt>
    <dgm:pt modelId="{1FFA5599-1F0E-4058-95D6-05E16EB3AF65}" type="sibTrans" cxnId="{5344E45B-F94F-442F-BC41-8262CD6CFF68}">
      <dgm:prSet/>
      <dgm:spPr/>
      <dgm:t>
        <a:bodyPr/>
        <a:lstStyle/>
        <a:p>
          <a:endParaRPr lang="uk-UA"/>
        </a:p>
      </dgm:t>
    </dgm:pt>
    <dgm:pt modelId="{5EE0C125-8B95-4F1A-B876-15863CEC60AF}">
      <dgm:prSet custT="1"/>
      <dgm:spPr/>
      <dgm:t>
        <a:bodyPr/>
        <a:lstStyle/>
        <a:p>
          <a:pPr rtl="0"/>
          <a:r>
            <a:rPr lang="uk-UA" sz="1200" dirty="0" smtClean="0"/>
            <a:t>Проведення загальнодержавної програми інформування та популяризації економічних, екологічних і соціальних переваг ефективного використання енергії</a:t>
          </a:r>
          <a:endParaRPr lang="ru-RU" sz="1200" dirty="0"/>
        </a:p>
      </dgm:t>
    </dgm:pt>
    <dgm:pt modelId="{622CA2C5-3799-467C-B6DC-4922241C8E23}" type="parTrans" cxnId="{2199D117-07F1-43F4-8B5E-DA941A2FB945}">
      <dgm:prSet/>
      <dgm:spPr/>
      <dgm:t>
        <a:bodyPr/>
        <a:lstStyle/>
        <a:p>
          <a:endParaRPr lang="uk-UA"/>
        </a:p>
      </dgm:t>
    </dgm:pt>
    <dgm:pt modelId="{08AEABC2-B494-4222-86DF-897B911BC614}" type="sibTrans" cxnId="{2199D117-07F1-43F4-8B5E-DA941A2FB945}">
      <dgm:prSet/>
      <dgm:spPr/>
      <dgm:t>
        <a:bodyPr/>
        <a:lstStyle/>
        <a:p>
          <a:endParaRPr lang="uk-UA"/>
        </a:p>
      </dgm:t>
    </dgm:pt>
    <dgm:pt modelId="{C4BE95C4-85F9-4AFB-8DF0-D8C46DD30061}" type="pres">
      <dgm:prSet presAssocID="{2F699BCB-71FD-407F-A6C1-A86A0C3EBFE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uk-UA"/>
        </a:p>
      </dgm:t>
    </dgm:pt>
    <dgm:pt modelId="{D8044B39-DACE-4305-8BBE-61F2970F299C}" type="pres">
      <dgm:prSet presAssocID="{2F699BCB-71FD-407F-A6C1-A86A0C3EBFE4}" presName="Name1" presStyleCnt="0"/>
      <dgm:spPr/>
    </dgm:pt>
    <dgm:pt modelId="{5BF295B0-9B4C-4262-A499-D1DCB7E08554}" type="pres">
      <dgm:prSet presAssocID="{2F699BCB-71FD-407F-A6C1-A86A0C3EBFE4}" presName="cycle" presStyleCnt="0"/>
      <dgm:spPr/>
    </dgm:pt>
    <dgm:pt modelId="{698D66C9-D5CF-4D6D-BD90-0BF0153FBD4A}" type="pres">
      <dgm:prSet presAssocID="{2F699BCB-71FD-407F-A6C1-A86A0C3EBFE4}" presName="srcNode" presStyleLbl="node1" presStyleIdx="0" presStyleCnt="6"/>
      <dgm:spPr/>
    </dgm:pt>
    <dgm:pt modelId="{86DE8FEE-5956-403E-9664-8CD18F20A316}" type="pres">
      <dgm:prSet presAssocID="{2F699BCB-71FD-407F-A6C1-A86A0C3EBFE4}" presName="conn" presStyleLbl="parChTrans1D2" presStyleIdx="0" presStyleCnt="1"/>
      <dgm:spPr/>
      <dgm:t>
        <a:bodyPr/>
        <a:lstStyle/>
        <a:p>
          <a:endParaRPr lang="uk-UA"/>
        </a:p>
      </dgm:t>
    </dgm:pt>
    <dgm:pt modelId="{1B9350B2-0E6B-41DB-8B94-1F710483A192}" type="pres">
      <dgm:prSet presAssocID="{2F699BCB-71FD-407F-A6C1-A86A0C3EBFE4}" presName="extraNode" presStyleLbl="node1" presStyleIdx="0" presStyleCnt="6"/>
      <dgm:spPr/>
    </dgm:pt>
    <dgm:pt modelId="{BBBC0CD4-B72F-4BA4-BA08-2B4786CAFD79}" type="pres">
      <dgm:prSet presAssocID="{2F699BCB-71FD-407F-A6C1-A86A0C3EBFE4}" presName="dstNode" presStyleLbl="node1" presStyleIdx="0" presStyleCnt="6"/>
      <dgm:spPr/>
    </dgm:pt>
    <dgm:pt modelId="{F6C8B79D-DF01-4DA1-BFEA-3F3DD5A13684}" type="pres">
      <dgm:prSet presAssocID="{95E88283-36DF-4671-A966-6495E030072E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FE87BAD-C3C5-4C46-900F-756FCA73E701}" type="pres">
      <dgm:prSet presAssocID="{95E88283-36DF-4671-A966-6495E030072E}" presName="accent_1" presStyleCnt="0"/>
      <dgm:spPr/>
    </dgm:pt>
    <dgm:pt modelId="{4B08D7DE-7E01-49B9-89A0-AD2A2136E4DD}" type="pres">
      <dgm:prSet presAssocID="{95E88283-36DF-4671-A966-6495E030072E}" presName="accentRepeatNode" presStyleLbl="solidFgAcc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7C86473F-E6AD-4275-BC6A-21A40FA9B23B}" type="pres">
      <dgm:prSet presAssocID="{58C0AB48-58CD-4916-AE67-BF27F7A9174A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B7F1871-3DE7-4CF3-A25D-3F75E8774AD2}" type="pres">
      <dgm:prSet presAssocID="{58C0AB48-58CD-4916-AE67-BF27F7A9174A}" presName="accent_2" presStyleCnt="0"/>
      <dgm:spPr/>
    </dgm:pt>
    <dgm:pt modelId="{24E2063D-82E9-45C9-8088-1B6E89C104A2}" type="pres">
      <dgm:prSet presAssocID="{58C0AB48-58CD-4916-AE67-BF27F7A9174A}" presName="accentRepeatNode" presStyleLbl="solidFgAcc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3631D49F-A389-4E30-B3FF-47C77DB06822}" type="pres">
      <dgm:prSet presAssocID="{0EEAFBA8-3458-4617-8ED6-45A1F2EC7AAA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D348198-ADCE-4A7D-B3B2-4A29F5E61B43}" type="pres">
      <dgm:prSet presAssocID="{0EEAFBA8-3458-4617-8ED6-45A1F2EC7AAA}" presName="accent_3" presStyleCnt="0"/>
      <dgm:spPr/>
    </dgm:pt>
    <dgm:pt modelId="{8272A238-43B8-4707-80D4-CF1F722F087E}" type="pres">
      <dgm:prSet presAssocID="{0EEAFBA8-3458-4617-8ED6-45A1F2EC7AAA}" presName="accentRepeatNode" presStyleLbl="solidFgAcc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287733CD-4B10-4170-841C-57DFB0CFA829}" type="pres">
      <dgm:prSet presAssocID="{EB289F87-E856-4D14-9BB3-DF27250E3057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84D73CE-5A6F-470F-AB78-214E4FAD745F}" type="pres">
      <dgm:prSet presAssocID="{EB289F87-E856-4D14-9BB3-DF27250E3057}" presName="accent_4" presStyleCnt="0"/>
      <dgm:spPr/>
    </dgm:pt>
    <dgm:pt modelId="{36039ABD-A408-4F97-9E81-65EEE301C33E}" type="pres">
      <dgm:prSet presAssocID="{EB289F87-E856-4D14-9BB3-DF27250E3057}" presName="accentRepeatNode" presStyleLbl="solidFgAcc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AD21305C-F79A-4ECB-BF0F-72E90EC01D9A}" type="pres">
      <dgm:prSet presAssocID="{E08B45F0-5D38-4F9F-A778-29D06974B67C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1E198DE-9EEB-4B74-933A-DCAB493A630F}" type="pres">
      <dgm:prSet presAssocID="{E08B45F0-5D38-4F9F-A778-29D06974B67C}" presName="accent_5" presStyleCnt="0"/>
      <dgm:spPr/>
    </dgm:pt>
    <dgm:pt modelId="{224440AD-39CA-4324-A01C-04D7C48CBFB6}" type="pres">
      <dgm:prSet presAssocID="{E08B45F0-5D38-4F9F-A778-29D06974B67C}" presName="accentRepeatNode" presStyleLbl="solidFgAcc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D1E8EC52-CC49-4DF5-9628-0094FABF4E44}" type="pres">
      <dgm:prSet presAssocID="{5EE0C125-8B95-4F1A-B876-15863CEC60AF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E8B78A4-FD42-430D-B8EC-B9CBD3F2A24C}" type="pres">
      <dgm:prSet presAssocID="{5EE0C125-8B95-4F1A-B876-15863CEC60AF}" presName="accent_6" presStyleCnt="0"/>
      <dgm:spPr/>
    </dgm:pt>
    <dgm:pt modelId="{EBC757E1-27C9-4C92-871C-1DE440104F30}" type="pres">
      <dgm:prSet presAssocID="{5EE0C125-8B95-4F1A-B876-15863CEC60AF}" presName="accentRepeatNode" presStyleLbl="solidFgAcc1" presStyleIdx="5" presStyleCnt="6" custLinFactNeighborX="-6196" custLinFactNeighborY="-1621"/>
      <dgm:spPr/>
      <dgm:t>
        <a:bodyPr/>
        <a:lstStyle/>
        <a:p>
          <a:endParaRPr lang="uk-UA"/>
        </a:p>
      </dgm:t>
    </dgm:pt>
  </dgm:ptLst>
  <dgm:cxnLst>
    <dgm:cxn modelId="{B4205B57-52AE-41ED-AA0D-A6A5AEF0AD02}" srcId="{2F699BCB-71FD-407F-A6C1-A86A0C3EBFE4}" destId="{0EEAFBA8-3458-4617-8ED6-45A1F2EC7AAA}" srcOrd="2" destOrd="0" parTransId="{ED06B850-1994-4277-ADE7-4C8D9D412CCF}" sibTransId="{4020272C-EDDD-431F-9037-8C9AC1A20B85}"/>
    <dgm:cxn modelId="{292DB282-A410-4142-AD05-6A3078F7DE53}" type="presOf" srcId="{C37D9BCD-9ACD-411D-B0A6-21A5D0209744}" destId="{86DE8FEE-5956-403E-9664-8CD18F20A316}" srcOrd="0" destOrd="0" presId="urn:microsoft.com/office/officeart/2008/layout/VerticalCurvedList"/>
    <dgm:cxn modelId="{2A2E3AF1-B79D-40D4-9EB1-8326B256E80B}" type="presOf" srcId="{EB289F87-E856-4D14-9BB3-DF27250E3057}" destId="{287733CD-4B10-4170-841C-57DFB0CFA829}" srcOrd="0" destOrd="0" presId="urn:microsoft.com/office/officeart/2008/layout/VerticalCurvedList"/>
    <dgm:cxn modelId="{5344E45B-F94F-442F-BC41-8262CD6CFF68}" srcId="{2F699BCB-71FD-407F-A6C1-A86A0C3EBFE4}" destId="{E08B45F0-5D38-4F9F-A778-29D06974B67C}" srcOrd="4" destOrd="0" parTransId="{D9F0CAB0-1C72-4413-88B3-EE8820609D52}" sibTransId="{1FFA5599-1F0E-4058-95D6-05E16EB3AF65}"/>
    <dgm:cxn modelId="{358FD072-C438-43FB-A409-F657502FA3BE}" type="presOf" srcId="{5EE0C125-8B95-4F1A-B876-15863CEC60AF}" destId="{D1E8EC52-CC49-4DF5-9628-0094FABF4E44}" srcOrd="0" destOrd="0" presId="urn:microsoft.com/office/officeart/2008/layout/VerticalCurvedList"/>
    <dgm:cxn modelId="{33B56C33-7086-4BCF-AFAA-A40AD23FECC0}" type="presOf" srcId="{0EEAFBA8-3458-4617-8ED6-45A1F2EC7AAA}" destId="{3631D49F-A389-4E30-B3FF-47C77DB06822}" srcOrd="0" destOrd="0" presId="urn:microsoft.com/office/officeart/2008/layout/VerticalCurvedList"/>
    <dgm:cxn modelId="{CF869DA7-E903-4464-8D7A-3B3049BB5F58}" srcId="{2F699BCB-71FD-407F-A6C1-A86A0C3EBFE4}" destId="{95E88283-36DF-4671-A966-6495E030072E}" srcOrd="0" destOrd="0" parTransId="{8C644DCF-821F-427D-8ECC-C4FD2D37686D}" sibTransId="{C37D9BCD-9ACD-411D-B0A6-21A5D0209744}"/>
    <dgm:cxn modelId="{5161F0F7-0D4B-45F6-B0BD-A1CEB02F8682}" srcId="{2F699BCB-71FD-407F-A6C1-A86A0C3EBFE4}" destId="{58C0AB48-58CD-4916-AE67-BF27F7A9174A}" srcOrd="1" destOrd="0" parTransId="{88C13880-6D12-428B-947A-287C6CF5B2A8}" sibTransId="{8D55E671-CCD3-4E70-A9EC-4DF907A78E96}"/>
    <dgm:cxn modelId="{B9037B3E-2108-498A-B356-3F85F79B73BB}" type="presOf" srcId="{58C0AB48-58CD-4916-AE67-BF27F7A9174A}" destId="{7C86473F-E6AD-4275-BC6A-21A40FA9B23B}" srcOrd="0" destOrd="0" presId="urn:microsoft.com/office/officeart/2008/layout/VerticalCurvedList"/>
    <dgm:cxn modelId="{7394272F-1591-4A43-AF58-B949217FBEB6}" type="presOf" srcId="{2F699BCB-71FD-407F-A6C1-A86A0C3EBFE4}" destId="{C4BE95C4-85F9-4AFB-8DF0-D8C46DD30061}" srcOrd="0" destOrd="0" presId="urn:microsoft.com/office/officeart/2008/layout/VerticalCurvedList"/>
    <dgm:cxn modelId="{36902253-592C-46B9-87A8-5284FED70D3C}" type="presOf" srcId="{E08B45F0-5D38-4F9F-A778-29D06974B67C}" destId="{AD21305C-F79A-4ECB-BF0F-72E90EC01D9A}" srcOrd="0" destOrd="0" presId="urn:microsoft.com/office/officeart/2008/layout/VerticalCurvedList"/>
    <dgm:cxn modelId="{2199D117-07F1-43F4-8B5E-DA941A2FB945}" srcId="{2F699BCB-71FD-407F-A6C1-A86A0C3EBFE4}" destId="{5EE0C125-8B95-4F1A-B876-15863CEC60AF}" srcOrd="5" destOrd="0" parTransId="{622CA2C5-3799-467C-B6DC-4922241C8E23}" sibTransId="{08AEABC2-B494-4222-86DF-897B911BC614}"/>
    <dgm:cxn modelId="{B255A9D8-43D0-4E67-AC55-CD6F022B7437}" type="presOf" srcId="{95E88283-36DF-4671-A966-6495E030072E}" destId="{F6C8B79D-DF01-4DA1-BFEA-3F3DD5A13684}" srcOrd="0" destOrd="0" presId="urn:microsoft.com/office/officeart/2008/layout/VerticalCurvedList"/>
    <dgm:cxn modelId="{DBFEF596-E118-40B7-8705-57A823FBAE60}" srcId="{2F699BCB-71FD-407F-A6C1-A86A0C3EBFE4}" destId="{EB289F87-E856-4D14-9BB3-DF27250E3057}" srcOrd="3" destOrd="0" parTransId="{5C5301CF-5646-4B88-AFFC-9A2055ACADD5}" sibTransId="{D9DADF45-8E15-4097-BFBA-974AE3BDEB90}"/>
    <dgm:cxn modelId="{15468A92-72EA-4E10-B560-FA7F337A7C95}" type="presParOf" srcId="{C4BE95C4-85F9-4AFB-8DF0-D8C46DD30061}" destId="{D8044B39-DACE-4305-8BBE-61F2970F299C}" srcOrd="0" destOrd="0" presId="urn:microsoft.com/office/officeart/2008/layout/VerticalCurvedList"/>
    <dgm:cxn modelId="{365099FE-C2BB-48DB-8A7B-88326843CAEF}" type="presParOf" srcId="{D8044B39-DACE-4305-8BBE-61F2970F299C}" destId="{5BF295B0-9B4C-4262-A499-D1DCB7E08554}" srcOrd="0" destOrd="0" presId="urn:microsoft.com/office/officeart/2008/layout/VerticalCurvedList"/>
    <dgm:cxn modelId="{06A6464A-A628-41CD-8195-5133B3ACF07E}" type="presParOf" srcId="{5BF295B0-9B4C-4262-A499-D1DCB7E08554}" destId="{698D66C9-D5CF-4D6D-BD90-0BF0153FBD4A}" srcOrd="0" destOrd="0" presId="urn:microsoft.com/office/officeart/2008/layout/VerticalCurvedList"/>
    <dgm:cxn modelId="{1850029D-9807-4E9A-A3CC-E47AFB7B855C}" type="presParOf" srcId="{5BF295B0-9B4C-4262-A499-D1DCB7E08554}" destId="{86DE8FEE-5956-403E-9664-8CD18F20A316}" srcOrd="1" destOrd="0" presId="urn:microsoft.com/office/officeart/2008/layout/VerticalCurvedList"/>
    <dgm:cxn modelId="{9B200383-1BD2-4989-9FED-DC1BFE05FB06}" type="presParOf" srcId="{5BF295B0-9B4C-4262-A499-D1DCB7E08554}" destId="{1B9350B2-0E6B-41DB-8B94-1F710483A192}" srcOrd="2" destOrd="0" presId="urn:microsoft.com/office/officeart/2008/layout/VerticalCurvedList"/>
    <dgm:cxn modelId="{00C81079-0DA9-41F4-A4F6-3FFAFAECDF00}" type="presParOf" srcId="{5BF295B0-9B4C-4262-A499-D1DCB7E08554}" destId="{BBBC0CD4-B72F-4BA4-BA08-2B4786CAFD79}" srcOrd="3" destOrd="0" presId="urn:microsoft.com/office/officeart/2008/layout/VerticalCurvedList"/>
    <dgm:cxn modelId="{015010B0-0E54-4F18-A26C-F32E036B5C7E}" type="presParOf" srcId="{D8044B39-DACE-4305-8BBE-61F2970F299C}" destId="{F6C8B79D-DF01-4DA1-BFEA-3F3DD5A13684}" srcOrd="1" destOrd="0" presId="urn:microsoft.com/office/officeart/2008/layout/VerticalCurvedList"/>
    <dgm:cxn modelId="{C5AD45C6-B15C-4474-8AA6-7437415577A0}" type="presParOf" srcId="{D8044B39-DACE-4305-8BBE-61F2970F299C}" destId="{9FE87BAD-C3C5-4C46-900F-756FCA73E701}" srcOrd="2" destOrd="0" presId="urn:microsoft.com/office/officeart/2008/layout/VerticalCurvedList"/>
    <dgm:cxn modelId="{D288C874-7CDA-4861-9386-93541DC80918}" type="presParOf" srcId="{9FE87BAD-C3C5-4C46-900F-756FCA73E701}" destId="{4B08D7DE-7E01-49B9-89A0-AD2A2136E4DD}" srcOrd="0" destOrd="0" presId="urn:microsoft.com/office/officeart/2008/layout/VerticalCurvedList"/>
    <dgm:cxn modelId="{601C0A10-2350-4B6A-AA0A-72171F320F1F}" type="presParOf" srcId="{D8044B39-DACE-4305-8BBE-61F2970F299C}" destId="{7C86473F-E6AD-4275-BC6A-21A40FA9B23B}" srcOrd="3" destOrd="0" presId="urn:microsoft.com/office/officeart/2008/layout/VerticalCurvedList"/>
    <dgm:cxn modelId="{9950529C-2674-40C8-86D3-543C2C46B8D9}" type="presParOf" srcId="{D8044B39-DACE-4305-8BBE-61F2970F299C}" destId="{4B7F1871-3DE7-4CF3-A25D-3F75E8774AD2}" srcOrd="4" destOrd="0" presId="urn:microsoft.com/office/officeart/2008/layout/VerticalCurvedList"/>
    <dgm:cxn modelId="{7AAFE8C9-6B85-49E9-B874-D9B787F960E3}" type="presParOf" srcId="{4B7F1871-3DE7-4CF3-A25D-3F75E8774AD2}" destId="{24E2063D-82E9-45C9-8088-1B6E89C104A2}" srcOrd="0" destOrd="0" presId="urn:microsoft.com/office/officeart/2008/layout/VerticalCurvedList"/>
    <dgm:cxn modelId="{07BFA101-944E-4C17-8A8E-30927224EAB2}" type="presParOf" srcId="{D8044B39-DACE-4305-8BBE-61F2970F299C}" destId="{3631D49F-A389-4E30-B3FF-47C77DB06822}" srcOrd="5" destOrd="0" presId="urn:microsoft.com/office/officeart/2008/layout/VerticalCurvedList"/>
    <dgm:cxn modelId="{1C1A710B-67AF-41B6-9ACD-A0CF1E7FF34F}" type="presParOf" srcId="{D8044B39-DACE-4305-8BBE-61F2970F299C}" destId="{AD348198-ADCE-4A7D-B3B2-4A29F5E61B43}" srcOrd="6" destOrd="0" presId="urn:microsoft.com/office/officeart/2008/layout/VerticalCurvedList"/>
    <dgm:cxn modelId="{4D45334C-63EB-4E7C-ABDE-6CCACA3976CD}" type="presParOf" srcId="{AD348198-ADCE-4A7D-B3B2-4A29F5E61B43}" destId="{8272A238-43B8-4707-80D4-CF1F722F087E}" srcOrd="0" destOrd="0" presId="urn:microsoft.com/office/officeart/2008/layout/VerticalCurvedList"/>
    <dgm:cxn modelId="{C437363E-445D-47E5-8266-F880FA8A5184}" type="presParOf" srcId="{D8044B39-DACE-4305-8BBE-61F2970F299C}" destId="{287733CD-4B10-4170-841C-57DFB0CFA829}" srcOrd="7" destOrd="0" presId="urn:microsoft.com/office/officeart/2008/layout/VerticalCurvedList"/>
    <dgm:cxn modelId="{1D2B47D4-BA74-4467-B553-F02B649E0F2D}" type="presParOf" srcId="{D8044B39-DACE-4305-8BBE-61F2970F299C}" destId="{884D73CE-5A6F-470F-AB78-214E4FAD745F}" srcOrd="8" destOrd="0" presId="urn:microsoft.com/office/officeart/2008/layout/VerticalCurvedList"/>
    <dgm:cxn modelId="{EB75E052-C8E9-4B64-A468-30B43B675EEC}" type="presParOf" srcId="{884D73CE-5A6F-470F-AB78-214E4FAD745F}" destId="{36039ABD-A408-4F97-9E81-65EEE301C33E}" srcOrd="0" destOrd="0" presId="urn:microsoft.com/office/officeart/2008/layout/VerticalCurvedList"/>
    <dgm:cxn modelId="{B4BC5947-DB55-48BE-98C4-92DAEC6E8623}" type="presParOf" srcId="{D8044B39-DACE-4305-8BBE-61F2970F299C}" destId="{AD21305C-F79A-4ECB-BF0F-72E90EC01D9A}" srcOrd="9" destOrd="0" presId="urn:microsoft.com/office/officeart/2008/layout/VerticalCurvedList"/>
    <dgm:cxn modelId="{0D7D1667-94E2-4AC9-B434-8D2065FF40EC}" type="presParOf" srcId="{D8044B39-DACE-4305-8BBE-61F2970F299C}" destId="{71E198DE-9EEB-4B74-933A-DCAB493A630F}" srcOrd="10" destOrd="0" presId="urn:microsoft.com/office/officeart/2008/layout/VerticalCurvedList"/>
    <dgm:cxn modelId="{179F1E61-75E1-4BE7-80FB-E4929F1CEDD5}" type="presParOf" srcId="{71E198DE-9EEB-4B74-933A-DCAB493A630F}" destId="{224440AD-39CA-4324-A01C-04D7C48CBFB6}" srcOrd="0" destOrd="0" presId="urn:microsoft.com/office/officeart/2008/layout/VerticalCurvedList"/>
    <dgm:cxn modelId="{E418C8D0-E8AA-4F2F-8346-B66AC2D09F1D}" type="presParOf" srcId="{D8044B39-DACE-4305-8BBE-61F2970F299C}" destId="{D1E8EC52-CC49-4DF5-9628-0094FABF4E44}" srcOrd="11" destOrd="0" presId="urn:microsoft.com/office/officeart/2008/layout/VerticalCurvedList"/>
    <dgm:cxn modelId="{D72D7E81-2485-4005-B787-2621CAECC90D}" type="presParOf" srcId="{D8044B39-DACE-4305-8BBE-61F2970F299C}" destId="{3E8B78A4-FD42-430D-B8EC-B9CBD3F2A24C}" srcOrd="12" destOrd="0" presId="urn:microsoft.com/office/officeart/2008/layout/VerticalCurvedList"/>
    <dgm:cxn modelId="{E77C6BC1-2991-4A79-B9A0-E463D6D545DC}" type="presParOf" srcId="{3E8B78A4-FD42-430D-B8EC-B9CBD3F2A24C}" destId="{EBC757E1-27C9-4C92-871C-1DE440104F3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698A12-A0FC-4028-A044-EB4B61879537}" type="doc">
      <dgm:prSet loTypeId="urn:microsoft.com/office/officeart/2008/layout/VerticalCurvedList" loCatId="list" qsTypeId="urn:microsoft.com/office/officeart/2005/8/quickstyle/simple3" qsCatId="simple" csTypeId="urn:microsoft.com/office/officeart/2005/8/colors/accent4_5" csCatId="accent4" phldr="1"/>
      <dgm:spPr/>
      <dgm:t>
        <a:bodyPr/>
        <a:lstStyle/>
        <a:p>
          <a:endParaRPr lang="uk-UA"/>
        </a:p>
      </dgm:t>
    </dgm:pt>
    <dgm:pt modelId="{A4DD2180-51F7-4748-8AA2-3E6E90650828}">
      <dgm:prSet custT="1"/>
      <dgm:spPr/>
      <dgm:t>
        <a:bodyPr/>
        <a:lstStyle/>
        <a:p>
          <a:pPr algn="l" rtl="0"/>
          <a:r>
            <a:rPr lang="uk-UA" sz="1400" dirty="0" smtClean="0"/>
            <a:t>Забезпечення повного обліку споживання  енергії та впровадження рахунків з інформаційно-аналітичними даними по динаміці обсягів споживання енергії (комунальних послуг)</a:t>
          </a:r>
          <a:endParaRPr lang="ru-RU" sz="1400" dirty="0"/>
        </a:p>
      </dgm:t>
    </dgm:pt>
    <dgm:pt modelId="{4E6BE875-3866-47F3-914F-5866212A5C10}" type="parTrans" cxnId="{ECFE9E46-4094-4775-976A-9988EF0C4BA4}">
      <dgm:prSet/>
      <dgm:spPr/>
      <dgm:t>
        <a:bodyPr/>
        <a:lstStyle/>
        <a:p>
          <a:pPr algn="l"/>
          <a:endParaRPr lang="uk-UA" sz="1400"/>
        </a:p>
      </dgm:t>
    </dgm:pt>
    <dgm:pt modelId="{6473E5E1-E7B0-41BD-AEDB-405FC37BEA7C}" type="sibTrans" cxnId="{ECFE9E46-4094-4775-976A-9988EF0C4BA4}">
      <dgm:prSet/>
      <dgm:spPr/>
      <dgm:t>
        <a:bodyPr/>
        <a:lstStyle/>
        <a:p>
          <a:pPr algn="l"/>
          <a:endParaRPr lang="uk-UA" sz="1400"/>
        </a:p>
      </dgm:t>
    </dgm:pt>
    <dgm:pt modelId="{FF074D4A-B157-4681-B8E3-8336ED9A2949}">
      <dgm:prSet custT="1"/>
      <dgm:spPr/>
      <dgm:t>
        <a:bodyPr/>
        <a:lstStyle/>
        <a:p>
          <a:pPr algn="l" rtl="0"/>
          <a:r>
            <a:rPr lang="uk-UA" sz="1400" smtClean="0"/>
            <a:t>Перегляд будівельних норм та стандартів</a:t>
          </a:r>
          <a:endParaRPr lang="ru-RU" sz="1400"/>
        </a:p>
      </dgm:t>
    </dgm:pt>
    <dgm:pt modelId="{53FBBA03-3980-4C2A-9C47-C71CF4FE50BE}" type="parTrans" cxnId="{EE19FEB2-F55D-4429-9B08-AD16E4D244C0}">
      <dgm:prSet/>
      <dgm:spPr/>
      <dgm:t>
        <a:bodyPr/>
        <a:lstStyle/>
        <a:p>
          <a:pPr algn="l"/>
          <a:endParaRPr lang="uk-UA" sz="1400"/>
        </a:p>
      </dgm:t>
    </dgm:pt>
    <dgm:pt modelId="{8940310D-D7A2-4F3B-9DE4-B08D74858B86}" type="sibTrans" cxnId="{EE19FEB2-F55D-4429-9B08-AD16E4D244C0}">
      <dgm:prSet/>
      <dgm:spPr/>
      <dgm:t>
        <a:bodyPr/>
        <a:lstStyle/>
        <a:p>
          <a:pPr algn="l"/>
          <a:endParaRPr lang="uk-UA" sz="1400"/>
        </a:p>
      </dgm:t>
    </dgm:pt>
    <dgm:pt modelId="{660F5EF0-5F3E-4C2F-8CB3-190CBD1E7D2C}">
      <dgm:prSet custT="1"/>
      <dgm:spPr/>
      <dgm:t>
        <a:bodyPr/>
        <a:lstStyle/>
        <a:p>
          <a:pPr algn="l" rtl="0"/>
          <a:r>
            <a:rPr lang="uk-UA" sz="1400" smtClean="0"/>
            <a:t>Запровадження системи сертифікації енергетичної ефективності будівель</a:t>
          </a:r>
          <a:endParaRPr lang="ru-RU" sz="1400"/>
        </a:p>
      </dgm:t>
    </dgm:pt>
    <dgm:pt modelId="{D342CA87-DFD8-4DEC-8447-EA6B851165C5}" type="parTrans" cxnId="{3CDDC12F-98D0-41C6-878F-B0130BF5A7FB}">
      <dgm:prSet/>
      <dgm:spPr/>
      <dgm:t>
        <a:bodyPr/>
        <a:lstStyle/>
        <a:p>
          <a:pPr algn="l"/>
          <a:endParaRPr lang="uk-UA" sz="1400"/>
        </a:p>
      </dgm:t>
    </dgm:pt>
    <dgm:pt modelId="{F6EEBF0B-1AAE-46FA-A16A-7CA8EAC7DA7C}" type="sibTrans" cxnId="{3CDDC12F-98D0-41C6-878F-B0130BF5A7FB}">
      <dgm:prSet/>
      <dgm:spPr/>
      <dgm:t>
        <a:bodyPr/>
        <a:lstStyle/>
        <a:p>
          <a:pPr algn="l"/>
          <a:endParaRPr lang="uk-UA" sz="1400"/>
        </a:p>
      </dgm:t>
    </dgm:pt>
    <dgm:pt modelId="{E75ACFA8-8636-41F4-BAB9-66C06E4E6CE6}">
      <dgm:prSet custT="1"/>
      <dgm:spPr/>
      <dgm:t>
        <a:bodyPr/>
        <a:lstStyle/>
        <a:p>
          <a:pPr algn="l" rtl="0"/>
          <a:r>
            <a:rPr lang="uk-UA" sz="1400" smtClean="0"/>
            <a:t>Врахування критеріїв енергоефективності при здійсненні державних закупівель.</a:t>
          </a:r>
          <a:endParaRPr lang="ru-RU" sz="1400"/>
        </a:p>
      </dgm:t>
    </dgm:pt>
    <dgm:pt modelId="{BAC5A18D-8979-4ABE-B4E9-CBDBE0243F22}" type="parTrans" cxnId="{120EFF34-FBE5-445B-A125-427FC8B2A436}">
      <dgm:prSet/>
      <dgm:spPr/>
      <dgm:t>
        <a:bodyPr/>
        <a:lstStyle/>
        <a:p>
          <a:pPr algn="l"/>
          <a:endParaRPr lang="uk-UA" sz="1400"/>
        </a:p>
      </dgm:t>
    </dgm:pt>
    <dgm:pt modelId="{087E61E7-ACEE-427C-870D-C369927E4732}" type="sibTrans" cxnId="{120EFF34-FBE5-445B-A125-427FC8B2A436}">
      <dgm:prSet/>
      <dgm:spPr/>
      <dgm:t>
        <a:bodyPr/>
        <a:lstStyle/>
        <a:p>
          <a:pPr algn="l"/>
          <a:endParaRPr lang="uk-UA" sz="1400"/>
        </a:p>
      </dgm:t>
    </dgm:pt>
    <dgm:pt modelId="{D2108105-74D8-4A35-90CF-E7C17FBC4E00}">
      <dgm:prSet custT="1"/>
      <dgm:spPr/>
      <dgm:t>
        <a:bodyPr/>
        <a:lstStyle/>
        <a:p>
          <a:pPr algn="l" rtl="0"/>
          <a:r>
            <a:rPr lang="uk-UA" sz="1400" dirty="0" smtClean="0"/>
            <a:t>Проведення загальнодержавної програми інформування та популяризації економічних, екологічних і соціальних переваг ефективного використання енергії</a:t>
          </a:r>
          <a:endParaRPr lang="ru-RU" sz="1400" dirty="0"/>
        </a:p>
      </dgm:t>
    </dgm:pt>
    <dgm:pt modelId="{07F62703-72AA-41C0-A7DF-2E041AC55727}" type="parTrans" cxnId="{32DA753F-281B-45EB-9626-E20EE5582C7B}">
      <dgm:prSet/>
      <dgm:spPr/>
      <dgm:t>
        <a:bodyPr/>
        <a:lstStyle/>
        <a:p>
          <a:pPr algn="l"/>
          <a:endParaRPr lang="uk-UA" sz="1400"/>
        </a:p>
      </dgm:t>
    </dgm:pt>
    <dgm:pt modelId="{8FCB3D74-3A00-4783-A2C5-0D2FEBE49676}" type="sibTrans" cxnId="{32DA753F-281B-45EB-9626-E20EE5582C7B}">
      <dgm:prSet/>
      <dgm:spPr/>
      <dgm:t>
        <a:bodyPr/>
        <a:lstStyle/>
        <a:p>
          <a:pPr algn="l"/>
          <a:endParaRPr lang="uk-UA" sz="1400"/>
        </a:p>
      </dgm:t>
    </dgm:pt>
    <dgm:pt modelId="{9B5E2CEE-F7B2-4C5E-85FA-AD9EBBE0F6CC}">
      <dgm:prSet custT="1"/>
      <dgm:spPr/>
      <dgm:t>
        <a:bodyPr/>
        <a:lstStyle/>
        <a:p>
          <a:pPr algn="l" rtl="0"/>
          <a:r>
            <a:rPr lang="uk-UA" sz="1400" dirty="0" smtClean="0"/>
            <a:t>Термомодернізація будівель бюджетних установ та організацій шляхом укладання </a:t>
          </a:r>
          <a:r>
            <a:rPr lang="uk-UA" sz="1400" dirty="0" err="1" smtClean="0"/>
            <a:t>енергосервісних</a:t>
          </a:r>
          <a:r>
            <a:rPr lang="uk-UA" sz="1400" dirty="0" smtClean="0"/>
            <a:t> договорів.</a:t>
          </a:r>
          <a:endParaRPr lang="ru-RU" sz="1400" dirty="0"/>
        </a:p>
      </dgm:t>
    </dgm:pt>
    <dgm:pt modelId="{06FD5BEF-EBA8-4A10-8EF9-AF8F24219373}" type="parTrans" cxnId="{0E859046-0275-4D88-879F-FCCED6E9DCC3}">
      <dgm:prSet/>
      <dgm:spPr/>
      <dgm:t>
        <a:bodyPr/>
        <a:lstStyle/>
        <a:p>
          <a:endParaRPr lang="uk-UA"/>
        </a:p>
      </dgm:t>
    </dgm:pt>
    <dgm:pt modelId="{39BD0D02-51F5-4484-BCF8-884B9F0BD7A8}" type="sibTrans" cxnId="{0E859046-0275-4D88-879F-FCCED6E9DCC3}">
      <dgm:prSet/>
      <dgm:spPr/>
      <dgm:t>
        <a:bodyPr/>
        <a:lstStyle/>
        <a:p>
          <a:endParaRPr lang="uk-UA"/>
        </a:p>
      </dgm:t>
    </dgm:pt>
    <dgm:pt modelId="{9E0CF028-8856-4A0F-9462-7DDBE53FA6BB}" type="pres">
      <dgm:prSet presAssocID="{8E698A12-A0FC-4028-A044-EB4B61879537}" presName="Name0" presStyleCnt="0">
        <dgm:presLayoutVars>
          <dgm:chMax val="7"/>
          <dgm:chPref val="7"/>
          <dgm:dir val="rev"/>
        </dgm:presLayoutVars>
      </dgm:prSet>
      <dgm:spPr/>
      <dgm:t>
        <a:bodyPr/>
        <a:lstStyle/>
        <a:p>
          <a:endParaRPr lang="uk-UA"/>
        </a:p>
      </dgm:t>
    </dgm:pt>
    <dgm:pt modelId="{3D9BBC86-96BE-461C-96AD-863E5A053651}" type="pres">
      <dgm:prSet presAssocID="{8E698A12-A0FC-4028-A044-EB4B61879537}" presName="Name1" presStyleCnt="0"/>
      <dgm:spPr/>
    </dgm:pt>
    <dgm:pt modelId="{4797503E-A503-467D-A79A-A30C6EAECF1F}" type="pres">
      <dgm:prSet presAssocID="{8E698A12-A0FC-4028-A044-EB4B61879537}" presName="cycle" presStyleCnt="0"/>
      <dgm:spPr/>
    </dgm:pt>
    <dgm:pt modelId="{E4056476-28C4-43D6-A6A7-233774506B1F}" type="pres">
      <dgm:prSet presAssocID="{8E698A12-A0FC-4028-A044-EB4B61879537}" presName="srcNode" presStyleLbl="node1" presStyleIdx="0" presStyleCnt="6"/>
      <dgm:spPr/>
    </dgm:pt>
    <dgm:pt modelId="{75058D94-1A80-4FF6-BA39-FB063AA10A45}" type="pres">
      <dgm:prSet presAssocID="{8E698A12-A0FC-4028-A044-EB4B61879537}" presName="conn" presStyleLbl="parChTrans1D2" presStyleIdx="0" presStyleCnt="1"/>
      <dgm:spPr/>
      <dgm:t>
        <a:bodyPr/>
        <a:lstStyle/>
        <a:p>
          <a:endParaRPr lang="uk-UA"/>
        </a:p>
      </dgm:t>
    </dgm:pt>
    <dgm:pt modelId="{5D9A469E-30A1-4F5D-9A13-AD5F6F882BF5}" type="pres">
      <dgm:prSet presAssocID="{8E698A12-A0FC-4028-A044-EB4B61879537}" presName="extraNode" presStyleLbl="node1" presStyleIdx="0" presStyleCnt="6"/>
      <dgm:spPr/>
    </dgm:pt>
    <dgm:pt modelId="{EAE47543-4CC9-4353-8874-AE08EA59B3A7}" type="pres">
      <dgm:prSet presAssocID="{8E698A12-A0FC-4028-A044-EB4B61879537}" presName="dstNode" presStyleLbl="node1" presStyleIdx="0" presStyleCnt="6"/>
      <dgm:spPr/>
    </dgm:pt>
    <dgm:pt modelId="{E83DD682-F64A-4E77-A63A-BFDE413B0954}" type="pres">
      <dgm:prSet presAssocID="{A4DD2180-51F7-4748-8AA2-3E6E90650828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B11C7F7-98E0-4830-B61F-EAB0465FB1A7}" type="pres">
      <dgm:prSet presAssocID="{A4DD2180-51F7-4748-8AA2-3E6E90650828}" presName="accent_1" presStyleCnt="0"/>
      <dgm:spPr/>
    </dgm:pt>
    <dgm:pt modelId="{CCFF2AD2-DC10-46A3-8A33-3C508BAE2996}" type="pres">
      <dgm:prSet presAssocID="{A4DD2180-51F7-4748-8AA2-3E6E90650828}" presName="accentRepeatNode" presStyleLbl="solidFgAcc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8491EE2-3D89-4089-8D71-BD96FC33EF5E}" type="pres">
      <dgm:prSet presAssocID="{FF074D4A-B157-4681-B8E3-8336ED9A2949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96D70E9-BCE3-432A-9888-84FBED0DF69F}" type="pres">
      <dgm:prSet presAssocID="{FF074D4A-B157-4681-B8E3-8336ED9A2949}" presName="accent_2" presStyleCnt="0"/>
      <dgm:spPr/>
    </dgm:pt>
    <dgm:pt modelId="{F8F11910-5C98-4C6D-8076-DF38E1A8D135}" type="pres">
      <dgm:prSet presAssocID="{FF074D4A-B157-4681-B8E3-8336ED9A2949}" presName="accentRepeatNode" presStyleLbl="solidFgAcc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D6D844D-1099-4E1E-AFDC-CB1AD52391A8}" type="pres">
      <dgm:prSet presAssocID="{660F5EF0-5F3E-4C2F-8CB3-190CBD1E7D2C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86ED35D-E2BF-4669-A7BF-F0BD6A3DB5B7}" type="pres">
      <dgm:prSet presAssocID="{660F5EF0-5F3E-4C2F-8CB3-190CBD1E7D2C}" presName="accent_3" presStyleCnt="0"/>
      <dgm:spPr/>
    </dgm:pt>
    <dgm:pt modelId="{CF9D3E62-5DF2-43F4-B73E-3B20A374870E}" type="pres">
      <dgm:prSet presAssocID="{660F5EF0-5F3E-4C2F-8CB3-190CBD1E7D2C}" presName="accentRepeatNode" presStyleLbl="solidFgAcc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C5DFD62B-6269-4436-B9E3-2D2E46D6D070}" type="pres">
      <dgm:prSet presAssocID="{E75ACFA8-8636-41F4-BAB9-66C06E4E6CE6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41CB7ED-217B-4482-9E90-AEF8AD3BA868}" type="pres">
      <dgm:prSet presAssocID="{E75ACFA8-8636-41F4-BAB9-66C06E4E6CE6}" presName="accent_4" presStyleCnt="0"/>
      <dgm:spPr/>
    </dgm:pt>
    <dgm:pt modelId="{C7B2B75D-60D7-4486-9B18-B2F9B64C9BAD}" type="pres">
      <dgm:prSet presAssocID="{E75ACFA8-8636-41F4-BAB9-66C06E4E6CE6}" presName="accentRepeatNode" presStyleLbl="solidFgAcc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6A851DC1-4297-47DD-A2DD-5E26F4903DF0}" type="pres">
      <dgm:prSet presAssocID="{D2108105-74D8-4A35-90CF-E7C17FBC4E00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A5B542F-4205-4B8D-AE86-BCD6D2B949B7}" type="pres">
      <dgm:prSet presAssocID="{D2108105-74D8-4A35-90CF-E7C17FBC4E00}" presName="accent_5" presStyleCnt="0"/>
      <dgm:spPr/>
    </dgm:pt>
    <dgm:pt modelId="{C83C8834-7DCF-4CA3-B716-C523A73683F8}" type="pres">
      <dgm:prSet presAssocID="{D2108105-74D8-4A35-90CF-E7C17FBC4E00}" presName="accentRepeatNode" presStyleLbl="solidFgAcc1" presStyleIdx="4" presStyleCnt="6"/>
      <dgm:spPr/>
    </dgm:pt>
    <dgm:pt modelId="{F027A41E-3618-4B9E-9FC5-00E0A33F5ADB}" type="pres">
      <dgm:prSet presAssocID="{9B5E2CEE-F7B2-4C5E-85FA-AD9EBBE0F6CC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4FA48F8-5E28-4748-99ED-67A4BCD2184D}" type="pres">
      <dgm:prSet presAssocID="{9B5E2CEE-F7B2-4C5E-85FA-AD9EBBE0F6CC}" presName="accent_6" presStyleCnt="0"/>
      <dgm:spPr/>
    </dgm:pt>
    <dgm:pt modelId="{2015ACEE-432C-4762-91FB-06CCCF2937EA}" type="pres">
      <dgm:prSet presAssocID="{9B5E2CEE-F7B2-4C5E-85FA-AD9EBBE0F6CC}" presName="accentRepeatNode" presStyleLbl="solidFgAcc1" presStyleIdx="5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4229FC36-B6D1-43E6-9B01-990523EF4FD7}" type="presOf" srcId="{D2108105-74D8-4A35-90CF-E7C17FBC4E00}" destId="{6A851DC1-4297-47DD-A2DD-5E26F4903DF0}" srcOrd="0" destOrd="0" presId="urn:microsoft.com/office/officeart/2008/layout/VerticalCurvedList"/>
    <dgm:cxn modelId="{96F271FC-A3C0-46E0-A736-EFBCD1D90319}" type="presOf" srcId="{A4DD2180-51F7-4748-8AA2-3E6E90650828}" destId="{E83DD682-F64A-4E77-A63A-BFDE413B0954}" srcOrd="0" destOrd="0" presId="urn:microsoft.com/office/officeart/2008/layout/VerticalCurvedList"/>
    <dgm:cxn modelId="{1FFE17BA-6CB9-4415-8FD4-5D8A84FC5320}" type="presOf" srcId="{9B5E2CEE-F7B2-4C5E-85FA-AD9EBBE0F6CC}" destId="{F027A41E-3618-4B9E-9FC5-00E0A33F5ADB}" srcOrd="0" destOrd="0" presId="urn:microsoft.com/office/officeart/2008/layout/VerticalCurvedList"/>
    <dgm:cxn modelId="{120EFF34-FBE5-445B-A125-427FC8B2A436}" srcId="{8E698A12-A0FC-4028-A044-EB4B61879537}" destId="{E75ACFA8-8636-41F4-BAB9-66C06E4E6CE6}" srcOrd="3" destOrd="0" parTransId="{BAC5A18D-8979-4ABE-B4E9-CBDBE0243F22}" sibTransId="{087E61E7-ACEE-427C-870D-C369927E4732}"/>
    <dgm:cxn modelId="{0E859046-0275-4D88-879F-FCCED6E9DCC3}" srcId="{8E698A12-A0FC-4028-A044-EB4B61879537}" destId="{9B5E2CEE-F7B2-4C5E-85FA-AD9EBBE0F6CC}" srcOrd="5" destOrd="0" parTransId="{06FD5BEF-EBA8-4A10-8EF9-AF8F24219373}" sibTransId="{39BD0D02-51F5-4484-BCF8-884B9F0BD7A8}"/>
    <dgm:cxn modelId="{ECFE9E46-4094-4775-976A-9988EF0C4BA4}" srcId="{8E698A12-A0FC-4028-A044-EB4B61879537}" destId="{A4DD2180-51F7-4748-8AA2-3E6E90650828}" srcOrd="0" destOrd="0" parTransId="{4E6BE875-3866-47F3-914F-5866212A5C10}" sibTransId="{6473E5E1-E7B0-41BD-AEDB-405FC37BEA7C}"/>
    <dgm:cxn modelId="{3CDDC12F-98D0-41C6-878F-B0130BF5A7FB}" srcId="{8E698A12-A0FC-4028-A044-EB4B61879537}" destId="{660F5EF0-5F3E-4C2F-8CB3-190CBD1E7D2C}" srcOrd="2" destOrd="0" parTransId="{D342CA87-DFD8-4DEC-8447-EA6B851165C5}" sibTransId="{F6EEBF0B-1AAE-46FA-A16A-7CA8EAC7DA7C}"/>
    <dgm:cxn modelId="{76B90BCB-4A95-4FC8-AEC0-62BEB071BA15}" type="presOf" srcId="{FF074D4A-B157-4681-B8E3-8336ED9A2949}" destId="{38491EE2-3D89-4089-8D71-BD96FC33EF5E}" srcOrd="0" destOrd="0" presId="urn:microsoft.com/office/officeart/2008/layout/VerticalCurvedList"/>
    <dgm:cxn modelId="{32DA753F-281B-45EB-9626-E20EE5582C7B}" srcId="{8E698A12-A0FC-4028-A044-EB4B61879537}" destId="{D2108105-74D8-4A35-90CF-E7C17FBC4E00}" srcOrd="4" destOrd="0" parTransId="{07F62703-72AA-41C0-A7DF-2E041AC55727}" sibTransId="{8FCB3D74-3A00-4783-A2C5-0D2FEBE49676}"/>
    <dgm:cxn modelId="{59E13326-B07A-49B2-A415-868421888BBB}" type="presOf" srcId="{8E698A12-A0FC-4028-A044-EB4B61879537}" destId="{9E0CF028-8856-4A0F-9462-7DDBE53FA6BB}" srcOrd="0" destOrd="0" presId="urn:microsoft.com/office/officeart/2008/layout/VerticalCurvedList"/>
    <dgm:cxn modelId="{EE19FEB2-F55D-4429-9B08-AD16E4D244C0}" srcId="{8E698A12-A0FC-4028-A044-EB4B61879537}" destId="{FF074D4A-B157-4681-B8E3-8336ED9A2949}" srcOrd="1" destOrd="0" parTransId="{53FBBA03-3980-4C2A-9C47-C71CF4FE50BE}" sibTransId="{8940310D-D7A2-4F3B-9DE4-B08D74858B86}"/>
    <dgm:cxn modelId="{F00FF948-0F6B-4151-A31B-127AAA47B663}" type="presOf" srcId="{660F5EF0-5F3E-4C2F-8CB3-190CBD1E7D2C}" destId="{AD6D844D-1099-4E1E-AFDC-CB1AD52391A8}" srcOrd="0" destOrd="0" presId="urn:microsoft.com/office/officeart/2008/layout/VerticalCurvedList"/>
    <dgm:cxn modelId="{3024F2E3-4CDA-407F-A044-EF44F8E93730}" type="presOf" srcId="{E75ACFA8-8636-41F4-BAB9-66C06E4E6CE6}" destId="{C5DFD62B-6269-4436-B9E3-2D2E46D6D070}" srcOrd="0" destOrd="0" presId="urn:microsoft.com/office/officeart/2008/layout/VerticalCurvedList"/>
    <dgm:cxn modelId="{519F993A-A088-4ECE-AC68-35D07E6CB005}" type="presOf" srcId="{6473E5E1-E7B0-41BD-AEDB-405FC37BEA7C}" destId="{75058D94-1A80-4FF6-BA39-FB063AA10A45}" srcOrd="0" destOrd="0" presId="urn:microsoft.com/office/officeart/2008/layout/VerticalCurvedList"/>
    <dgm:cxn modelId="{A3352834-F609-478B-A8F0-7D2CD01F2126}" type="presParOf" srcId="{9E0CF028-8856-4A0F-9462-7DDBE53FA6BB}" destId="{3D9BBC86-96BE-461C-96AD-863E5A053651}" srcOrd="0" destOrd="0" presId="urn:microsoft.com/office/officeart/2008/layout/VerticalCurvedList"/>
    <dgm:cxn modelId="{9919EBD5-4F6F-4527-8BA1-9E15528F7466}" type="presParOf" srcId="{3D9BBC86-96BE-461C-96AD-863E5A053651}" destId="{4797503E-A503-467D-A79A-A30C6EAECF1F}" srcOrd="0" destOrd="0" presId="urn:microsoft.com/office/officeart/2008/layout/VerticalCurvedList"/>
    <dgm:cxn modelId="{8C0EA133-3DA1-4503-A45B-70FEADD8719A}" type="presParOf" srcId="{4797503E-A503-467D-A79A-A30C6EAECF1F}" destId="{E4056476-28C4-43D6-A6A7-233774506B1F}" srcOrd="0" destOrd="0" presId="urn:microsoft.com/office/officeart/2008/layout/VerticalCurvedList"/>
    <dgm:cxn modelId="{79D98C3C-61B5-4D9F-BD29-D057990B1C21}" type="presParOf" srcId="{4797503E-A503-467D-A79A-A30C6EAECF1F}" destId="{75058D94-1A80-4FF6-BA39-FB063AA10A45}" srcOrd="1" destOrd="0" presId="urn:microsoft.com/office/officeart/2008/layout/VerticalCurvedList"/>
    <dgm:cxn modelId="{7D4B45D3-ED0A-44BB-AAC4-AD9B7F96A182}" type="presParOf" srcId="{4797503E-A503-467D-A79A-A30C6EAECF1F}" destId="{5D9A469E-30A1-4F5D-9A13-AD5F6F882BF5}" srcOrd="2" destOrd="0" presId="urn:microsoft.com/office/officeart/2008/layout/VerticalCurvedList"/>
    <dgm:cxn modelId="{3DE33FDC-B4D0-41C2-AAC7-290E276BE6B2}" type="presParOf" srcId="{4797503E-A503-467D-A79A-A30C6EAECF1F}" destId="{EAE47543-4CC9-4353-8874-AE08EA59B3A7}" srcOrd="3" destOrd="0" presId="urn:microsoft.com/office/officeart/2008/layout/VerticalCurvedList"/>
    <dgm:cxn modelId="{FD3D5659-CF14-4788-97EF-809AD5A3AA82}" type="presParOf" srcId="{3D9BBC86-96BE-461C-96AD-863E5A053651}" destId="{E83DD682-F64A-4E77-A63A-BFDE413B0954}" srcOrd="1" destOrd="0" presId="urn:microsoft.com/office/officeart/2008/layout/VerticalCurvedList"/>
    <dgm:cxn modelId="{B99D3B51-8C6B-4A0F-8B7C-587FA1CBF49D}" type="presParOf" srcId="{3D9BBC86-96BE-461C-96AD-863E5A053651}" destId="{5B11C7F7-98E0-4830-B61F-EAB0465FB1A7}" srcOrd="2" destOrd="0" presId="urn:microsoft.com/office/officeart/2008/layout/VerticalCurvedList"/>
    <dgm:cxn modelId="{1A0E28D4-353F-4855-9E60-38D64DE48821}" type="presParOf" srcId="{5B11C7F7-98E0-4830-B61F-EAB0465FB1A7}" destId="{CCFF2AD2-DC10-46A3-8A33-3C508BAE2996}" srcOrd="0" destOrd="0" presId="urn:microsoft.com/office/officeart/2008/layout/VerticalCurvedList"/>
    <dgm:cxn modelId="{F7647056-5517-4AA6-9829-200528A8B2D4}" type="presParOf" srcId="{3D9BBC86-96BE-461C-96AD-863E5A053651}" destId="{38491EE2-3D89-4089-8D71-BD96FC33EF5E}" srcOrd="3" destOrd="0" presId="urn:microsoft.com/office/officeart/2008/layout/VerticalCurvedList"/>
    <dgm:cxn modelId="{A2EE9573-6F54-417F-9D4E-4D65EFDE3979}" type="presParOf" srcId="{3D9BBC86-96BE-461C-96AD-863E5A053651}" destId="{A96D70E9-BCE3-432A-9888-84FBED0DF69F}" srcOrd="4" destOrd="0" presId="urn:microsoft.com/office/officeart/2008/layout/VerticalCurvedList"/>
    <dgm:cxn modelId="{8540035C-9258-4C76-8948-785E211140B1}" type="presParOf" srcId="{A96D70E9-BCE3-432A-9888-84FBED0DF69F}" destId="{F8F11910-5C98-4C6D-8076-DF38E1A8D135}" srcOrd="0" destOrd="0" presId="urn:microsoft.com/office/officeart/2008/layout/VerticalCurvedList"/>
    <dgm:cxn modelId="{C687C60D-90F7-484F-A12D-32002024C759}" type="presParOf" srcId="{3D9BBC86-96BE-461C-96AD-863E5A053651}" destId="{AD6D844D-1099-4E1E-AFDC-CB1AD52391A8}" srcOrd="5" destOrd="0" presId="urn:microsoft.com/office/officeart/2008/layout/VerticalCurvedList"/>
    <dgm:cxn modelId="{D1531D2D-4EA4-4176-B6DD-B3DD290AA219}" type="presParOf" srcId="{3D9BBC86-96BE-461C-96AD-863E5A053651}" destId="{986ED35D-E2BF-4669-A7BF-F0BD6A3DB5B7}" srcOrd="6" destOrd="0" presId="urn:microsoft.com/office/officeart/2008/layout/VerticalCurvedList"/>
    <dgm:cxn modelId="{10A4E97C-EE71-4491-B495-F6219142983C}" type="presParOf" srcId="{986ED35D-E2BF-4669-A7BF-F0BD6A3DB5B7}" destId="{CF9D3E62-5DF2-43F4-B73E-3B20A374870E}" srcOrd="0" destOrd="0" presId="urn:microsoft.com/office/officeart/2008/layout/VerticalCurvedList"/>
    <dgm:cxn modelId="{976845A6-6562-44D7-814D-E162D4F7158A}" type="presParOf" srcId="{3D9BBC86-96BE-461C-96AD-863E5A053651}" destId="{C5DFD62B-6269-4436-B9E3-2D2E46D6D070}" srcOrd="7" destOrd="0" presId="urn:microsoft.com/office/officeart/2008/layout/VerticalCurvedList"/>
    <dgm:cxn modelId="{A918D672-D14E-4BD0-9EFE-E41AFF1E24AA}" type="presParOf" srcId="{3D9BBC86-96BE-461C-96AD-863E5A053651}" destId="{841CB7ED-217B-4482-9E90-AEF8AD3BA868}" srcOrd="8" destOrd="0" presId="urn:microsoft.com/office/officeart/2008/layout/VerticalCurvedList"/>
    <dgm:cxn modelId="{E09EF67A-EB8D-4993-AFF4-2FB3A12A5DEC}" type="presParOf" srcId="{841CB7ED-217B-4482-9E90-AEF8AD3BA868}" destId="{C7B2B75D-60D7-4486-9B18-B2F9B64C9BAD}" srcOrd="0" destOrd="0" presId="urn:microsoft.com/office/officeart/2008/layout/VerticalCurvedList"/>
    <dgm:cxn modelId="{1A14D8B2-0FF6-432E-96D2-3721B7413CED}" type="presParOf" srcId="{3D9BBC86-96BE-461C-96AD-863E5A053651}" destId="{6A851DC1-4297-47DD-A2DD-5E26F4903DF0}" srcOrd="9" destOrd="0" presId="urn:microsoft.com/office/officeart/2008/layout/VerticalCurvedList"/>
    <dgm:cxn modelId="{FCA9D025-6AF5-46D1-BE29-D312795851D3}" type="presParOf" srcId="{3D9BBC86-96BE-461C-96AD-863E5A053651}" destId="{9A5B542F-4205-4B8D-AE86-BCD6D2B949B7}" srcOrd="10" destOrd="0" presId="urn:microsoft.com/office/officeart/2008/layout/VerticalCurvedList"/>
    <dgm:cxn modelId="{BC6DDA9F-5604-4FDF-833A-FFA886A420DE}" type="presParOf" srcId="{9A5B542F-4205-4B8D-AE86-BCD6D2B949B7}" destId="{C83C8834-7DCF-4CA3-B716-C523A73683F8}" srcOrd="0" destOrd="0" presId="urn:microsoft.com/office/officeart/2008/layout/VerticalCurvedList"/>
    <dgm:cxn modelId="{93083FBC-6185-4BE3-919C-CD2BB172D617}" type="presParOf" srcId="{3D9BBC86-96BE-461C-96AD-863E5A053651}" destId="{F027A41E-3618-4B9E-9FC5-00E0A33F5ADB}" srcOrd="11" destOrd="0" presId="urn:microsoft.com/office/officeart/2008/layout/VerticalCurvedList"/>
    <dgm:cxn modelId="{0E8F8253-2D1B-4131-8EE6-99986FE47DF6}" type="presParOf" srcId="{3D9BBC86-96BE-461C-96AD-863E5A053651}" destId="{14FA48F8-5E28-4748-99ED-67A4BCD2184D}" srcOrd="12" destOrd="0" presId="urn:microsoft.com/office/officeart/2008/layout/VerticalCurvedList"/>
    <dgm:cxn modelId="{8B14B60B-856E-4412-9173-251B47DDF8D7}" type="presParOf" srcId="{14FA48F8-5E28-4748-99ED-67A4BCD2184D}" destId="{2015ACEE-432C-4762-91FB-06CCCF2937E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2D27748-8A60-4B52-B390-5A466E5260B2}" type="doc">
      <dgm:prSet loTypeId="urn:microsoft.com/office/officeart/2008/layout/VerticalCurvedList" loCatId="list" qsTypeId="urn:microsoft.com/office/officeart/2005/8/quickstyle/simple3" qsCatId="simple" csTypeId="urn:microsoft.com/office/officeart/2005/8/colors/accent4_3" csCatId="accent4" phldr="1"/>
      <dgm:spPr/>
      <dgm:t>
        <a:bodyPr/>
        <a:lstStyle/>
        <a:p>
          <a:endParaRPr lang="uk-UA"/>
        </a:p>
      </dgm:t>
    </dgm:pt>
    <dgm:pt modelId="{8FC92AB6-598F-4D54-880C-BA10A036110D}">
      <dgm:prSet/>
      <dgm:spPr/>
      <dgm:t>
        <a:bodyPr/>
        <a:lstStyle/>
        <a:p>
          <a:pPr rtl="0"/>
          <a:r>
            <a:rPr lang="uk-UA" dirty="0" smtClean="0"/>
            <a:t>Встановлення мінімальних вимог до енергоефективності будівель та електрообладнання побутового призначення; забезпечення функціонування системи енергетичного маркування електрообладнання побутового </a:t>
          </a:r>
          <a:endParaRPr lang="ru-RU" dirty="0"/>
        </a:p>
      </dgm:t>
    </dgm:pt>
    <dgm:pt modelId="{073B6B55-D744-4C14-855C-04E32038466B}" type="parTrans" cxnId="{AF70692D-1AD7-48B7-82F0-105C20E81DFC}">
      <dgm:prSet/>
      <dgm:spPr/>
      <dgm:t>
        <a:bodyPr/>
        <a:lstStyle/>
        <a:p>
          <a:endParaRPr lang="uk-UA"/>
        </a:p>
      </dgm:t>
    </dgm:pt>
    <dgm:pt modelId="{947F2B29-4F80-444C-9AE3-192B6F7C3F09}" type="sibTrans" cxnId="{AF70692D-1AD7-48B7-82F0-105C20E81DFC}">
      <dgm:prSet/>
      <dgm:spPr/>
      <dgm:t>
        <a:bodyPr/>
        <a:lstStyle/>
        <a:p>
          <a:endParaRPr lang="uk-UA"/>
        </a:p>
      </dgm:t>
    </dgm:pt>
    <dgm:pt modelId="{5556D6E6-348E-4442-965B-D19F577CD6BA}">
      <dgm:prSet/>
      <dgm:spPr/>
      <dgm:t>
        <a:bodyPr/>
        <a:lstStyle/>
        <a:p>
          <a:pPr rtl="0"/>
          <a:r>
            <a:rPr lang="uk-UA" dirty="0" smtClean="0"/>
            <a:t>Впровадження заходів з енергоефективності шляхом укладання </a:t>
          </a:r>
          <a:r>
            <a:rPr lang="uk-UA" dirty="0" err="1" smtClean="0"/>
            <a:t>енергосервісних</a:t>
          </a:r>
          <a:r>
            <a:rPr lang="uk-UA" dirty="0" smtClean="0"/>
            <a:t> договорів відносно промислових  об</a:t>
          </a:r>
          <a:r>
            <a:rPr lang="ru-RU" dirty="0" smtClean="0"/>
            <a:t>’</a:t>
          </a:r>
          <a:r>
            <a:rPr lang="uk-UA" dirty="0" err="1" smtClean="0"/>
            <a:t>єктів</a:t>
          </a:r>
          <a:endParaRPr lang="ru-RU" dirty="0"/>
        </a:p>
      </dgm:t>
    </dgm:pt>
    <dgm:pt modelId="{24D91FAD-97AA-477B-BCB7-D10C6D521A51}" type="parTrans" cxnId="{D5CDED4F-7C70-41C5-8ED5-6F7A0596E4F8}">
      <dgm:prSet/>
      <dgm:spPr/>
      <dgm:t>
        <a:bodyPr/>
        <a:lstStyle/>
        <a:p>
          <a:endParaRPr lang="uk-UA"/>
        </a:p>
      </dgm:t>
    </dgm:pt>
    <dgm:pt modelId="{A9C73865-15EA-4558-B787-27BDFEF593BA}" type="sibTrans" cxnId="{D5CDED4F-7C70-41C5-8ED5-6F7A0596E4F8}">
      <dgm:prSet/>
      <dgm:spPr/>
      <dgm:t>
        <a:bodyPr/>
        <a:lstStyle/>
        <a:p>
          <a:endParaRPr lang="uk-UA"/>
        </a:p>
      </dgm:t>
    </dgm:pt>
    <dgm:pt modelId="{E016CA3F-CF0B-40B7-86C1-6A58B634AD64}">
      <dgm:prSet/>
      <dgm:spPr/>
      <dgm:t>
        <a:bodyPr/>
        <a:lstStyle/>
        <a:p>
          <a:pPr rtl="0"/>
          <a:r>
            <a:rPr lang="uk-UA" dirty="0" smtClean="0"/>
            <a:t>Запровадження системи  енергоаудиту та енергоменеджменту</a:t>
          </a:r>
          <a:endParaRPr lang="ru-RU" dirty="0"/>
        </a:p>
      </dgm:t>
    </dgm:pt>
    <dgm:pt modelId="{BB2F80EC-25E5-4E71-875D-E05CBFF2312C}" type="parTrans" cxnId="{A73B1DE9-6D8D-419A-B8A4-D32796DBD571}">
      <dgm:prSet/>
      <dgm:spPr/>
      <dgm:t>
        <a:bodyPr/>
        <a:lstStyle/>
        <a:p>
          <a:endParaRPr lang="uk-UA"/>
        </a:p>
      </dgm:t>
    </dgm:pt>
    <dgm:pt modelId="{53CF8AF9-F3D5-4F89-88A4-3081839177D3}" type="sibTrans" cxnId="{A73B1DE9-6D8D-419A-B8A4-D32796DBD571}">
      <dgm:prSet/>
      <dgm:spPr/>
      <dgm:t>
        <a:bodyPr/>
        <a:lstStyle/>
        <a:p>
          <a:endParaRPr lang="uk-UA"/>
        </a:p>
      </dgm:t>
    </dgm:pt>
    <dgm:pt modelId="{73FB0CD2-BBE8-43E1-94ED-B913ED6E6BC8}" type="pres">
      <dgm:prSet presAssocID="{62D27748-8A60-4B52-B390-5A466E5260B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uk-UA"/>
        </a:p>
      </dgm:t>
    </dgm:pt>
    <dgm:pt modelId="{54120662-EA66-4CE9-9943-01FAE3B1B853}" type="pres">
      <dgm:prSet presAssocID="{62D27748-8A60-4B52-B390-5A466E5260B2}" presName="Name1" presStyleCnt="0"/>
      <dgm:spPr/>
      <dgm:t>
        <a:bodyPr/>
        <a:lstStyle/>
        <a:p>
          <a:endParaRPr lang="uk-UA"/>
        </a:p>
      </dgm:t>
    </dgm:pt>
    <dgm:pt modelId="{AD0A8455-335C-48EC-A457-EFD0406A8D40}" type="pres">
      <dgm:prSet presAssocID="{62D27748-8A60-4B52-B390-5A466E5260B2}" presName="cycle" presStyleCnt="0"/>
      <dgm:spPr/>
      <dgm:t>
        <a:bodyPr/>
        <a:lstStyle/>
        <a:p>
          <a:endParaRPr lang="uk-UA"/>
        </a:p>
      </dgm:t>
    </dgm:pt>
    <dgm:pt modelId="{9112C26E-4E64-40B7-ADFE-C641EE56DCEB}" type="pres">
      <dgm:prSet presAssocID="{62D27748-8A60-4B52-B390-5A466E5260B2}" presName="srcNode" presStyleLbl="node1" presStyleIdx="0" presStyleCnt="3"/>
      <dgm:spPr/>
      <dgm:t>
        <a:bodyPr/>
        <a:lstStyle/>
        <a:p>
          <a:endParaRPr lang="uk-UA"/>
        </a:p>
      </dgm:t>
    </dgm:pt>
    <dgm:pt modelId="{BBC541B1-6516-4414-981D-67C8F219FBF4}" type="pres">
      <dgm:prSet presAssocID="{62D27748-8A60-4B52-B390-5A466E5260B2}" presName="conn" presStyleLbl="parChTrans1D2" presStyleIdx="0" presStyleCnt="1"/>
      <dgm:spPr/>
      <dgm:t>
        <a:bodyPr/>
        <a:lstStyle/>
        <a:p>
          <a:endParaRPr lang="uk-UA"/>
        </a:p>
      </dgm:t>
    </dgm:pt>
    <dgm:pt modelId="{7C29332A-B6CE-4028-BF1D-9D426753CF17}" type="pres">
      <dgm:prSet presAssocID="{62D27748-8A60-4B52-B390-5A466E5260B2}" presName="extraNode" presStyleLbl="node1" presStyleIdx="0" presStyleCnt="3"/>
      <dgm:spPr/>
      <dgm:t>
        <a:bodyPr/>
        <a:lstStyle/>
        <a:p>
          <a:endParaRPr lang="uk-UA"/>
        </a:p>
      </dgm:t>
    </dgm:pt>
    <dgm:pt modelId="{A248569B-94A4-490A-99FA-A3045911C01A}" type="pres">
      <dgm:prSet presAssocID="{62D27748-8A60-4B52-B390-5A466E5260B2}" presName="dstNode" presStyleLbl="node1" presStyleIdx="0" presStyleCnt="3"/>
      <dgm:spPr/>
      <dgm:t>
        <a:bodyPr/>
        <a:lstStyle/>
        <a:p>
          <a:endParaRPr lang="uk-UA"/>
        </a:p>
      </dgm:t>
    </dgm:pt>
    <dgm:pt modelId="{91A25F6E-7B7B-4CEF-9B25-07003BF5E039}" type="pres">
      <dgm:prSet presAssocID="{8FC92AB6-598F-4D54-880C-BA10A036110D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81A2491-0ED3-4A2D-A553-0B0848B470AF}" type="pres">
      <dgm:prSet presAssocID="{8FC92AB6-598F-4D54-880C-BA10A036110D}" presName="accent_1" presStyleCnt="0"/>
      <dgm:spPr/>
      <dgm:t>
        <a:bodyPr/>
        <a:lstStyle/>
        <a:p>
          <a:endParaRPr lang="uk-UA"/>
        </a:p>
      </dgm:t>
    </dgm:pt>
    <dgm:pt modelId="{FBEEEDE8-8D51-4136-BB19-4BFC140BA868}" type="pres">
      <dgm:prSet presAssocID="{8FC92AB6-598F-4D54-880C-BA10A036110D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52A64E2E-059C-4612-95DD-503BFFAD3344}" type="pres">
      <dgm:prSet presAssocID="{5556D6E6-348E-4442-965B-D19F577CD6BA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E875004-7EFA-49F2-A51F-B80CEDD5777A}" type="pres">
      <dgm:prSet presAssocID="{5556D6E6-348E-4442-965B-D19F577CD6BA}" presName="accent_2" presStyleCnt="0"/>
      <dgm:spPr/>
      <dgm:t>
        <a:bodyPr/>
        <a:lstStyle/>
        <a:p>
          <a:endParaRPr lang="uk-UA"/>
        </a:p>
      </dgm:t>
    </dgm:pt>
    <dgm:pt modelId="{A95696F9-0B47-4E2C-9A20-C4D172A782C3}" type="pres">
      <dgm:prSet presAssocID="{5556D6E6-348E-4442-965B-D19F577CD6BA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686FA663-7D57-4E4D-B014-DB7CA0D3C055}" type="pres">
      <dgm:prSet presAssocID="{E016CA3F-CF0B-40B7-86C1-6A58B634AD64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AF2B93E-710A-48FA-8E44-49257062E09B}" type="pres">
      <dgm:prSet presAssocID="{E016CA3F-CF0B-40B7-86C1-6A58B634AD64}" presName="accent_3" presStyleCnt="0"/>
      <dgm:spPr/>
      <dgm:t>
        <a:bodyPr/>
        <a:lstStyle/>
        <a:p>
          <a:endParaRPr lang="uk-UA"/>
        </a:p>
      </dgm:t>
    </dgm:pt>
    <dgm:pt modelId="{B1F52056-CA7A-47E6-BD75-F15203BB0E4B}" type="pres">
      <dgm:prSet presAssocID="{E016CA3F-CF0B-40B7-86C1-6A58B634AD64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uk-UA"/>
        </a:p>
      </dgm:t>
    </dgm:pt>
  </dgm:ptLst>
  <dgm:cxnLst>
    <dgm:cxn modelId="{81533AE7-9C7C-46B7-946D-2FAD94A1D40C}" type="presOf" srcId="{5556D6E6-348E-4442-965B-D19F577CD6BA}" destId="{52A64E2E-059C-4612-95DD-503BFFAD3344}" srcOrd="0" destOrd="0" presId="urn:microsoft.com/office/officeart/2008/layout/VerticalCurvedList"/>
    <dgm:cxn modelId="{AF70692D-1AD7-48B7-82F0-105C20E81DFC}" srcId="{62D27748-8A60-4B52-B390-5A466E5260B2}" destId="{8FC92AB6-598F-4D54-880C-BA10A036110D}" srcOrd="0" destOrd="0" parTransId="{073B6B55-D744-4C14-855C-04E32038466B}" sibTransId="{947F2B29-4F80-444C-9AE3-192B6F7C3F09}"/>
    <dgm:cxn modelId="{0A2B0A30-8D39-44C3-B006-50EA3CF88FCB}" type="presOf" srcId="{8FC92AB6-598F-4D54-880C-BA10A036110D}" destId="{91A25F6E-7B7B-4CEF-9B25-07003BF5E039}" srcOrd="0" destOrd="0" presId="urn:microsoft.com/office/officeart/2008/layout/VerticalCurvedList"/>
    <dgm:cxn modelId="{59B6A79B-C641-4A1B-985C-9F65F53AF3F5}" type="presOf" srcId="{E016CA3F-CF0B-40B7-86C1-6A58B634AD64}" destId="{686FA663-7D57-4E4D-B014-DB7CA0D3C055}" srcOrd="0" destOrd="0" presId="urn:microsoft.com/office/officeart/2008/layout/VerticalCurvedList"/>
    <dgm:cxn modelId="{060BEE5A-46AC-4AC8-A8D0-F96EC1EB6A6F}" type="presOf" srcId="{947F2B29-4F80-444C-9AE3-192B6F7C3F09}" destId="{BBC541B1-6516-4414-981D-67C8F219FBF4}" srcOrd="0" destOrd="0" presId="urn:microsoft.com/office/officeart/2008/layout/VerticalCurvedList"/>
    <dgm:cxn modelId="{A73B1DE9-6D8D-419A-B8A4-D32796DBD571}" srcId="{62D27748-8A60-4B52-B390-5A466E5260B2}" destId="{E016CA3F-CF0B-40B7-86C1-6A58B634AD64}" srcOrd="2" destOrd="0" parTransId="{BB2F80EC-25E5-4E71-875D-E05CBFF2312C}" sibTransId="{53CF8AF9-F3D5-4F89-88A4-3081839177D3}"/>
    <dgm:cxn modelId="{8BEB48F3-4989-4833-A0A4-DBB04DDD9FC8}" type="presOf" srcId="{62D27748-8A60-4B52-B390-5A466E5260B2}" destId="{73FB0CD2-BBE8-43E1-94ED-B913ED6E6BC8}" srcOrd="0" destOrd="0" presId="urn:microsoft.com/office/officeart/2008/layout/VerticalCurvedList"/>
    <dgm:cxn modelId="{D5CDED4F-7C70-41C5-8ED5-6F7A0596E4F8}" srcId="{62D27748-8A60-4B52-B390-5A466E5260B2}" destId="{5556D6E6-348E-4442-965B-D19F577CD6BA}" srcOrd="1" destOrd="0" parTransId="{24D91FAD-97AA-477B-BCB7-D10C6D521A51}" sibTransId="{A9C73865-15EA-4558-B787-27BDFEF593BA}"/>
    <dgm:cxn modelId="{799A3118-480D-4498-9CAB-E27CCA449439}" type="presParOf" srcId="{73FB0CD2-BBE8-43E1-94ED-B913ED6E6BC8}" destId="{54120662-EA66-4CE9-9943-01FAE3B1B853}" srcOrd="0" destOrd="0" presId="urn:microsoft.com/office/officeart/2008/layout/VerticalCurvedList"/>
    <dgm:cxn modelId="{30CF08BD-A002-400E-BB72-25D762778EFE}" type="presParOf" srcId="{54120662-EA66-4CE9-9943-01FAE3B1B853}" destId="{AD0A8455-335C-48EC-A457-EFD0406A8D40}" srcOrd="0" destOrd="0" presId="urn:microsoft.com/office/officeart/2008/layout/VerticalCurvedList"/>
    <dgm:cxn modelId="{798F5D6B-9C34-44F7-9E05-2D680CE6DB46}" type="presParOf" srcId="{AD0A8455-335C-48EC-A457-EFD0406A8D40}" destId="{9112C26E-4E64-40B7-ADFE-C641EE56DCEB}" srcOrd="0" destOrd="0" presId="urn:microsoft.com/office/officeart/2008/layout/VerticalCurvedList"/>
    <dgm:cxn modelId="{1F4920C0-8C61-408A-B493-E076A1D7749E}" type="presParOf" srcId="{AD0A8455-335C-48EC-A457-EFD0406A8D40}" destId="{BBC541B1-6516-4414-981D-67C8F219FBF4}" srcOrd="1" destOrd="0" presId="urn:microsoft.com/office/officeart/2008/layout/VerticalCurvedList"/>
    <dgm:cxn modelId="{E684F17E-8AD0-46BB-88F8-1B63F1B6E922}" type="presParOf" srcId="{AD0A8455-335C-48EC-A457-EFD0406A8D40}" destId="{7C29332A-B6CE-4028-BF1D-9D426753CF17}" srcOrd="2" destOrd="0" presId="urn:microsoft.com/office/officeart/2008/layout/VerticalCurvedList"/>
    <dgm:cxn modelId="{22554A21-5D83-4134-BB6B-EDA2E147B345}" type="presParOf" srcId="{AD0A8455-335C-48EC-A457-EFD0406A8D40}" destId="{A248569B-94A4-490A-99FA-A3045911C01A}" srcOrd="3" destOrd="0" presId="urn:microsoft.com/office/officeart/2008/layout/VerticalCurvedList"/>
    <dgm:cxn modelId="{985AF116-4A9C-49F3-B0AE-167CE9F9C436}" type="presParOf" srcId="{54120662-EA66-4CE9-9943-01FAE3B1B853}" destId="{91A25F6E-7B7B-4CEF-9B25-07003BF5E039}" srcOrd="1" destOrd="0" presId="urn:microsoft.com/office/officeart/2008/layout/VerticalCurvedList"/>
    <dgm:cxn modelId="{66FE328F-F837-405E-B2D4-AD33C22B9DC8}" type="presParOf" srcId="{54120662-EA66-4CE9-9943-01FAE3B1B853}" destId="{E81A2491-0ED3-4A2D-A553-0B0848B470AF}" srcOrd="2" destOrd="0" presId="urn:microsoft.com/office/officeart/2008/layout/VerticalCurvedList"/>
    <dgm:cxn modelId="{9FF5BC2B-E991-4CB7-9537-6DC141171E63}" type="presParOf" srcId="{E81A2491-0ED3-4A2D-A553-0B0848B470AF}" destId="{FBEEEDE8-8D51-4136-BB19-4BFC140BA868}" srcOrd="0" destOrd="0" presId="urn:microsoft.com/office/officeart/2008/layout/VerticalCurvedList"/>
    <dgm:cxn modelId="{A6514C60-EFA8-49CB-90C7-26D8812EB265}" type="presParOf" srcId="{54120662-EA66-4CE9-9943-01FAE3B1B853}" destId="{52A64E2E-059C-4612-95DD-503BFFAD3344}" srcOrd="3" destOrd="0" presId="urn:microsoft.com/office/officeart/2008/layout/VerticalCurvedList"/>
    <dgm:cxn modelId="{47997BB3-C6F4-4806-8974-3AB69EC09CEC}" type="presParOf" srcId="{54120662-EA66-4CE9-9943-01FAE3B1B853}" destId="{1E875004-7EFA-49F2-A51F-B80CEDD5777A}" srcOrd="4" destOrd="0" presId="urn:microsoft.com/office/officeart/2008/layout/VerticalCurvedList"/>
    <dgm:cxn modelId="{EBAA890B-2541-43DB-9647-748CDB9A1C75}" type="presParOf" srcId="{1E875004-7EFA-49F2-A51F-B80CEDD5777A}" destId="{A95696F9-0B47-4E2C-9A20-C4D172A782C3}" srcOrd="0" destOrd="0" presId="urn:microsoft.com/office/officeart/2008/layout/VerticalCurvedList"/>
    <dgm:cxn modelId="{E47781B6-6BAB-4282-BDDB-F35198FF451B}" type="presParOf" srcId="{54120662-EA66-4CE9-9943-01FAE3B1B853}" destId="{686FA663-7D57-4E4D-B014-DB7CA0D3C055}" srcOrd="5" destOrd="0" presId="urn:microsoft.com/office/officeart/2008/layout/VerticalCurvedList"/>
    <dgm:cxn modelId="{3EC58B23-4DEA-4298-8E06-726452BC7980}" type="presParOf" srcId="{54120662-EA66-4CE9-9943-01FAE3B1B853}" destId="{1AF2B93E-710A-48FA-8E44-49257062E09B}" srcOrd="6" destOrd="0" presId="urn:microsoft.com/office/officeart/2008/layout/VerticalCurvedList"/>
    <dgm:cxn modelId="{75A990B4-F7EF-461D-8B62-5AE18BCAF5E2}" type="presParOf" srcId="{1AF2B93E-710A-48FA-8E44-49257062E09B}" destId="{B1F52056-CA7A-47E6-BD75-F15203BB0E4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A524343-BE7C-46F5-BB21-0A0C71D7A30F}" type="doc">
      <dgm:prSet loTypeId="urn:microsoft.com/office/officeart/2008/layout/VerticalCurvedList" loCatId="list" qsTypeId="urn:microsoft.com/office/officeart/2005/8/quickstyle/simple3" qsCatId="simple" csTypeId="urn:microsoft.com/office/officeart/2005/8/colors/accent4_5" csCatId="accent4" phldr="1"/>
      <dgm:spPr/>
      <dgm:t>
        <a:bodyPr/>
        <a:lstStyle/>
        <a:p>
          <a:endParaRPr lang="uk-UA"/>
        </a:p>
      </dgm:t>
    </dgm:pt>
    <dgm:pt modelId="{AFFB82D3-9BF7-4247-9292-8A33DDEB2714}">
      <dgm:prSet/>
      <dgm:spPr/>
      <dgm:t>
        <a:bodyPr/>
        <a:lstStyle/>
        <a:p>
          <a:pPr algn="l" rtl="0"/>
          <a:r>
            <a:rPr lang="uk-UA" dirty="0" smtClean="0"/>
            <a:t>Оптимізація структури пасажиро та вантажопотоків.</a:t>
          </a:r>
          <a:endParaRPr lang="ru-RU" dirty="0"/>
        </a:p>
      </dgm:t>
    </dgm:pt>
    <dgm:pt modelId="{EA9E853F-75F2-473C-8626-29EC0A3456DC}" type="parTrans" cxnId="{F0784E16-6E71-431E-A6C2-E3F8EB0A4A59}">
      <dgm:prSet/>
      <dgm:spPr/>
      <dgm:t>
        <a:bodyPr/>
        <a:lstStyle/>
        <a:p>
          <a:pPr algn="l"/>
          <a:endParaRPr lang="uk-UA"/>
        </a:p>
      </dgm:t>
    </dgm:pt>
    <dgm:pt modelId="{E20D43B4-741F-4620-B49E-CEF7B206ED82}" type="sibTrans" cxnId="{F0784E16-6E71-431E-A6C2-E3F8EB0A4A59}">
      <dgm:prSet/>
      <dgm:spPr/>
      <dgm:t>
        <a:bodyPr/>
        <a:lstStyle/>
        <a:p>
          <a:pPr algn="l"/>
          <a:endParaRPr lang="uk-UA"/>
        </a:p>
      </dgm:t>
    </dgm:pt>
    <dgm:pt modelId="{BADC1E15-A181-425A-950A-A35F222B3CB2}">
      <dgm:prSet/>
      <dgm:spPr/>
      <dgm:t>
        <a:bodyPr/>
        <a:lstStyle/>
        <a:p>
          <a:pPr algn="l" rtl="0"/>
          <a:r>
            <a:rPr lang="uk-UA" dirty="0" smtClean="0"/>
            <a:t>Підвищення вимог та стандартів палива, що використовується в секторі транспорту.</a:t>
          </a:r>
          <a:endParaRPr lang="ru-RU" dirty="0"/>
        </a:p>
      </dgm:t>
    </dgm:pt>
    <dgm:pt modelId="{F3D1CE32-A5F4-4258-B14C-46B13582EF05}" type="parTrans" cxnId="{A70E0F07-0AF0-403F-B486-289D99C7E741}">
      <dgm:prSet/>
      <dgm:spPr/>
      <dgm:t>
        <a:bodyPr/>
        <a:lstStyle/>
        <a:p>
          <a:pPr algn="l"/>
          <a:endParaRPr lang="uk-UA"/>
        </a:p>
      </dgm:t>
    </dgm:pt>
    <dgm:pt modelId="{1CD9DEA7-42D7-4768-87D7-66CDF9BCE758}" type="sibTrans" cxnId="{A70E0F07-0AF0-403F-B486-289D99C7E741}">
      <dgm:prSet/>
      <dgm:spPr/>
      <dgm:t>
        <a:bodyPr/>
        <a:lstStyle/>
        <a:p>
          <a:pPr algn="l"/>
          <a:endParaRPr lang="uk-UA"/>
        </a:p>
      </dgm:t>
    </dgm:pt>
    <dgm:pt modelId="{22D813DA-1F99-427E-9F72-250EDCC53CA1}">
      <dgm:prSet/>
      <dgm:spPr/>
      <dgm:t>
        <a:bodyPr/>
        <a:lstStyle/>
        <a:p>
          <a:pPr algn="l" rtl="0"/>
          <a:r>
            <a:rPr lang="uk-UA" smtClean="0"/>
            <a:t>Оновлення рухомого складу громадського транспорту.</a:t>
          </a:r>
          <a:endParaRPr lang="ru-RU"/>
        </a:p>
      </dgm:t>
    </dgm:pt>
    <dgm:pt modelId="{CF68C76C-7A95-4841-A24D-1F8C7A9BFA14}" type="parTrans" cxnId="{26647AA2-A7D8-40BA-9C77-B183CF057642}">
      <dgm:prSet/>
      <dgm:spPr/>
      <dgm:t>
        <a:bodyPr/>
        <a:lstStyle/>
        <a:p>
          <a:pPr algn="l"/>
          <a:endParaRPr lang="uk-UA"/>
        </a:p>
      </dgm:t>
    </dgm:pt>
    <dgm:pt modelId="{D73C3979-7A59-416A-9E16-6D371F28310A}" type="sibTrans" cxnId="{26647AA2-A7D8-40BA-9C77-B183CF057642}">
      <dgm:prSet/>
      <dgm:spPr/>
      <dgm:t>
        <a:bodyPr/>
        <a:lstStyle/>
        <a:p>
          <a:pPr algn="l"/>
          <a:endParaRPr lang="uk-UA"/>
        </a:p>
      </dgm:t>
    </dgm:pt>
    <dgm:pt modelId="{D43B766B-8CFB-4B5B-9271-EF6F2F6844E5}">
      <dgm:prSet/>
      <dgm:spPr/>
      <dgm:t>
        <a:bodyPr/>
        <a:lstStyle/>
        <a:p>
          <a:pPr algn="l" rtl="0"/>
          <a:r>
            <a:rPr lang="uk-UA" smtClean="0"/>
            <a:t>Оновлення рухомого складу приватного транспорту.</a:t>
          </a:r>
          <a:endParaRPr lang="ru-RU"/>
        </a:p>
      </dgm:t>
    </dgm:pt>
    <dgm:pt modelId="{C9DDE425-7D1D-42BC-A161-BD55A1AA9706}" type="parTrans" cxnId="{679DB537-71D9-4DE6-B5F8-5A50006BA872}">
      <dgm:prSet/>
      <dgm:spPr/>
      <dgm:t>
        <a:bodyPr/>
        <a:lstStyle/>
        <a:p>
          <a:pPr algn="l"/>
          <a:endParaRPr lang="uk-UA"/>
        </a:p>
      </dgm:t>
    </dgm:pt>
    <dgm:pt modelId="{4099370F-3CFC-4AB3-82A0-D330D17BD6CB}" type="sibTrans" cxnId="{679DB537-71D9-4DE6-B5F8-5A50006BA872}">
      <dgm:prSet/>
      <dgm:spPr/>
      <dgm:t>
        <a:bodyPr/>
        <a:lstStyle/>
        <a:p>
          <a:pPr algn="l"/>
          <a:endParaRPr lang="uk-UA"/>
        </a:p>
      </dgm:t>
    </dgm:pt>
    <dgm:pt modelId="{105FF7C5-34A6-4013-B0F4-D2647A2855DE}">
      <dgm:prSet/>
      <dgm:spPr/>
      <dgm:t>
        <a:bodyPr/>
        <a:lstStyle/>
        <a:p>
          <a:pPr algn="l" rtl="0"/>
          <a:r>
            <a:rPr lang="uk-UA" smtClean="0"/>
            <a:t>Проведення Днів без автомобілів.</a:t>
          </a:r>
          <a:endParaRPr lang="ru-RU"/>
        </a:p>
      </dgm:t>
    </dgm:pt>
    <dgm:pt modelId="{C12C4712-DA85-40CF-9D8F-0A569F47C368}" type="parTrans" cxnId="{E8720E1D-BEA1-4871-B0F4-4F23A2B03FAC}">
      <dgm:prSet/>
      <dgm:spPr/>
      <dgm:t>
        <a:bodyPr/>
        <a:lstStyle/>
        <a:p>
          <a:pPr algn="l"/>
          <a:endParaRPr lang="uk-UA"/>
        </a:p>
      </dgm:t>
    </dgm:pt>
    <dgm:pt modelId="{76B2B663-8E5A-4646-80AC-6DE02D40DE04}" type="sibTrans" cxnId="{E8720E1D-BEA1-4871-B0F4-4F23A2B03FAC}">
      <dgm:prSet/>
      <dgm:spPr/>
      <dgm:t>
        <a:bodyPr/>
        <a:lstStyle/>
        <a:p>
          <a:pPr algn="l"/>
          <a:endParaRPr lang="uk-UA"/>
        </a:p>
      </dgm:t>
    </dgm:pt>
    <dgm:pt modelId="{BB92690D-762B-4D9D-9FC4-F1A792BDC832}">
      <dgm:prSet/>
      <dgm:spPr/>
      <dgm:t>
        <a:bodyPr/>
        <a:lstStyle/>
        <a:p>
          <a:pPr algn="l" rtl="0"/>
          <a:r>
            <a:rPr lang="uk-UA" dirty="0" smtClean="0"/>
            <a:t>Популяризація використання велосипедного транспорту</a:t>
          </a:r>
          <a:endParaRPr lang="ru-RU" dirty="0"/>
        </a:p>
      </dgm:t>
    </dgm:pt>
    <dgm:pt modelId="{036EFBD5-0046-4CCA-9F7F-9ECE4B787168}" type="parTrans" cxnId="{30BE006E-C1DD-4EA3-B0A1-385F317A2689}">
      <dgm:prSet/>
      <dgm:spPr/>
      <dgm:t>
        <a:bodyPr/>
        <a:lstStyle/>
        <a:p>
          <a:pPr algn="l"/>
          <a:endParaRPr lang="uk-UA"/>
        </a:p>
      </dgm:t>
    </dgm:pt>
    <dgm:pt modelId="{29661671-9482-48A1-BE67-1BB0D1AA1482}" type="sibTrans" cxnId="{30BE006E-C1DD-4EA3-B0A1-385F317A2689}">
      <dgm:prSet/>
      <dgm:spPr/>
      <dgm:t>
        <a:bodyPr/>
        <a:lstStyle/>
        <a:p>
          <a:pPr algn="l"/>
          <a:endParaRPr lang="uk-UA"/>
        </a:p>
      </dgm:t>
    </dgm:pt>
    <dgm:pt modelId="{56F03943-EB75-498F-B2DB-E0A114D5E4EB}" type="pres">
      <dgm:prSet presAssocID="{8A524343-BE7C-46F5-BB21-0A0C71D7A30F}" presName="Name0" presStyleCnt="0">
        <dgm:presLayoutVars>
          <dgm:chMax val="7"/>
          <dgm:chPref val="7"/>
          <dgm:dir val="rev"/>
        </dgm:presLayoutVars>
      </dgm:prSet>
      <dgm:spPr/>
      <dgm:t>
        <a:bodyPr/>
        <a:lstStyle/>
        <a:p>
          <a:endParaRPr lang="uk-UA"/>
        </a:p>
      </dgm:t>
    </dgm:pt>
    <dgm:pt modelId="{449D5A95-FF3D-4206-A92E-FB3D47665CA9}" type="pres">
      <dgm:prSet presAssocID="{8A524343-BE7C-46F5-BB21-0A0C71D7A30F}" presName="Name1" presStyleCnt="0"/>
      <dgm:spPr/>
      <dgm:t>
        <a:bodyPr/>
        <a:lstStyle/>
        <a:p>
          <a:endParaRPr lang="uk-UA"/>
        </a:p>
      </dgm:t>
    </dgm:pt>
    <dgm:pt modelId="{990048B2-6359-4252-9FA8-674B66E2BD43}" type="pres">
      <dgm:prSet presAssocID="{8A524343-BE7C-46F5-BB21-0A0C71D7A30F}" presName="cycle" presStyleCnt="0"/>
      <dgm:spPr/>
      <dgm:t>
        <a:bodyPr/>
        <a:lstStyle/>
        <a:p>
          <a:endParaRPr lang="uk-UA"/>
        </a:p>
      </dgm:t>
    </dgm:pt>
    <dgm:pt modelId="{33B86FD6-0C7F-4AC5-9A21-750FDC9BE31D}" type="pres">
      <dgm:prSet presAssocID="{8A524343-BE7C-46F5-BB21-0A0C71D7A30F}" presName="srcNode" presStyleLbl="node1" presStyleIdx="0" presStyleCnt="6"/>
      <dgm:spPr/>
      <dgm:t>
        <a:bodyPr/>
        <a:lstStyle/>
        <a:p>
          <a:endParaRPr lang="uk-UA"/>
        </a:p>
      </dgm:t>
    </dgm:pt>
    <dgm:pt modelId="{CD88EDDD-96F8-473C-9E2A-57D1CD7F6391}" type="pres">
      <dgm:prSet presAssocID="{8A524343-BE7C-46F5-BB21-0A0C71D7A30F}" presName="conn" presStyleLbl="parChTrans1D2" presStyleIdx="0" presStyleCnt="1"/>
      <dgm:spPr/>
      <dgm:t>
        <a:bodyPr/>
        <a:lstStyle/>
        <a:p>
          <a:endParaRPr lang="uk-UA"/>
        </a:p>
      </dgm:t>
    </dgm:pt>
    <dgm:pt modelId="{928E6EE6-48DE-46C8-A363-6AB4D189B8F3}" type="pres">
      <dgm:prSet presAssocID="{8A524343-BE7C-46F5-BB21-0A0C71D7A30F}" presName="extraNode" presStyleLbl="node1" presStyleIdx="0" presStyleCnt="6"/>
      <dgm:spPr/>
      <dgm:t>
        <a:bodyPr/>
        <a:lstStyle/>
        <a:p>
          <a:endParaRPr lang="uk-UA"/>
        </a:p>
      </dgm:t>
    </dgm:pt>
    <dgm:pt modelId="{5015701A-E0F8-4262-8EE7-C409949B7ACE}" type="pres">
      <dgm:prSet presAssocID="{8A524343-BE7C-46F5-BB21-0A0C71D7A30F}" presName="dstNode" presStyleLbl="node1" presStyleIdx="0" presStyleCnt="6"/>
      <dgm:spPr/>
      <dgm:t>
        <a:bodyPr/>
        <a:lstStyle/>
        <a:p>
          <a:endParaRPr lang="uk-UA"/>
        </a:p>
      </dgm:t>
    </dgm:pt>
    <dgm:pt modelId="{DF72577C-BD98-44AC-84F2-CC77607354B6}" type="pres">
      <dgm:prSet presAssocID="{AFFB82D3-9BF7-4247-9292-8A33DDEB2714}" presName="text_1" presStyleLbl="node1" presStyleIdx="0" presStyleCnt="6" custScaleX="98306" custLinFactNeighborX="-911" custLinFactNeighborY="-2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14A5011-17B4-4723-9E49-11DC6998852E}" type="pres">
      <dgm:prSet presAssocID="{AFFB82D3-9BF7-4247-9292-8A33DDEB2714}" presName="accent_1" presStyleCnt="0"/>
      <dgm:spPr/>
      <dgm:t>
        <a:bodyPr/>
        <a:lstStyle/>
        <a:p>
          <a:endParaRPr lang="uk-UA"/>
        </a:p>
      </dgm:t>
    </dgm:pt>
    <dgm:pt modelId="{D3B812C3-8998-4E73-9139-3D8D17D2427E}" type="pres">
      <dgm:prSet presAssocID="{AFFB82D3-9BF7-4247-9292-8A33DDEB2714}" presName="accentRepeatNode" presStyleLbl="solidFgAcc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825508ED-258B-42DF-A73C-CF037F41D47D}" type="pres">
      <dgm:prSet presAssocID="{BADC1E15-A181-425A-950A-A35F222B3CB2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B950F96-E6F1-4B0E-ADCA-24679450DA6B}" type="pres">
      <dgm:prSet presAssocID="{BADC1E15-A181-425A-950A-A35F222B3CB2}" presName="accent_2" presStyleCnt="0"/>
      <dgm:spPr/>
      <dgm:t>
        <a:bodyPr/>
        <a:lstStyle/>
        <a:p>
          <a:endParaRPr lang="uk-UA"/>
        </a:p>
      </dgm:t>
    </dgm:pt>
    <dgm:pt modelId="{9B23C5B3-6007-487E-85CE-E822E708E7BA}" type="pres">
      <dgm:prSet presAssocID="{BADC1E15-A181-425A-950A-A35F222B3CB2}" presName="accentRepeatNode" presStyleLbl="solidFgAcc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91CB6D90-443F-4972-9BDC-0064436C8479}" type="pres">
      <dgm:prSet presAssocID="{22D813DA-1F99-427E-9F72-250EDCC53CA1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D56A344-3279-4AC0-BF1F-0E909C8BA708}" type="pres">
      <dgm:prSet presAssocID="{22D813DA-1F99-427E-9F72-250EDCC53CA1}" presName="accent_3" presStyleCnt="0"/>
      <dgm:spPr/>
      <dgm:t>
        <a:bodyPr/>
        <a:lstStyle/>
        <a:p>
          <a:endParaRPr lang="uk-UA"/>
        </a:p>
      </dgm:t>
    </dgm:pt>
    <dgm:pt modelId="{AC63996E-0B36-4175-8F0E-D96078B126AD}" type="pres">
      <dgm:prSet presAssocID="{22D813DA-1F99-427E-9F72-250EDCC53CA1}" presName="accentRepeatNode" presStyleLbl="solidFgAcc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27F449D2-CEB9-49AC-B060-9115C0C5827D}" type="pres">
      <dgm:prSet presAssocID="{D43B766B-8CFB-4B5B-9271-EF6F2F6844E5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0B38D3D-367D-4FE1-ACBB-A771C36B4FA7}" type="pres">
      <dgm:prSet presAssocID="{D43B766B-8CFB-4B5B-9271-EF6F2F6844E5}" presName="accent_4" presStyleCnt="0"/>
      <dgm:spPr/>
      <dgm:t>
        <a:bodyPr/>
        <a:lstStyle/>
        <a:p>
          <a:endParaRPr lang="uk-UA"/>
        </a:p>
      </dgm:t>
    </dgm:pt>
    <dgm:pt modelId="{9C529DDB-0425-48D6-97C3-7FDA93FECF86}" type="pres">
      <dgm:prSet presAssocID="{D43B766B-8CFB-4B5B-9271-EF6F2F6844E5}" presName="accentRepeatNode" presStyleLbl="solidFgAcc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98FF54FE-319B-4F54-AFDD-03E8EAD98A03}" type="pres">
      <dgm:prSet presAssocID="{105FF7C5-34A6-4013-B0F4-D2647A2855DE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5F8AEFA-CA27-454F-B9DA-B484F8F20AD8}" type="pres">
      <dgm:prSet presAssocID="{105FF7C5-34A6-4013-B0F4-D2647A2855DE}" presName="accent_5" presStyleCnt="0"/>
      <dgm:spPr/>
      <dgm:t>
        <a:bodyPr/>
        <a:lstStyle/>
        <a:p>
          <a:endParaRPr lang="uk-UA"/>
        </a:p>
      </dgm:t>
    </dgm:pt>
    <dgm:pt modelId="{E43578AF-B524-4154-A94F-12E6F448361D}" type="pres">
      <dgm:prSet presAssocID="{105FF7C5-34A6-4013-B0F4-D2647A2855DE}" presName="accentRepeatNode" presStyleLbl="solidFgAcc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F90EBD4F-4D56-4A3C-AEAB-CAAB594E3D08}" type="pres">
      <dgm:prSet presAssocID="{BB92690D-762B-4D9D-9FC4-F1A792BDC832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F3A64F1-E38B-4697-980A-462337769EED}" type="pres">
      <dgm:prSet presAssocID="{BB92690D-762B-4D9D-9FC4-F1A792BDC832}" presName="accent_6" presStyleCnt="0"/>
      <dgm:spPr/>
      <dgm:t>
        <a:bodyPr/>
        <a:lstStyle/>
        <a:p>
          <a:endParaRPr lang="uk-UA"/>
        </a:p>
      </dgm:t>
    </dgm:pt>
    <dgm:pt modelId="{554DED5E-54E3-4D12-B599-F18A841CEE2D}" type="pres">
      <dgm:prSet presAssocID="{BB92690D-762B-4D9D-9FC4-F1A792BDC832}" presName="accentRepeatNode" presStyleLbl="solidFgAcc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uk-UA"/>
        </a:p>
      </dgm:t>
    </dgm:pt>
  </dgm:ptLst>
  <dgm:cxnLst>
    <dgm:cxn modelId="{BA55501D-14FA-476A-AC31-4B0EB7E51CFE}" type="presOf" srcId="{22D813DA-1F99-427E-9F72-250EDCC53CA1}" destId="{91CB6D90-443F-4972-9BDC-0064436C8479}" srcOrd="0" destOrd="0" presId="urn:microsoft.com/office/officeart/2008/layout/VerticalCurvedList"/>
    <dgm:cxn modelId="{679DB537-71D9-4DE6-B5F8-5A50006BA872}" srcId="{8A524343-BE7C-46F5-BB21-0A0C71D7A30F}" destId="{D43B766B-8CFB-4B5B-9271-EF6F2F6844E5}" srcOrd="3" destOrd="0" parTransId="{C9DDE425-7D1D-42BC-A161-BD55A1AA9706}" sibTransId="{4099370F-3CFC-4AB3-82A0-D330D17BD6CB}"/>
    <dgm:cxn modelId="{30BE006E-C1DD-4EA3-B0A1-385F317A2689}" srcId="{8A524343-BE7C-46F5-BB21-0A0C71D7A30F}" destId="{BB92690D-762B-4D9D-9FC4-F1A792BDC832}" srcOrd="5" destOrd="0" parTransId="{036EFBD5-0046-4CCA-9F7F-9ECE4B787168}" sibTransId="{29661671-9482-48A1-BE67-1BB0D1AA1482}"/>
    <dgm:cxn modelId="{26647AA2-A7D8-40BA-9C77-B183CF057642}" srcId="{8A524343-BE7C-46F5-BB21-0A0C71D7A30F}" destId="{22D813DA-1F99-427E-9F72-250EDCC53CA1}" srcOrd="2" destOrd="0" parTransId="{CF68C76C-7A95-4841-A24D-1F8C7A9BFA14}" sibTransId="{D73C3979-7A59-416A-9E16-6D371F28310A}"/>
    <dgm:cxn modelId="{F0784E16-6E71-431E-A6C2-E3F8EB0A4A59}" srcId="{8A524343-BE7C-46F5-BB21-0A0C71D7A30F}" destId="{AFFB82D3-9BF7-4247-9292-8A33DDEB2714}" srcOrd="0" destOrd="0" parTransId="{EA9E853F-75F2-473C-8626-29EC0A3456DC}" sibTransId="{E20D43B4-741F-4620-B49E-CEF7B206ED82}"/>
    <dgm:cxn modelId="{E8720E1D-BEA1-4871-B0F4-4F23A2B03FAC}" srcId="{8A524343-BE7C-46F5-BB21-0A0C71D7A30F}" destId="{105FF7C5-34A6-4013-B0F4-D2647A2855DE}" srcOrd="4" destOrd="0" parTransId="{C12C4712-DA85-40CF-9D8F-0A569F47C368}" sibTransId="{76B2B663-8E5A-4646-80AC-6DE02D40DE04}"/>
    <dgm:cxn modelId="{D8A89121-FD5C-4259-9742-039ABCA5D46E}" type="presOf" srcId="{D43B766B-8CFB-4B5B-9271-EF6F2F6844E5}" destId="{27F449D2-CEB9-49AC-B060-9115C0C5827D}" srcOrd="0" destOrd="0" presId="urn:microsoft.com/office/officeart/2008/layout/VerticalCurvedList"/>
    <dgm:cxn modelId="{6052BA3D-BCF6-4583-BC9D-539D229FFF91}" type="presOf" srcId="{AFFB82D3-9BF7-4247-9292-8A33DDEB2714}" destId="{DF72577C-BD98-44AC-84F2-CC77607354B6}" srcOrd="0" destOrd="0" presId="urn:microsoft.com/office/officeart/2008/layout/VerticalCurvedList"/>
    <dgm:cxn modelId="{B0D7A7DE-12ED-453D-B3F6-757450B0B964}" type="presOf" srcId="{8A524343-BE7C-46F5-BB21-0A0C71D7A30F}" destId="{56F03943-EB75-498F-B2DB-E0A114D5E4EB}" srcOrd="0" destOrd="0" presId="urn:microsoft.com/office/officeart/2008/layout/VerticalCurvedList"/>
    <dgm:cxn modelId="{A70E0F07-0AF0-403F-B486-289D99C7E741}" srcId="{8A524343-BE7C-46F5-BB21-0A0C71D7A30F}" destId="{BADC1E15-A181-425A-950A-A35F222B3CB2}" srcOrd="1" destOrd="0" parTransId="{F3D1CE32-A5F4-4258-B14C-46B13582EF05}" sibTransId="{1CD9DEA7-42D7-4768-87D7-66CDF9BCE758}"/>
    <dgm:cxn modelId="{86FD0363-7D15-4302-8514-D5722D0BD70F}" type="presOf" srcId="{BB92690D-762B-4D9D-9FC4-F1A792BDC832}" destId="{F90EBD4F-4D56-4A3C-AEAB-CAAB594E3D08}" srcOrd="0" destOrd="0" presId="urn:microsoft.com/office/officeart/2008/layout/VerticalCurvedList"/>
    <dgm:cxn modelId="{41C2BF4E-999C-4776-89A4-C39E7F30B1E6}" type="presOf" srcId="{105FF7C5-34A6-4013-B0F4-D2647A2855DE}" destId="{98FF54FE-319B-4F54-AFDD-03E8EAD98A03}" srcOrd="0" destOrd="0" presId="urn:microsoft.com/office/officeart/2008/layout/VerticalCurvedList"/>
    <dgm:cxn modelId="{AD84A10E-FF50-4B14-A107-6CEB33090AB8}" type="presOf" srcId="{E20D43B4-741F-4620-B49E-CEF7B206ED82}" destId="{CD88EDDD-96F8-473C-9E2A-57D1CD7F6391}" srcOrd="0" destOrd="0" presId="urn:microsoft.com/office/officeart/2008/layout/VerticalCurvedList"/>
    <dgm:cxn modelId="{7903B4EF-95DB-4200-AB7A-462FBEC89619}" type="presOf" srcId="{BADC1E15-A181-425A-950A-A35F222B3CB2}" destId="{825508ED-258B-42DF-A73C-CF037F41D47D}" srcOrd="0" destOrd="0" presId="urn:microsoft.com/office/officeart/2008/layout/VerticalCurvedList"/>
    <dgm:cxn modelId="{02C95827-05AD-420C-9E10-4B98302915D4}" type="presParOf" srcId="{56F03943-EB75-498F-B2DB-E0A114D5E4EB}" destId="{449D5A95-FF3D-4206-A92E-FB3D47665CA9}" srcOrd="0" destOrd="0" presId="urn:microsoft.com/office/officeart/2008/layout/VerticalCurvedList"/>
    <dgm:cxn modelId="{E93B82C5-2442-4B6A-89D5-B6E9DE30BE5D}" type="presParOf" srcId="{449D5A95-FF3D-4206-A92E-FB3D47665CA9}" destId="{990048B2-6359-4252-9FA8-674B66E2BD43}" srcOrd="0" destOrd="0" presId="urn:microsoft.com/office/officeart/2008/layout/VerticalCurvedList"/>
    <dgm:cxn modelId="{79465B75-937E-474D-939A-A9A43F92E06D}" type="presParOf" srcId="{990048B2-6359-4252-9FA8-674B66E2BD43}" destId="{33B86FD6-0C7F-4AC5-9A21-750FDC9BE31D}" srcOrd="0" destOrd="0" presId="urn:microsoft.com/office/officeart/2008/layout/VerticalCurvedList"/>
    <dgm:cxn modelId="{68B82766-39FF-4CC0-83A3-820C3D581DC1}" type="presParOf" srcId="{990048B2-6359-4252-9FA8-674B66E2BD43}" destId="{CD88EDDD-96F8-473C-9E2A-57D1CD7F6391}" srcOrd="1" destOrd="0" presId="urn:microsoft.com/office/officeart/2008/layout/VerticalCurvedList"/>
    <dgm:cxn modelId="{47AC11F5-499D-49E1-A8F6-C83FCB892D31}" type="presParOf" srcId="{990048B2-6359-4252-9FA8-674B66E2BD43}" destId="{928E6EE6-48DE-46C8-A363-6AB4D189B8F3}" srcOrd="2" destOrd="0" presId="urn:microsoft.com/office/officeart/2008/layout/VerticalCurvedList"/>
    <dgm:cxn modelId="{4F7ABC72-AE31-4290-9448-BCF84F00539C}" type="presParOf" srcId="{990048B2-6359-4252-9FA8-674B66E2BD43}" destId="{5015701A-E0F8-4262-8EE7-C409949B7ACE}" srcOrd="3" destOrd="0" presId="urn:microsoft.com/office/officeart/2008/layout/VerticalCurvedList"/>
    <dgm:cxn modelId="{4125B062-0D1D-4614-931F-630ABB42E6B8}" type="presParOf" srcId="{449D5A95-FF3D-4206-A92E-FB3D47665CA9}" destId="{DF72577C-BD98-44AC-84F2-CC77607354B6}" srcOrd="1" destOrd="0" presId="urn:microsoft.com/office/officeart/2008/layout/VerticalCurvedList"/>
    <dgm:cxn modelId="{AE4668AC-231F-4AC4-8B64-93C1BFB15F37}" type="presParOf" srcId="{449D5A95-FF3D-4206-A92E-FB3D47665CA9}" destId="{E14A5011-17B4-4723-9E49-11DC6998852E}" srcOrd="2" destOrd="0" presId="urn:microsoft.com/office/officeart/2008/layout/VerticalCurvedList"/>
    <dgm:cxn modelId="{B04C85CB-D5D6-4E69-9E30-80F686013A47}" type="presParOf" srcId="{E14A5011-17B4-4723-9E49-11DC6998852E}" destId="{D3B812C3-8998-4E73-9139-3D8D17D2427E}" srcOrd="0" destOrd="0" presId="urn:microsoft.com/office/officeart/2008/layout/VerticalCurvedList"/>
    <dgm:cxn modelId="{3B1D3C49-710B-4CE3-B4F0-85EAE2240235}" type="presParOf" srcId="{449D5A95-FF3D-4206-A92E-FB3D47665CA9}" destId="{825508ED-258B-42DF-A73C-CF037F41D47D}" srcOrd="3" destOrd="0" presId="urn:microsoft.com/office/officeart/2008/layout/VerticalCurvedList"/>
    <dgm:cxn modelId="{CA0CFA16-78B1-489B-A164-E074C4D14642}" type="presParOf" srcId="{449D5A95-FF3D-4206-A92E-FB3D47665CA9}" destId="{AB950F96-E6F1-4B0E-ADCA-24679450DA6B}" srcOrd="4" destOrd="0" presId="urn:microsoft.com/office/officeart/2008/layout/VerticalCurvedList"/>
    <dgm:cxn modelId="{51935A13-848F-478E-BE91-6C02ACEDB582}" type="presParOf" srcId="{AB950F96-E6F1-4B0E-ADCA-24679450DA6B}" destId="{9B23C5B3-6007-487E-85CE-E822E708E7BA}" srcOrd="0" destOrd="0" presId="urn:microsoft.com/office/officeart/2008/layout/VerticalCurvedList"/>
    <dgm:cxn modelId="{7F7E9386-0A91-409E-848F-F01075ADFC30}" type="presParOf" srcId="{449D5A95-FF3D-4206-A92E-FB3D47665CA9}" destId="{91CB6D90-443F-4972-9BDC-0064436C8479}" srcOrd="5" destOrd="0" presId="urn:microsoft.com/office/officeart/2008/layout/VerticalCurvedList"/>
    <dgm:cxn modelId="{32A3E998-8CA6-4A47-8F68-7C10EF8EA216}" type="presParOf" srcId="{449D5A95-FF3D-4206-A92E-FB3D47665CA9}" destId="{3D56A344-3279-4AC0-BF1F-0E909C8BA708}" srcOrd="6" destOrd="0" presId="urn:microsoft.com/office/officeart/2008/layout/VerticalCurvedList"/>
    <dgm:cxn modelId="{BA6AFA6B-BDB6-41F7-9250-C359022792A6}" type="presParOf" srcId="{3D56A344-3279-4AC0-BF1F-0E909C8BA708}" destId="{AC63996E-0B36-4175-8F0E-D96078B126AD}" srcOrd="0" destOrd="0" presId="urn:microsoft.com/office/officeart/2008/layout/VerticalCurvedList"/>
    <dgm:cxn modelId="{2ABA1EB2-F077-440C-A357-33B4C3E7A1ED}" type="presParOf" srcId="{449D5A95-FF3D-4206-A92E-FB3D47665CA9}" destId="{27F449D2-CEB9-49AC-B060-9115C0C5827D}" srcOrd="7" destOrd="0" presId="urn:microsoft.com/office/officeart/2008/layout/VerticalCurvedList"/>
    <dgm:cxn modelId="{8DEBD96F-3E12-4BA2-97D4-3B9473BF42DE}" type="presParOf" srcId="{449D5A95-FF3D-4206-A92E-FB3D47665CA9}" destId="{70B38D3D-367D-4FE1-ACBB-A771C36B4FA7}" srcOrd="8" destOrd="0" presId="urn:microsoft.com/office/officeart/2008/layout/VerticalCurvedList"/>
    <dgm:cxn modelId="{71016D64-7728-4E01-841B-A7AED08FF06B}" type="presParOf" srcId="{70B38D3D-367D-4FE1-ACBB-A771C36B4FA7}" destId="{9C529DDB-0425-48D6-97C3-7FDA93FECF86}" srcOrd="0" destOrd="0" presId="urn:microsoft.com/office/officeart/2008/layout/VerticalCurvedList"/>
    <dgm:cxn modelId="{2728ADC9-B8FC-4976-B720-99E89124333F}" type="presParOf" srcId="{449D5A95-FF3D-4206-A92E-FB3D47665CA9}" destId="{98FF54FE-319B-4F54-AFDD-03E8EAD98A03}" srcOrd="9" destOrd="0" presId="urn:microsoft.com/office/officeart/2008/layout/VerticalCurvedList"/>
    <dgm:cxn modelId="{57334BEF-3EE9-4EF0-8951-9987C4F1104E}" type="presParOf" srcId="{449D5A95-FF3D-4206-A92E-FB3D47665CA9}" destId="{55F8AEFA-CA27-454F-B9DA-B484F8F20AD8}" srcOrd="10" destOrd="0" presId="urn:microsoft.com/office/officeart/2008/layout/VerticalCurvedList"/>
    <dgm:cxn modelId="{7D1FA083-C0CA-4BB0-B2C5-809704D08D95}" type="presParOf" srcId="{55F8AEFA-CA27-454F-B9DA-B484F8F20AD8}" destId="{E43578AF-B524-4154-A94F-12E6F448361D}" srcOrd="0" destOrd="0" presId="urn:microsoft.com/office/officeart/2008/layout/VerticalCurvedList"/>
    <dgm:cxn modelId="{EE8F63FC-5020-4700-B224-92AD6ADD6B6A}" type="presParOf" srcId="{449D5A95-FF3D-4206-A92E-FB3D47665CA9}" destId="{F90EBD4F-4D56-4A3C-AEAB-CAAB594E3D08}" srcOrd="11" destOrd="0" presId="urn:microsoft.com/office/officeart/2008/layout/VerticalCurvedList"/>
    <dgm:cxn modelId="{6FD9A178-946E-46BB-BB79-323DB169AADE}" type="presParOf" srcId="{449D5A95-FF3D-4206-A92E-FB3D47665CA9}" destId="{EF3A64F1-E38B-4697-980A-462337769EED}" srcOrd="12" destOrd="0" presId="urn:microsoft.com/office/officeart/2008/layout/VerticalCurvedList"/>
    <dgm:cxn modelId="{A7E86155-3534-4239-8549-79B67CA61BA3}" type="presParOf" srcId="{EF3A64F1-E38B-4697-980A-462337769EED}" destId="{554DED5E-54E3-4D12-B599-F18A841CEE2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DE8FEE-5956-403E-9664-8CD18F20A316}">
      <dsp:nvSpPr>
        <dsp:cNvPr id="0" name=""/>
        <dsp:cNvSpPr/>
      </dsp:nvSpPr>
      <dsp:spPr>
        <a:xfrm>
          <a:off x="-6499655" y="-994067"/>
          <a:ext cx="7736198" cy="7736198"/>
        </a:xfrm>
        <a:prstGeom prst="blockArc">
          <a:avLst>
            <a:gd name="adj1" fmla="val 18900000"/>
            <a:gd name="adj2" fmla="val 2700000"/>
            <a:gd name="adj3" fmla="val 279"/>
          </a:avLst>
        </a:pr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C8B79D-DF01-4DA1-BFEA-3F3DD5A13684}">
      <dsp:nvSpPr>
        <dsp:cNvPr id="0" name=""/>
        <dsp:cNvSpPr/>
      </dsp:nvSpPr>
      <dsp:spPr>
        <a:xfrm>
          <a:off x="460257" y="302693"/>
          <a:ext cx="8626975" cy="605156"/>
        </a:xfrm>
        <a:prstGeom prst="rect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0343" tIns="30480" rIns="30480" bIns="3048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/>
            <a:t>Термомодернізація житлових будівель, шляхом здешевлення вартості таких заходів , зокрема шляхом пільгового кредитування, відшкодування частини вартості заходу або частини суми (відсотків) за кредитами, надання державних гарантій</a:t>
          </a:r>
          <a:endParaRPr lang="ru-RU" sz="1200" kern="1200" dirty="0"/>
        </a:p>
      </dsp:txBody>
      <dsp:txXfrm>
        <a:off x="460257" y="302693"/>
        <a:ext cx="8626975" cy="605156"/>
      </dsp:txXfrm>
    </dsp:sp>
    <dsp:sp modelId="{4B08D7DE-7E01-49B9-89A0-AD2A2136E4DD}">
      <dsp:nvSpPr>
        <dsp:cNvPr id="0" name=""/>
        <dsp:cNvSpPr/>
      </dsp:nvSpPr>
      <dsp:spPr>
        <a:xfrm>
          <a:off x="82035" y="227048"/>
          <a:ext cx="756445" cy="75644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7C86473F-E6AD-4275-BC6A-21A40FA9B23B}">
      <dsp:nvSpPr>
        <dsp:cNvPr id="0" name=""/>
        <dsp:cNvSpPr/>
      </dsp:nvSpPr>
      <dsp:spPr>
        <a:xfrm>
          <a:off x="958040" y="1210312"/>
          <a:ext cx="8129193" cy="605156"/>
        </a:xfrm>
        <a:prstGeom prst="rect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8000"/>
                <a:tint val="50000"/>
                <a:satMod val="300000"/>
              </a:schemeClr>
            </a:gs>
            <a:gs pos="35000">
              <a:schemeClr val="accent4">
                <a:alpha val="90000"/>
                <a:hueOff val="0"/>
                <a:satOff val="0"/>
                <a:lumOff val="0"/>
                <a:alphaOff val="-8000"/>
                <a:tint val="37000"/>
                <a:satMod val="3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8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0343" tIns="30480" rIns="30480" bIns="3048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/>
            <a:t>Встановлення мінімальних вимог до енергоефективності будівель та електрообладнання побутового призначення; забезпечення функціонування системи енергетичного маркування електрообладнання побутового призначення</a:t>
          </a:r>
          <a:endParaRPr lang="ru-RU" sz="1200" kern="1200" dirty="0"/>
        </a:p>
      </dsp:txBody>
      <dsp:txXfrm>
        <a:off x="958040" y="1210312"/>
        <a:ext cx="8129193" cy="605156"/>
      </dsp:txXfrm>
    </dsp:sp>
    <dsp:sp modelId="{24E2063D-82E9-45C9-8088-1B6E89C104A2}">
      <dsp:nvSpPr>
        <dsp:cNvPr id="0" name=""/>
        <dsp:cNvSpPr/>
      </dsp:nvSpPr>
      <dsp:spPr>
        <a:xfrm>
          <a:off x="579817" y="1134667"/>
          <a:ext cx="756445" cy="75644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4">
              <a:alpha val="90000"/>
              <a:hueOff val="0"/>
              <a:satOff val="0"/>
              <a:lumOff val="0"/>
              <a:alphaOff val="-8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3631D49F-A389-4E30-B3FF-47C77DB06822}">
      <dsp:nvSpPr>
        <dsp:cNvPr id="0" name=""/>
        <dsp:cNvSpPr/>
      </dsp:nvSpPr>
      <dsp:spPr>
        <a:xfrm>
          <a:off x="1185663" y="2117931"/>
          <a:ext cx="7901569" cy="605156"/>
        </a:xfrm>
        <a:prstGeom prst="rect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6000"/>
                <a:tint val="50000"/>
                <a:satMod val="300000"/>
              </a:schemeClr>
            </a:gs>
            <a:gs pos="35000">
              <a:schemeClr val="accent4">
                <a:alpha val="90000"/>
                <a:hueOff val="0"/>
                <a:satOff val="0"/>
                <a:lumOff val="0"/>
                <a:alphaOff val="-16000"/>
                <a:tint val="37000"/>
                <a:satMod val="3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6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0343" tIns="30480" rIns="30480" bIns="3048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/>
            <a:t>Забезпечення повного обліку споживання  енергії та впровадження рахунків з інформаційно-аналітичними даними по динаміці обсягів споживання енергії (комунальних послуг)</a:t>
          </a:r>
          <a:endParaRPr lang="ru-RU" sz="1200" kern="1200" dirty="0"/>
        </a:p>
      </dsp:txBody>
      <dsp:txXfrm>
        <a:off x="1185663" y="2117931"/>
        <a:ext cx="7901569" cy="605156"/>
      </dsp:txXfrm>
    </dsp:sp>
    <dsp:sp modelId="{8272A238-43B8-4707-80D4-CF1F722F087E}">
      <dsp:nvSpPr>
        <dsp:cNvPr id="0" name=""/>
        <dsp:cNvSpPr/>
      </dsp:nvSpPr>
      <dsp:spPr>
        <a:xfrm>
          <a:off x="807440" y="2042287"/>
          <a:ext cx="756445" cy="75644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4">
              <a:alpha val="90000"/>
              <a:hueOff val="0"/>
              <a:satOff val="0"/>
              <a:lumOff val="0"/>
              <a:alphaOff val="-16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87733CD-4B10-4170-841C-57DFB0CFA829}">
      <dsp:nvSpPr>
        <dsp:cNvPr id="0" name=""/>
        <dsp:cNvSpPr/>
      </dsp:nvSpPr>
      <dsp:spPr>
        <a:xfrm>
          <a:off x="1185663" y="3024976"/>
          <a:ext cx="7901569" cy="605156"/>
        </a:xfrm>
        <a:prstGeom prst="rect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4000"/>
                <a:tint val="50000"/>
                <a:satMod val="300000"/>
              </a:schemeClr>
            </a:gs>
            <a:gs pos="35000">
              <a:schemeClr val="accent4">
                <a:alpha val="90000"/>
                <a:hueOff val="0"/>
                <a:satOff val="0"/>
                <a:lumOff val="0"/>
                <a:alphaOff val="-24000"/>
                <a:tint val="37000"/>
                <a:satMod val="3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4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0343" tIns="30480" rIns="30480" bIns="3048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/>
            <a:t>Перегляд будівельних норм та стандартів</a:t>
          </a:r>
          <a:endParaRPr lang="ru-RU" sz="1200" kern="1200" dirty="0"/>
        </a:p>
      </dsp:txBody>
      <dsp:txXfrm>
        <a:off x="1185663" y="3024976"/>
        <a:ext cx="7901569" cy="605156"/>
      </dsp:txXfrm>
    </dsp:sp>
    <dsp:sp modelId="{36039ABD-A408-4F97-9E81-65EEE301C33E}">
      <dsp:nvSpPr>
        <dsp:cNvPr id="0" name=""/>
        <dsp:cNvSpPr/>
      </dsp:nvSpPr>
      <dsp:spPr>
        <a:xfrm>
          <a:off x="807440" y="2949331"/>
          <a:ext cx="756445" cy="756445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accent4">
              <a:alpha val="90000"/>
              <a:hueOff val="0"/>
              <a:satOff val="0"/>
              <a:lumOff val="0"/>
              <a:alphaOff val="-24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AD21305C-F79A-4ECB-BF0F-72E90EC01D9A}">
      <dsp:nvSpPr>
        <dsp:cNvPr id="0" name=""/>
        <dsp:cNvSpPr/>
      </dsp:nvSpPr>
      <dsp:spPr>
        <a:xfrm>
          <a:off x="958040" y="3932595"/>
          <a:ext cx="8129193" cy="605156"/>
        </a:xfrm>
        <a:prstGeom prst="rect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32000"/>
                <a:tint val="50000"/>
                <a:satMod val="300000"/>
              </a:schemeClr>
            </a:gs>
            <a:gs pos="35000">
              <a:schemeClr val="accent4">
                <a:alpha val="90000"/>
                <a:hueOff val="0"/>
                <a:satOff val="0"/>
                <a:lumOff val="0"/>
                <a:alphaOff val="-32000"/>
                <a:tint val="37000"/>
                <a:satMod val="3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32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0343" tIns="30480" rIns="30480" bIns="3048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/>
            <a:t>Запровадження системи сертифікації енергетичної ефективності будівель</a:t>
          </a:r>
          <a:endParaRPr lang="ru-RU" sz="1200" kern="1200" dirty="0"/>
        </a:p>
      </dsp:txBody>
      <dsp:txXfrm>
        <a:off x="958040" y="3932595"/>
        <a:ext cx="8129193" cy="605156"/>
      </dsp:txXfrm>
    </dsp:sp>
    <dsp:sp modelId="{224440AD-39CA-4324-A01C-04D7C48CBFB6}">
      <dsp:nvSpPr>
        <dsp:cNvPr id="0" name=""/>
        <dsp:cNvSpPr/>
      </dsp:nvSpPr>
      <dsp:spPr>
        <a:xfrm>
          <a:off x="579817" y="3856950"/>
          <a:ext cx="756445" cy="756445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accent4">
              <a:alpha val="90000"/>
              <a:hueOff val="0"/>
              <a:satOff val="0"/>
              <a:lumOff val="0"/>
              <a:alphaOff val="-32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D1E8EC52-CC49-4DF5-9628-0094FABF4E44}">
      <dsp:nvSpPr>
        <dsp:cNvPr id="0" name=""/>
        <dsp:cNvSpPr/>
      </dsp:nvSpPr>
      <dsp:spPr>
        <a:xfrm>
          <a:off x="460257" y="4840214"/>
          <a:ext cx="8626975" cy="605156"/>
        </a:xfrm>
        <a:prstGeom prst="rect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chemeClr>
            </a:gs>
            <a:gs pos="35000">
              <a:schemeClr val="accent4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0343" tIns="30480" rIns="30480" bIns="3048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/>
            <a:t>Проведення загальнодержавної програми інформування та популяризації економічних, екологічних і соціальних переваг ефективного використання енергії</a:t>
          </a:r>
          <a:endParaRPr lang="ru-RU" sz="1200" kern="1200" dirty="0"/>
        </a:p>
      </dsp:txBody>
      <dsp:txXfrm>
        <a:off x="460257" y="4840214"/>
        <a:ext cx="8626975" cy="605156"/>
      </dsp:txXfrm>
    </dsp:sp>
    <dsp:sp modelId="{EBC757E1-27C9-4C92-871C-1DE440104F30}">
      <dsp:nvSpPr>
        <dsp:cNvPr id="0" name=""/>
        <dsp:cNvSpPr/>
      </dsp:nvSpPr>
      <dsp:spPr>
        <a:xfrm>
          <a:off x="35165" y="4752308"/>
          <a:ext cx="756445" cy="75644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058D94-1A80-4FF6-BA39-FB063AA10A45}">
      <dsp:nvSpPr>
        <dsp:cNvPr id="0" name=""/>
        <dsp:cNvSpPr/>
      </dsp:nvSpPr>
      <dsp:spPr>
        <a:xfrm>
          <a:off x="7894150" y="-1004831"/>
          <a:ext cx="7820310" cy="7820310"/>
        </a:xfrm>
        <a:prstGeom prst="blockArc">
          <a:avLst>
            <a:gd name="adj1" fmla="val 8100000"/>
            <a:gd name="adj2" fmla="val 13500000"/>
            <a:gd name="adj3" fmla="val 276"/>
          </a:avLst>
        </a:pr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3DD682-F64A-4E77-A63A-BFDE413B0954}">
      <dsp:nvSpPr>
        <dsp:cNvPr id="0" name=""/>
        <dsp:cNvSpPr/>
      </dsp:nvSpPr>
      <dsp:spPr>
        <a:xfrm>
          <a:off x="82773" y="305988"/>
          <a:ext cx="8596055" cy="611745"/>
        </a:xfrm>
        <a:prstGeom prst="rect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485573" bIns="3556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Забезпечення повного обліку споживання  енергії та впровадження рахунків з інформаційно-аналітичними даними по динаміці обсягів споживання енергії (комунальних послуг)</a:t>
          </a:r>
          <a:endParaRPr lang="ru-RU" sz="1400" kern="1200" dirty="0"/>
        </a:p>
      </dsp:txBody>
      <dsp:txXfrm>
        <a:off x="82773" y="305988"/>
        <a:ext cx="8596055" cy="611745"/>
      </dsp:txXfrm>
    </dsp:sp>
    <dsp:sp modelId="{CCFF2AD2-DC10-46A3-8A33-3C508BAE2996}">
      <dsp:nvSpPr>
        <dsp:cNvPr id="0" name=""/>
        <dsp:cNvSpPr/>
      </dsp:nvSpPr>
      <dsp:spPr>
        <a:xfrm>
          <a:off x="8296488" y="229520"/>
          <a:ext cx="764681" cy="76468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38491EE2-3D89-4089-8D71-BD96FC33EF5E}">
      <dsp:nvSpPr>
        <dsp:cNvPr id="0" name=""/>
        <dsp:cNvSpPr/>
      </dsp:nvSpPr>
      <dsp:spPr>
        <a:xfrm>
          <a:off x="82773" y="1223490"/>
          <a:ext cx="8092853" cy="611745"/>
        </a:xfrm>
        <a:prstGeom prst="rect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8000"/>
                <a:tint val="50000"/>
                <a:satMod val="300000"/>
              </a:schemeClr>
            </a:gs>
            <a:gs pos="35000">
              <a:schemeClr val="accent4">
                <a:alpha val="90000"/>
                <a:hueOff val="0"/>
                <a:satOff val="0"/>
                <a:lumOff val="0"/>
                <a:alphaOff val="-8000"/>
                <a:tint val="37000"/>
                <a:satMod val="3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8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485573" bIns="3556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smtClean="0"/>
            <a:t>Перегляд будівельних норм та стандартів</a:t>
          </a:r>
          <a:endParaRPr lang="ru-RU" sz="1400" kern="1200"/>
        </a:p>
      </dsp:txBody>
      <dsp:txXfrm>
        <a:off x="82773" y="1223490"/>
        <a:ext cx="8092853" cy="611745"/>
      </dsp:txXfrm>
    </dsp:sp>
    <dsp:sp modelId="{F8F11910-5C98-4C6D-8076-DF38E1A8D135}">
      <dsp:nvSpPr>
        <dsp:cNvPr id="0" name=""/>
        <dsp:cNvSpPr/>
      </dsp:nvSpPr>
      <dsp:spPr>
        <a:xfrm>
          <a:off x="7793286" y="1147021"/>
          <a:ext cx="764681" cy="76468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4">
              <a:alpha val="90000"/>
              <a:hueOff val="0"/>
              <a:satOff val="0"/>
              <a:lumOff val="0"/>
              <a:alphaOff val="-8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AD6D844D-1099-4E1E-AFDC-CB1AD52391A8}">
      <dsp:nvSpPr>
        <dsp:cNvPr id="0" name=""/>
        <dsp:cNvSpPr/>
      </dsp:nvSpPr>
      <dsp:spPr>
        <a:xfrm>
          <a:off x="82773" y="2140991"/>
          <a:ext cx="7862752" cy="611745"/>
        </a:xfrm>
        <a:prstGeom prst="rect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6000"/>
                <a:tint val="50000"/>
                <a:satMod val="300000"/>
              </a:schemeClr>
            </a:gs>
            <a:gs pos="35000">
              <a:schemeClr val="accent4">
                <a:alpha val="90000"/>
                <a:hueOff val="0"/>
                <a:satOff val="0"/>
                <a:lumOff val="0"/>
                <a:alphaOff val="-16000"/>
                <a:tint val="37000"/>
                <a:satMod val="3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6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485573" bIns="3556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smtClean="0"/>
            <a:t>Запровадження системи сертифікації енергетичної ефективності будівель</a:t>
          </a:r>
          <a:endParaRPr lang="ru-RU" sz="1400" kern="1200"/>
        </a:p>
      </dsp:txBody>
      <dsp:txXfrm>
        <a:off x="82773" y="2140991"/>
        <a:ext cx="7862752" cy="611745"/>
      </dsp:txXfrm>
    </dsp:sp>
    <dsp:sp modelId="{CF9D3E62-5DF2-43F4-B73E-3B20A374870E}">
      <dsp:nvSpPr>
        <dsp:cNvPr id="0" name=""/>
        <dsp:cNvSpPr/>
      </dsp:nvSpPr>
      <dsp:spPr>
        <a:xfrm>
          <a:off x="7563184" y="2064523"/>
          <a:ext cx="764681" cy="76468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4">
              <a:alpha val="90000"/>
              <a:hueOff val="0"/>
              <a:satOff val="0"/>
              <a:lumOff val="0"/>
              <a:alphaOff val="-16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5DFD62B-6269-4436-B9E3-2D2E46D6D070}">
      <dsp:nvSpPr>
        <dsp:cNvPr id="0" name=""/>
        <dsp:cNvSpPr/>
      </dsp:nvSpPr>
      <dsp:spPr>
        <a:xfrm>
          <a:off x="82773" y="3057911"/>
          <a:ext cx="7862752" cy="611745"/>
        </a:xfrm>
        <a:prstGeom prst="rect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4000"/>
                <a:tint val="50000"/>
                <a:satMod val="300000"/>
              </a:schemeClr>
            </a:gs>
            <a:gs pos="35000">
              <a:schemeClr val="accent4">
                <a:alpha val="90000"/>
                <a:hueOff val="0"/>
                <a:satOff val="0"/>
                <a:lumOff val="0"/>
                <a:alphaOff val="-24000"/>
                <a:tint val="37000"/>
                <a:satMod val="3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4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485573" bIns="3556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smtClean="0"/>
            <a:t>Врахування критеріїв енергоефективності при здійсненні державних закупівель.</a:t>
          </a:r>
          <a:endParaRPr lang="ru-RU" sz="1400" kern="1200"/>
        </a:p>
      </dsp:txBody>
      <dsp:txXfrm>
        <a:off x="82773" y="3057911"/>
        <a:ext cx="7862752" cy="611745"/>
      </dsp:txXfrm>
    </dsp:sp>
    <dsp:sp modelId="{C7B2B75D-60D7-4486-9B18-B2F9B64C9BAD}">
      <dsp:nvSpPr>
        <dsp:cNvPr id="0" name=""/>
        <dsp:cNvSpPr/>
      </dsp:nvSpPr>
      <dsp:spPr>
        <a:xfrm>
          <a:off x="7563184" y="2981443"/>
          <a:ext cx="764681" cy="764681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accent4">
              <a:alpha val="90000"/>
              <a:hueOff val="0"/>
              <a:satOff val="0"/>
              <a:lumOff val="0"/>
              <a:alphaOff val="-24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A851DC1-4297-47DD-A2DD-5E26F4903DF0}">
      <dsp:nvSpPr>
        <dsp:cNvPr id="0" name=""/>
        <dsp:cNvSpPr/>
      </dsp:nvSpPr>
      <dsp:spPr>
        <a:xfrm>
          <a:off x="82773" y="3975412"/>
          <a:ext cx="8092853" cy="611745"/>
        </a:xfrm>
        <a:prstGeom prst="rect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32000"/>
                <a:tint val="50000"/>
                <a:satMod val="300000"/>
              </a:schemeClr>
            </a:gs>
            <a:gs pos="35000">
              <a:schemeClr val="accent4">
                <a:alpha val="90000"/>
                <a:hueOff val="0"/>
                <a:satOff val="0"/>
                <a:lumOff val="0"/>
                <a:alphaOff val="-32000"/>
                <a:tint val="37000"/>
                <a:satMod val="3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32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485573" bIns="3556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Проведення загальнодержавної програми інформування та популяризації економічних, екологічних і соціальних переваг ефективного використання енергії</a:t>
          </a:r>
          <a:endParaRPr lang="ru-RU" sz="1400" kern="1200" dirty="0"/>
        </a:p>
      </dsp:txBody>
      <dsp:txXfrm>
        <a:off x="82773" y="3975412"/>
        <a:ext cx="8092853" cy="611745"/>
      </dsp:txXfrm>
    </dsp:sp>
    <dsp:sp modelId="{C83C8834-7DCF-4CA3-B716-C523A73683F8}">
      <dsp:nvSpPr>
        <dsp:cNvPr id="0" name=""/>
        <dsp:cNvSpPr/>
      </dsp:nvSpPr>
      <dsp:spPr>
        <a:xfrm>
          <a:off x="7793286" y="3898944"/>
          <a:ext cx="764681" cy="76468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alpha val="90000"/>
              <a:hueOff val="0"/>
              <a:satOff val="0"/>
              <a:lumOff val="0"/>
              <a:alphaOff val="-32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F027A41E-3618-4B9E-9FC5-00E0A33F5ADB}">
      <dsp:nvSpPr>
        <dsp:cNvPr id="0" name=""/>
        <dsp:cNvSpPr/>
      </dsp:nvSpPr>
      <dsp:spPr>
        <a:xfrm>
          <a:off x="82773" y="4892914"/>
          <a:ext cx="8596055" cy="611745"/>
        </a:xfrm>
        <a:prstGeom prst="rect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chemeClr>
            </a:gs>
            <a:gs pos="35000">
              <a:schemeClr val="accent4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485573" bIns="3556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Термомодернізація будівель бюджетних установ та організацій шляхом укладання </a:t>
          </a:r>
          <a:r>
            <a:rPr lang="uk-UA" sz="1400" kern="1200" dirty="0" err="1" smtClean="0"/>
            <a:t>енергосервісних</a:t>
          </a:r>
          <a:r>
            <a:rPr lang="uk-UA" sz="1400" kern="1200" dirty="0" smtClean="0"/>
            <a:t> договорів.</a:t>
          </a:r>
          <a:endParaRPr lang="ru-RU" sz="1400" kern="1200" dirty="0"/>
        </a:p>
      </dsp:txBody>
      <dsp:txXfrm>
        <a:off x="82773" y="4892914"/>
        <a:ext cx="8596055" cy="611745"/>
      </dsp:txXfrm>
    </dsp:sp>
    <dsp:sp modelId="{2015ACEE-432C-4762-91FB-06CCCF2937EA}">
      <dsp:nvSpPr>
        <dsp:cNvPr id="0" name=""/>
        <dsp:cNvSpPr/>
      </dsp:nvSpPr>
      <dsp:spPr>
        <a:xfrm>
          <a:off x="8296488" y="4816446"/>
          <a:ext cx="764681" cy="764681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accent4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C541B1-6516-4414-981D-67C8F219FBF4}">
      <dsp:nvSpPr>
        <dsp:cNvPr id="0" name=""/>
        <dsp:cNvSpPr/>
      </dsp:nvSpPr>
      <dsp:spPr>
        <a:xfrm>
          <a:off x="-4965981" y="-760907"/>
          <a:ext cx="5914303" cy="5914303"/>
        </a:xfrm>
        <a:prstGeom prst="blockArc">
          <a:avLst>
            <a:gd name="adj1" fmla="val 18900000"/>
            <a:gd name="adj2" fmla="val 2700000"/>
            <a:gd name="adj3" fmla="val 365"/>
          </a:avLst>
        </a:prstGeom>
        <a:noFill/>
        <a:ln w="25400" cap="flat" cmpd="sng" algn="ctr">
          <a:solidFill>
            <a:schemeClr val="accent4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A25F6E-7B7B-4CEF-9B25-07003BF5E039}">
      <dsp:nvSpPr>
        <dsp:cNvPr id="0" name=""/>
        <dsp:cNvSpPr/>
      </dsp:nvSpPr>
      <dsp:spPr>
        <a:xfrm>
          <a:off x="609918" y="439248"/>
          <a:ext cx="8258698" cy="878497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7307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Встановлення мінімальних вимог до енергоефективності будівель та електрообладнання побутового призначення; забезпечення функціонування системи енергетичного маркування електрообладнання побутового </a:t>
          </a:r>
          <a:endParaRPr lang="ru-RU" sz="1800" kern="1200" dirty="0"/>
        </a:p>
      </dsp:txBody>
      <dsp:txXfrm>
        <a:off x="609918" y="439248"/>
        <a:ext cx="8258698" cy="878497"/>
      </dsp:txXfrm>
    </dsp:sp>
    <dsp:sp modelId="{FBEEEDE8-8D51-4136-BB19-4BFC140BA868}">
      <dsp:nvSpPr>
        <dsp:cNvPr id="0" name=""/>
        <dsp:cNvSpPr/>
      </dsp:nvSpPr>
      <dsp:spPr>
        <a:xfrm>
          <a:off x="60857" y="329436"/>
          <a:ext cx="1098121" cy="10981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2A64E2E-059C-4612-95DD-503BFFAD3344}">
      <dsp:nvSpPr>
        <dsp:cNvPr id="0" name=""/>
        <dsp:cNvSpPr/>
      </dsp:nvSpPr>
      <dsp:spPr>
        <a:xfrm>
          <a:off x="929252" y="1756995"/>
          <a:ext cx="7939364" cy="878497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88279"/>
                <a:satOff val="-2183"/>
                <a:lumOff val="12494"/>
                <a:alphaOff val="0"/>
                <a:tint val="50000"/>
                <a:satMod val="300000"/>
              </a:schemeClr>
            </a:gs>
            <a:gs pos="35000">
              <a:schemeClr val="accent4">
                <a:shade val="80000"/>
                <a:hueOff val="-88279"/>
                <a:satOff val="-2183"/>
                <a:lumOff val="12494"/>
                <a:alphaOff val="0"/>
                <a:tint val="37000"/>
                <a:satMod val="300000"/>
              </a:schemeClr>
            </a:gs>
            <a:gs pos="100000">
              <a:schemeClr val="accent4">
                <a:shade val="80000"/>
                <a:hueOff val="-88279"/>
                <a:satOff val="-2183"/>
                <a:lumOff val="1249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7307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Впровадження заходів з енергоефективності шляхом укладання </a:t>
          </a:r>
          <a:r>
            <a:rPr lang="uk-UA" sz="1800" kern="1200" dirty="0" err="1" smtClean="0"/>
            <a:t>енергосервісних</a:t>
          </a:r>
          <a:r>
            <a:rPr lang="uk-UA" sz="1800" kern="1200" dirty="0" smtClean="0"/>
            <a:t> договорів відносно промислових  об</a:t>
          </a:r>
          <a:r>
            <a:rPr lang="ru-RU" sz="1800" kern="1200" dirty="0" smtClean="0"/>
            <a:t>’</a:t>
          </a:r>
          <a:r>
            <a:rPr lang="uk-UA" sz="1800" kern="1200" dirty="0" err="1" smtClean="0"/>
            <a:t>єктів</a:t>
          </a:r>
          <a:endParaRPr lang="ru-RU" sz="1800" kern="1200" dirty="0"/>
        </a:p>
      </dsp:txBody>
      <dsp:txXfrm>
        <a:off x="929252" y="1756995"/>
        <a:ext cx="7939364" cy="878497"/>
      </dsp:txXfrm>
    </dsp:sp>
    <dsp:sp modelId="{A95696F9-0B47-4E2C-9A20-C4D172A782C3}">
      <dsp:nvSpPr>
        <dsp:cNvPr id="0" name=""/>
        <dsp:cNvSpPr/>
      </dsp:nvSpPr>
      <dsp:spPr>
        <a:xfrm>
          <a:off x="380191" y="1647182"/>
          <a:ext cx="1098121" cy="109812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4">
              <a:shade val="80000"/>
              <a:hueOff val="-88279"/>
              <a:satOff val="-2183"/>
              <a:lumOff val="1249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86FA663-7D57-4E4D-B014-DB7CA0D3C055}">
      <dsp:nvSpPr>
        <dsp:cNvPr id="0" name=""/>
        <dsp:cNvSpPr/>
      </dsp:nvSpPr>
      <dsp:spPr>
        <a:xfrm>
          <a:off x="609918" y="3074741"/>
          <a:ext cx="8258698" cy="878497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176558"/>
                <a:satOff val="-4365"/>
                <a:lumOff val="24988"/>
                <a:alphaOff val="0"/>
                <a:tint val="50000"/>
                <a:satMod val="300000"/>
              </a:schemeClr>
            </a:gs>
            <a:gs pos="35000">
              <a:schemeClr val="accent4">
                <a:shade val="80000"/>
                <a:hueOff val="-176558"/>
                <a:satOff val="-4365"/>
                <a:lumOff val="24988"/>
                <a:alphaOff val="0"/>
                <a:tint val="37000"/>
                <a:satMod val="300000"/>
              </a:schemeClr>
            </a:gs>
            <a:gs pos="100000">
              <a:schemeClr val="accent4">
                <a:shade val="80000"/>
                <a:hueOff val="-176558"/>
                <a:satOff val="-4365"/>
                <a:lumOff val="2498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7307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Запровадження системи  енергоаудиту та енергоменеджменту</a:t>
          </a:r>
          <a:endParaRPr lang="ru-RU" sz="1800" kern="1200" dirty="0"/>
        </a:p>
      </dsp:txBody>
      <dsp:txXfrm>
        <a:off x="609918" y="3074741"/>
        <a:ext cx="8258698" cy="878497"/>
      </dsp:txXfrm>
    </dsp:sp>
    <dsp:sp modelId="{B1F52056-CA7A-47E6-BD75-F15203BB0E4B}">
      <dsp:nvSpPr>
        <dsp:cNvPr id="0" name=""/>
        <dsp:cNvSpPr/>
      </dsp:nvSpPr>
      <dsp:spPr>
        <a:xfrm>
          <a:off x="60857" y="2964929"/>
          <a:ext cx="1098121" cy="109812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4">
              <a:shade val="80000"/>
              <a:hueOff val="-176558"/>
              <a:satOff val="-4365"/>
              <a:lumOff val="2498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88EDDD-96F8-473C-9E2A-57D1CD7F6391}">
      <dsp:nvSpPr>
        <dsp:cNvPr id="0" name=""/>
        <dsp:cNvSpPr/>
      </dsp:nvSpPr>
      <dsp:spPr>
        <a:xfrm>
          <a:off x="7838552" y="-946688"/>
          <a:ext cx="7365985" cy="7365985"/>
        </a:xfrm>
        <a:prstGeom prst="blockArc">
          <a:avLst>
            <a:gd name="adj1" fmla="val 8100000"/>
            <a:gd name="adj2" fmla="val 13500000"/>
            <a:gd name="adj3" fmla="val 293"/>
          </a:avLst>
        </a:pr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72577C-BD98-44AC-84F2-CC77607354B6}">
      <dsp:nvSpPr>
        <dsp:cNvPr id="0" name=""/>
        <dsp:cNvSpPr/>
      </dsp:nvSpPr>
      <dsp:spPr>
        <a:xfrm>
          <a:off x="71993" y="288031"/>
          <a:ext cx="8356463" cy="576156"/>
        </a:xfrm>
        <a:prstGeom prst="rect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80" tIns="43180" rIns="457324" bIns="4318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Оптимізація структури пасажиро та вантажопотоків.</a:t>
          </a:r>
          <a:endParaRPr lang="ru-RU" sz="1700" kern="1200" dirty="0"/>
        </a:p>
      </dsp:txBody>
      <dsp:txXfrm>
        <a:off x="71993" y="288031"/>
        <a:ext cx="8356463" cy="576156"/>
      </dsp:txXfrm>
    </dsp:sp>
    <dsp:sp modelId="{D3B812C3-8998-4E73-9139-3D8D17D2427E}">
      <dsp:nvSpPr>
        <dsp:cNvPr id="0" name=""/>
        <dsp:cNvSpPr/>
      </dsp:nvSpPr>
      <dsp:spPr>
        <a:xfrm>
          <a:off x="8217797" y="216168"/>
          <a:ext cx="720195" cy="72019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25508ED-258B-42DF-A73C-CF037F41D47D}">
      <dsp:nvSpPr>
        <dsp:cNvPr id="0" name=""/>
        <dsp:cNvSpPr/>
      </dsp:nvSpPr>
      <dsp:spPr>
        <a:xfrm>
          <a:off x="77434" y="1152312"/>
          <a:ext cx="8026533" cy="576156"/>
        </a:xfrm>
        <a:prstGeom prst="rect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8000"/>
                <a:tint val="50000"/>
                <a:satMod val="300000"/>
              </a:schemeClr>
            </a:gs>
            <a:gs pos="35000">
              <a:schemeClr val="accent4">
                <a:alpha val="90000"/>
                <a:hueOff val="0"/>
                <a:satOff val="0"/>
                <a:lumOff val="0"/>
                <a:alphaOff val="-8000"/>
                <a:tint val="37000"/>
                <a:satMod val="3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8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80" tIns="43180" rIns="457324" bIns="4318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Підвищення вимог та стандартів палива, що використовується в секторі транспорту.</a:t>
          </a:r>
          <a:endParaRPr lang="ru-RU" sz="1700" kern="1200" dirty="0"/>
        </a:p>
      </dsp:txBody>
      <dsp:txXfrm>
        <a:off x="77434" y="1152312"/>
        <a:ext cx="8026533" cy="576156"/>
      </dsp:txXfrm>
    </dsp:sp>
    <dsp:sp modelId="{9B23C5B3-6007-487E-85CE-E822E708E7BA}">
      <dsp:nvSpPr>
        <dsp:cNvPr id="0" name=""/>
        <dsp:cNvSpPr/>
      </dsp:nvSpPr>
      <dsp:spPr>
        <a:xfrm>
          <a:off x="7743869" y="1080292"/>
          <a:ext cx="720195" cy="72019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4">
              <a:alpha val="90000"/>
              <a:hueOff val="0"/>
              <a:satOff val="0"/>
              <a:lumOff val="0"/>
              <a:alphaOff val="-8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91CB6D90-443F-4972-9BDC-0064436C8479}">
      <dsp:nvSpPr>
        <dsp:cNvPr id="0" name=""/>
        <dsp:cNvSpPr/>
      </dsp:nvSpPr>
      <dsp:spPr>
        <a:xfrm>
          <a:off x="77434" y="2016437"/>
          <a:ext cx="7809817" cy="576156"/>
        </a:xfrm>
        <a:prstGeom prst="rect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6000"/>
                <a:tint val="50000"/>
                <a:satMod val="300000"/>
              </a:schemeClr>
            </a:gs>
            <a:gs pos="35000">
              <a:schemeClr val="accent4">
                <a:alpha val="90000"/>
                <a:hueOff val="0"/>
                <a:satOff val="0"/>
                <a:lumOff val="0"/>
                <a:alphaOff val="-16000"/>
                <a:tint val="37000"/>
                <a:satMod val="3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6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80" tIns="43180" rIns="457324" bIns="4318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smtClean="0"/>
            <a:t>Оновлення рухомого складу громадського транспорту.</a:t>
          </a:r>
          <a:endParaRPr lang="ru-RU" sz="1700" kern="1200"/>
        </a:p>
      </dsp:txBody>
      <dsp:txXfrm>
        <a:off x="77434" y="2016437"/>
        <a:ext cx="7809817" cy="576156"/>
      </dsp:txXfrm>
    </dsp:sp>
    <dsp:sp modelId="{AC63996E-0B36-4175-8F0E-D96078B126AD}">
      <dsp:nvSpPr>
        <dsp:cNvPr id="0" name=""/>
        <dsp:cNvSpPr/>
      </dsp:nvSpPr>
      <dsp:spPr>
        <a:xfrm>
          <a:off x="7527154" y="1944417"/>
          <a:ext cx="720195" cy="72019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4">
              <a:alpha val="90000"/>
              <a:hueOff val="0"/>
              <a:satOff val="0"/>
              <a:lumOff val="0"/>
              <a:alphaOff val="-16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7F449D2-CEB9-49AC-B060-9115C0C5827D}">
      <dsp:nvSpPr>
        <dsp:cNvPr id="0" name=""/>
        <dsp:cNvSpPr/>
      </dsp:nvSpPr>
      <dsp:spPr>
        <a:xfrm>
          <a:off x="77434" y="2880014"/>
          <a:ext cx="7809817" cy="576156"/>
        </a:xfrm>
        <a:prstGeom prst="rect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4000"/>
                <a:tint val="50000"/>
                <a:satMod val="300000"/>
              </a:schemeClr>
            </a:gs>
            <a:gs pos="35000">
              <a:schemeClr val="accent4">
                <a:alpha val="90000"/>
                <a:hueOff val="0"/>
                <a:satOff val="0"/>
                <a:lumOff val="0"/>
                <a:alphaOff val="-24000"/>
                <a:tint val="37000"/>
                <a:satMod val="3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4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80" tIns="43180" rIns="457324" bIns="4318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smtClean="0"/>
            <a:t>Оновлення рухомого складу приватного транспорту.</a:t>
          </a:r>
          <a:endParaRPr lang="ru-RU" sz="1700" kern="1200"/>
        </a:p>
      </dsp:txBody>
      <dsp:txXfrm>
        <a:off x="77434" y="2880014"/>
        <a:ext cx="7809817" cy="576156"/>
      </dsp:txXfrm>
    </dsp:sp>
    <dsp:sp modelId="{9C529DDB-0425-48D6-97C3-7FDA93FECF86}">
      <dsp:nvSpPr>
        <dsp:cNvPr id="0" name=""/>
        <dsp:cNvSpPr/>
      </dsp:nvSpPr>
      <dsp:spPr>
        <a:xfrm>
          <a:off x="7527154" y="2807995"/>
          <a:ext cx="720195" cy="720195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accent4">
              <a:alpha val="90000"/>
              <a:hueOff val="0"/>
              <a:satOff val="0"/>
              <a:lumOff val="0"/>
              <a:alphaOff val="-24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98FF54FE-319B-4F54-AFDD-03E8EAD98A03}">
      <dsp:nvSpPr>
        <dsp:cNvPr id="0" name=""/>
        <dsp:cNvSpPr/>
      </dsp:nvSpPr>
      <dsp:spPr>
        <a:xfrm>
          <a:off x="77434" y="3744139"/>
          <a:ext cx="8026533" cy="576156"/>
        </a:xfrm>
        <a:prstGeom prst="rect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32000"/>
                <a:tint val="50000"/>
                <a:satMod val="300000"/>
              </a:schemeClr>
            </a:gs>
            <a:gs pos="35000">
              <a:schemeClr val="accent4">
                <a:alpha val="90000"/>
                <a:hueOff val="0"/>
                <a:satOff val="0"/>
                <a:lumOff val="0"/>
                <a:alphaOff val="-32000"/>
                <a:tint val="37000"/>
                <a:satMod val="3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32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80" tIns="43180" rIns="457324" bIns="4318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smtClean="0"/>
            <a:t>Проведення Днів без автомобілів.</a:t>
          </a:r>
          <a:endParaRPr lang="ru-RU" sz="1700" kern="1200"/>
        </a:p>
      </dsp:txBody>
      <dsp:txXfrm>
        <a:off x="77434" y="3744139"/>
        <a:ext cx="8026533" cy="576156"/>
      </dsp:txXfrm>
    </dsp:sp>
    <dsp:sp modelId="{E43578AF-B524-4154-A94F-12E6F448361D}">
      <dsp:nvSpPr>
        <dsp:cNvPr id="0" name=""/>
        <dsp:cNvSpPr/>
      </dsp:nvSpPr>
      <dsp:spPr>
        <a:xfrm>
          <a:off x="7743869" y="3672119"/>
          <a:ext cx="720195" cy="720195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accent4">
              <a:alpha val="90000"/>
              <a:hueOff val="0"/>
              <a:satOff val="0"/>
              <a:lumOff val="0"/>
              <a:alphaOff val="-32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F90EBD4F-4D56-4A3C-AEAB-CAAB594E3D08}">
      <dsp:nvSpPr>
        <dsp:cNvPr id="0" name=""/>
        <dsp:cNvSpPr/>
      </dsp:nvSpPr>
      <dsp:spPr>
        <a:xfrm>
          <a:off x="77434" y="4608264"/>
          <a:ext cx="8500461" cy="576156"/>
        </a:xfrm>
        <a:prstGeom prst="rect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chemeClr>
            </a:gs>
            <a:gs pos="35000">
              <a:schemeClr val="accent4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80" tIns="43180" rIns="457324" bIns="4318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Популяризація використання велосипедного транспорту</a:t>
          </a:r>
          <a:endParaRPr lang="ru-RU" sz="1700" kern="1200" dirty="0"/>
        </a:p>
      </dsp:txBody>
      <dsp:txXfrm>
        <a:off x="77434" y="4608264"/>
        <a:ext cx="8500461" cy="576156"/>
      </dsp:txXfrm>
    </dsp:sp>
    <dsp:sp modelId="{554DED5E-54E3-4D12-B599-F18A841CEE2D}">
      <dsp:nvSpPr>
        <dsp:cNvPr id="0" name=""/>
        <dsp:cNvSpPr/>
      </dsp:nvSpPr>
      <dsp:spPr>
        <a:xfrm>
          <a:off x="8217797" y="4536244"/>
          <a:ext cx="720195" cy="720195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9525" cap="flat" cmpd="sng" algn="ctr">
          <a:solidFill>
            <a:schemeClr val="accent4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0.06688</cdr:x>
      <cdr:y>0.85714</cdr:y>
    </cdr:from>
    <cdr:to>
      <cdr:x>0.39762</cdr:x>
      <cdr:y>0.92569</cdr:y>
    </cdr:to>
    <cdr:sp macro="" textlink="">
      <cdr:nvSpPr>
        <cdr:cNvPr id="4" name="Правая фигурная скобка 3"/>
        <cdr:cNvSpPr/>
      </cdr:nvSpPr>
      <cdr:spPr>
        <a:xfrm xmlns:a="http://schemas.openxmlformats.org/drawingml/2006/main" rot="5400000">
          <a:off x="1968211" y="2531781"/>
          <a:ext cx="310984" cy="3024287"/>
        </a:xfrm>
        <a:prstGeom xmlns:a="http://schemas.openxmlformats.org/drawingml/2006/main" prst="rightBrace">
          <a:avLst>
            <a:gd name="adj1" fmla="val 53011"/>
            <a:gd name="adj2" fmla="val 50000"/>
          </a:avLst>
        </a:prstGeom>
        <a:solidFill xmlns:a="http://schemas.openxmlformats.org/drawingml/2006/main">
          <a:schemeClr val="accent4">
            <a:lumMod val="20000"/>
            <a:lumOff val="80000"/>
            <a:alpha val="48000"/>
          </a:schemeClr>
        </a:solidFill>
        <a:ln xmlns:a="http://schemas.openxmlformats.org/drawingml/2006/main" w="19050">
          <a:solidFill>
            <a:schemeClr val="accent4">
              <a:lumMod val="60000"/>
              <a:lumOff val="4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0.04538</cdr:x>
      <cdr:y>0.92063</cdr:y>
    </cdr:from>
    <cdr:to>
      <cdr:x>0.43125</cdr:x>
      <cdr:y>1</cdr:y>
    </cdr:to>
    <cdr:sp macro="" textlink="">
      <cdr:nvSpPr>
        <cdr:cNvPr id="5" name="TextBox 2"/>
        <cdr:cNvSpPr txBox="1"/>
      </cdr:nvSpPr>
      <cdr:spPr>
        <a:xfrm xmlns:a="http://schemas.openxmlformats.org/drawingml/2006/main">
          <a:off x="414993" y="4176464"/>
          <a:ext cx="3528396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uk-UA" sz="1200" b="1" dirty="0" smtClean="0"/>
            <a:t>БАЗОВІ РОКИ</a:t>
          </a:r>
          <a:endParaRPr lang="uk-UA" sz="1200" b="1" dirty="0"/>
        </a:p>
      </cdr:txBody>
    </cdr:sp>
  </cdr:relSizeAnchor>
  <cdr:relSizeAnchor xmlns:cdr="http://schemas.openxmlformats.org/drawingml/2006/chartDrawing">
    <cdr:from>
      <cdr:x>0.07476</cdr:x>
      <cdr:y>0.2381</cdr:y>
    </cdr:from>
    <cdr:to>
      <cdr:x>0.38975</cdr:x>
      <cdr:y>0.2381</cdr:y>
    </cdr:to>
    <cdr:cxnSp macro="">
      <cdr:nvCxnSpPr>
        <cdr:cNvPr id="6" name="Прямая соединительная линия 5"/>
        <cdr:cNvCxnSpPr/>
      </cdr:nvCxnSpPr>
      <cdr:spPr>
        <a:xfrm xmlns:a="http://schemas.openxmlformats.org/drawingml/2006/main">
          <a:off x="683568" y="1080120"/>
          <a:ext cx="2880320" cy="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chemeClr val="tx1">
              <a:lumMod val="50000"/>
              <a:lumOff val="5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0.18713</cdr:x>
      <cdr:y>0.12698</cdr:y>
    </cdr:from>
    <cdr:to>
      <cdr:x>0.21076</cdr:x>
      <cdr:y>0.2381</cdr:y>
    </cdr:to>
    <cdr:cxnSp macro="">
      <cdr:nvCxnSpPr>
        <cdr:cNvPr id="8" name="Прямая со стрелкой 7"/>
        <cdr:cNvCxnSpPr/>
      </cdr:nvCxnSpPr>
      <cdr:spPr>
        <a:xfrm xmlns:a="http://schemas.openxmlformats.org/drawingml/2006/main">
          <a:off x="1711139" y="576064"/>
          <a:ext cx="216024" cy="504056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chemeClr val="tx1">
              <a:lumMod val="50000"/>
              <a:lumOff val="50000"/>
            </a:schemeClr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0.08764</cdr:x>
      <cdr:y>0.06349</cdr:y>
    </cdr:from>
    <cdr:to>
      <cdr:x>0.389</cdr:x>
      <cdr:y>0.14413</cdr:y>
    </cdr:to>
    <cdr:pic>
      <cdr:nvPicPr>
        <cdr:cNvPr id="9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801375" y="288032"/>
          <a:ext cx="2755631" cy="365792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0.41652</cdr:x>
      <cdr:y>0.42786</cdr:y>
    </cdr:from>
    <cdr:to>
      <cdr:x>0.71064</cdr:x>
      <cdr:y>0.56787</cdr:y>
    </cdr:to>
    <cdr:sp macro="" textlink="">
      <cdr:nvSpPr>
        <cdr:cNvPr id="3" name="TextBox 23"/>
        <cdr:cNvSpPr txBox="1"/>
      </cdr:nvSpPr>
      <cdr:spPr>
        <a:xfrm xmlns:a="http://schemas.openxmlformats.org/drawingml/2006/main">
          <a:off x="2503646" y="2178697"/>
          <a:ext cx="1767918" cy="71294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uk-UA" sz="1600" b="1" dirty="0" smtClean="0"/>
            <a:t>6501 тис. тне</a:t>
          </a:r>
        </a:p>
        <a:p xmlns:a="http://schemas.openxmlformats.org/drawingml/2006/main">
          <a:pPr algn="ctr"/>
          <a:r>
            <a:rPr lang="uk-UA" sz="1600" b="1" dirty="0" smtClean="0"/>
            <a:t>100%</a:t>
          </a:r>
          <a:endParaRPr lang="uk-UA" sz="16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83C815-566B-4477-AA40-3AE6B3106499}" type="datetimeFigureOut">
              <a:rPr lang="uk-UA" smtClean="0"/>
              <a:t>10.11.2020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EFFB5D-F572-4B82-A1C0-E04355E154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55146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FFB5D-F572-4B82-A1C0-E04355E15443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2678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chart" Target="../charts/chart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image" Target="../media/image17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chart" Target="../charts/chart10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9.xml"/><Relationship Id="rId5" Type="http://schemas.openxmlformats.org/officeDocument/2006/relationships/image" Target="../media/image12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9.jpeg"/><Relationship Id="rId3" Type="http://schemas.openxmlformats.org/officeDocument/2006/relationships/chart" Target="../charts/chart2.xml"/><Relationship Id="rId7" Type="http://schemas.openxmlformats.org/officeDocument/2006/relationships/image" Target="../media/image14.jpe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7.jpeg"/><Relationship Id="rId5" Type="http://schemas.openxmlformats.org/officeDocument/2006/relationships/image" Target="../media/image12.jpeg"/><Relationship Id="rId10" Type="http://schemas.openxmlformats.org/officeDocument/2006/relationships/image" Target="../media/image16.jpeg"/><Relationship Id="rId4" Type="http://schemas.openxmlformats.org/officeDocument/2006/relationships/image" Target="../media/image2.pn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chart" Target="../charts/chart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http://eventstream.streamovations.be/an-energy-community-for-the-future/logo-energy-community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7" b="9995"/>
          <a:stretch/>
        </p:blipFill>
        <p:spPr bwMode="auto">
          <a:xfrm>
            <a:off x="7380312" y="6390854"/>
            <a:ext cx="1491487" cy="46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7457" y="1313334"/>
            <a:ext cx="7092280" cy="2187674"/>
          </a:xfrm>
        </p:spPr>
        <p:txBody>
          <a:bodyPr>
            <a:normAutofit/>
          </a:bodyPr>
          <a:lstStyle/>
          <a:p>
            <a:r>
              <a:rPr lang="uk-UA" sz="4000" b="1" dirty="0">
                <a:solidFill>
                  <a:schemeClr val="accent4">
                    <a:lumMod val="75000"/>
                  </a:schemeClr>
                </a:solidFill>
              </a:rPr>
              <a:t>НАЦІОНАЛЬНИЙ ПЛАН </a:t>
            </a:r>
            <a:r>
              <a:rPr lang="ru-RU" sz="4000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40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uk-UA" sz="4000" b="1" dirty="0">
                <a:solidFill>
                  <a:schemeClr val="accent4">
                    <a:lumMod val="75000"/>
                  </a:schemeClr>
                </a:solidFill>
              </a:rPr>
              <a:t>дій з енергоефективності на період до 2020 </a:t>
            </a:r>
            <a:r>
              <a:rPr lang="uk-UA" sz="4000" b="1" dirty="0" smtClean="0">
                <a:solidFill>
                  <a:schemeClr val="accent4">
                    <a:lumMod val="75000"/>
                  </a:schemeClr>
                </a:solidFill>
              </a:rPr>
              <a:t>року</a:t>
            </a:r>
            <a:endParaRPr lang="uk-UA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5" b="12505"/>
          <a:stretch/>
        </p:blipFill>
        <p:spPr bwMode="auto">
          <a:xfrm>
            <a:off x="107504" y="6431335"/>
            <a:ext cx="2071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0" y="6381328"/>
            <a:ext cx="9144000" cy="0"/>
            <a:chOff x="0" y="6381328"/>
            <a:chExt cx="9144000" cy="0"/>
          </a:xfrm>
        </p:grpSpPr>
        <p:cxnSp>
          <p:nvCxnSpPr>
            <p:cNvPr id="5" name="Прямая соединительная линия 4"/>
            <p:cNvCxnSpPr/>
            <p:nvPr/>
          </p:nvCxnSpPr>
          <p:spPr>
            <a:xfrm>
              <a:off x="6588224" y="6381328"/>
              <a:ext cx="2555776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4427984" y="6381328"/>
              <a:ext cx="2160240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2195736" y="6381328"/>
              <a:ext cx="2232248" cy="0"/>
            </a:xfrm>
            <a:prstGeom prst="line">
              <a:avLst/>
            </a:prstGeom>
            <a:ln w="381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0" y="6381328"/>
              <a:ext cx="2195736" cy="0"/>
            </a:xfrm>
            <a:prstGeom prst="line">
              <a:avLst/>
            </a:prstGeom>
            <a:ln w="3810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Группа 9"/>
          <p:cNvGrpSpPr/>
          <p:nvPr/>
        </p:nvGrpSpPr>
        <p:grpSpPr>
          <a:xfrm>
            <a:off x="899592" y="4088060"/>
            <a:ext cx="7460558" cy="1559024"/>
            <a:chOff x="1086508" y="4121348"/>
            <a:chExt cx="7460558" cy="1559024"/>
          </a:xfrm>
        </p:grpSpPr>
        <p:pic>
          <p:nvPicPr>
            <p:cNvPr id="2060" name="Picture 12" descr="http://www.autoconsulting.com.ua/pictures/_upload/1412775781YYwR_h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70" r="11177" b="11813"/>
            <a:stretch/>
          </p:blipFill>
          <p:spPr bwMode="auto">
            <a:xfrm>
              <a:off x="6681405" y="4121348"/>
              <a:ext cx="1865661" cy="155902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http://zik.ua/gallery/full/t/e/teploenergo_39971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4" r="21233"/>
            <a:stretch/>
          </p:blipFill>
          <p:spPr bwMode="auto">
            <a:xfrm>
              <a:off x="4834125" y="4121348"/>
              <a:ext cx="1865040" cy="155902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http://www.if.gov.ua/theme/images/administration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" r="53326"/>
            <a:stretch/>
          </p:blipFill>
          <p:spPr bwMode="auto">
            <a:xfrm>
              <a:off x="2968464" y="4121348"/>
              <a:ext cx="1865660" cy="155902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8" descr="http://sfera-tv.com.ua/files/fullimg/news25244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4" r="4786"/>
            <a:stretch/>
          </p:blipFill>
          <p:spPr bwMode="auto">
            <a:xfrm>
              <a:off x="1086508" y="4121348"/>
              <a:ext cx="1872208" cy="155902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7203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88424" y="6409134"/>
            <a:ext cx="432048" cy="422251"/>
          </a:xfrm>
        </p:spPr>
        <p:txBody>
          <a:bodyPr/>
          <a:lstStyle/>
          <a:p>
            <a:pPr>
              <a:defRPr/>
            </a:pPr>
            <a:fld id="{23F11B89-5BDE-41A0-BFEB-EBEB3CFB4ED4}" type="slidenum">
              <a:rPr lang="ru-RU" sz="1600" b="1"/>
              <a:pPr>
                <a:defRPr/>
              </a:pPr>
              <a:t>10</a:t>
            </a:fld>
            <a:endParaRPr lang="ru-RU" sz="1600" b="1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5" b="12505"/>
          <a:stretch/>
        </p:blipFill>
        <p:spPr bwMode="auto">
          <a:xfrm>
            <a:off x="107504" y="6431335"/>
            <a:ext cx="2071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Группа 16"/>
          <p:cNvGrpSpPr/>
          <p:nvPr/>
        </p:nvGrpSpPr>
        <p:grpSpPr>
          <a:xfrm>
            <a:off x="0" y="6381328"/>
            <a:ext cx="9144000" cy="0"/>
            <a:chOff x="0" y="6381328"/>
            <a:chExt cx="9144000" cy="0"/>
          </a:xfrm>
        </p:grpSpPr>
        <p:cxnSp>
          <p:nvCxnSpPr>
            <p:cNvPr id="5" name="Прямая соединительная линия 4"/>
            <p:cNvCxnSpPr/>
            <p:nvPr/>
          </p:nvCxnSpPr>
          <p:spPr>
            <a:xfrm>
              <a:off x="6588224" y="6381328"/>
              <a:ext cx="2555776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4427984" y="6381328"/>
              <a:ext cx="2160240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2195736" y="6381328"/>
              <a:ext cx="2232248" cy="0"/>
            </a:xfrm>
            <a:prstGeom prst="line">
              <a:avLst/>
            </a:prstGeom>
            <a:ln w="381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0" y="6381328"/>
              <a:ext cx="2195736" cy="0"/>
            </a:xfrm>
            <a:prstGeom prst="line">
              <a:avLst/>
            </a:prstGeom>
            <a:ln w="3810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Прямая соединительная линия 10"/>
          <p:cNvCxnSpPr/>
          <p:nvPr/>
        </p:nvCxnSpPr>
        <p:spPr>
          <a:xfrm>
            <a:off x="0" y="3573016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324806" y="53132"/>
            <a:ext cx="74168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4"/>
                </a:solidFill>
              </a:rPr>
              <a:t>СЕКТОР ПРОМИСЛОВОСТІ</a:t>
            </a:r>
            <a:endParaRPr lang="uk-UA" sz="2000" b="1" dirty="0">
              <a:solidFill>
                <a:schemeClr val="accent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89002" y="45324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i="1" dirty="0" smtClean="0"/>
              <a:t>СУЧАСНИЙ СТАН</a:t>
            </a:r>
            <a:endParaRPr lang="uk-UA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3149426" y="3656781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i="1" dirty="0" smtClean="0"/>
              <a:t>МЕТА</a:t>
            </a:r>
            <a:endParaRPr lang="uk-UA" i="1" dirty="0"/>
          </a:p>
        </p:txBody>
      </p:sp>
      <p:grpSp>
        <p:nvGrpSpPr>
          <p:cNvPr id="16" name="Группа 15"/>
          <p:cNvGrpSpPr/>
          <p:nvPr/>
        </p:nvGrpSpPr>
        <p:grpSpPr>
          <a:xfrm>
            <a:off x="107504" y="248003"/>
            <a:ext cx="1300932" cy="5907015"/>
            <a:chOff x="284244" y="286351"/>
            <a:chExt cx="1300932" cy="5907015"/>
          </a:xfrm>
        </p:grpSpPr>
        <p:pic>
          <p:nvPicPr>
            <p:cNvPr id="10" name="Picture 2" descr="http://laginlib.org.ua/mykolaiv/kray/foto/5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57" r="3558" b="15118"/>
            <a:stretch/>
          </p:blipFill>
          <p:spPr bwMode="auto">
            <a:xfrm>
              <a:off x="284244" y="286351"/>
              <a:ext cx="1296144" cy="2104382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19050" cap="sq">
              <a:solidFill>
                <a:schemeClr val="accent4">
                  <a:lumMod val="20000"/>
                  <a:lumOff val="80000"/>
                </a:schemeClr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15" name="Picture 10" descr="http://zik.ua/gallery/full/t/e/teploenergo_39971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4" r="21233"/>
            <a:stretch/>
          </p:blipFill>
          <p:spPr bwMode="auto">
            <a:xfrm>
              <a:off x="289032" y="2209362"/>
              <a:ext cx="1296144" cy="2104382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19050" cap="sq">
              <a:solidFill>
                <a:schemeClr val="accent4">
                  <a:lumMod val="20000"/>
                  <a:lumOff val="80000"/>
                </a:schemeClr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2050" name="Picture 2" descr="http://rivne1.tv/pics/info/i006650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430"/>
            <a:stretch/>
          </p:blipFill>
          <p:spPr bwMode="auto">
            <a:xfrm>
              <a:off x="284244" y="4088984"/>
              <a:ext cx="1296144" cy="2104382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19050" cap="sq">
              <a:solidFill>
                <a:schemeClr val="accent4">
                  <a:lumMod val="20000"/>
                  <a:lumOff val="80000"/>
                </a:schemeClr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4427825"/>
              </p:ext>
            </p:extLst>
          </p:nvPr>
        </p:nvGraphicFramePr>
        <p:xfrm>
          <a:off x="1359334" y="822574"/>
          <a:ext cx="7622822" cy="2582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8337794"/>
              </p:ext>
            </p:extLst>
          </p:nvPr>
        </p:nvGraphicFramePr>
        <p:xfrm>
          <a:off x="1684846" y="3841447"/>
          <a:ext cx="7056784" cy="2272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78763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88424" y="6409134"/>
            <a:ext cx="432048" cy="422251"/>
          </a:xfrm>
        </p:spPr>
        <p:txBody>
          <a:bodyPr/>
          <a:lstStyle/>
          <a:p>
            <a:pPr>
              <a:defRPr/>
            </a:pPr>
            <a:fld id="{23F11B89-5BDE-41A0-BFEB-EBEB3CFB4ED4}" type="slidenum">
              <a:rPr lang="ru-RU" sz="1600" b="1"/>
              <a:pPr>
                <a:defRPr/>
              </a:pPr>
              <a:t>11</a:t>
            </a:fld>
            <a:endParaRPr lang="ru-RU" sz="1600" b="1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5" b="12505"/>
          <a:stretch/>
        </p:blipFill>
        <p:spPr bwMode="auto">
          <a:xfrm>
            <a:off x="107504" y="6431335"/>
            <a:ext cx="2071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0" y="6381328"/>
            <a:ext cx="9144000" cy="0"/>
            <a:chOff x="0" y="6381328"/>
            <a:chExt cx="9144000" cy="0"/>
          </a:xfrm>
        </p:grpSpPr>
        <p:cxnSp>
          <p:nvCxnSpPr>
            <p:cNvPr id="5" name="Прямая соединительная линия 4"/>
            <p:cNvCxnSpPr/>
            <p:nvPr/>
          </p:nvCxnSpPr>
          <p:spPr>
            <a:xfrm>
              <a:off x="6588224" y="6381328"/>
              <a:ext cx="2555776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4427984" y="6381328"/>
              <a:ext cx="2160240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2195736" y="6381328"/>
              <a:ext cx="2232248" cy="0"/>
            </a:xfrm>
            <a:prstGeom prst="line">
              <a:avLst/>
            </a:prstGeom>
            <a:ln w="381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0" y="6381328"/>
              <a:ext cx="2195736" cy="0"/>
            </a:xfrm>
            <a:prstGeom prst="line">
              <a:avLst/>
            </a:prstGeom>
            <a:ln w="3810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484775706"/>
              </p:ext>
            </p:extLst>
          </p:nvPr>
        </p:nvGraphicFramePr>
        <p:xfrm>
          <a:off x="107504" y="1340768"/>
          <a:ext cx="8928992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4"/>
                </a:solidFill>
              </a:rPr>
              <a:t>ОСНОВНІ ЗАХОДИ ІЗ ПІДВИЩЕННЯ </a:t>
            </a:r>
          </a:p>
          <a:p>
            <a:pPr algn="ctr"/>
            <a:r>
              <a:rPr lang="uk-UA" sz="2000" b="1" dirty="0" smtClean="0">
                <a:solidFill>
                  <a:schemeClr val="accent4"/>
                </a:solidFill>
              </a:rPr>
              <a:t>ЕНЕРГОЕФЕКТИВНОСТІ В </a:t>
            </a:r>
            <a:r>
              <a:rPr lang="uk-UA" sz="2400" b="1" dirty="0" smtClean="0">
                <a:solidFill>
                  <a:schemeClr val="accent4"/>
                </a:solidFill>
              </a:rPr>
              <a:t>ПРОМИСЛОВОМУ СЕКТОРІ</a:t>
            </a:r>
            <a:endParaRPr lang="uk-UA" sz="20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85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88424" y="6409134"/>
            <a:ext cx="432048" cy="422251"/>
          </a:xfrm>
        </p:spPr>
        <p:txBody>
          <a:bodyPr/>
          <a:lstStyle/>
          <a:p>
            <a:pPr>
              <a:defRPr/>
            </a:pPr>
            <a:fld id="{23F11B89-5BDE-41A0-BFEB-EBEB3CFB4ED4}" type="slidenum">
              <a:rPr lang="ru-RU" sz="1600" b="1"/>
              <a:pPr>
                <a:defRPr/>
              </a:pPr>
              <a:t>12</a:t>
            </a:fld>
            <a:endParaRPr lang="ru-RU" sz="1600" b="1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5" b="12505"/>
          <a:stretch/>
        </p:blipFill>
        <p:spPr bwMode="auto">
          <a:xfrm>
            <a:off x="107504" y="6431335"/>
            <a:ext cx="2071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0" y="6381328"/>
            <a:ext cx="9144000" cy="0"/>
            <a:chOff x="0" y="6381328"/>
            <a:chExt cx="9144000" cy="0"/>
          </a:xfrm>
        </p:grpSpPr>
        <p:cxnSp>
          <p:nvCxnSpPr>
            <p:cNvPr id="5" name="Прямая соединительная линия 4"/>
            <p:cNvCxnSpPr/>
            <p:nvPr/>
          </p:nvCxnSpPr>
          <p:spPr>
            <a:xfrm>
              <a:off x="6588224" y="6381328"/>
              <a:ext cx="2555776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4427984" y="6381328"/>
              <a:ext cx="2160240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2195736" y="6381328"/>
              <a:ext cx="2232248" cy="0"/>
            </a:xfrm>
            <a:prstGeom prst="line">
              <a:avLst/>
            </a:prstGeom>
            <a:ln w="381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0" y="6381328"/>
              <a:ext cx="2195736" cy="0"/>
            </a:xfrm>
            <a:prstGeom prst="line">
              <a:avLst/>
            </a:prstGeom>
            <a:ln w="3810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Прямая соединительная линия 8"/>
          <p:cNvCxnSpPr/>
          <p:nvPr/>
        </p:nvCxnSpPr>
        <p:spPr>
          <a:xfrm>
            <a:off x="0" y="3573016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1324806" y="53132"/>
            <a:ext cx="74168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4"/>
                </a:solidFill>
              </a:rPr>
              <a:t>ТРАНСПОРТНИЙ СЕКТОР</a:t>
            </a:r>
            <a:endParaRPr lang="uk-UA" sz="2000" b="1" dirty="0">
              <a:solidFill>
                <a:schemeClr val="accent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89002" y="45324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i="1" dirty="0" smtClean="0"/>
              <a:t>СУЧАСНИЙ СТАН</a:t>
            </a:r>
            <a:endParaRPr lang="uk-UA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3149426" y="3656781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i="1" dirty="0" smtClean="0"/>
              <a:t>МЕТА</a:t>
            </a:r>
            <a:endParaRPr lang="uk-UA" i="1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89186" y="258743"/>
            <a:ext cx="1314462" cy="5884667"/>
            <a:chOff x="244370" y="162690"/>
            <a:chExt cx="1314462" cy="5884667"/>
          </a:xfrm>
        </p:grpSpPr>
        <p:pic>
          <p:nvPicPr>
            <p:cNvPr id="13" name="Picture 12" descr="http://www.autoconsulting.com.ua/pictures/_upload/1412775781YYwR_h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70" t="-1" r="11177" b="344"/>
            <a:stretch/>
          </p:blipFill>
          <p:spPr bwMode="auto">
            <a:xfrm>
              <a:off x="262688" y="162690"/>
              <a:ext cx="1296144" cy="2104382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19050" cap="sq">
              <a:solidFill>
                <a:schemeClr val="accent4">
                  <a:lumMod val="20000"/>
                  <a:lumOff val="80000"/>
                </a:schemeClr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6150" name="Picture 6" descr="http://i.lb.ua/070/31/545cbdb0d808c.jpe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97" r="-1"/>
            <a:stretch/>
          </p:blipFill>
          <p:spPr bwMode="auto">
            <a:xfrm>
              <a:off x="244370" y="2108811"/>
              <a:ext cx="1314462" cy="2104382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19050" cap="sq">
              <a:solidFill>
                <a:schemeClr val="accent4">
                  <a:lumMod val="20000"/>
                  <a:lumOff val="80000"/>
                </a:schemeClr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6154" name="Picture 10" descr="http://politrada.com/upload/iblock/bf9/bf969d3658748bc330f03ec47f5f0d48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17" r="21884"/>
            <a:stretch/>
          </p:blipFill>
          <p:spPr bwMode="auto">
            <a:xfrm>
              <a:off x="262688" y="3942975"/>
              <a:ext cx="1296144" cy="2104382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19050" cap="sq">
              <a:solidFill>
                <a:schemeClr val="accent4">
                  <a:lumMod val="20000"/>
                  <a:lumOff val="80000"/>
                </a:schemeClr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9023828"/>
              </p:ext>
            </p:extLst>
          </p:nvPr>
        </p:nvGraphicFramePr>
        <p:xfrm>
          <a:off x="1544247" y="579983"/>
          <a:ext cx="7348233" cy="2931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6389138"/>
              </p:ext>
            </p:extLst>
          </p:nvPr>
        </p:nvGraphicFramePr>
        <p:xfrm>
          <a:off x="1547664" y="3841448"/>
          <a:ext cx="7416824" cy="2327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79085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88424" y="6409134"/>
            <a:ext cx="432048" cy="422251"/>
          </a:xfrm>
        </p:spPr>
        <p:txBody>
          <a:bodyPr/>
          <a:lstStyle/>
          <a:p>
            <a:pPr>
              <a:defRPr/>
            </a:pPr>
            <a:fld id="{23F11B89-5BDE-41A0-BFEB-EBEB3CFB4ED4}" type="slidenum">
              <a:rPr lang="ru-RU" sz="1600" b="1"/>
              <a:pPr>
                <a:defRPr/>
              </a:pPr>
              <a:t>13</a:t>
            </a:fld>
            <a:endParaRPr lang="ru-RU" sz="1600" b="1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5" b="12505"/>
          <a:stretch/>
        </p:blipFill>
        <p:spPr bwMode="auto">
          <a:xfrm>
            <a:off x="107504" y="6431335"/>
            <a:ext cx="2071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0" y="6381328"/>
            <a:ext cx="9144000" cy="0"/>
            <a:chOff x="0" y="6381328"/>
            <a:chExt cx="9144000" cy="0"/>
          </a:xfrm>
        </p:grpSpPr>
        <p:cxnSp>
          <p:nvCxnSpPr>
            <p:cNvPr id="5" name="Прямая соединительная линия 4"/>
            <p:cNvCxnSpPr/>
            <p:nvPr/>
          </p:nvCxnSpPr>
          <p:spPr>
            <a:xfrm>
              <a:off x="6588224" y="6381328"/>
              <a:ext cx="2555776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4427984" y="6381328"/>
              <a:ext cx="2160240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2195736" y="6381328"/>
              <a:ext cx="2232248" cy="0"/>
            </a:xfrm>
            <a:prstGeom prst="line">
              <a:avLst/>
            </a:prstGeom>
            <a:ln w="381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0" y="6381328"/>
              <a:ext cx="2195736" cy="0"/>
            </a:xfrm>
            <a:prstGeom prst="line">
              <a:avLst/>
            </a:prstGeom>
            <a:ln w="3810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235175643"/>
              </p:ext>
            </p:extLst>
          </p:nvPr>
        </p:nvGraphicFramePr>
        <p:xfrm>
          <a:off x="107504" y="692696"/>
          <a:ext cx="9016528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4"/>
                </a:solidFill>
              </a:rPr>
              <a:t>ОСНОВНІ ЗАХОДИ ІЗ ПІДВИЩЕННЯ </a:t>
            </a:r>
          </a:p>
          <a:p>
            <a:pPr algn="ctr"/>
            <a:r>
              <a:rPr lang="uk-UA" sz="2000" b="1" dirty="0" smtClean="0">
                <a:solidFill>
                  <a:schemeClr val="accent4"/>
                </a:solidFill>
              </a:rPr>
              <a:t>ЕНЕРГОЕФЕКТИВНОСТІ В </a:t>
            </a:r>
            <a:r>
              <a:rPr lang="uk-UA" sz="2400" b="1" dirty="0" smtClean="0">
                <a:solidFill>
                  <a:schemeClr val="accent4"/>
                </a:solidFill>
              </a:rPr>
              <a:t>ТРАНСПОРТНОМУ СЕКТОРІ</a:t>
            </a:r>
            <a:endParaRPr lang="uk-UA" sz="20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35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880075"/>
              </p:ext>
            </p:extLst>
          </p:nvPr>
        </p:nvGraphicFramePr>
        <p:xfrm>
          <a:off x="124472" y="908720"/>
          <a:ext cx="8915166" cy="5040560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412533"/>
                <a:gridCol w="5164489"/>
                <a:gridCol w="794600"/>
                <a:gridCol w="874472"/>
                <a:gridCol w="874472"/>
                <a:gridCol w="794600"/>
              </a:tblGrid>
              <a:tr h="14584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№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Заходи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Побутовий  сектор</a:t>
                      </a:r>
                      <a:endParaRPr lang="ru-RU" sz="1400" b="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Сектор обслуговування</a:t>
                      </a:r>
                      <a:endParaRPr lang="ru-RU" sz="1400" b="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Сектор промисловості</a:t>
                      </a:r>
                      <a:endParaRPr lang="ru-RU" sz="1400" b="0" i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Транспортний сектор</a:t>
                      </a:r>
                      <a:endParaRPr lang="ru-RU" sz="1400" b="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/>
                </a:tc>
              </a:tr>
              <a:tr h="8714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1.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Проведення загальнодержавної програми інформування та популяризації економічних, екологічних і соціальних переваг ефективного використання паливно-енергетичних ресурсів, енергозбереження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sym typeface="Wingdings"/>
                        </a:rPr>
                        <a:t>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sym typeface="Wingdings"/>
                        </a:rPr>
                        <a:t>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sym typeface="Wingdings"/>
                        </a:rPr>
                        <a:t>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sym typeface="Wingdings"/>
                        </a:rPr>
                        <a:t>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714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2</a:t>
                      </a:r>
                      <a:r>
                        <a:rPr lang="uk-UA" sz="1400" dirty="0" smtClean="0">
                          <a:effectLst/>
                        </a:rPr>
                        <a:t>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Встановлення мінімальних вимог до енергоефективності будівель та електрообладнання побутового призначення; забезпечення функціонування системи енергетичного маркування електрообладнання побутового призначення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sym typeface="Wingdings"/>
                        </a:rPr>
                        <a:t>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sym typeface="Wingdings"/>
                        </a:rPr>
                        <a:t>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sym typeface="Wingdings"/>
                        </a:rPr>
                        <a:t>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2711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3</a:t>
                      </a:r>
                      <a:r>
                        <a:rPr lang="uk-UA" sz="1400" dirty="0" smtClean="0">
                          <a:effectLst/>
                        </a:rPr>
                        <a:t>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Забезпечення повного обліку споживання  енергії, інформативне виставлення рахунків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sym typeface="Wingdings"/>
                        </a:rPr>
                        <a:t>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sym typeface="Wingdings"/>
                        </a:rPr>
                        <a:t>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920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4</a:t>
                      </a:r>
                      <a:r>
                        <a:rPr lang="uk-UA" sz="1400" dirty="0" smtClean="0">
                          <a:effectLst/>
                        </a:rPr>
                        <a:t>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Запровадження системи  енергоаудиту та енергоменеджменту.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sym typeface="Wingdings"/>
                        </a:rPr>
                        <a:t>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sym typeface="Wingdings"/>
                        </a:rPr>
                        <a:t>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sym typeface="Wingdings"/>
                        </a:rPr>
                        <a:t>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88424" y="6409134"/>
            <a:ext cx="432048" cy="422251"/>
          </a:xfrm>
        </p:spPr>
        <p:txBody>
          <a:bodyPr/>
          <a:lstStyle/>
          <a:p>
            <a:pPr>
              <a:defRPr/>
            </a:pPr>
            <a:fld id="{23F11B89-5BDE-41A0-BFEB-EBEB3CFB4ED4}" type="slidenum">
              <a:rPr lang="ru-RU" sz="1600" b="1"/>
              <a:pPr>
                <a:defRPr/>
              </a:pPr>
              <a:t>14</a:t>
            </a:fld>
            <a:endParaRPr lang="ru-RU" sz="1600" b="1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5" b="12505"/>
          <a:stretch/>
        </p:blipFill>
        <p:spPr bwMode="auto">
          <a:xfrm>
            <a:off x="107504" y="6431335"/>
            <a:ext cx="2071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0" y="6381328"/>
            <a:ext cx="9144000" cy="0"/>
            <a:chOff x="0" y="6381328"/>
            <a:chExt cx="9144000" cy="0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>
              <a:off x="6588224" y="6381328"/>
              <a:ext cx="2555776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4427984" y="6381328"/>
              <a:ext cx="2160240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2195736" y="6381328"/>
              <a:ext cx="2232248" cy="0"/>
            </a:xfrm>
            <a:prstGeom prst="line">
              <a:avLst/>
            </a:prstGeom>
            <a:ln w="381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0" y="6381328"/>
              <a:ext cx="2195736" cy="0"/>
            </a:xfrm>
            <a:prstGeom prst="line">
              <a:avLst/>
            </a:prstGeom>
            <a:ln w="3810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Прямоугольник 9"/>
          <p:cNvSpPr/>
          <p:nvPr/>
        </p:nvSpPr>
        <p:spPr>
          <a:xfrm>
            <a:off x="0" y="18864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 smtClean="0">
                <a:solidFill>
                  <a:schemeClr val="accent4"/>
                </a:solidFill>
              </a:rPr>
              <a:t>ГОРИЗОНТАЛЬНІ ТА МІЖСЕКТОРАЛЬНІ (МІЖГАЛУЗЕВІ) ЗАХОДИ</a:t>
            </a:r>
            <a:endParaRPr lang="ru-RU" b="1" i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2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88424" y="6409134"/>
            <a:ext cx="432048" cy="422251"/>
          </a:xfrm>
        </p:spPr>
        <p:txBody>
          <a:bodyPr/>
          <a:lstStyle/>
          <a:p>
            <a:pPr>
              <a:defRPr/>
            </a:pPr>
            <a:fld id="{23F11B89-5BDE-41A0-BFEB-EBEB3CFB4ED4}" type="slidenum">
              <a:rPr lang="ru-RU" sz="1600" b="1"/>
              <a:pPr>
                <a:defRPr/>
              </a:pPr>
              <a:t>2</a:t>
            </a:fld>
            <a:endParaRPr lang="ru-RU" sz="1600" b="1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5" b="12505"/>
          <a:stretch/>
        </p:blipFill>
        <p:spPr bwMode="auto">
          <a:xfrm>
            <a:off x="107504" y="6431335"/>
            <a:ext cx="2071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0" y="6381328"/>
            <a:ext cx="9144000" cy="0"/>
            <a:chOff x="0" y="6381328"/>
            <a:chExt cx="9144000" cy="0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>
              <a:off x="6588224" y="6381328"/>
              <a:ext cx="2555776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4427984" y="6381328"/>
              <a:ext cx="2160240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2195736" y="6381328"/>
              <a:ext cx="2232248" cy="0"/>
            </a:xfrm>
            <a:prstGeom prst="line">
              <a:avLst/>
            </a:prstGeom>
            <a:ln w="381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0" y="6381328"/>
              <a:ext cx="2195736" cy="0"/>
            </a:xfrm>
            <a:prstGeom prst="line">
              <a:avLst/>
            </a:prstGeom>
            <a:ln w="3810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891" b="89193" l="23426" r="87848">
                        <a14:foregroundMark x1="32650" y1="62240" x2="32650" y2="62240"/>
                        <a14:foregroundMark x1="38580" y1="69401" x2="38580" y2="69401"/>
                        <a14:foregroundMark x1="37921" y1="70443" x2="37921" y2="70443"/>
                        <a14:foregroundMark x1="32284" y1="62109" x2="32284" y2="62109"/>
                        <a14:foregroundMark x1="35578" y1="62370" x2="35578" y2="62370"/>
                        <a14:foregroundMark x1="36676" y1="62240" x2="36676" y2="62240"/>
                        <a14:foregroundMark x1="37408" y1="62240" x2="37628" y2="62240"/>
                        <a14:foregroundMark x1="36969" y1="61589" x2="36896" y2="61589"/>
                        <a14:foregroundMark x1="36237" y1="61589" x2="36164" y2="61589"/>
                        <a14:foregroundMark x1="36018" y1="61589" x2="35798" y2="61589"/>
                        <a14:foregroundMark x1="32870" y1="61849" x2="32796" y2="61849"/>
                        <a14:foregroundMark x1="32577" y1="61719" x2="32577" y2="61719"/>
                        <a14:foregroundMark x1="33821" y1="61849" x2="34114" y2="61979"/>
                        <a14:foregroundMark x1="34187" y1="62109" x2="34187" y2="62109"/>
                        <a14:foregroundMark x1="34114" y1="61719" x2="34114" y2="61719"/>
                        <a14:foregroundMark x1="34480" y1="62109" x2="34480" y2="62109"/>
                        <a14:foregroundMark x1="37848" y1="69792" x2="37848" y2="69792"/>
                        <a14:foregroundMark x1="37775" y1="69922" x2="37775" y2="69922"/>
                        <a14:foregroundMark x1="37628" y1="70182" x2="37628" y2="70182"/>
                        <a14:foregroundMark x1="37628" y1="70313" x2="37628" y2="70313"/>
                        <a14:foregroundMark x1="37775" y1="70052" x2="37848" y2="69922"/>
                        <a14:foregroundMark x1="37848" y1="69401" x2="37848" y2="69401"/>
                        <a14:foregroundMark x1="37848" y1="69401" x2="37848" y2="69401"/>
                        <a14:foregroundMark x1="38067" y1="69141" x2="38141" y2="69141"/>
                        <a14:foregroundMark x1="38287" y1="69271" x2="38360" y2="69141"/>
                        <a14:foregroundMark x1="38360" y1="69141" x2="38507" y2="69010"/>
                        <a14:foregroundMark x1="38580" y1="69010" x2="38726" y2="69010"/>
                        <a14:foregroundMark x1="38726" y1="69010" x2="38726" y2="69010"/>
                        <a14:foregroundMark x1="38873" y1="69010" x2="38873" y2="69010"/>
                        <a14:foregroundMark x1="38873" y1="69922" x2="38873" y2="69922"/>
                        <a14:foregroundMark x1="38946" y1="70443" x2="38946" y2="70443"/>
                        <a14:foregroundMark x1="38799" y1="70443" x2="38726" y2="70443"/>
                        <a14:foregroundMark x1="38507" y1="70443" x2="38433" y2="70443"/>
                        <a14:foregroundMark x1="38360" y1="70443" x2="38360" y2="70443"/>
                        <a14:foregroundMark x1="38653" y1="70443" x2="38726" y2="70443"/>
                        <a14:foregroundMark x1="38873" y1="70573" x2="38799" y2="70573"/>
                        <a14:foregroundMark x1="38214" y1="70443" x2="38214" y2="70443"/>
                        <a14:foregroundMark x1="32211" y1="62891" x2="32211" y2="62891"/>
                        <a14:foregroundMark x1="32211" y1="62891" x2="32284" y2="62891"/>
                        <a14:foregroundMark x1="32723" y1="62891" x2="32796" y2="62891"/>
                        <a14:foregroundMark x1="32943" y1="62891" x2="33089" y2="62891"/>
                        <a14:foregroundMark x1="33236" y1="62760" x2="33309" y2="62760"/>
                        <a14:foregroundMark x1="33455" y1="62760" x2="33748" y2="62760"/>
                        <a14:foregroundMark x1="33821" y1="62760" x2="34114" y2="62760"/>
                        <a14:foregroundMark x1="34187" y1="62760" x2="34334" y2="62760"/>
                        <a14:foregroundMark x1="34480" y1="62760" x2="34553" y2="62760"/>
                        <a14:foregroundMark x1="34627" y1="62760" x2="34700" y2="62760"/>
                        <a14:foregroundMark x1="34919" y1="62760" x2="35066" y2="62760"/>
                        <a14:foregroundMark x1="35432" y1="62760" x2="35505" y2="62760"/>
                        <a14:foregroundMark x1="35578" y1="62760" x2="35725" y2="62760"/>
                        <a14:foregroundMark x1="35798" y1="62760" x2="35798" y2="62760"/>
                        <a14:foregroundMark x1="35798" y1="62760" x2="35871" y2="62891"/>
                        <a14:foregroundMark x1="36018" y1="62891" x2="36018" y2="62891"/>
                        <a14:foregroundMark x1="36164" y1="62891" x2="36164" y2="62891"/>
                        <a14:foregroundMark x1="36237" y1="62891" x2="36237" y2="62891"/>
                        <a14:foregroundMark x1="36310" y1="63021" x2="36310" y2="63021"/>
                        <a14:foregroundMark x1="36310" y1="63021" x2="36310" y2="63021"/>
                        <a14:foregroundMark x1="36384" y1="63021" x2="36384" y2="63021"/>
                        <a14:foregroundMark x1="36384" y1="63021" x2="36384" y2="63021"/>
                        <a14:foregroundMark x1="36384" y1="62891" x2="36384" y2="62891"/>
                        <a14:foregroundMark x1="36457" y1="62891" x2="36530" y2="62891"/>
                        <a14:foregroundMark x1="36530" y1="62891" x2="36530" y2="62891"/>
                        <a14:foregroundMark x1="36603" y1="62891" x2="36603" y2="62891"/>
                        <a14:foregroundMark x1="36676" y1="62891" x2="36676" y2="62891"/>
                        <a14:foregroundMark x1="36750" y1="62891" x2="36750" y2="62891"/>
                        <a14:foregroundMark x1="36823" y1="62891" x2="36823" y2="62891"/>
                        <a14:foregroundMark x1="36896" y1="62891" x2="36969" y2="62891"/>
                        <a14:foregroundMark x1="36969" y1="62891" x2="36969" y2="62891"/>
                        <a14:foregroundMark x1="37042" y1="62891" x2="37116" y2="63021"/>
                        <a14:foregroundMark x1="37116" y1="63021" x2="37189" y2="63021"/>
                        <a14:foregroundMark x1="37189" y1="63021" x2="37189" y2="63021"/>
                        <a14:foregroundMark x1="37262" y1="62891" x2="37262" y2="62891"/>
                        <a14:foregroundMark x1="37335" y1="62891" x2="37335" y2="62891"/>
                        <a14:foregroundMark x1="37555" y1="63021" x2="37555" y2="63021"/>
                        <a14:foregroundMark x1="37555" y1="63021" x2="37555" y2="63021"/>
                        <a14:foregroundMark x1="37701" y1="63021" x2="37701" y2="63021"/>
                        <a14:foregroundMark x1="37701" y1="63021" x2="37701" y2="63021"/>
                        <a14:foregroundMark x1="37701" y1="63021" x2="37701" y2="63021"/>
                        <a14:foregroundMark x1="37701" y1="62891" x2="37701" y2="62891"/>
                        <a14:foregroundMark x1="49268" y1="77995" x2="49268" y2="77995"/>
                        <a14:foregroundMark x1="48389" y1="78385" x2="48389" y2="78385"/>
                        <a14:foregroundMark x1="47145" y1="77344" x2="47145" y2="77344"/>
                        <a14:foregroundMark x1="49341" y1="79688" x2="49341" y2="79688"/>
                        <a14:foregroundMark x1="46999" y1="76953" x2="46999" y2="76953"/>
                        <a14:foregroundMark x1="28404" y1="82552" x2="28404" y2="82552"/>
                        <a14:foregroundMark x1="28331" y1="82292" x2="28331" y2="82292"/>
                        <a14:foregroundMark x1="27233" y1="82161" x2="27233" y2="82161"/>
                        <a14:foregroundMark x1="26428" y1="81901" x2="26428" y2="81901"/>
                        <a14:foregroundMark x1="25842" y1="81510" x2="25842" y2="81510"/>
                        <a14:foregroundMark x1="25622" y1="81510" x2="25622" y2="81510"/>
                        <a14:foregroundMark x1="38580" y1="69792" x2="38580" y2="69792"/>
                        <a14:foregroundMark x1="38580" y1="69922" x2="38580" y2="69922"/>
                        <a14:foregroundMark x1="38653" y1="69792" x2="38653" y2="69792"/>
                        <a14:foregroundMark x1="38726" y1="69661" x2="38726" y2="69661"/>
                        <a14:foregroundMark x1="38726" y1="69661" x2="38726" y2="69661"/>
                        <a14:foregroundMark x1="38726" y1="69792" x2="38726" y2="69792"/>
                        <a14:backgroundMark x1="28331" y1="19401" x2="28331" y2="19401"/>
                        <a14:backgroundMark x1="27306" y1="84375" x2="27306" y2="84375"/>
                        <a14:backgroundMark x1="28111" y1="82943" x2="28111" y2="82943"/>
                        <a14:backgroundMark x1="28331" y1="82682" x2="28331" y2="82682"/>
                        <a14:backgroundMark x1="32870" y1="63151" x2="32870" y2="63151"/>
                        <a14:backgroundMark x1="32430" y1="63021" x2="32430" y2="63021"/>
                        <a14:backgroundMark x1="36310" y1="61198" x2="36310" y2="61198"/>
                        <a14:backgroundMark x1="38873" y1="70833" x2="38873" y2="70833"/>
                        <a14:backgroundMark x1="39092" y1="70703" x2="39092" y2="70703"/>
                        <a14:backgroundMark x1="38799" y1="69401" x2="38799" y2="69401"/>
                        <a14:backgroundMark x1="38653" y1="69792" x2="38653" y2="69792"/>
                        <a14:backgroundMark x1="38507" y1="68880" x2="38507" y2="68880"/>
                        <a14:backgroundMark x1="38799" y1="68880" x2="38799" y2="688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29" t="12783" r="24436" b="10795"/>
          <a:stretch/>
        </p:blipFill>
        <p:spPr bwMode="auto">
          <a:xfrm>
            <a:off x="1187624" y="693508"/>
            <a:ext cx="6757325" cy="5111756"/>
          </a:xfrm>
          <a:prstGeom prst="round2DiagRect">
            <a:avLst>
              <a:gd name="adj1" fmla="val 16667"/>
              <a:gd name="adj2" fmla="val 0"/>
            </a:avLst>
          </a:prstGeom>
          <a:ln w="76200">
            <a:solidFill>
              <a:schemeClr val="accent4">
                <a:lumMod val="40000"/>
                <a:lumOff val="60000"/>
                <a:alpha val="58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 descr="http://eventstream.streamovations.be/an-energy-community-for-the-future/logo-energy-community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463" y="4548584"/>
            <a:ext cx="2319531" cy="91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http://img1.wikia.nocookie.net/__cb20130807112215/allmafia/ru/images/0/08/Galochka-check_128x12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647" y="2415141"/>
            <a:ext cx="144016" cy="14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img1.wikia.nocookie.net/__cb20130807112215/allmafia/ru/images/0/08/Galochka-check_128x12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553" y="4364292"/>
            <a:ext cx="144016" cy="14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http://img1.wikia.nocookie.net/__cb20130807112215/allmafia/ru/images/0/08/Galochka-check_128x12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011" y="3731254"/>
            <a:ext cx="144016" cy="14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http://img1.wikia.nocookie.net/__cb20130807112215/allmafia/ru/images/0/08/Galochka-check_128x12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585" y="3730087"/>
            <a:ext cx="144016" cy="14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ttp://img1.wikia.nocookie.net/__cb20130807112215/allmafia/ru/images/0/08/Galochka-check_128x12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609" y="4004252"/>
            <a:ext cx="144016" cy="14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http://img1.wikia.nocookie.net/__cb20130807112215/allmafia/ru/images/0/08/Galochka-check_128x12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577" y="3304389"/>
            <a:ext cx="144016" cy="14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http://img1.wikia.nocookie.net/__cb20130807112215/allmafia/ru/images/0/08/Galochka-check_128x12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625" y="3994330"/>
            <a:ext cx="144016" cy="14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http://img1.wikia.nocookie.net/__cb20130807112215/allmafia/ru/images/0/08/Galochka-check_128x12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93" y="3304389"/>
            <a:ext cx="144016" cy="14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http://img1.wikia.nocookie.net/__cb20130807112215/allmafia/ru/images/0/08/Galochka-check_128x12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065" y="3730087"/>
            <a:ext cx="144016" cy="14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http://img1.wikia.nocookie.net/__cb20130807112215/allmafia/ru/images/0/08/Galochka-check_128x12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843" y="3717387"/>
            <a:ext cx="144016" cy="14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6391866" y="1271585"/>
            <a:ext cx="36004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uk-UA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5991691"/>
            <a:ext cx="8424936" cy="323377"/>
          </a:xfrm>
          <a:prstGeom prst="rect">
            <a:avLst/>
          </a:prstGeom>
          <a:ln w="31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Прийнято один НПД</a:t>
            </a:r>
            <a:r>
              <a:rPr lang="en-US" dirty="0" smtClean="0"/>
              <a:t> </a:t>
            </a:r>
            <a:r>
              <a:rPr lang="uk-UA" dirty="0" smtClean="0"/>
              <a:t>ЕЕ                                                     Прийнято два НПД</a:t>
            </a:r>
            <a:r>
              <a:rPr lang="en-US" dirty="0" smtClean="0"/>
              <a:t> </a:t>
            </a:r>
            <a:r>
              <a:rPr lang="uk-UA" dirty="0" smtClean="0"/>
              <a:t>ЕЕ</a:t>
            </a:r>
            <a:endParaRPr lang="uk-UA" dirty="0"/>
          </a:p>
        </p:txBody>
      </p:sp>
      <p:pic>
        <p:nvPicPr>
          <p:cNvPr id="23" name="Picture 6" descr="http://img1.wikia.nocookie.net/__cb20130807112215/allmafia/ru/images/0/08/Galochka-check_128x12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40" y="6068898"/>
            <a:ext cx="168961" cy="16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http://img1.wikia.nocookie.net/__cb20130807112215/allmafia/ru/images/0/08/Galochka-check_128x12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114" y="6066641"/>
            <a:ext cx="168961" cy="16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img1.wikia.nocookie.net/__cb20130807112215/allmafia/ru/images/0/08/Galochka-check_128x12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6068898"/>
            <a:ext cx="168961" cy="16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accent4"/>
                </a:solidFill>
              </a:rPr>
              <a:t>СТАН ВПРОВАДЖЕННЯ НПД</a:t>
            </a:r>
            <a:r>
              <a:rPr lang="en-US" b="1" dirty="0" smtClean="0">
                <a:solidFill>
                  <a:schemeClr val="accent4"/>
                </a:solidFill>
              </a:rPr>
              <a:t> </a:t>
            </a:r>
            <a:r>
              <a:rPr lang="uk-UA" b="1" dirty="0" smtClean="0">
                <a:solidFill>
                  <a:schemeClr val="accent4"/>
                </a:solidFill>
              </a:rPr>
              <a:t>ЕЕ </a:t>
            </a:r>
          </a:p>
          <a:p>
            <a:pPr algn="ctr"/>
            <a:r>
              <a:rPr lang="uk-UA" b="1" dirty="0" smtClean="0">
                <a:solidFill>
                  <a:schemeClr val="accent4"/>
                </a:solidFill>
              </a:rPr>
              <a:t>ДЕРЖАВАМИ-ЧЛЕНАМИ ЕНЕРГЕТИЧНОГО СПІВТОВАРИСТВА</a:t>
            </a:r>
            <a:endParaRPr lang="uk-UA" b="1" dirty="0">
              <a:solidFill>
                <a:schemeClr val="accent4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87033" y="3338183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uk-UA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698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88424" y="6409134"/>
            <a:ext cx="432048" cy="422251"/>
          </a:xfrm>
        </p:spPr>
        <p:txBody>
          <a:bodyPr/>
          <a:lstStyle/>
          <a:p>
            <a:pPr>
              <a:defRPr/>
            </a:pPr>
            <a:fld id="{23F11B89-5BDE-41A0-BFEB-EBEB3CFB4ED4}" type="slidenum">
              <a:rPr lang="ru-RU" sz="1600" b="1"/>
              <a:pPr>
                <a:defRPr/>
              </a:pPr>
              <a:t>3</a:t>
            </a:fld>
            <a:endParaRPr lang="ru-RU" sz="1600" b="1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5" b="12505"/>
          <a:stretch/>
        </p:blipFill>
        <p:spPr bwMode="auto">
          <a:xfrm>
            <a:off x="107504" y="6431335"/>
            <a:ext cx="2071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0" y="6381328"/>
            <a:ext cx="9144000" cy="0"/>
            <a:chOff x="0" y="6381328"/>
            <a:chExt cx="9144000" cy="0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>
              <a:off x="6588224" y="6381328"/>
              <a:ext cx="2555776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4427984" y="6381328"/>
              <a:ext cx="2160240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2195736" y="6381328"/>
              <a:ext cx="2232248" cy="0"/>
            </a:xfrm>
            <a:prstGeom prst="line">
              <a:avLst/>
            </a:prstGeom>
            <a:ln w="381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0" y="6381328"/>
              <a:ext cx="2195736" cy="0"/>
            </a:xfrm>
            <a:prstGeom prst="line">
              <a:avLst/>
            </a:prstGeom>
            <a:ln w="3810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098116" y="897613"/>
            <a:ext cx="80458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176212" eaLnBrk="0" hangingPunct="0">
              <a:spcAft>
                <a:spcPts val="1200"/>
              </a:spcAft>
              <a:defRPr/>
            </a:pPr>
            <a:r>
              <a:rPr lang="uk-UA" sz="2000" i="1" dirty="0" smtClean="0">
                <a:ea typeface="Arial Unicode MS" pitchFamily="34" charset="-128"/>
                <a:cs typeface="Arial" pitchFamily="34" charset="0"/>
              </a:rPr>
              <a:t>Директива №</a:t>
            </a:r>
            <a:r>
              <a:rPr lang="uk-UA" sz="2000" i="1" dirty="0" smtClean="0"/>
              <a:t>2006/32/ЄС щодо енергетичної </a:t>
            </a:r>
            <a:r>
              <a:rPr lang="uk-UA" sz="2000" i="1" dirty="0"/>
              <a:t>ефективності кінцевого використання енергії та енергетичних послуг</a:t>
            </a:r>
            <a:endParaRPr lang="uk-UA" sz="2000" i="1" dirty="0"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7418" y="44624"/>
            <a:ext cx="8736582" cy="7078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000" b="1" dirty="0">
                <a:solidFill>
                  <a:schemeClr val="accent4"/>
                </a:solidFill>
                <a:latin typeface="+mj-lt"/>
                <a:cs typeface="Tahoma" pitchFamily="34" charset="0"/>
              </a:rPr>
              <a:t>НАЦІОНАЛЬНИЙ ПЛАН ДІЙ </a:t>
            </a:r>
            <a:r>
              <a:rPr lang="uk-UA" sz="2000" b="1" dirty="0" smtClean="0">
                <a:solidFill>
                  <a:schemeClr val="accent4"/>
                </a:solidFill>
                <a:latin typeface="+mj-lt"/>
                <a:cs typeface="Tahoma" pitchFamily="34" charset="0"/>
              </a:rPr>
              <a:t>З ЕНЕРГОЕФЕКТИВНОСТІ </a:t>
            </a:r>
          </a:p>
          <a:p>
            <a:pPr algn="ctr">
              <a:defRPr/>
            </a:pPr>
            <a:r>
              <a:rPr lang="uk-UA" sz="2000" b="1" dirty="0" smtClean="0">
                <a:solidFill>
                  <a:schemeClr val="accent4"/>
                </a:solidFill>
                <a:latin typeface="+mj-lt"/>
                <a:cs typeface="Tahoma" pitchFamily="34" charset="0"/>
              </a:rPr>
              <a:t> </a:t>
            </a:r>
            <a:r>
              <a:rPr lang="uk-UA" sz="2000" b="1" dirty="0">
                <a:solidFill>
                  <a:schemeClr val="accent4"/>
                </a:solidFill>
                <a:latin typeface="+mj-lt"/>
                <a:cs typeface="Tahoma" pitchFamily="34" charset="0"/>
              </a:rPr>
              <a:t>НА </a:t>
            </a:r>
            <a:r>
              <a:rPr lang="uk-UA" sz="2000" b="1" dirty="0" smtClean="0">
                <a:solidFill>
                  <a:schemeClr val="accent4"/>
                </a:solidFill>
                <a:latin typeface="+mj-lt"/>
                <a:cs typeface="Tahoma" pitchFamily="34" charset="0"/>
              </a:rPr>
              <a:t>ПЕРІОД  </a:t>
            </a:r>
            <a:r>
              <a:rPr lang="uk-UA" sz="2000" b="1" dirty="0">
                <a:solidFill>
                  <a:schemeClr val="accent4"/>
                </a:solidFill>
                <a:latin typeface="+mj-lt"/>
                <a:cs typeface="Tahoma" pitchFamily="34" charset="0"/>
              </a:rPr>
              <a:t>ДО 2020 </a:t>
            </a:r>
            <a:r>
              <a:rPr lang="uk-UA" sz="2000" b="1" dirty="0" smtClean="0">
                <a:solidFill>
                  <a:schemeClr val="accent4"/>
                </a:solidFill>
                <a:latin typeface="+mj-lt"/>
                <a:cs typeface="Tahoma" pitchFamily="34" charset="0"/>
              </a:rPr>
              <a:t>року </a:t>
            </a:r>
            <a:r>
              <a:rPr lang="uk-UA" sz="2000" b="1" dirty="0" smtClean="0">
                <a:solidFill>
                  <a:schemeClr val="accent4"/>
                </a:solidFill>
                <a:ea typeface="Arial Unicode MS" pitchFamily="34" charset="-128"/>
                <a:cs typeface="Arial" pitchFamily="34" charset="0"/>
              </a:rPr>
              <a:t>РОЗРОБЛЕНО НА ВИКОНАННЯ ТА ВІДПОВІДНО ДО:</a:t>
            </a:r>
            <a:endParaRPr lang="uk-UA" sz="2000" b="1" dirty="0">
              <a:solidFill>
                <a:schemeClr val="accent4"/>
              </a:solidFill>
              <a:latin typeface="+mj-lt"/>
              <a:cs typeface="Tahoma" pitchFamily="34" charset="0"/>
            </a:endParaRPr>
          </a:p>
        </p:txBody>
      </p:sp>
      <p:pic>
        <p:nvPicPr>
          <p:cNvPr id="12" name="Picture 10" descr="http://eh.lenin.ru/flags/7or/org/euu-f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4" r="12669"/>
          <a:stretch>
            <a:fillRect/>
          </a:stretch>
        </p:blipFill>
        <p:spPr bwMode="auto">
          <a:xfrm>
            <a:off x="144860" y="897613"/>
            <a:ext cx="998487" cy="70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62199" y="5254837"/>
            <a:ext cx="647881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/>
              <a:t>Проект акта відповідає Шаблону  Національного  Плану  Дій з </a:t>
            </a:r>
            <a:r>
              <a:rPr lang="uk-UA" sz="2000" b="1" dirty="0"/>
              <a:t>енергоефективності </a:t>
            </a:r>
            <a:r>
              <a:rPr lang="uk-UA" sz="2000" b="1" dirty="0" smtClean="0"/>
              <a:t>2009 року </a:t>
            </a:r>
            <a:r>
              <a:rPr lang="uk-UA" sz="2000" dirty="0" smtClean="0"/>
              <a:t>с</a:t>
            </a:r>
            <a:r>
              <a:rPr lang="uk-UA" dirty="0" smtClean="0"/>
              <a:t>кладено </a:t>
            </a:r>
            <a:r>
              <a:rPr lang="uk-UA" dirty="0"/>
              <a:t>для Договірних Сторін Енергетичного Співтовариства</a:t>
            </a:r>
            <a:endParaRPr lang="ru-RU" dirty="0"/>
          </a:p>
        </p:txBody>
      </p:sp>
      <p:pic>
        <p:nvPicPr>
          <p:cNvPr id="17" name="Picture 4" descr="http://eventstream.streamovations.be/an-energy-community-for-the-future/logo-energy-communit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61" y="5085184"/>
            <a:ext cx="1958975" cy="122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07058" y="1844824"/>
            <a:ext cx="83026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/>
              <a:t>Прийняття НПД ЕЕ визначено одним із заходів структурних реформ для отримання третього </a:t>
            </a:r>
            <a:r>
              <a:rPr lang="uk-UA" b="1" dirty="0" smtClean="0"/>
              <a:t>траншу</a:t>
            </a:r>
            <a:r>
              <a:rPr lang="en-US" b="1" dirty="0" smtClean="0"/>
              <a:t> (600 </a:t>
            </a:r>
            <a:r>
              <a:rPr lang="uk-UA" b="1" dirty="0" err="1" smtClean="0"/>
              <a:t>млн.євро</a:t>
            </a:r>
            <a:r>
              <a:rPr lang="uk-UA" b="1" dirty="0" smtClean="0"/>
              <a:t>) </a:t>
            </a:r>
            <a:r>
              <a:rPr lang="uk-UA" b="1" dirty="0"/>
              <a:t>відповідно до Меморандуму про взаєморозуміння між Україною та Європейським Союзом щодо отримання Україною макрофінансової допомоги Європейського Союзу у сумі до </a:t>
            </a:r>
            <a:r>
              <a:rPr lang="uk-UA" b="1" dirty="0" smtClean="0"/>
              <a:t>1,8 </a:t>
            </a:r>
            <a:r>
              <a:rPr lang="uk-UA" b="1" dirty="0" err="1" smtClean="0"/>
              <a:t>млрд</a:t>
            </a:r>
            <a:r>
              <a:rPr lang="uk-UA" b="1" smtClean="0"/>
              <a:t> євро (ратифіковано </a:t>
            </a:r>
            <a:r>
              <a:rPr lang="uk-UA" b="1" dirty="0"/>
              <a:t>Законом</a:t>
            </a:r>
            <a:r>
              <a:rPr lang="ru-RU" b="1" dirty="0"/>
              <a:t> </a:t>
            </a:r>
            <a:r>
              <a:rPr lang="uk-UA" b="1" dirty="0"/>
              <a:t>№ 538-</a:t>
            </a:r>
            <a:r>
              <a:rPr lang="ru-RU" b="1" dirty="0"/>
              <a:t>VIII</a:t>
            </a:r>
            <a:r>
              <a:rPr lang="uk-UA" b="1" dirty="0"/>
              <a:t> від 18.06.2015</a:t>
            </a:r>
            <a:r>
              <a:rPr lang="uk-UA" b="1" dirty="0" smtClean="0"/>
              <a:t>)</a:t>
            </a:r>
            <a:endParaRPr lang="en-US" b="1" dirty="0" smtClean="0"/>
          </a:p>
          <a:p>
            <a:pPr algn="ctr"/>
            <a:endParaRPr lang="uk-UA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54559" y="3591500"/>
            <a:ext cx="80253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/>
              <a:t>пункту 289 Плану заходів з виконання Програми діяльності Кабінету Міністрів України та Стратегії сталого розвитку «Україна-2020» у 2015 році, затвердженого розпорядженням Кабінету Міністрів України від 04.03.2015  № </a:t>
            </a:r>
            <a:r>
              <a:rPr lang="uk-UA" dirty="0" smtClean="0"/>
              <a:t>213-р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8665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88424" y="6409134"/>
            <a:ext cx="432048" cy="422251"/>
          </a:xfrm>
        </p:spPr>
        <p:txBody>
          <a:bodyPr/>
          <a:lstStyle/>
          <a:p>
            <a:pPr>
              <a:defRPr/>
            </a:pPr>
            <a:fld id="{23F11B89-5BDE-41A0-BFEB-EBEB3CFB4ED4}" type="slidenum">
              <a:rPr lang="ru-RU" sz="1600" b="1"/>
              <a:pPr>
                <a:defRPr/>
              </a:pPr>
              <a:t>4</a:t>
            </a:fld>
            <a:endParaRPr lang="ru-RU" sz="1600" b="1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5" b="12505"/>
          <a:stretch/>
        </p:blipFill>
        <p:spPr bwMode="auto">
          <a:xfrm>
            <a:off x="107504" y="6431335"/>
            <a:ext cx="2071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6588224" y="6381328"/>
            <a:ext cx="2555776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427984" y="6381328"/>
            <a:ext cx="2160240" cy="0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2195736" y="6381328"/>
            <a:ext cx="2232248" cy="0"/>
          </a:xfrm>
          <a:prstGeom prst="line">
            <a:avLst/>
          </a:prstGeom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0" y="6381328"/>
            <a:ext cx="2195736" cy="0"/>
          </a:xfrm>
          <a:prstGeom prst="line">
            <a:avLst/>
          </a:prstGeom>
          <a:ln w="381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197198" y="0"/>
            <a:ext cx="871656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4"/>
                </a:solidFill>
                <a:latin typeface="+mn-lt"/>
                <a:ea typeface="Calibri" pitchFamily="34" charset="0"/>
                <a:cs typeface="Arial" pitchFamily="34" charset="0"/>
              </a:rPr>
              <a:t>Головна мета </a:t>
            </a:r>
            <a:r>
              <a:rPr lang="uk-UA" sz="2800" b="1" dirty="0" smtClean="0">
                <a:solidFill>
                  <a:schemeClr val="accent4"/>
                </a:solidFill>
                <a:latin typeface="+mn-lt"/>
                <a:ea typeface="Calibri" pitchFamily="34" charset="0"/>
                <a:cs typeface="Arial" pitchFamily="34" charset="0"/>
              </a:rPr>
              <a:t>НПД</a:t>
            </a:r>
            <a:r>
              <a:rPr lang="en-US" sz="2800" b="1" dirty="0" smtClean="0">
                <a:solidFill>
                  <a:schemeClr val="accent4"/>
                </a:solidFill>
                <a:latin typeface="+mn-lt"/>
                <a:ea typeface="Calibri" pitchFamily="34" charset="0"/>
                <a:cs typeface="Arial" pitchFamily="34" charset="0"/>
              </a:rPr>
              <a:t> </a:t>
            </a:r>
            <a:r>
              <a:rPr lang="uk-UA" sz="2800" b="1" dirty="0" smtClean="0">
                <a:solidFill>
                  <a:schemeClr val="accent4"/>
                </a:solidFill>
                <a:ea typeface="Calibri" pitchFamily="34" charset="0"/>
                <a:cs typeface="Arial" pitchFamily="34" charset="0"/>
              </a:rPr>
              <a:t>ЕЕ</a:t>
            </a:r>
            <a:r>
              <a:rPr lang="uk-UA" sz="2800" b="1" dirty="0" smtClean="0">
                <a:solidFill>
                  <a:schemeClr val="accent4"/>
                </a:solidFill>
                <a:latin typeface="+mn-lt"/>
                <a:ea typeface="Calibri" pitchFamily="34" charset="0"/>
                <a:cs typeface="Arial" pitchFamily="34" charset="0"/>
              </a:rPr>
              <a:t> – </a:t>
            </a:r>
            <a:r>
              <a:rPr lang="uk-UA" sz="2800" b="1" dirty="0" smtClean="0">
                <a:solidFill>
                  <a:schemeClr val="accent4"/>
                </a:solidFill>
              </a:rPr>
              <a:t>енергозбереження </a:t>
            </a:r>
            <a:r>
              <a:rPr lang="uk-UA" sz="2800" b="1" dirty="0">
                <a:solidFill>
                  <a:schemeClr val="accent4"/>
                </a:solidFill>
              </a:rPr>
              <a:t>у розмірі</a:t>
            </a:r>
            <a:r>
              <a:rPr lang="uk-UA" sz="2800" b="1" dirty="0" smtClean="0">
                <a:solidFill>
                  <a:schemeClr val="accent4"/>
                </a:solidFill>
                <a:ea typeface="Calibri" pitchFamily="34" charset="0"/>
                <a:cs typeface="Arial" pitchFamily="34" charset="0"/>
              </a:rPr>
              <a:t> </a:t>
            </a:r>
            <a:r>
              <a:rPr lang="uk-UA" sz="2800" b="1" dirty="0">
                <a:solidFill>
                  <a:schemeClr val="accent4"/>
                </a:solidFill>
              </a:rPr>
              <a:t>9%</a:t>
            </a:r>
            <a:r>
              <a:rPr lang="uk-UA" sz="2800" dirty="0">
                <a:solidFill>
                  <a:schemeClr val="accent4"/>
                </a:solidFill>
              </a:rPr>
              <a:t> </a:t>
            </a:r>
            <a:r>
              <a:rPr lang="uk-UA" sz="2800" dirty="0"/>
              <a:t>середнього показника кінцевого </a:t>
            </a:r>
            <a:r>
              <a:rPr lang="uk-UA" sz="2800" dirty="0" smtClean="0"/>
              <a:t>енергоспоживання </a:t>
            </a:r>
            <a:r>
              <a:rPr lang="uk-UA" sz="2800" dirty="0"/>
              <a:t>за період </a:t>
            </a:r>
            <a:r>
              <a:rPr lang="uk-UA" sz="2800" dirty="0" smtClean="0"/>
              <a:t>2005–2009</a:t>
            </a:r>
            <a:r>
              <a:rPr lang="uk-UA" sz="2800" dirty="0"/>
              <a:t> рр</a:t>
            </a:r>
            <a:endParaRPr lang="uk-UA" sz="2800" b="1" dirty="0">
              <a:latin typeface="+mn-lt"/>
              <a:ea typeface="Calibri" pitchFamily="34" charset="0"/>
              <a:cs typeface="Arial" pitchFamily="34" charset="0"/>
            </a:endParaRPr>
          </a:p>
        </p:txBody>
      </p:sp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57116"/>
              </p:ext>
            </p:extLst>
          </p:nvPr>
        </p:nvGraphicFramePr>
        <p:xfrm>
          <a:off x="0" y="1844824"/>
          <a:ext cx="9144000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660232" y="314096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5%</a:t>
            </a:r>
            <a:endParaRPr lang="uk-UA" dirty="0"/>
          </a:p>
        </p:txBody>
      </p:sp>
      <p:sp>
        <p:nvSpPr>
          <p:cNvPr id="20" name="TextBox 19"/>
          <p:cNvSpPr txBox="1"/>
          <p:nvPr/>
        </p:nvSpPr>
        <p:spPr>
          <a:xfrm>
            <a:off x="8426225" y="276935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9</a:t>
            </a:r>
            <a:r>
              <a:rPr lang="uk-UA" dirty="0" smtClean="0"/>
              <a:t>%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8665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5414462"/>
              </p:ext>
            </p:extLst>
          </p:nvPr>
        </p:nvGraphicFramePr>
        <p:xfrm>
          <a:off x="1244937" y="1006254"/>
          <a:ext cx="6010876" cy="5092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88424" y="6409134"/>
            <a:ext cx="432048" cy="422251"/>
          </a:xfrm>
        </p:spPr>
        <p:txBody>
          <a:bodyPr/>
          <a:lstStyle/>
          <a:p>
            <a:pPr>
              <a:defRPr/>
            </a:pPr>
            <a:fld id="{23F11B89-5BDE-41A0-BFEB-EBEB3CFB4ED4}" type="slidenum">
              <a:rPr lang="ru-RU" sz="1600" b="1" smtClean="0"/>
              <a:pPr>
                <a:defRPr/>
              </a:pPr>
              <a:t>5</a:t>
            </a:fld>
            <a:endParaRPr lang="ru-RU" sz="1600" b="1" dirty="0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5" b="12505"/>
          <a:stretch/>
        </p:blipFill>
        <p:spPr bwMode="auto">
          <a:xfrm>
            <a:off x="107504" y="6431335"/>
            <a:ext cx="2071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Группа 15"/>
          <p:cNvGrpSpPr/>
          <p:nvPr/>
        </p:nvGrpSpPr>
        <p:grpSpPr>
          <a:xfrm>
            <a:off x="0" y="6381328"/>
            <a:ext cx="9144000" cy="0"/>
            <a:chOff x="0" y="6381328"/>
            <a:chExt cx="9144000" cy="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6588224" y="6381328"/>
              <a:ext cx="2555776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4427984" y="6381328"/>
              <a:ext cx="2160240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2195736" y="6381328"/>
              <a:ext cx="2232248" cy="0"/>
            </a:xfrm>
            <a:prstGeom prst="line">
              <a:avLst/>
            </a:prstGeom>
            <a:ln w="381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0" y="6381328"/>
              <a:ext cx="2195736" cy="0"/>
            </a:xfrm>
            <a:prstGeom prst="line">
              <a:avLst/>
            </a:prstGeom>
            <a:ln w="3810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Прямоугольник 20"/>
          <p:cNvSpPr/>
          <p:nvPr/>
        </p:nvSpPr>
        <p:spPr>
          <a:xfrm>
            <a:off x="280504" y="92641"/>
            <a:ext cx="85109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4"/>
                </a:solidFill>
              </a:rPr>
              <a:t>ЧАСТКИ СЕКТОРІВ У СТРУКТУРІ ОЧІКУВАНИХ РЕЗУЛЬТАТІВ</a:t>
            </a:r>
            <a:endParaRPr lang="uk-UA" sz="2000" dirty="0">
              <a:solidFill>
                <a:schemeClr val="accent4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262376" y="3552316"/>
            <a:ext cx="1726323" cy="2556952"/>
            <a:chOff x="7166157" y="3466457"/>
            <a:chExt cx="1726323" cy="2556952"/>
          </a:xfrm>
        </p:grpSpPr>
        <p:pic>
          <p:nvPicPr>
            <p:cNvPr id="26" name="Picture 10" descr="http://politrada.com/upload/iblock/bf9/bf969d3658748bc330f03ec47f5f0d48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17" r="21884"/>
            <a:stretch/>
          </p:blipFill>
          <p:spPr bwMode="auto">
            <a:xfrm>
              <a:off x="8169932" y="3466457"/>
              <a:ext cx="722548" cy="117743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6" descr="http://i.lb.ua/070/31/545cbdb0d808c.jpe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19"/>
            <a:stretch/>
          </p:blipFill>
          <p:spPr bwMode="auto">
            <a:xfrm>
              <a:off x="7691929" y="4206729"/>
              <a:ext cx="722548" cy="117743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2" descr="http://www.autoconsulting.com.ua/pictures/_upload/1412775781YYwR_h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71" t="-1" r="20341" b="-505"/>
            <a:stretch/>
          </p:blipFill>
          <p:spPr bwMode="auto">
            <a:xfrm>
              <a:off x="7166157" y="4845979"/>
              <a:ext cx="730163" cy="117743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Группа 4"/>
          <p:cNvGrpSpPr/>
          <p:nvPr/>
        </p:nvGrpSpPr>
        <p:grpSpPr>
          <a:xfrm>
            <a:off x="2979362" y="5000476"/>
            <a:ext cx="3249438" cy="1342752"/>
            <a:chOff x="2979362" y="4966568"/>
            <a:chExt cx="3249438" cy="1342752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4062508" y="5046343"/>
              <a:ext cx="2166292" cy="1262977"/>
              <a:chOff x="4062508" y="5046343"/>
              <a:chExt cx="2166292" cy="1262977"/>
            </a:xfrm>
          </p:grpSpPr>
          <p:pic>
            <p:nvPicPr>
              <p:cNvPr id="28" name="Picture 8" descr="http://www.if.gov.ua/theme/images/administration.jpg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26" r="53326"/>
              <a:stretch/>
            </p:blipFill>
            <p:spPr bwMode="auto">
              <a:xfrm>
                <a:off x="5145654" y="5131890"/>
                <a:ext cx="1083146" cy="117743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8" descr="http://kerch_school_25.klasna.com/uploads/editor/1179/70176/sitepage_1/image/p9270017_1.jp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70" r="15386"/>
              <a:stretch/>
            </p:blipFill>
            <p:spPr bwMode="auto">
              <a:xfrm>
                <a:off x="4062508" y="5046343"/>
                <a:ext cx="1083146" cy="117743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0" name="Picture 6" descr="http://expres.ua/gfx/news/harkivska_oblrada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01" t="6761" r="26879" b="8820"/>
            <a:stretch/>
          </p:blipFill>
          <p:spPr bwMode="auto">
            <a:xfrm>
              <a:off x="2979362" y="4966568"/>
              <a:ext cx="1083146" cy="117998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Группа 5"/>
          <p:cNvGrpSpPr/>
          <p:nvPr/>
        </p:nvGrpSpPr>
        <p:grpSpPr>
          <a:xfrm>
            <a:off x="7294637" y="3444717"/>
            <a:ext cx="1749474" cy="2664551"/>
            <a:chOff x="309252" y="3466457"/>
            <a:chExt cx="1749474" cy="2664551"/>
          </a:xfrm>
        </p:grpSpPr>
        <p:pic>
          <p:nvPicPr>
            <p:cNvPr id="34" name="Picture 2" descr="http://rivne1.tv/pics/info/i006650.jpg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430"/>
            <a:stretch/>
          </p:blipFill>
          <p:spPr bwMode="auto">
            <a:xfrm>
              <a:off x="1335620" y="4953578"/>
              <a:ext cx="723106" cy="117743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0" descr="http://zik.ua/gallery/full/t/e/teploenergo_39971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4" r="21233"/>
            <a:stretch/>
          </p:blipFill>
          <p:spPr bwMode="auto">
            <a:xfrm>
              <a:off x="787255" y="4209141"/>
              <a:ext cx="723106" cy="117743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http://laginlib.org.ua/mykolaiv/kray/foto/51.jp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57" r="3558" b="15118"/>
            <a:stretch/>
          </p:blipFill>
          <p:spPr bwMode="auto">
            <a:xfrm>
              <a:off x="309252" y="3466457"/>
              <a:ext cx="723106" cy="117743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http://img-fotki.yandex.ru/get/4211/beanser.0/0_23ad3_89217e00_ori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91" b="45146"/>
          <a:stretch/>
        </p:blipFill>
        <p:spPr bwMode="auto">
          <a:xfrm>
            <a:off x="317831" y="492751"/>
            <a:ext cx="8572500" cy="132334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52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7178522"/>
              </p:ext>
            </p:extLst>
          </p:nvPr>
        </p:nvGraphicFramePr>
        <p:xfrm>
          <a:off x="1192212" y="4254050"/>
          <a:ext cx="7682012" cy="2034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324806" y="53132"/>
            <a:ext cx="74168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4"/>
                </a:solidFill>
              </a:rPr>
              <a:t>ПОБУТОВИЙ СЕКТОР (ДОМОГОСПОДАРСТВА)</a:t>
            </a:r>
            <a:endParaRPr lang="uk-UA" sz="2000" b="1" dirty="0">
              <a:solidFill>
                <a:schemeClr val="accent4"/>
              </a:solidFill>
            </a:endParaRPr>
          </a:p>
        </p:txBody>
      </p:sp>
      <p:sp>
        <p:nvSpPr>
          <p:cNvPr id="3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88424" y="6409134"/>
            <a:ext cx="432048" cy="422251"/>
          </a:xfrm>
        </p:spPr>
        <p:txBody>
          <a:bodyPr/>
          <a:lstStyle/>
          <a:p>
            <a:pPr>
              <a:defRPr/>
            </a:pPr>
            <a:fld id="{23F11B89-5BDE-41A0-BFEB-EBEB3CFB4ED4}" type="slidenum">
              <a:rPr lang="ru-RU" sz="1600" b="1" smtClean="0"/>
              <a:pPr>
                <a:defRPr/>
              </a:pPr>
              <a:t>6</a:t>
            </a:fld>
            <a:endParaRPr lang="ru-RU" sz="1600" b="1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5" b="12505"/>
          <a:stretch/>
        </p:blipFill>
        <p:spPr bwMode="auto">
          <a:xfrm>
            <a:off x="107504" y="6431335"/>
            <a:ext cx="2071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3" name="Группа 1032"/>
          <p:cNvGrpSpPr/>
          <p:nvPr/>
        </p:nvGrpSpPr>
        <p:grpSpPr>
          <a:xfrm>
            <a:off x="0" y="6381328"/>
            <a:ext cx="9144000" cy="0"/>
            <a:chOff x="0" y="6381328"/>
            <a:chExt cx="9144000" cy="0"/>
          </a:xfrm>
        </p:grpSpPr>
        <p:cxnSp>
          <p:nvCxnSpPr>
            <p:cNvPr id="5" name="Прямая соединительная линия 4"/>
            <p:cNvCxnSpPr/>
            <p:nvPr/>
          </p:nvCxnSpPr>
          <p:spPr>
            <a:xfrm>
              <a:off x="6588224" y="6381328"/>
              <a:ext cx="2555776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4427984" y="6381328"/>
              <a:ext cx="2160240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2195736" y="6381328"/>
              <a:ext cx="2232248" cy="0"/>
            </a:xfrm>
            <a:prstGeom prst="line">
              <a:avLst/>
            </a:prstGeom>
            <a:ln w="381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0" y="6381328"/>
              <a:ext cx="2195736" cy="0"/>
            </a:xfrm>
            <a:prstGeom prst="line">
              <a:avLst/>
            </a:prstGeom>
            <a:ln w="3810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3089002" y="45324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i="1" dirty="0" smtClean="0"/>
              <a:t>СУЧАСНИЙ СТАН</a:t>
            </a:r>
            <a:endParaRPr lang="uk-UA" i="1" dirty="0"/>
          </a:p>
        </p:txBody>
      </p:sp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9959357"/>
              </p:ext>
            </p:extLst>
          </p:nvPr>
        </p:nvGraphicFramePr>
        <p:xfrm>
          <a:off x="2135150" y="698482"/>
          <a:ext cx="6084168" cy="2729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5" name="Прямая соединительная линия 14"/>
          <p:cNvCxnSpPr/>
          <p:nvPr/>
        </p:nvCxnSpPr>
        <p:spPr>
          <a:xfrm>
            <a:off x="0" y="3356992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33018" y="396441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i="1" dirty="0" smtClean="0"/>
              <a:t>МЕТА</a:t>
            </a:r>
            <a:endParaRPr lang="uk-UA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2008882" y="3356992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chemeClr val="accent4"/>
                </a:solidFill>
              </a:rPr>
              <a:t>Майже половина усіх  очікуваних результатів виконання НПДЕЕ очікуються в ПОБУТОВОМУ СЕКТОРІ</a:t>
            </a:r>
            <a:endParaRPr lang="uk-UA" dirty="0">
              <a:solidFill>
                <a:schemeClr val="accent4"/>
              </a:solidFill>
            </a:endParaRPr>
          </a:p>
        </p:txBody>
      </p:sp>
      <p:grpSp>
        <p:nvGrpSpPr>
          <p:cNvPr id="1031" name="Группа 1030"/>
          <p:cNvGrpSpPr/>
          <p:nvPr/>
        </p:nvGrpSpPr>
        <p:grpSpPr>
          <a:xfrm>
            <a:off x="107504" y="253187"/>
            <a:ext cx="1296144" cy="5839495"/>
            <a:chOff x="-2124744" y="637908"/>
            <a:chExt cx="1296144" cy="4791036"/>
          </a:xfrm>
        </p:grpSpPr>
        <p:pic>
          <p:nvPicPr>
            <p:cNvPr id="41" name="Picture 6" descr="http://www.panoramio.com/photos/original/100889620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4" r="22949" b="19065"/>
            <a:stretch/>
          </p:blipFill>
          <p:spPr bwMode="auto">
            <a:xfrm>
              <a:off x="-2124744" y="637908"/>
              <a:ext cx="1296144" cy="1726548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19050" cap="sq">
              <a:solidFill>
                <a:schemeClr val="accent4">
                  <a:lumMod val="20000"/>
                  <a:lumOff val="80000"/>
                </a:schemeClr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42" name="Picture 10" descr="http://ecotown.com.ua/upload/iblock/0e0/2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15" r="12096"/>
            <a:stretch/>
          </p:blipFill>
          <p:spPr bwMode="auto">
            <a:xfrm>
              <a:off x="-2124744" y="2175942"/>
              <a:ext cx="1296144" cy="173157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19050" cap="sq">
              <a:solidFill>
                <a:schemeClr val="accent4">
                  <a:lumMod val="20000"/>
                  <a:lumOff val="80000"/>
                </a:schemeClr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43" name="Picture 8" descr="http://sfera-tv.com.ua/files/fullimg/news25244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00" r="19515"/>
            <a:stretch/>
          </p:blipFill>
          <p:spPr bwMode="auto">
            <a:xfrm>
              <a:off x="-2124744" y="3697374"/>
              <a:ext cx="1296144" cy="173157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19050" cap="sq">
              <a:solidFill>
                <a:schemeClr val="accent4">
                  <a:lumMod val="20000"/>
                  <a:lumOff val="80000"/>
                </a:schemeClr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</p:spTree>
    <p:extLst>
      <p:ext uri="{BB962C8B-B14F-4D97-AF65-F5344CB8AC3E}">
        <p14:creationId xmlns:p14="http://schemas.microsoft.com/office/powerpoint/2010/main" val="25801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668633928"/>
              </p:ext>
            </p:extLst>
          </p:nvPr>
        </p:nvGraphicFramePr>
        <p:xfrm>
          <a:off x="0" y="620688"/>
          <a:ext cx="9169018" cy="5748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88424" y="6409134"/>
            <a:ext cx="432048" cy="422251"/>
          </a:xfrm>
        </p:spPr>
        <p:txBody>
          <a:bodyPr/>
          <a:lstStyle/>
          <a:p>
            <a:pPr>
              <a:defRPr/>
            </a:pPr>
            <a:fld id="{23F11B89-5BDE-41A0-BFEB-EBEB3CFB4ED4}" type="slidenum">
              <a:rPr lang="ru-RU" sz="1600" b="1"/>
              <a:pPr>
                <a:defRPr/>
              </a:pPr>
              <a:t>7</a:t>
            </a:fld>
            <a:endParaRPr lang="ru-RU" sz="1600" b="1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5" b="12505"/>
          <a:stretch/>
        </p:blipFill>
        <p:spPr bwMode="auto">
          <a:xfrm>
            <a:off x="107504" y="6431335"/>
            <a:ext cx="2071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0" y="6381328"/>
            <a:ext cx="9144000" cy="0"/>
            <a:chOff x="0" y="6381328"/>
            <a:chExt cx="9144000" cy="0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6588224" y="6381328"/>
              <a:ext cx="2555776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4427984" y="6381328"/>
              <a:ext cx="2160240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2195736" y="6381328"/>
              <a:ext cx="2232248" cy="0"/>
            </a:xfrm>
            <a:prstGeom prst="line">
              <a:avLst/>
            </a:prstGeom>
            <a:ln w="381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0" y="6381328"/>
              <a:ext cx="2195736" cy="0"/>
            </a:xfrm>
            <a:prstGeom prst="line">
              <a:avLst/>
            </a:prstGeom>
            <a:ln w="3810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Прямоугольник 14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4"/>
                </a:solidFill>
              </a:rPr>
              <a:t>ОСНОВНІ ЗАХОДИ ІЗ ПІДВИЩЕННЯ </a:t>
            </a:r>
          </a:p>
          <a:p>
            <a:pPr algn="ctr"/>
            <a:r>
              <a:rPr lang="uk-UA" sz="2000" b="1" dirty="0" smtClean="0">
                <a:solidFill>
                  <a:schemeClr val="accent4"/>
                </a:solidFill>
              </a:rPr>
              <a:t>ЕНЕРГОЕФЕКТИВНОСТІ В </a:t>
            </a:r>
            <a:r>
              <a:rPr lang="uk-UA" sz="2400" b="1" dirty="0" smtClean="0">
                <a:solidFill>
                  <a:schemeClr val="accent4"/>
                </a:solidFill>
              </a:rPr>
              <a:t>ПОБУТОВОМУ СЕКТОРІ </a:t>
            </a:r>
            <a:endParaRPr lang="uk-UA" sz="2000" b="1" dirty="0">
              <a:solidFill>
                <a:schemeClr val="accent4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5229200"/>
            <a:ext cx="3545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і</a:t>
            </a:r>
            <a:endParaRPr lang="uk-UA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136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88424" y="6409134"/>
            <a:ext cx="432048" cy="422251"/>
          </a:xfrm>
        </p:spPr>
        <p:txBody>
          <a:bodyPr/>
          <a:lstStyle/>
          <a:p>
            <a:pPr>
              <a:defRPr/>
            </a:pPr>
            <a:fld id="{23F11B89-5BDE-41A0-BFEB-EBEB3CFB4ED4}" type="slidenum">
              <a:rPr lang="ru-RU" sz="1600" b="1"/>
              <a:pPr>
                <a:defRPr/>
              </a:pPr>
              <a:t>8</a:t>
            </a:fld>
            <a:endParaRPr lang="ru-RU" sz="1600" b="1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5" b="12505"/>
          <a:stretch/>
        </p:blipFill>
        <p:spPr bwMode="auto">
          <a:xfrm>
            <a:off x="107504" y="6431335"/>
            <a:ext cx="2071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0" y="6381328"/>
            <a:ext cx="9144000" cy="0"/>
            <a:chOff x="0" y="6381328"/>
            <a:chExt cx="9144000" cy="0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>
              <a:off x="6588224" y="6381328"/>
              <a:ext cx="2555776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4427984" y="6381328"/>
              <a:ext cx="2160240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2195736" y="6381328"/>
              <a:ext cx="2232248" cy="0"/>
            </a:xfrm>
            <a:prstGeom prst="line">
              <a:avLst/>
            </a:prstGeom>
            <a:ln w="381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0" y="6381328"/>
              <a:ext cx="2195736" cy="0"/>
            </a:xfrm>
            <a:prstGeom prst="line">
              <a:avLst/>
            </a:prstGeom>
            <a:ln w="3810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Прямая соединительная линия 10"/>
          <p:cNvCxnSpPr/>
          <p:nvPr/>
        </p:nvCxnSpPr>
        <p:spPr>
          <a:xfrm>
            <a:off x="0" y="3573016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1324806" y="53132"/>
            <a:ext cx="74168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4"/>
                </a:solidFill>
              </a:rPr>
              <a:t>СЕКТОР ПОСЛУГ</a:t>
            </a:r>
            <a:endParaRPr lang="uk-UA" sz="2000" b="1" dirty="0">
              <a:solidFill>
                <a:schemeClr val="accent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89002" y="45324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i="1" dirty="0" smtClean="0"/>
              <a:t>СУЧАСНИЙ СТАН</a:t>
            </a:r>
            <a:endParaRPr lang="uk-UA" i="1" dirty="0"/>
          </a:p>
        </p:txBody>
      </p:sp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0460892"/>
              </p:ext>
            </p:extLst>
          </p:nvPr>
        </p:nvGraphicFramePr>
        <p:xfrm>
          <a:off x="1763564" y="636868"/>
          <a:ext cx="7344816" cy="2931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6" name="Группа 15"/>
          <p:cNvGrpSpPr/>
          <p:nvPr/>
        </p:nvGrpSpPr>
        <p:grpSpPr>
          <a:xfrm>
            <a:off x="134988" y="253187"/>
            <a:ext cx="1296144" cy="5902451"/>
            <a:chOff x="233444" y="363510"/>
            <a:chExt cx="1296144" cy="5902451"/>
          </a:xfrm>
        </p:grpSpPr>
        <p:pic>
          <p:nvPicPr>
            <p:cNvPr id="20" name="Picture 8" descr="http://www.if.gov.ua/theme/images/administration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" r="53326"/>
            <a:stretch/>
          </p:blipFill>
          <p:spPr bwMode="auto">
            <a:xfrm>
              <a:off x="233444" y="363510"/>
              <a:ext cx="1296144" cy="2099818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19050" cap="sq">
              <a:solidFill>
                <a:schemeClr val="accent4">
                  <a:lumMod val="20000"/>
                  <a:lumOff val="80000"/>
                </a:schemeClr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1032" name="Picture 8" descr="http://kerch_school_25.klasna.com/uploads/editor/1179/70176/sitepage_1/image/p9270017_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70" r="15386"/>
            <a:stretch/>
          </p:blipFill>
          <p:spPr bwMode="auto">
            <a:xfrm>
              <a:off x="233444" y="2228798"/>
              <a:ext cx="1296144" cy="2099818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19050" cap="sq">
              <a:solidFill>
                <a:schemeClr val="accent4">
                  <a:lumMod val="20000"/>
                  <a:lumOff val="80000"/>
                </a:schemeClr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1030" name="Picture 6" descr="http://expres.ua/gfx/news/harkivska_oblrada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01" t="6761" r="26879" b="8820"/>
            <a:stretch/>
          </p:blipFill>
          <p:spPr bwMode="auto">
            <a:xfrm>
              <a:off x="233444" y="4161579"/>
              <a:ext cx="1296144" cy="2104382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19050" cap="sq">
              <a:solidFill>
                <a:schemeClr val="accent4">
                  <a:lumMod val="20000"/>
                  <a:lumOff val="80000"/>
                </a:schemeClr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sp>
        <p:nvSpPr>
          <p:cNvPr id="23" name="TextBox 22"/>
          <p:cNvSpPr txBox="1"/>
          <p:nvPr/>
        </p:nvSpPr>
        <p:spPr>
          <a:xfrm>
            <a:off x="3203848" y="3594917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i="1" dirty="0" smtClean="0"/>
              <a:t>МЕТА</a:t>
            </a:r>
            <a:endParaRPr lang="uk-UA" i="1" dirty="0"/>
          </a:p>
        </p:txBody>
      </p:sp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7748134"/>
              </p:ext>
            </p:extLst>
          </p:nvPr>
        </p:nvGraphicFramePr>
        <p:xfrm>
          <a:off x="1835696" y="3779583"/>
          <a:ext cx="7128792" cy="2291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405097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88424" y="6409134"/>
            <a:ext cx="432048" cy="422251"/>
          </a:xfrm>
        </p:spPr>
        <p:txBody>
          <a:bodyPr/>
          <a:lstStyle/>
          <a:p>
            <a:pPr>
              <a:defRPr/>
            </a:pPr>
            <a:fld id="{23F11B89-5BDE-41A0-BFEB-EBEB3CFB4ED4}" type="slidenum">
              <a:rPr lang="ru-RU" sz="1600" b="1"/>
              <a:pPr>
                <a:defRPr/>
              </a:pPr>
              <a:t>9</a:t>
            </a:fld>
            <a:endParaRPr lang="ru-RU" sz="1600" b="1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5" b="12505"/>
          <a:stretch/>
        </p:blipFill>
        <p:spPr bwMode="auto">
          <a:xfrm>
            <a:off x="107504" y="6431335"/>
            <a:ext cx="2071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0" y="6381328"/>
            <a:ext cx="9144000" cy="0"/>
            <a:chOff x="0" y="6381328"/>
            <a:chExt cx="9144000" cy="0"/>
          </a:xfrm>
        </p:grpSpPr>
        <p:cxnSp>
          <p:nvCxnSpPr>
            <p:cNvPr id="5" name="Прямая соединительная линия 4"/>
            <p:cNvCxnSpPr/>
            <p:nvPr/>
          </p:nvCxnSpPr>
          <p:spPr>
            <a:xfrm>
              <a:off x="6588224" y="6381328"/>
              <a:ext cx="2555776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4427984" y="6381328"/>
              <a:ext cx="2160240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2195736" y="6381328"/>
              <a:ext cx="2232248" cy="0"/>
            </a:xfrm>
            <a:prstGeom prst="line">
              <a:avLst/>
            </a:prstGeom>
            <a:ln w="381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0" y="6381328"/>
              <a:ext cx="2195736" cy="0"/>
            </a:xfrm>
            <a:prstGeom prst="line">
              <a:avLst/>
            </a:prstGeom>
            <a:ln w="3810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3601219584"/>
              </p:ext>
            </p:extLst>
          </p:nvPr>
        </p:nvGraphicFramePr>
        <p:xfrm>
          <a:off x="0" y="620688"/>
          <a:ext cx="9144000" cy="5810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4"/>
                </a:solidFill>
              </a:rPr>
              <a:t>ОСНОВНІ ЗАХОДИ ІЗ ПІДВИЩЕННЯ </a:t>
            </a:r>
          </a:p>
          <a:p>
            <a:pPr algn="ctr"/>
            <a:r>
              <a:rPr lang="uk-UA" sz="2000" b="1" dirty="0" smtClean="0">
                <a:solidFill>
                  <a:schemeClr val="accent4"/>
                </a:solidFill>
              </a:rPr>
              <a:t>ЕНЕРГОЕФЕКТИВНОСТІ В </a:t>
            </a:r>
            <a:r>
              <a:rPr lang="uk-UA" sz="2400" b="1" dirty="0" smtClean="0">
                <a:solidFill>
                  <a:schemeClr val="accent4"/>
                </a:solidFill>
              </a:rPr>
              <a:t>СЕКТОРІ ПОСЛУГ</a:t>
            </a:r>
            <a:endParaRPr lang="uk-UA" sz="2000" b="1" dirty="0">
              <a:solidFill>
                <a:schemeClr val="accent4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047348" y="4509120"/>
            <a:ext cx="3545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і</a:t>
            </a:r>
            <a:endParaRPr lang="uk-UA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718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1297</TotalTime>
  <Words>611</Words>
  <Application>Microsoft Office PowerPoint</Application>
  <PresentationFormat>Екран (4:3)</PresentationFormat>
  <Paragraphs>125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14</vt:i4>
      </vt:variant>
    </vt:vector>
  </HeadingPairs>
  <TitlesOfParts>
    <vt:vector size="15" baseType="lpstr">
      <vt:lpstr>Тема Office</vt:lpstr>
      <vt:lpstr>НАЦІОНАЛЬНИЙ ПЛАН  дій з енергоефективності на період до 2020 року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Ігор Горових</dc:creator>
  <cp:lastModifiedBy>Кірейцева Ганна Вікторівна</cp:lastModifiedBy>
  <cp:revision>151</cp:revision>
  <cp:lastPrinted>2015-09-15T10:29:44Z</cp:lastPrinted>
  <dcterms:modified xsi:type="dcterms:W3CDTF">2020-11-10T14:51:03Z</dcterms:modified>
</cp:coreProperties>
</file>