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6" r:id="rId6"/>
    <p:sldId id="264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4660"/>
  </p:normalViewPr>
  <p:slideViewPr>
    <p:cSldViewPr snapToGrid="0">
      <p:cViewPr>
        <p:scale>
          <a:sx n="54" d="100"/>
          <a:sy n="54" d="100"/>
        </p:scale>
        <p:origin x="-1902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0580914" y="946734"/>
            <a:ext cx="332792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47053" y="946734"/>
            <a:ext cx="7333861" cy="5071965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24947" y="946734"/>
            <a:ext cx="1922106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467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31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8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516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369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99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07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745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526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23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50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Овал 7"/>
          <p:cNvSpPr/>
          <p:nvPr userDrawn="1"/>
        </p:nvSpPr>
        <p:spPr>
          <a:xfrm>
            <a:off x="653143" y="2276669"/>
            <a:ext cx="2164702" cy="2164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 userDrawn="1"/>
        </p:nvSpPr>
        <p:spPr>
          <a:xfrm>
            <a:off x="313494" y="1937020"/>
            <a:ext cx="2844000" cy="2844000"/>
          </a:xfrm>
          <a:prstGeom prst="ellipse">
            <a:avLst/>
          </a:prstGeom>
          <a:noFill/>
          <a:ln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 userDrawn="1"/>
        </p:nvSpPr>
        <p:spPr>
          <a:xfrm>
            <a:off x="1195494" y="535739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 userDrawn="1"/>
        </p:nvSpPr>
        <p:spPr>
          <a:xfrm>
            <a:off x="2414033" y="1036029"/>
            <a:ext cx="108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 userDrawn="1"/>
        </p:nvSpPr>
        <p:spPr>
          <a:xfrm>
            <a:off x="3191547" y="2116029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 userDrawn="1"/>
        </p:nvSpPr>
        <p:spPr>
          <a:xfrm>
            <a:off x="1195494" y="5039247"/>
            <a:ext cx="1080000" cy="10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 userDrawn="1"/>
        </p:nvSpPr>
        <p:spPr>
          <a:xfrm>
            <a:off x="2501400" y="4579127"/>
            <a:ext cx="1080000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 userDrawn="1"/>
        </p:nvSpPr>
        <p:spPr>
          <a:xfrm>
            <a:off x="3266192" y="3421131"/>
            <a:ext cx="1080000" cy="10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>
            <a:off x="1636519" y="1800495"/>
            <a:ext cx="186612" cy="213760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Равнобедренный треугольник 17"/>
          <p:cNvSpPr/>
          <p:nvPr userDrawn="1"/>
        </p:nvSpPr>
        <p:spPr>
          <a:xfrm rot="2217332">
            <a:off x="2501255" y="2104749"/>
            <a:ext cx="186612" cy="213760"/>
          </a:xfrm>
          <a:prstGeom prst="triangle">
            <a:avLst/>
          </a:prstGeom>
          <a:solidFill>
            <a:schemeClr val="accent3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 rot="3999750">
            <a:off x="3008508" y="2872123"/>
            <a:ext cx="186612" cy="213760"/>
          </a:xfrm>
          <a:prstGeom prst="triangle">
            <a:avLst/>
          </a:prstGeom>
          <a:solidFill>
            <a:schemeClr val="accent4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6458787">
            <a:off x="3008508" y="3726239"/>
            <a:ext cx="186612" cy="213760"/>
          </a:xfrm>
          <a:prstGeom prst="triangle">
            <a:avLst/>
          </a:prstGeom>
          <a:solidFill>
            <a:schemeClr val="accent6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Равнобедренный треугольник 20"/>
          <p:cNvSpPr/>
          <p:nvPr userDrawn="1"/>
        </p:nvSpPr>
        <p:spPr>
          <a:xfrm rot="8591574">
            <a:off x="2585798" y="4362839"/>
            <a:ext cx="186612" cy="21376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Равнобедренный треугольник 21"/>
          <p:cNvSpPr/>
          <p:nvPr userDrawn="1"/>
        </p:nvSpPr>
        <p:spPr>
          <a:xfrm rot="10800000">
            <a:off x="1636519" y="4707746"/>
            <a:ext cx="186612" cy="21376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6096000" y="170254"/>
            <a:ext cx="0" cy="6051550"/>
          </a:xfrm>
          <a:prstGeom prst="line">
            <a:avLst/>
          </a:prstGeom>
          <a:ln w="28575"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 userDrawn="1"/>
        </p:nvSpPr>
        <p:spPr>
          <a:xfrm rot="5400000">
            <a:off x="6026739" y="486800"/>
            <a:ext cx="186612" cy="213760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Равнобедренный треугольник 25"/>
          <p:cNvSpPr/>
          <p:nvPr userDrawn="1"/>
        </p:nvSpPr>
        <p:spPr>
          <a:xfrm rot="5400000">
            <a:off x="6026739" y="1507715"/>
            <a:ext cx="186612" cy="213760"/>
          </a:xfrm>
          <a:prstGeom prst="triangle">
            <a:avLst/>
          </a:prstGeom>
          <a:solidFill>
            <a:schemeClr val="accent3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Равнобедренный треугольник 26"/>
          <p:cNvSpPr/>
          <p:nvPr userDrawn="1"/>
        </p:nvSpPr>
        <p:spPr>
          <a:xfrm rot="5400000">
            <a:off x="6026739" y="2583513"/>
            <a:ext cx="186612" cy="213760"/>
          </a:xfrm>
          <a:prstGeom prst="triangle">
            <a:avLst/>
          </a:prstGeom>
          <a:solidFill>
            <a:schemeClr val="accent4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Равнобедренный треугольник 27"/>
          <p:cNvSpPr/>
          <p:nvPr userDrawn="1"/>
        </p:nvSpPr>
        <p:spPr>
          <a:xfrm rot="5400000">
            <a:off x="6026739" y="3564861"/>
            <a:ext cx="186612" cy="213760"/>
          </a:xfrm>
          <a:prstGeom prst="triangle">
            <a:avLst/>
          </a:prstGeom>
          <a:solidFill>
            <a:schemeClr val="accent6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Равнобедренный треугольник 28"/>
          <p:cNvSpPr/>
          <p:nvPr userDrawn="1"/>
        </p:nvSpPr>
        <p:spPr>
          <a:xfrm rot="5400000">
            <a:off x="6026739" y="4606748"/>
            <a:ext cx="186612" cy="21376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Равнобедренный треугольник 29"/>
          <p:cNvSpPr/>
          <p:nvPr userDrawn="1"/>
        </p:nvSpPr>
        <p:spPr>
          <a:xfrm rot="5400000">
            <a:off x="6026739" y="5643786"/>
            <a:ext cx="186612" cy="21376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3"/>
          </p:nvPr>
        </p:nvSpPr>
        <p:spPr>
          <a:xfrm>
            <a:off x="6534150" y="169863"/>
            <a:ext cx="5105400" cy="86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3" name="Текст 31"/>
          <p:cNvSpPr>
            <a:spLocks noGrp="1"/>
          </p:cNvSpPr>
          <p:nvPr>
            <p:ph type="body" sz="quarter" idx="14"/>
          </p:nvPr>
        </p:nvSpPr>
        <p:spPr>
          <a:xfrm>
            <a:off x="6534150" y="1203350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4" name="Текст 31"/>
          <p:cNvSpPr>
            <a:spLocks noGrp="1"/>
          </p:cNvSpPr>
          <p:nvPr>
            <p:ph type="body" sz="quarter" idx="15"/>
          </p:nvPr>
        </p:nvSpPr>
        <p:spPr>
          <a:xfrm>
            <a:off x="6534150" y="2251554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5" name="Текст 31"/>
          <p:cNvSpPr>
            <a:spLocks noGrp="1"/>
          </p:cNvSpPr>
          <p:nvPr>
            <p:ph type="body" sz="quarter" idx="16"/>
          </p:nvPr>
        </p:nvSpPr>
        <p:spPr>
          <a:xfrm>
            <a:off x="6534150" y="3259648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6" name="Текст 31"/>
          <p:cNvSpPr>
            <a:spLocks noGrp="1"/>
          </p:cNvSpPr>
          <p:nvPr>
            <p:ph type="body" sz="quarter" idx="17"/>
          </p:nvPr>
        </p:nvSpPr>
        <p:spPr>
          <a:xfrm>
            <a:off x="6534150" y="4281480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7" name="Текст 31"/>
          <p:cNvSpPr>
            <a:spLocks noGrp="1"/>
          </p:cNvSpPr>
          <p:nvPr>
            <p:ph type="body" sz="quarter" idx="18"/>
          </p:nvPr>
        </p:nvSpPr>
        <p:spPr>
          <a:xfrm>
            <a:off x="6534150" y="5276244"/>
            <a:ext cx="5105400" cy="86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6416644"/>
            <a:ext cx="12192000" cy="441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Равнобедренный треугольник 79"/>
          <p:cNvSpPr/>
          <p:nvPr userDrawn="1"/>
        </p:nvSpPr>
        <p:spPr>
          <a:xfrm rot="16200000">
            <a:off x="3519564" y="2561965"/>
            <a:ext cx="1295400" cy="1296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Дуга 22"/>
          <p:cNvSpPr/>
          <p:nvPr userDrawn="1"/>
        </p:nvSpPr>
        <p:spPr>
          <a:xfrm rot="7691454">
            <a:off x="8148193" y="1097062"/>
            <a:ext cx="2160000" cy="216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Дуга 41"/>
          <p:cNvSpPr/>
          <p:nvPr userDrawn="1"/>
        </p:nvSpPr>
        <p:spPr>
          <a:xfrm rot="10800000">
            <a:off x="7968193" y="917063"/>
            <a:ext cx="2520000" cy="252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Дуга 42"/>
          <p:cNvSpPr/>
          <p:nvPr userDrawn="1"/>
        </p:nvSpPr>
        <p:spPr>
          <a:xfrm rot="16941924">
            <a:off x="7608194" y="557065"/>
            <a:ext cx="3240000" cy="324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Дуга 43"/>
          <p:cNvSpPr/>
          <p:nvPr userDrawn="1"/>
        </p:nvSpPr>
        <p:spPr>
          <a:xfrm rot="14064318">
            <a:off x="7788193" y="737064"/>
            <a:ext cx="2880000" cy="288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Прямая соединительная линия 46"/>
          <p:cNvCxnSpPr>
            <a:endCxn id="68" idx="1"/>
          </p:cNvCxnSpPr>
          <p:nvPr userDrawn="1"/>
        </p:nvCxnSpPr>
        <p:spPr>
          <a:xfrm>
            <a:off x="10055474" y="2864566"/>
            <a:ext cx="657699" cy="5636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67" idx="1"/>
          </p:cNvCxnSpPr>
          <p:nvPr userDrawn="1"/>
        </p:nvCxnSpPr>
        <p:spPr>
          <a:xfrm flipH="1">
            <a:off x="9195361" y="3395431"/>
            <a:ext cx="32832" cy="81840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66" idx="7"/>
          </p:cNvCxnSpPr>
          <p:nvPr userDrawn="1"/>
        </p:nvCxnSpPr>
        <p:spPr>
          <a:xfrm flipH="1">
            <a:off x="7673903" y="3015213"/>
            <a:ext cx="365161" cy="49728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65" idx="6"/>
          </p:cNvCxnSpPr>
          <p:nvPr userDrawn="1"/>
        </p:nvCxnSpPr>
        <p:spPr>
          <a:xfrm flipH="1">
            <a:off x="6846921" y="1830150"/>
            <a:ext cx="824116" cy="201105"/>
          </a:xfrm>
          <a:prstGeom prst="line">
            <a:avLst/>
          </a:prstGeom>
          <a:ln w="381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 userDrawn="1"/>
        </p:nvSpPr>
        <p:spPr>
          <a:xfrm>
            <a:off x="5475321" y="1345455"/>
            <a:ext cx="1371600" cy="1371600"/>
          </a:xfrm>
          <a:prstGeom prst="ellipse">
            <a:avLst/>
          </a:prstGeom>
          <a:noFill/>
          <a:ln w="889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Овал 65"/>
          <p:cNvSpPr/>
          <p:nvPr userDrawn="1"/>
        </p:nvSpPr>
        <p:spPr>
          <a:xfrm>
            <a:off x="6503169" y="3311627"/>
            <a:ext cx="1371600" cy="1371600"/>
          </a:xfrm>
          <a:prstGeom prst="ellipse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Овал 66"/>
          <p:cNvSpPr/>
          <p:nvPr userDrawn="1"/>
        </p:nvSpPr>
        <p:spPr>
          <a:xfrm>
            <a:off x="8994495" y="4012967"/>
            <a:ext cx="1371600" cy="1371600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Овал 67"/>
          <p:cNvSpPr/>
          <p:nvPr userDrawn="1"/>
        </p:nvSpPr>
        <p:spPr>
          <a:xfrm>
            <a:off x="10512307" y="3227310"/>
            <a:ext cx="1371600" cy="1371600"/>
          </a:xfrm>
          <a:prstGeom prst="ellipse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Прямая соединительная линия 74"/>
          <p:cNvCxnSpPr/>
          <p:nvPr userDrawn="1"/>
        </p:nvCxnSpPr>
        <p:spPr>
          <a:xfrm>
            <a:off x="4777539" y="247730"/>
            <a:ext cx="0" cy="5924470"/>
          </a:xfrm>
          <a:prstGeom prst="line">
            <a:avLst/>
          </a:prstGeom>
          <a:ln w="38100"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09" y="3547427"/>
            <a:ext cx="900000" cy="900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95" y="4257939"/>
            <a:ext cx="900000" cy="9000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35" y="3445911"/>
            <a:ext cx="900000" cy="9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96" y="1553030"/>
            <a:ext cx="900000" cy="900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468438" y="277813"/>
            <a:ext cx="2959100" cy="900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468438" y="1920875"/>
            <a:ext cx="2959100" cy="94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1468438" y="3694113"/>
            <a:ext cx="2959100" cy="77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1468438" y="5207000"/>
            <a:ext cx="2959100" cy="96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75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7677150" y="0"/>
            <a:ext cx="45148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572000" y="441325"/>
            <a:ext cx="7143750" cy="577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572000" y="441325"/>
            <a:ext cx="0" cy="57785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5038276" y="365125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5"/>
          </p:nvPr>
        </p:nvSpPr>
        <p:spPr>
          <a:xfrm>
            <a:off x="5038276" y="1592558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/>
          </p:nvPr>
        </p:nvSpPr>
        <p:spPr>
          <a:xfrm>
            <a:off x="5018175" y="2743791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7"/>
          </p:nvPr>
        </p:nvSpPr>
        <p:spPr>
          <a:xfrm>
            <a:off x="5038276" y="3870557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18"/>
          </p:nvPr>
        </p:nvSpPr>
        <p:spPr>
          <a:xfrm>
            <a:off x="5029200" y="4992920"/>
            <a:ext cx="6686550" cy="968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689613" y="620712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689613" y="1848145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689613" y="2999378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689613" y="4057104"/>
            <a:ext cx="2115525" cy="618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2689613" y="5137556"/>
            <a:ext cx="2115525" cy="6853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9"/>
          </p:nvPr>
        </p:nvSpPr>
        <p:spPr>
          <a:xfrm>
            <a:off x="495300" y="0"/>
            <a:ext cx="1314450" cy="6858000"/>
          </a:xfrm>
          <a:custGeom>
            <a:avLst/>
            <a:gdLst>
              <a:gd name="connsiteX0" fmla="*/ 0 w 1314450"/>
              <a:gd name="connsiteY0" fmla="*/ 0 h 6858000"/>
              <a:gd name="connsiteX1" fmla="*/ 1314450 w 1314450"/>
              <a:gd name="connsiteY1" fmla="*/ 0 h 6858000"/>
              <a:gd name="connsiteX2" fmla="*/ 1314450 w 1314450"/>
              <a:gd name="connsiteY2" fmla="*/ 6858000 h 6858000"/>
              <a:gd name="connsiteX3" fmla="*/ 0 w 13144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0" h="6858000">
                <a:moveTo>
                  <a:pt x="0" y="0"/>
                </a:moveTo>
                <a:lnTo>
                  <a:pt x="1314450" y="0"/>
                </a:lnTo>
                <a:lnTo>
                  <a:pt x="13144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81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-27074" y="0"/>
            <a:ext cx="45148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60975" y="441325"/>
            <a:ext cx="7143750" cy="577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7523775" y="441325"/>
            <a:ext cx="0" cy="57785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11"/>
          <p:cNvSpPr>
            <a:spLocks noGrp="1"/>
          </p:cNvSpPr>
          <p:nvPr>
            <p:ph type="body" sz="quarter" idx="15"/>
          </p:nvPr>
        </p:nvSpPr>
        <p:spPr>
          <a:xfrm>
            <a:off x="380513" y="989500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/>
          </p:nvPr>
        </p:nvSpPr>
        <p:spPr>
          <a:xfrm>
            <a:off x="348604" y="2212259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7"/>
          </p:nvPr>
        </p:nvSpPr>
        <p:spPr>
          <a:xfrm>
            <a:off x="360975" y="3452567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18"/>
          </p:nvPr>
        </p:nvSpPr>
        <p:spPr>
          <a:xfrm>
            <a:off x="360975" y="4675326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9"/>
          </p:nvPr>
        </p:nvSpPr>
        <p:spPr>
          <a:xfrm>
            <a:off x="9258300" y="0"/>
            <a:ext cx="2933700" cy="6858000"/>
          </a:xfrm>
          <a:custGeom>
            <a:avLst/>
            <a:gdLst>
              <a:gd name="connsiteX0" fmla="*/ 1466850 w 2933700"/>
              <a:gd name="connsiteY0" fmla="*/ 0 h 6858000"/>
              <a:gd name="connsiteX1" fmla="*/ 2933700 w 2933700"/>
              <a:gd name="connsiteY1" fmla="*/ 0 h 6858000"/>
              <a:gd name="connsiteX2" fmla="*/ 1466850 w 2933700"/>
              <a:gd name="connsiteY2" fmla="*/ 3429000 h 6858000"/>
              <a:gd name="connsiteX3" fmla="*/ 2933700 w 2933700"/>
              <a:gd name="connsiteY3" fmla="*/ 6858000 h 6858000"/>
              <a:gd name="connsiteX4" fmla="*/ 1466850 w 2933700"/>
              <a:gd name="connsiteY4" fmla="*/ 6858000 h 6858000"/>
              <a:gd name="connsiteX5" fmla="*/ 0 w 29337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700" h="6858000">
                <a:moveTo>
                  <a:pt x="1466850" y="0"/>
                </a:moveTo>
                <a:lnTo>
                  <a:pt x="2933700" y="0"/>
                </a:lnTo>
                <a:lnTo>
                  <a:pt x="1466850" y="3429000"/>
                </a:lnTo>
                <a:lnTo>
                  <a:pt x="2933700" y="6858000"/>
                </a:lnTo>
                <a:lnTo>
                  <a:pt x="1466850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123725" y="1058613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7142775" y="2322017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7142775" y="3679564"/>
            <a:ext cx="2115525" cy="625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7142775" y="4998803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24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3"/>
          </p:nvPr>
        </p:nvSpPr>
        <p:spPr>
          <a:xfrm>
            <a:off x="0" y="960664"/>
            <a:ext cx="1924050" cy="4667250"/>
          </a:xfrm>
          <a:custGeom>
            <a:avLst/>
            <a:gdLst>
              <a:gd name="connsiteX0" fmla="*/ 0 w 1924050"/>
              <a:gd name="connsiteY0" fmla="*/ 0 h 4667250"/>
              <a:gd name="connsiteX1" fmla="*/ 1924050 w 1924050"/>
              <a:gd name="connsiteY1" fmla="*/ 2333625 h 4667250"/>
              <a:gd name="connsiteX2" fmla="*/ 0 w 1924050"/>
              <a:gd name="connsiteY2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0" h="4667250">
                <a:moveTo>
                  <a:pt x="0" y="0"/>
                </a:moveTo>
                <a:cubicBezTo>
                  <a:pt x="1062623" y="0"/>
                  <a:pt x="1924050" y="1044800"/>
                  <a:pt x="1924050" y="2333625"/>
                </a:cubicBezTo>
                <a:cubicBezTo>
                  <a:pt x="1924050" y="3622450"/>
                  <a:pt x="1062623" y="4667250"/>
                  <a:pt x="0" y="46672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Равнобедренный треугольник 30"/>
          <p:cNvSpPr/>
          <p:nvPr userDrawn="1"/>
        </p:nvSpPr>
        <p:spPr>
          <a:xfrm rot="16200000">
            <a:off x="11112000" y="2754289"/>
            <a:ext cx="1080000" cy="1080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4"/>
          </p:nvPr>
        </p:nvSpPr>
        <p:spPr>
          <a:xfrm>
            <a:off x="2478088" y="960438"/>
            <a:ext cx="8374062" cy="466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773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2609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5196000" y="4049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>
          <a:xfrm>
            <a:off x="2598738" y="2984500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5"/>
          </p:nvPr>
        </p:nvSpPr>
        <p:spPr>
          <a:xfrm>
            <a:off x="2618469" y="4154152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6"/>
          </p:nvPr>
        </p:nvSpPr>
        <p:spPr>
          <a:xfrm>
            <a:off x="2598738" y="5323804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4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7770845" y="-8230"/>
            <a:ext cx="442271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282268" y="485191"/>
            <a:ext cx="4488025" cy="58711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ая прямоугольная выноска 7"/>
          <p:cNvSpPr/>
          <p:nvPr userDrawn="1"/>
        </p:nvSpPr>
        <p:spPr>
          <a:xfrm>
            <a:off x="439544" y="1380932"/>
            <a:ext cx="6419462" cy="3340358"/>
          </a:xfrm>
          <a:prstGeom prst="wedgeRoundRectCallou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53662" y="2457612"/>
            <a:ext cx="5991225" cy="12509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5725981"/>
            <a:ext cx="7282268" cy="559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708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94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B60B-C783-45B1-AF13-6ECB04210CD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2" r:id="rId6"/>
    <p:sldLayoutId id="2147483663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0" y="2223084"/>
            <a:ext cx="7334250" cy="2901366"/>
          </a:xfrm>
        </p:spPr>
        <p:txBody>
          <a:bodyPr>
            <a:normAutofit/>
          </a:bodyPr>
          <a:lstStyle/>
          <a:p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Процесний підхід </a:t>
            </a:r>
            <a:b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управлінні організацією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1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072" y="-1416375"/>
            <a:ext cx="7687122" cy="100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4303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34150" y="336575"/>
            <a:ext cx="5105400" cy="1287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Мета, 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, предмет і структура курсу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481397" y="1811450"/>
            <a:ext cx="5105400" cy="1195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Порівняння функціональної і </a:t>
            </a:r>
            <a:r>
              <a:rPr lang="uk-UA" dirty="0" err="1" smtClean="0"/>
              <a:t>процесної</a:t>
            </a:r>
            <a:r>
              <a:rPr lang="uk-UA" dirty="0" smtClean="0"/>
              <a:t> моделі управління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516566" y="3304199"/>
            <a:ext cx="5105400" cy="1180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Розуміння </a:t>
            </a:r>
            <a:r>
              <a:rPr lang="uk-UA" dirty="0" err="1" smtClean="0"/>
              <a:t>процесного</a:t>
            </a:r>
            <a:r>
              <a:rPr lang="uk-UA" dirty="0" smtClean="0"/>
              <a:t> підходу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411058" y="4883427"/>
            <a:ext cx="5105400" cy="1041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Застосування </a:t>
            </a:r>
            <a:r>
              <a:rPr lang="uk-UA" dirty="0" err="1" smtClean="0"/>
              <a:t>процесного</a:t>
            </a:r>
            <a:r>
              <a:rPr lang="uk-UA" dirty="0" smtClean="0"/>
              <a:t> підходу в побудові і управлінні організацією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971348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+mj-lt"/>
              </a:rPr>
              <a:t>Процесний підхід в управлінні підприємством</a:t>
            </a:r>
            <a:endParaRPr lang="en-US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5" y="696102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2" y="1264402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14" y="2251348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14" y="3617679"/>
            <a:ext cx="720000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14" y="4755396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5" y="520529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27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468438" y="518445"/>
            <a:ext cx="2959100" cy="56439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Суттєвість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468438" y="2185570"/>
            <a:ext cx="2959100" cy="58169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Повний опис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468438" y="3789698"/>
            <a:ext cx="2959100" cy="771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Нейтральний опис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468438" y="5303253"/>
            <a:ext cx="2959100" cy="9652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Вільний від помилок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4" y="350643"/>
            <a:ext cx="900000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8" y="2026417"/>
            <a:ext cx="900000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4" y="3789698"/>
            <a:ext cx="900000" cy="9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4" y="5206249"/>
            <a:ext cx="900000" cy="9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4" y="-1"/>
            <a:ext cx="11699818" cy="67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96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038276" y="585272"/>
            <a:ext cx="6686550" cy="96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Доречним </a:t>
            </a:r>
            <a:r>
              <a:rPr lang="uk-UA" sz="2400" dirty="0"/>
              <a:t>є наведення інформації про державну </a:t>
            </a:r>
            <a:r>
              <a:rPr lang="uk-UA" sz="2400" dirty="0" smtClean="0"/>
              <a:t>допомогу;</a:t>
            </a:r>
            <a:endParaRPr lang="ru-RU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038276" y="1706455"/>
            <a:ext cx="6686550" cy="96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Інформація </a:t>
            </a:r>
            <a:r>
              <a:rPr lang="uk-UA" sz="2400" dirty="0"/>
              <a:t>про одержану державну допомогу є суттєвою для </a:t>
            </a:r>
            <a:r>
              <a:rPr lang="uk-UA" sz="2400" dirty="0" smtClean="0"/>
              <a:t>користувача;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038276" y="2819991"/>
            <a:ext cx="6686550" cy="968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Необхідно </a:t>
            </a:r>
            <a:r>
              <a:rPr lang="uk-UA" sz="2400" dirty="0"/>
              <a:t>розкривати: вид та форму державної допомоги, обсяги та мету, прийняту облікову </a:t>
            </a:r>
            <a:r>
              <a:rPr lang="uk-UA" sz="2400" dirty="0" smtClean="0"/>
              <a:t>політику;</a:t>
            </a:r>
            <a:endParaRPr lang="uk-UA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5038276" y="4078688"/>
            <a:ext cx="6686550" cy="96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Подання </a:t>
            </a:r>
            <a:r>
              <a:rPr lang="uk-UA" sz="2400" dirty="0"/>
              <a:t>інформації про одержану державну допомогу має бути;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5038276" y="5047063"/>
            <a:ext cx="6686550" cy="9683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Розкривати </a:t>
            </a:r>
            <a:r>
              <a:rPr lang="uk-UA" dirty="0"/>
              <a:t>інформацію так, щоб можна було розмежувати надходження у вигляді державної допомоги від інших </a:t>
            </a:r>
            <a:r>
              <a:rPr lang="uk-UA" dirty="0" smtClean="0"/>
              <a:t>ресурсів;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686050" y="700128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Доречність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050" y="1821310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Суттєвість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050" y="3059668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Повний опис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6050" y="4078688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Нейтральний опис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050" y="5208084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Вільний від помилок</a:t>
            </a: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479"/>
            <a:ext cx="12460548" cy="6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341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421952" y="815084"/>
            <a:ext cx="6686550" cy="9683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Н</a:t>
            </a:r>
            <a:r>
              <a:rPr lang="uk-UA" dirty="0" smtClean="0"/>
              <a:t>еобхідним є роз’яснення у примітках, що таке явище у вигляді отримання певних ресурсів від держави є державною допомогою;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21952" y="1883253"/>
            <a:ext cx="6686550" cy="968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300" dirty="0" smtClean="0"/>
              <a:t>Розкриття інформації про державну допомогу таким чином, щоб звіти різних компаній та звіти підприємства можна було порівняти;</a:t>
            </a:r>
            <a:endParaRPr lang="en-US" sz="23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/>
              <a:t>З</a:t>
            </a:r>
            <a:r>
              <a:rPr lang="uk-UA" dirty="0" smtClean="0"/>
              <a:t>аінтересований користувач може переглянути дані про державну допомогу у звітах регулятора;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Будь-яка фінансова інформація надана своєчасно є релевантною.</a:t>
            </a:r>
            <a:endParaRPr lang="en-US" sz="24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7" r="17917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7108502" y="1107917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Зрозумілість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1850" y="2327114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Зіставність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850" y="3613588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Можливість перевірки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1850" y="4974847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Своєчасність</a:t>
            </a: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337172"/>
            <a:ext cx="11397273" cy="652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695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Слугують підґрунтям для розкриття інформації про всі об'єкти обліку 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Є базисом для формування професійних суджень бухгалтера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Вказують на сегменти інформації, які важливо наводити у фінансовій звітності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7065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0" y="4190434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23804"/>
            <a:ext cx="720000" cy="720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0" y="0"/>
            <a:ext cx="11869615" cy="688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33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3662" y="1962150"/>
            <a:ext cx="5991225" cy="2362200"/>
          </a:xfrm>
        </p:spPr>
        <p:txBody>
          <a:bodyPr>
            <a:noAutofit/>
          </a:bodyPr>
          <a:lstStyle/>
          <a:p>
            <a:pPr marL="0" indent="288000" algn="just">
              <a:buNone/>
            </a:pPr>
            <a:r>
              <a:rPr lang="uk-UA" sz="2400" dirty="0"/>
              <a:t>У разі відсутності інформації по методиці відображенні у фінансовій звітності того чи іншого об'єкту бухгалтерського обліку звертайтеся до тексту Концептуальної основи та  ви отримаєте відповіді на усі свої запитання. </a:t>
            </a:r>
          </a:p>
          <a:p>
            <a:pPr marL="0" indent="28800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/>
        </p:blipFill>
        <p:spPr>
          <a:xfrm>
            <a:off x="7927643" y="582859"/>
            <a:ext cx="3537613" cy="4733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5699" y="5316615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+mj-lt"/>
              </a:rPr>
              <a:t>Містер Кіт</a:t>
            </a:r>
          </a:p>
          <a:p>
            <a:pPr algn="ctr"/>
            <a:r>
              <a:rPr lang="uk-UA" sz="2000" dirty="0" smtClean="0">
                <a:latin typeface="+mj-lt"/>
              </a:rPr>
              <a:t> Провідний фахівець з МСФЗ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03908"/>
            <a:ext cx="637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+mj-lt"/>
              </a:rPr>
              <a:t>ПОРАДИ ЕКСПЕРТІВ</a:t>
            </a:r>
            <a:endParaRPr lang="en-US" sz="28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8" y="193431"/>
            <a:ext cx="11881758" cy="63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1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4" y="0"/>
            <a:ext cx="10579955" cy="653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435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3" y="263769"/>
            <a:ext cx="11309118" cy="58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01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Желто_чер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F0F2"/>
      </a:accent1>
      <a:accent2>
        <a:srgbClr val="F2BE22"/>
      </a:accent2>
      <a:accent3>
        <a:srgbClr val="F2AB27"/>
      </a:accent3>
      <a:accent4>
        <a:srgbClr val="D9A76A"/>
      </a:accent4>
      <a:accent5>
        <a:srgbClr val="0D0D0D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Lora SemiBold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242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Процесний підхід  в управлінні організацією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Хоменко Ганна Юріївна</cp:lastModifiedBy>
  <cp:revision>55</cp:revision>
  <dcterms:created xsi:type="dcterms:W3CDTF">2020-12-14T19:19:47Z</dcterms:created>
  <dcterms:modified xsi:type="dcterms:W3CDTF">2023-09-04T10:22:03Z</dcterms:modified>
</cp:coreProperties>
</file>