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90" r:id="rId2"/>
    <p:sldId id="291" r:id="rId3"/>
    <p:sldId id="292" r:id="rId4"/>
    <p:sldId id="294" r:id="rId5"/>
    <p:sldId id="295" r:id="rId6"/>
    <p:sldId id="296" r:id="rId7"/>
    <p:sldId id="306" r:id="rId8"/>
    <p:sldId id="305" r:id="rId9"/>
    <p:sldId id="523" r:id="rId10"/>
    <p:sldId id="308" r:id="rId11"/>
    <p:sldId id="309" r:id="rId12"/>
    <p:sldId id="315" r:id="rId13"/>
    <p:sldId id="318" r:id="rId14"/>
    <p:sldId id="321" r:id="rId15"/>
    <p:sldId id="324" r:id="rId16"/>
    <p:sldId id="342" r:id="rId17"/>
    <p:sldId id="352" r:id="rId18"/>
    <p:sldId id="353" r:id="rId19"/>
    <p:sldId id="354" r:id="rId20"/>
    <p:sldId id="524" r:id="rId21"/>
    <p:sldId id="525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98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A5D4-AD22-432C-9C14-E38029AF05E4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46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03.02.2023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85794"/>
            <a:ext cx="6912768" cy="158417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«Вступ до мовознавства</a:t>
            </a:r>
            <a:r>
              <a:rPr lang="uk-UA" sz="6000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»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8960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Мовознавство - Word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511729" cy="189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767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uk-UA" sz="3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Методи дослідження мови</a:t>
            </a:r>
            <a:endParaRPr lang="uk-UA" sz="3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 descr="Методи наукових досліджень в лексикології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453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66017"/>
            <a:ext cx="3589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Описовий </a:t>
            </a:r>
            <a:r>
              <a:rPr lang="uk-UA" sz="36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метод</a:t>
            </a:r>
            <a:endParaRPr lang="uk-UA" sz="36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7154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500" dirty="0" err="1" smtClean="0"/>
              <a:t>планомірна</a:t>
            </a:r>
            <a:r>
              <a:rPr lang="ru-RU" sz="2500" dirty="0" smtClean="0"/>
              <a:t> </a:t>
            </a:r>
            <a:r>
              <a:rPr lang="ru-RU" sz="2500" dirty="0" err="1" smtClean="0"/>
              <a:t>інвентаризація</a:t>
            </a:r>
            <a:r>
              <a:rPr lang="ru-RU" sz="2500" dirty="0" smtClean="0"/>
              <a:t> </a:t>
            </a:r>
            <a:r>
              <a:rPr lang="ru-RU" sz="2500" dirty="0" err="1" smtClean="0"/>
              <a:t>одиниць</a:t>
            </a:r>
            <a:r>
              <a:rPr lang="ru-RU" sz="2500" dirty="0" smtClean="0"/>
              <a:t> </a:t>
            </a:r>
            <a:r>
              <a:rPr lang="ru-RU" sz="2500" dirty="0" err="1" smtClean="0"/>
              <a:t>мови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пояснення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особливостей</a:t>
            </a:r>
            <a:r>
              <a:rPr lang="ru-RU" sz="2500" dirty="0" smtClean="0"/>
              <a:t> </a:t>
            </a:r>
            <a:r>
              <a:rPr lang="ru-RU" sz="2500" dirty="0" err="1" smtClean="0"/>
              <a:t>їх</a:t>
            </a:r>
            <a:r>
              <a:rPr lang="ru-RU" sz="2500" dirty="0" smtClean="0"/>
              <a:t> </a:t>
            </a:r>
            <a:r>
              <a:rPr lang="ru-RU" sz="2500" dirty="0" err="1" smtClean="0"/>
              <a:t>будови</a:t>
            </a:r>
            <a:r>
              <a:rPr lang="ru-RU" sz="2500" dirty="0" smtClean="0"/>
              <a:t> та </a:t>
            </a:r>
            <a:r>
              <a:rPr lang="ru-RU" sz="2500" dirty="0" err="1" smtClean="0"/>
              <a:t>функціонування</a:t>
            </a:r>
            <a:r>
              <a:rPr lang="ru-RU" sz="2500" dirty="0" smtClean="0"/>
              <a:t> на </a:t>
            </a:r>
            <a:r>
              <a:rPr lang="ru-RU" sz="2500" dirty="0" err="1" smtClean="0"/>
              <a:t>певному</a:t>
            </a:r>
            <a:r>
              <a:rPr lang="ru-RU" sz="2500" dirty="0" smtClean="0"/>
              <a:t> </a:t>
            </a:r>
            <a:r>
              <a:rPr lang="ru-RU" sz="2500" dirty="0" err="1" smtClean="0"/>
              <a:t>етапі</a:t>
            </a:r>
            <a:r>
              <a:rPr lang="ru-RU" sz="2500" dirty="0" smtClean="0"/>
              <a:t> </a:t>
            </a:r>
            <a:r>
              <a:rPr lang="ru-RU" sz="2500" dirty="0" err="1" smtClean="0"/>
              <a:t>розвитку</a:t>
            </a:r>
            <a:r>
              <a:rPr lang="ru-RU" sz="2500" dirty="0" smtClean="0"/>
              <a:t> </a:t>
            </a:r>
            <a:r>
              <a:rPr lang="ru-RU" sz="2500" dirty="0" err="1" smtClean="0"/>
              <a:t>мови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038"/>
            <a:ext cx="745349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uk-UA" sz="2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Етапи:</a:t>
            </a:r>
          </a:p>
          <a:p>
            <a:pPr marL="514350" lvl="0" indent="-514350">
              <a:spcBef>
                <a:spcPts val="600"/>
              </a:spcBef>
              <a:buClr>
                <a:srgbClr val="002060"/>
              </a:buClr>
              <a:buSzPct val="70000"/>
              <a:defRPr/>
            </a:pPr>
            <a:r>
              <a:rPr lang="uk-UA" sz="2400" dirty="0" smtClean="0">
                <a:latin typeface="Times New Roman"/>
                <a:cs typeface="Times New Roman"/>
              </a:rPr>
              <a:t>       1. Виділення одиниць аналізу (фонем, морфем, лексем); </a:t>
            </a:r>
          </a:p>
          <a:p>
            <a:pPr marL="514350" lvl="0" indent="-514350">
              <a:spcBef>
                <a:spcPts val="600"/>
              </a:spcBef>
              <a:buClr>
                <a:srgbClr val="002060"/>
              </a:buClr>
              <a:buSzPct val="70000"/>
              <a:defRPr/>
            </a:pPr>
            <a:r>
              <a:rPr lang="uk-UA" sz="2400" dirty="0" smtClean="0">
                <a:latin typeface="Times New Roman"/>
                <a:cs typeface="Times New Roman"/>
              </a:rPr>
              <a:t>        2. </a:t>
            </a:r>
            <a:r>
              <a:rPr lang="uk-UA" sz="2400" dirty="0" smtClean="0">
                <a:latin typeface="Times New Roman"/>
                <a:cs typeface="Times New Roman"/>
              </a:rPr>
              <a:t>Членування </a:t>
            </a:r>
            <a:r>
              <a:rPr lang="uk-UA" sz="2400" dirty="0" smtClean="0">
                <a:latin typeface="Times New Roman"/>
                <a:cs typeface="Times New Roman"/>
              </a:rPr>
              <a:t>виділених одиниць: поділ речення на словосполучення, словосполучення на словоформи, словоформи на морфеми, морфеми на фонеми, фонеми на диференційні ознаки; </a:t>
            </a:r>
          </a:p>
          <a:p>
            <a:pPr marL="514350" lvl="0" indent="-514350">
              <a:spcBef>
                <a:spcPts val="600"/>
              </a:spcBef>
              <a:buClr>
                <a:srgbClr val="002060"/>
              </a:buClr>
              <a:buSzPct val="70000"/>
              <a:defRPr/>
            </a:pPr>
            <a:r>
              <a:rPr lang="uk-UA" sz="2400" dirty="0" smtClean="0">
                <a:latin typeface="Times New Roman"/>
                <a:cs typeface="Times New Roman"/>
              </a:rPr>
              <a:t>       3. </a:t>
            </a:r>
            <a:r>
              <a:rPr lang="uk-UA" sz="2400" dirty="0" smtClean="0">
                <a:latin typeface="Times New Roman"/>
                <a:cs typeface="Times New Roman"/>
              </a:rPr>
              <a:t>Класифікація </a:t>
            </a:r>
            <a:r>
              <a:rPr lang="uk-UA" sz="2400" dirty="0" smtClean="0">
                <a:latin typeface="Times New Roman"/>
                <a:cs typeface="Times New Roman"/>
              </a:rPr>
              <a:t>й інтерпретація виділених одиниць.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688" y="214290"/>
            <a:ext cx="885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П</a:t>
            </a:r>
            <a:r>
              <a:rPr lang="ru-RU" sz="40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орівняльно-історичний</a:t>
            </a:r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метод </a:t>
            </a:r>
            <a:endParaRPr lang="ru-RU" sz="4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528561"/>
            <a:ext cx="814393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змогу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порівняння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схожість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відмінність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вивчаються</a:t>
            </a:r>
            <a:r>
              <a:rPr lang="ru-RU" sz="2400" dirty="0" smtClean="0"/>
              <a:t>.</a:t>
            </a:r>
            <a:endParaRPr lang="uk-UA" sz="2400" b="1" dirty="0" smtClean="0">
              <a:latin typeface="Times New Roman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/>
              <a:ea typeface="Times New Roman" pitchFamily="18" charset="0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Основоположники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Рисунок 3" descr="http://cat.convdocs.org/pars_docs/refs/41/40786/40786_html_30e6a9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924944"/>
            <a:ext cx="2604828" cy="313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6027003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latin typeface="Times New Roman"/>
                <a:cs typeface="Times New Roman"/>
              </a:rPr>
              <a:t>Франц</a:t>
            </a:r>
            <a:r>
              <a:rPr lang="uk-UA" sz="2400" b="1" dirty="0" smtClean="0">
                <a:latin typeface="Times New Roman"/>
                <a:cs typeface="Times New Roman"/>
              </a:rPr>
              <a:t> </a:t>
            </a:r>
            <a:r>
              <a:rPr lang="uk-UA" sz="2400" b="1" dirty="0" err="1" smtClean="0">
                <a:latin typeface="Times New Roman"/>
                <a:cs typeface="Times New Roman"/>
              </a:rPr>
              <a:t>Бопп</a:t>
            </a:r>
            <a:r>
              <a:rPr lang="uk-UA" sz="2400" b="1" dirty="0" smtClean="0">
                <a:latin typeface="Times New Roman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(1791-1867)</a:t>
            </a:r>
            <a:endParaRPr lang="uk-UA" sz="2400" b="1" dirty="0">
              <a:latin typeface="Times New Roman"/>
              <a:cs typeface="Times New Roman"/>
            </a:endParaRPr>
          </a:p>
        </p:txBody>
      </p:sp>
      <p:pic>
        <p:nvPicPr>
          <p:cNvPr id="6" name="Рисунок 5" descr="http://media.kunst-fuer-alle.de/img/41/m/41_00576347%7Ejacob-grimm---gemaelde-von-ernst-ha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24944"/>
            <a:ext cx="2438012" cy="31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14744" y="6027003"/>
            <a:ext cx="1818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/>
                <a:cs typeface="Times New Roman"/>
              </a:rPr>
              <a:t>Якоб Грімм</a:t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(1785-1863)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pic>
        <p:nvPicPr>
          <p:cNvPr id="8" name="Рисунок 7" descr="http://upload.wikimedia.org/wikipedia/commons/thumb/9/91/AKh_Vostokov.jpg/543px-AKh_Vostokov.jpg"/>
          <p:cNvPicPr/>
          <p:nvPr/>
        </p:nvPicPr>
        <p:blipFill>
          <a:blip r:embed="rId4"/>
          <a:srcRect r="6125"/>
          <a:stretch>
            <a:fillRect/>
          </a:stretch>
        </p:blipFill>
        <p:spPr bwMode="auto">
          <a:xfrm>
            <a:off x="6215074" y="2924944"/>
            <a:ext cx="2643206" cy="315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82393" y="6027003"/>
            <a:ext cx="3061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atin typeface="Times New Roman"/>
                <a:cs typeface="Times New Roman"/>
              </a:rPr>
              <a:t>Олександр </a:t>
            </a:r>
            <a:r>
              <a:rPr lang="uk-UA" sz="2400" b="1" dirty="0" err="1" smtClean="0">
                <a:latin typeface="Times New Roman"/>
                <a:cs typeface="Times New Roman"/>
              </a:rPr>
              <a:t>Востоков</a:t>
            </a:r>
            <a:r>
              <a:rPr lang="uk-UA" sz="2400" b="1" dirty="0" smtClean="0">
                <a:latin typeface="Times New Roman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(1781-1864)</a:t>
            </a:r>
            <a:endParaRPr lang="uk-UA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309170"/>
            <a:ext cx="55721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29250" algn="l"/>
              </a:tabLst>
            </a:pPr>
            <a:endParaRPr kumimoji="0" lang="uk-UA" sz="32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42925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відтворення моделі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прамови; </a:t>
            </a:r>
            <a:endParaRPr kumimoji="0" lang="uk-UA" sz="3200" b="0" u="none" strike="noStrike" cap="none" normalizeH="0" baseline="0" dirty="0" smtClean="0">
              <a:ln>
                <a:noFill/>
              </a:ln>
              <a:effectLst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42925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розкрит­тя історії подальшого її членування на окремі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мови; </a:t>
            </a:r>
            <a:endParaRPr kumimoji="0" lang="uk-UA" sz="3200" b="0" u="none" strike="noStrike" cap="none" normalizeH="0" baseline="0" dirty="0" smtClean="0">
              <a:ln>
                <a:noFill/>
              </a:ln>
              <a:effectLst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42925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розкриття наступного розвитку виділених із прамови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мов;</a:t>
            </a:r>
            <a:endParaRPr kumimoji="0" lang="uk-UA" sz="3200" b="0" u="none" strike="noStrike" cap="none" normalizeH="0" baseline="0" dirty="0" smtClean="0">
              <a:ln>
                <a:noFill/>
              </a:ln>
              <a:effectLst/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397" y="476672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429250" algn="l"/>
              </a:tabLst>
            </a:pPr>
            <a:r>
              <a:rPr lang="uk-UA" sz="4000" b="1" dirty="0" smtClean="0">
                <a:solidFill>
                  <a:srgbClr val="C00000"/>
                </a:solidFill>
                <a:latin typeface="Times New Roman"/>
                <a:ea typeface="Times New Roman" pitchFamily="18" charset="0"/>
                <a:cs typeface="Times New Roman"/>
              </a:rPr>
              <a:t>Завдання порівняльно-історичного методу</a:t>
            </a:r>
          </a:p>
        </p:txBody>
      </p:sp>
      <p:pic>
        <p:nvPicPr>
          <p:cNvPr id="5122" name="Picture 2" descr="КАНЦЛЕРБУМ | Канцтовари для офісу та школи | Житомир | Папір 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741290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8582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Зіставний </a:t>
            </a:r>
            <a:r>
              <a:rPr lang="uk-UA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метод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контрастивний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, 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типологічний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):</a:t>
            </a:r>
            <a:endParaRPr lang="ru-RU" sz="3600" b="1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/>
            </a:r>
            <a:br>
              <a:rPr lang="uk-UA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</a:br>
            <a:endParaRPr lang="ru-RU" sz="4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прийомів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метою </a:t>
            </a:r>
            <a:r>
              <a:rPr lang="ru-RU" sz="2400" dirty="0" err="1" smtClean="0"/>
              <a:t>виявлення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/>
          <a:stretch>
            <a:fillRect/>
          </a:stretch>
        </p:blipFill>
        <p:spPr>
          <a:xfrm>
            <a:off x="5857884" y="2643182"/>
            <a:ext cx="2714645" cy="3500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43636" y="6150114"/>
            <a:ext cx="2307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err="1" smtClean="0">
                <a:latin typeface="Times New Roman"/>
                <a:cs typeface="Times New Roman"/>
              </a:rPr>
              <a:t>Бодуен</a:t>
            </a:r>
            <a:r>
              <a:rPr lang="uk-UA" sz="2000" b="1" dirty="0" smtClean="0">
                <a:latin typeface="Times New Roman"/>
                <a:cs typeface="Times New Roman"/>
              </a:rPr>
              <a:t> де </a:t>
            </a:r>
            <a:r>
              <a:rPr lang="uk-UA" sz="2000" b="1" dirty="0" err="1" smtClean="0">
                <a:latin typeface="Times New Roman"/>
                <a:cs typeface="Times New Roman"/>
              </a:rPr>
              <a:t>Куртене</a:t>
            </a:r>
            <a:r>
              <a:rPr lang="uk-UA" sz="2000" b="1" dirty="0" smtClean="0">
                <a:latin typeface="Times New Roman"/>
                <a:cs typeface="Times New Roman"/>
              </a:rPr>
              <a:t/>
            </a:r>
            <a:br>
              <a:rPr lang="uk-UA" sz="2000" b="1" dirty="0" smtClean="0">
                <a:latin typeface="Times New Roman"/>
                <a:cs typeface="Times New Roman"/>
              </a:rPr>
            </a:br>
            <a:r>
              <a:rPr lang="uk-UA" sz="2000" b="1" dirty="0" smtClean="0">
                <a:latin typeface="Times New Roman"/>
                <a:cs typeface="Times New Roman"/>
              </a:rPr>
              <a:t>(1845-1929)</a:t>
            </a:r>
            <a:endParaRPr lang="uk-UA" sz="20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00372"/>
            <a:ext cx="48188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2400" dirty="0" err="1" smtClean="0"/>
              <a:t>застосовується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мов</a:t>
            </a:r>
            <a:r>
              <a:rPr lang="ru-RU" sz="2400" dirty="0" smtClean="0"/>
              <a:t> — </a:t>
            </a:r>
            <a:r>
              <a:rPr lang="ru-RU" sz="2400" dirty="0" err="1" smtClean="0"/>
              <a:t>споріднених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неспоріднених</a:t>
            </a:r>
            <a:endParaRPr lang="ru-RU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2400" dirty="0" err="1" smtClean="0"/>
              <a:t>спрямований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сучасний</a:t>
            </a:r>
            <a:r>
              <a:rPr lang="ru-RU" sz="2400" dirty="0" smtClean="0"/>
              <a:t> стан </a:t>
            </a:r>
            <a:r>
              <a:rPr lang="ru-RU" sz="2400" dirty="0" err="1" smtClean="0"/>
              <a:t>мови</a:t>
            </a:r>
            <a:endParaRPr lang="ru-RU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2400" dirty="0" err="1" smtClean="0"/>
              <a:t>головним</a:t>
            </a:r>
            <a:r>
              <a:rPr lang="ru-RU" sz="2400" dirty="0" smtClean="0"/>
              <a:t> предметом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в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подібностях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відмінностях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4578" y="391733"/>
            <a:ext cx="3389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Структурний </a:t>
            </a:r>
            <a:r>
              <a:rPr lang="uk-UA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метод</a:t>
            </a:r>
            <a:endParaRPr lang="ru-RU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26876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/>
              </a:rPr>
              <a:t>метод синхронного аналізу мовних явищ лише на основі зв'язків і відношень між мовними</a:t>
            </a:r>
            <a:r>
              <a:rPr lang="uk-UA" sz="2400" dirty="0" smtClean="0">
                <a:ea typeface="Times New Roman" pitchFamily="18" charset="0"/>
                <a:cs typeface="Times New Roman"/>
              </a:rPr>
              <a:t> </a:t>
            </a:r>
            <a:r>
              <a:rPr kumimoji="0" lang="uk-UA" sz="24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/>
              </a:rPr>
              <a:t>елементами.</a:t>
            </a:r>
            <a:endParaRPr kumimoji="0" lang="uk-UA" sz="2400" u="none" strike="noStrike" cap="none" normalizeH="0" baseline="0" dirty="0" smtClean="0">
              <a:ln>
                <a:noFill/>
              </a:ln>
              <a:effectLst/>
              <a:cs typeface="Times New Roman"/>
            </a:endParaRPr>
          </a:p>
        </p:txBody>
      </p:sp>
      <p:pic>
        <p:nvPicPr>
          <p:cNvPr id="3075" name="Picture 3" descr="http://www.literaryramblings.com/wp-content/uploads/2014/03/Ferdinand-de-saus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512910"/>
            <a:ext cx="2417492" cy="34164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0468" y="5929330"/>
            <a:ext cx="3330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Фердинанд де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Соссюр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(1857—1913)</a:t>
            </a:r>
            <a:r>
              <a:rPr lang="uk-UA" b="1" dirty="0" smtClean="0">
                <a:latin typeface="Times New Roman"/>
                <a:cs typeface="Times New Roman"/>
              </a:rPr>
              <a:t/>
            </a:r>
            <a:br>
              <a:rPr lang="uk-UA" b="1" dirty="0" smtClean="0">
                <a:latin typeface="Times New Roman"/>
                <a:cs typeface="Times New Roman"/>
              </a:rPr>
            </a:br>
            <a:r>
              <a:rPr lang="uk-UA" b="1" dirty="0" smtClean="0">
                <a:latin typeface="Times New Roman"/>
                <a:cs typeface="Times New Roman"/>
              </a:rPr>
              <a:t/>
            </a:r>
            <a:br>
              <a:rPr lang="uk-UA" b="1" dirty="0" smtClean="0">
                <a:latin typeface="Times New Roman"/>
                <a:cs typeface="Times New Roman"/>
              </a:rPr>
            </a:br>
            <a:endParaRPr lang="uk-UA" b="1" dirty="0">
              <a:latin typeface="Times New Roman"/>
              <a:cs typeface="Times New Roman"/>
            </a:endParaRPr>
          </a:p>
        </p:txBody>
      </p:sp>
      <p:pic>
        <p:nvPicPr>
          <p:cNvPr id="3077" name="Picture 5" descr="http://static.wixstatic.com/media/863f96_c7e5c98fa20b45fea126a15dc42f0fa8.jpg_srz_980_1318_85_22_0.50_1.20_0.00_jpg_s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537500"/>
            <a:ext cx="2521286" cy="33918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14810" y="607220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/>
                <a:cs typeface="Times New Roman"/>
              </a:rPr>
              <a:t/>
            </a:r>
            <a:br>
              <a:rPr lang="uk-UA" b="1" dirty="0" smtClean="0">
                <a:latin typeface="Times New Roman"/>
                <a:cs typeface="Times New Roman"/>
              </a:rPr>
            </a:b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00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err="1" smtClean="0">
                <a:latin typeface="Times New Roman"/>
                <a:cs typeface="Times New Roman"/>
              </a:rPr>
              <a:t>Бодуен</a:t>
            </a:r>
            <a:r>
              <a:rPr lang="uk-UA" sz="2400" b="1" dirty="0" smtClean="0">
                <a:latin typeface="Times New Roman"/>
                <a:cs typeface="Times New Roman"/>
              </a:rPr>
              <a:t> де </a:t>
            </a:r>
            <a:r>
              <a:rPr lang="uk-UA" sz="2400" b="1" dirty="0" err="1" smtClean="0">
                <a:latin typeface="Times New Roman"/>
                <a:cs typeface="Times New Roman"/>
              </a:rPr>
              <a:t>Куртене</a:t>
            </a:r>
            <a:r>
              <a:rPr lang="uk-UA" sz="2400" b="1" dirty="0" smtClean="0">
                <a:latin typeface="Times New Roman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(1845-1929)</a:t>
            </a:r>
            <a:endParaRPr lang="uk-UA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6840424" cy="2873062"/>
          </a:xfrm>
        </p:spPr>
        <p:txBody>
          <a:bodyPr>
            <a:noAutofit/>
          </a:bodyPr>
          <a:lstStyle/>
          <a:p>
            <a:r>
              <a: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мови. СИНХРОНІЯ ТА ДІАХРОНІЯ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4468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 smtClean="0"/>
              <a:t>Мова </a:t>
            </a:r>
            <a:r>
              <a:rPr lang="uk-UA" sz="2400" i="1" dirty="0"/>
              <a:t>— це світ, що лежить між світом зовнішніх явищ і внутрішнім світом </a:t>
            </a:r>
            <a:r>
              <a:rPr lang="uk-UA" sz="2400" i="1" dirty="0" smtClean="0"/>
              <a:t>людини.</a:t>
            </a:r>
          </a:p>
          <a:p>
            <a:pPr algn="r"/>
            <a:r>
              <a:rPr lang="uk-UA" sz="2400" i="1" dirty="0" smtClean="0"/>
              <a:t>Г</a:t>
            </a:r>
            <a:r>
              <a:rPr lang="uk-UA" sz="2400" i="1" dirty="0"/>
              <a:t>умбольдт</a:t>
            </a:r>
          </a:p>
        </p:txBody>
      </p:sp>
    </p:spTree>
    <p:extLst>
      <p:ext uri="{BB962C8B-B14F-4D97-AF65-F5344CB8AC3E}">
        <p14:creationId xmlns:p14="http://schemas.microsoft.com/office/powerpoint/2010/main" val="4272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061"/>
            <a:ext cx="3240360" cy="477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20688"/>
            <a:ext cx="5779654" cy="58326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Фердинанд </a:t>
            </a:r>
            <a:r>
              <a:rPr lang="ru-RU" sz="3200" b="1" dirty="0" smtClean="0">
                <a:solidFill>
                  <a:srgbClr val="7030A0"/>
                </a:solidFill>
              </a:rPr>
              <a:t>де </a:t>
            </a:r>
            <a:r>
              <a:rPr lang="uk-UA" sz="3200" b="1" dirty="0" smtClean="0">
                <a:solidFill>
                  <a:srgbClr val="7030A0"/>
                </a:solidFill>
              </a:rPr>
              <a:t>Соссюр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протиставляв синхронію як вісь одно-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часовості і діахронію як вісь послідовності і вважав,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це протиставлення відповідає протиставленню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статики і динаміки, системності і безсистемності. На його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думку, є дві абсолютно різні лінгвістики —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синхронічна і діахронічна.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72074"/>
            <a:ext cx="3564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/>
              <a:t>(1857 – 1913)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227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04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0070C0"/>
                </a:solidFill>
              </a:rPr>
              <a:t>Поняття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синхронії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та </a:t>
            </a:r>
            <a:r>
              <a:rPr lang="ru-RU" sz="4000" b="1" i="1" dirty="0" err="1">
                <a:solidFill>
                  <a:srgbClr val="0070C0"/>
                </a:solidFill>
              </a:rPr>
              <a:t>діахронії</a:t>
            </a:r>
            <a:endParaRPr lang="uk-UA" sz="40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52043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Синхронія </a:t>
            </a:r>
            <a:r>
              <a:rPr lang="uk-UA" sz="2800" dirty="0"/>
              <a:t> — горизонтальний </a:t>
            </a:r>
            <a:r>
              <a:rPr lang="uk-UA" sz="2800" dirty="0" smtClean="0"/>
              <a:t>зріз мови, </a:t>
            </a:r>
            <a:r>
              <a:rPr lang="uk-UA" sz="2800" dirty="0"/>
              <a:t>тобто умовне виділення певного історичного етапу в її розвитку, який береться як об'єкт лінгвістичного дослідження.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b="1" dirty="0" smtClean="0"/>
              <a:t>Діахронія</a:t>
            </a:r>
            <a:r>
              <a:rPr lang="uk-UA" sz="2800" b="1" dirty="0"/>
              <a:t> </a:t>
            </a:r>
            <a:r>
              <a:rPr lang="uk-UA" sz="2800" dirty="0" smtClean="0"/>
              <a:t>— </a:t>
            </a:r>
            <a:r>
              <a:rPr lang="uk-UA" sz="2800" dirty="0"/>
              <a:t>умовно вертикальний зріз </a:t>
            </a:r>
            <a:r>
              <a:rPr lang="uk-UA" sz="2800" dirty="0" smtClean="0"/>
              <a:t>мови, </a:t>
            </a:r>
            <a:r>
              <a:rPr lang="uk-UA" sz="2800" dirty="0"/>
              <a:t>при якому об'єктом лінгвістичного аналізу стає історичний розвиток мови</a:t>
            </a:r>
            <a:r>
              <a:rPr lang="uk-UA" sz="2800" dirty="0" smtClean="0"/>
              <a:t>. </a:t>
            </a:r>
            <a:br>
              <a:rPr lang="uk-UA" sz="28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51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-44245"/>
            <a:ext cx="8424936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/>
              <a:t>Синхронія</a:t>
            </a:r>
            <a:r>
              <a:rPr lang="uk-UA" sz="2800" dirty="0" smtClean="0"/>
              <a:t> — </a:t>
            </a:r>
            <a:r>
              <a:rPr lang="uk-UA" sz="2800" dirty="0"/>
              <a:t>це горизонтальний зріз (вісь одночасності), а </a:t>
            </a:r>
            <a:r>
              <a:rPr lang="uk-UA" sz="2800" b="1" dirty="0"/>
              <a:t>діахронія</a:t>
            </a:r>
            <a:r>
              <a:rPr lang="uk-UA" sz="2800" dirty="0"/>
              <a:t> — вертикальний зріз (вісь послідовності). </a:t>
            </a:r>
            <a:endParaRPr lang="uk-UA" sz="2800" dirty="0" smtClean="0"/>
          </a:p>
          <a:p>
            <a:pPr algn="ctr"/>
            <a:r>
              <a:rPr lang="uk-UA" sz="2800" dirty="0" smtClean="0"/>
              <a:t>Графічно </a:t>
            </a:r>
            <a:r>
              <a:rPr lang="uk-UA" sz="2800" dirty="0"/>
              <a:t>їх можна позначити так: </a:t>
            </a:r>
            <a:endParaRPr lang="uk-UA" sz="2800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algn="ctr"/>
            <a:endParaRPr lang="uk-UA" sz="2400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13907"/>
          <a:stretch/>
        </p:blipFill>
        <p:spPr bwMode="auto">
          <a:xfrm>
            <a:off x="1907704" y="1988840"/>
            <a:ext cx="5717725" cy="37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6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uk-UA" sz="4800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988840"/>
            <a:ext cx="5508104" cy="4367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u="sng" dirty="0" smtClean="0">
                <a:latin typeface="+mj-lt"/>
              </a:rPr>
              <a:t>Предмет </a:t>
            </a:r>
            <a:r>
              <a:rPr lang="uk-UA" sz="2800" b="1" u="sng" dirty="0" smtClean="0">
                <a:latin typeface="+mj-lt"/>
              </a:rPr>
              <a:t>мовознавства: </a:t>
            </a:r>
            <a:r>
              <a:rPr lang="uk-UA" sz="2800" dirty="0" smtClean="0">
                <a:latin typeface="+mj-lt"/>
              </a:rPr>
              <a:t>природа й сутність мови, встановлення системи мови, походження мови, зміни в мові, фактори цих змін, виникнення та розвиток письма, та інші.</a:t>
            </a:r>
          </a:p>
          <a:p>
            <a:pPr>
              <a:buNone/>
            </a:pPr>
            <a:r>
              <a:rPr lang="uk-UA" sz="2800" b="1" u="sng" dirty="0" smtClean="0">
                <a:latin typeface="+mj-lt"/>
              </a:rPr>
              <a:t>Об</a:t>
            </a:r>
            <a:r>
              <a:rPr lang="en-US" sz="2800" b="1" u="sng" dirty="0" smtClean="0">
                <a:latin typeface="+mj-lt"/>
              </a:rPr>
              <a:t>’</a:t>
            </a:r>
            <a:r>
              <a:rPr lang="uk-UA" sz="2800" b="1" u="sng" dirty="0" err="1" smtClean="0">
                <a:latin typeface="+mj-lt"/>
              </a:rPr>
              <a:t>єкт</a:t>
            </a:r>
            <a:r>
              <a:rPr lang="uk-UA" sz="2800" b="1" u="sng" dirty="0" smtClean="0">
                <a:latin typeface="+mj-lt"/>
              </a:rPr>
              <a:t>  </a:t>
            </a:r>
            <a:r>
              <a:rPr lang="uk-UA" sz="2800" b="1" u="sng" dirty="0" smtClean="0">
                <a:latin typeface="+mj-lt"/>
              </a:rPr>
              <a:t>мовознавства: </a:t>
            </a:r>
            <a:endParaRPr lang="uk-UA" sz="2800" b="1" u="sng" dirty="0" smtClean="0">
              <a:latin typeface="+mj-lt"/>
            </a:endParaRPr>
          </a:p>
          <a:p>
            <a:pPr>
              <a:buNone/>
            </a:pPr>
            <a:r>
              <a:rPr lang="uk-UA" sz="2800" dirty="0" smtClean="0">
                <a:latin typeface="+mj-lt"/>
              </a:rPr>
              <a:t>       людська мова.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0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uk-UA" sz="2800" b="1" dirty="0" smtClean="0">
              <a:cs typeface="Times New Roman"/>
            </a:endParaRPr>
          </a:p>
          <a:p>
            <a:pPr>
              <a:buNone/>
            </a:pPr>
            <a:r>
              <a:rPr lang="uk-UA" sz="2800" b="1" dirty="0" smtClean="0">
                <a:cs typeface="Times New Roman"/>
              </a:rPr>
              <a:t>Мовознавство</a:t>
            </a:r>
            <a:r>
              <a:rPr lang="uk-UA" sz="2800" dirty="0" smtClean="0">
                <a:cs typeface="Times New Roman"/>
              </a:rPr>
              <a:t> </a:t>
            </a:r>
            <a:r>
              <a:rPr lang="uk-UA" sz="2800" dirty="0" smtClean="0">
                <a:cs typeface="Times New Roman"/>
              </a:rPr>
              <a:t>- наука про природну людську мову загалом і мови світу, як її представників.</a:t>
            </a:r>
          </a:p>
        </p:txBody>
      </p:sp>
      <p:pic>
        <p:nvPicPr>
          <p:cNvPr id="2050" name="Picture 2" descr="Stack of Old books Stock Photo by ©vnstudio 12376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603954" cy="25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7004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</a:t>
            </a:r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за увагу </a:t>
            </a:r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Персональний сайт заступника директора гімназії, учителя-філолога: МОТИВУЮЧИ  ЦИТАТИ. МРІЙТЕ.ПРАГНІТЬ.ДОСЯГАЙТ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98032" cy="40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7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Мова…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929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    </a:t>
            </a:r>
            <a:endParaRPr lang="uk-UA" sz="2800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endParaRPr lang="uk-UA" sz="2800"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   Мова </a:t>
            </a:r>
            <a:r>
              <a:rPr lang="uk-UA" sz="2800" dirty="0" smtClean="0">
                <a:latin typeface="Times New Roman"/>
                <a:cs typeface="Times New Roman"/>
              </a:rPr>
              <a:t>– це динамічна система, це відображення у свідомості оточуючих, мова це специфічний вид знакової </a:t>
            </a:r>
            <a:r>
              <a:rPr lang="uk-UA" sz="2800" dirty="0" smtClean="0">
                <a:latin typeface="Times New Roman"/>
                <a:cs typeface="Times New Roman"/>
              </a:rPr>
              <a:t>діяльності.</a:t>
            </a:r>
          </a:p>
          <a:p>
            <a:pPr algn="just">
              <a:buNone/>
            </a:pPr>
            <a:endParaRPr lang="uk-UA" sz="2800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    Мова – це сукупність правил за якими будуються мовлення.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67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2" y="285728"/>
            <a:ext cx="4648496" cy="57150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35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uk-UA" sz="35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Причини виникнення </a:t>
            </a:r>
            <a:r>
              <a:rPr lang="uk-UA" sz="35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мовознавства </a:t>
            </a:r>
            <a:r>
              <a:rPr lang="uk-UA" sz="35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endParaRPr lang="uk-UA" sz="35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endParaRPr lang="uk-UA" sz="4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/>
                <a:cs typeface="Times New Roman"/>
              </a:rPr>
              <a:t>навчання грамоті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/>
                <a:cs typeface="Times New Roman"/>
              </a:rPr>
              <a:t>оволодіння культурного, усного та писемного мовлення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/>
                <a:cs typeface="Times New Roman"/>
              </a:rPr>
              <a:t>вивчення іноземних мов.</a:t>
            </a:r>
            <a:endParaRPr lang="uk-UA" sz="28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ТОП-15 сучасних українських книжок, які стали культовими » Літературний  дайджест » » Буквої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3038"/>
            <a:ext cx="3240360" cy="4869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H="1">
            <a:off x="1928794" y="1785926"/>
            <a:ext cx="955429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15074" y="1928802"/>
            <a:ext cx="700755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222" y="3714752"/>
            <a:ext cx="2902224" cy="2714644"/>
          </a:xfrm>
        </p:spPr>
        <p:txBody>
          <a:bodyPr>
            <a:normAutofit fontScale="25000" lnSpcReduction="20000"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sz="9600" dirty="0" smtClean="0"/>
          </a:p>
          <a:p>
            <a:pPr algn="ctr"/>
            <a:endParaRPr lang="uk-UA" sz="9600" dirty="0" smtClean="0"/>
          </a:p>
          <a:p>
            <a:pPr marL="0" indent="0" algn="ctr">
              <a:buNone/>
            </a:pPr>
            <a:r>
              <a:rPr lang="uk-UA" sz="9600" dirty="0" smtClean="0"/>
              <a:t> </a:t>
            </a:r>
            <a:r>
              <a:rPr lang="ru-RU" sz="9600" dirty="0" err="1" smtClean="0"/>
              <a:t>вивчає</a:t>
            </a:r>
            <a:r>
              <a:rPr lang="ru-RU" sz="9600" dirty="0" smtClean="0"/>
              <a:t> </a:t>
            </a:r>
            <a:r>
              <a:rPr lang="ru-RU" sz="9600" dirty="0" err="1" smtClean="0"/>
              <a:t>вс</a:t>
            </a:r>
            <a:r>
              <a:rPr lang="en-US" sz="9600" dirty="0" err="1" smtClean="0"/>
              <a:t>i</a:t>
            </a:r>
            <a:r>
              <a:rPr lang="en-US" sz="9600" dirty="0" smtClean="0"/>
              <a:t> </a:t>
            </a:r>
            <a:r>
              <a:rPr lang="ru-RU" sz="9600" dirty="0" err="1" smtClean="0"/>
              <a:t>мови</a:t>
            </a:r>
            <a:r>
              <a:rPr lang="ru-RU" sz="9600" dirty="0" smtClean="0"/>
              <a:t> </a:t>
            </a:r>
            <a:r>
              <a:rPr lang="ru-RU" sz="9600" dirty="0" err="1" smtClean="0"/>
              <a:t>св</a:t>
            </a:r>
            <a:r>
              <a:rPr lang="en-US" sz="9600" dirty="0" err="1" smtClean="0"/>
              <a:t>i</a:t>
            </a:r>
            <a:r>
              <a:rPr lang="ru-RU" sz="9600" dirty="0" smtClean="0"/>
              <a:t>ту </a:t>
            </a:r>
            <a:r>
              <a:rPr lang="en-US" sz="9600" dirty="0" err="1" smtClean="0"/>
              <a:t>i</a:t>
            </a:r>
            <a:r>
              <a:rPr lang="en-US" sz="9600" dirty="0" smtClean="0"/>
              <a:t> </a:t>
            </a:r>
            <a:r>
              <a:rPr lang="ru-RU" sz="9600" dirty="0" err="1" smtClean="0"/>
              <a:t>є</a:t>
            </a:r>
            <a:r>
              <a:rPr lang="ru-RU" sz="9600" dirty="0" smtClean="0"/>
              <a:t> </a:t>
            </a:r>
            <a:r>
              <a:rPr lang="ru-RU" sz="9600" dirty="0" err="1" smtClean="0"/>
              <a:t>н</a:t>
            </a:r>
            <a:r>
              <a:rPr lang="en-US" sz="9600" dirty="0" err="1" smtClean="0"/>
              <a:t>i</a:t>
            </a:r>
            <a:r>
              <a:rPr lang="ru-RU" sz="9600" dirty="0" err="1" smtClean="0"/>
              <a:t>би</a:t>
            </a:r>
            <a:r>
              <a:rPr lang="ru-RU" sz="9600" dirty="0" smtClean="0"/>
              <a:t> </a:t>
            </a:r>
            <a:r>
              <a:rPr lang="ru-RU" sz="9600" dirty="0" err="1" smtClean="0"/>
              <a:t>узагальненням</a:t>
            </a:r>
            <a:r>
              <a:rPr lang="ru-RU" sz="9600" dirty="0" smtClean="0"/>
              <a:t> </a:t>
            </a:r>
            <a:r>
              <a:rPr lang="ru-RU" sz="9600" dirty="0" err="1" smtClean="0"/>
              <a:t>конкретних</a:t>
            </a:r>
            <a:r>
              <a:rPr lang="ru-RU" sz="9600" dirty="0" smtClean="0"/>
              <a:t> л</a:t>
            </a:r>
            <a:r>
              <a:rPr lang="en-US" sz="9600" dirty="0" err="1" smtClean="0"/>
              <a:t>i</a:t>
            </a:r>
            <a:r>
              <a:rPr lang="ru-RU" sz="9600" dirty="0" err="1" smtClean="0"/>
              <a:t>нгв</a:t>
            </a:r>
            <a:r>
              <a:rPr lang="en-US" sz="9600" dirty="0" err="1" smtClean="0"/>
              <a:t>i</a:t>
            </a:r>
            <a:r>
              <a:rPr lang="ru-RU" sz="9600" dirty="0" err="1" smtClean="0"/>
              <a:t>стик</a:t>
            </a:r>
            <a:r>
              <a:rPr lang="uk-UA" sz="9600" dirty="0" smtClean="0"/>
              <a:t>                                                                                                      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6508" y="142852"/>
            <a:ext cx="4000529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МОВОЗНАВСТВО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5400000">
            <a:off x="3978145" y="2357430"/>
            <a:ext cx="85725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57157" y="2643182"/>
            <a:ext cx="2527065" cy="1675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 smtClean="0">
                <a:solidFill>
                  <a:srgbClr val="002060"/>
                </a:solidFill>
              </a:rPr>
              <a:t>Конкретне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7185" y="4502627"/>
            <a:ext cx="36625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опрацьовує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розв'язання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практичних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пов'язаних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429132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вивчає окремі</a:t>
            </a:r>
          </a:p>
          <a:p>
            <a:pPr algn="ctr"/>
            <a:r>
              <a:rPr lang="uk-UA" sz="2400" dirty="0" smtClean="0"/>
              <a:t>мови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3071810"/>
            <a:ext cx="2028194" cy="1675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 smtClean="0">
                <a:solidFill>
                  <a:srgbClr val="002060"/>
                </a:solidFill>
              </a:rPr>
              <a:t>Загальне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68144" y="2786058"/>
            <a:ext cx="2704384" cy="1675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 smtClean="0">
                <a:solidFill>
                  <a:srgbClr val="002060"/>
                </a:solidFill>
              </a:rPr>
              <a:t>Прикладне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0109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</a:t>
            </a:r>
            <a:r>
              <a:rPr lang="uk-UA" sz="4400" b="1" dirty="0" smtClean="0">
                <a:solidFill>
                  <a:srgbClr val="7030A0"/>
                </a:solidFill>
                <a:latin typeface="Sylfaen" pitchFamily="18" charset="0"/>
                <a:cs typeface="Times New Roman"/>
              </a:rPr>
              <a:t>Основні проблеми мовознавства</a:t>
            </a:r>
            <a:endParaRPr lang="ru-RU" sz="4400" b="1" dirty="0">
              <a:solidFill>
                <a:srgbClr val="7030A0"/>
              </a:solidFill>
              <a:latin typeface="Sylfaen" pitchFamily="18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643050"/>
            <a:ext cx="7467600" cy="4525963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природа і сутність мови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структура мови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походження мови та закономірності розвитку мов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виникнення й розвиток письма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класифікація мов за походженням і за будовою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шляхи й методи вивчення мовного матеріалу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/>
                <a:cs typeface="Times New Roman"/>
              </a:rPr>
              <a:t>зв'язок мовознавства з іншими науками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57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29816"/>
            <a:ext cx="702474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Два погляди, щодо мови і мислення </a:t>
            </a:r>
            <a:endParaRPr lang="uk-UA" sz="32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100264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   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Ототожнення мови й мислення </a:t>
            </a:r>
          </a:p>
          <a:p>
            <a:pPr algn="ctr">
              <a:buNone/>
            </a:pPr>
            <a:r>
              <a:rPr lang="uk-UA" sz="2800" i="1" dirty="0" smtClean="0">
                <a:latin typeface="Times New Roman"/>
                <a:cs typeface="Times New Roman"/>
              </a:rPr>
              <a:t>  ( Й. Гаман)</a:t>
            </a:r>
          </a:p>
          <a:p>
            <a:pPr>
              <a:buNone/>
            </a:pPr>
            <a:r>
              <a:rPr lang="uk-UA" sz="2800" u="sng" dirty="0">
                <a:latin typeface="Times New Roman"/>
                <a:cs typeface="Times New Roman"/>
              </a:rPr>
              <a:t>М</a:t>
            </a:r>
            <a:r>
              <a:rPr lang="uk-UA" sz="2800" dirty="0" smtClean="0">
                <a:latin typeface="Times New Roman"/>
                <a:cs typeface="Times New Roman"/>
              </a:rPr>
              <a:t>ова </a:t>
            </a:r>
            <a:r>
              <a:rPr lang="uk-UA" sz="2800" dirty="0" smtClean="0">
                <a:latin typeface="Times New Roman"/>
                <a:cs typeface="Times New Roman"/>
              </a:rPr>
              <a:t>- всього </a:t>
            </a:r>
            <a:r>
              <a:rPr lang="uk-UA" sz="2800" dirty="0" smtClean="0">
                <a:latin typeface="Times New Roman"/>
                <a:cs typeface="Times New Roman"/>
              </a:rPr>
              <a:t>лише</a:t>
            </a:r>
          </a:p>
          <a:p>
            <a:pPr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форма </a:t>
            </a:r>
            <a:r>
              <a:rPr lang="uk-UA" sz="2800" dirty="0" smtClean="0">
                <a:latin typeface="Times New Roman"/>
                <a:cs typeface="Times New Roman"/>
              </a:rPr>
              <a:t>мислення; мова </a:t>
            </a:r>
            <a:r>
              <a:rPr lang="uk-UA" sz="2800" dirty="0" smtClean="0">
                <a:latin typeface="Times New Roman"/>
                <a:cs typeface="Times New Roman"/>
              </a:rPr>
              <a:t>й</a:t>
            </a:r>
          </a:p>
          <a:p>
            <a:pPr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мислення </a:t>
            </a:r>
            <a:r>
              <a:rPr lang="uk-UA" sz="2800" dirty="0" smtClean="0">
                <a:latin typeface="Times New Roman"/>
                <a:cs typeface="Times New Roman"/>
              </a:rPr>
              <a:t>становлять один об’єкт</a:t>
            </a:r>
            <a:endParaRPr lang="uk-UA" sz="2800" dirty="0">
              <a:latin typeface="Times New Roman"/>
              <a:cs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916832"/>
            <a:ext cx="4038600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   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Відривання мови від мислення </a:t>
            </a:r>
          </a:p>
          <a:p>
            <a:pPr algn="ctr">
              <a:buNone/>
            </a:pPr>
            <a:r>
              <a:rPr lang="uk-UA" sz="2800" i="1" dirty="0" smtClean="0">
                <a:latin typeface="Times New Roman"/>
                <a:cs typeface="Times New Roman"/>
              </a:rPr>
              <a:t>(Ф.-Е. Бенеке)</a:t>
            </a:r>
          </a:p>
          <a:p>
            <a:pPr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    М</a:t>
            </a:r>
            <a:r>
              <a:rPr lang="uk-UA" sz="2800" dirty="0" smtClean="0">
                <a:latin typeface="Times New Roman"/>
                <a:cs typeface="Times New Roman"/>
              </a:rPr>
              <a:t>ова </a:t>
            </a:r>
            <a:r>
              <a:rPr lang="uk-UA" sz="2800" dirty="0" smtClean="0">
                <a:latin typeface="Times New Roman"/>
                <a:cs typeface="Times New Roman"/>
              </a:rPr>
              <a:t>й мислення між собою абсолютно пов’язані, мислення не залежить від мови, воно здійснюється в інших формах</a:t>
            </a:r>
            <a:endParaRPr lang="uk-UA" sz="2800" dirty="0">
              <a:latin typeface="Times New Roman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83768" y="1484784"/>
            <a:ext cx="1800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128" y="148478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47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4" y="329958"/>
            <a:ext cx="788670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egoe UI Symbol" pitchFamily="34" charset="0"/>
                <a:cs typeface="Times New Roman"/>
              </a:rPr>
              <a:t>Мова і мислення </a:t>
            </a:r>
            <a:endParaRPr lang="uk-UA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Segoe UI Symbol" pitchFamily="34" charset="0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1500174"/>
            <a:ext cx="864096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/>
                <a:cs typeface="Times New Roman"/>
              </a:rPr>
              <a:t>    </a:t>
            </a:r>
            <a:r>
              <a:rPr lang="uk-UA" sz="3200" b="1" dirty="0" smtClean="0">
                <a:latin typeface="Times New Roman"/>
                <a:cs typeface="Times New Roman"/>
              </a:rPr>
              <a:t>Мислення</a:t>
            </a:r>
            <a:r>
              <a:rPr lang="uk-UA" sz="3200" dirty="0" smtClean="0">
                <a:latin typeface="Times New Roman"/>
                <a:cs typeface="Times New Roman"/>
              </a:rPr>
              <a:t> - узагальнене й абстрактне відображення мозком людини явищ дійсності в поняттях,судженнях й умовиводах.</a:t>
            </a:r>
          </a:p>
          <a:p>
            <a:pPr>
              <a:buNone/>
            </a:pPr>
            <a:r>
              <a:rPr lang="uk-UA" sz="3200" dirty="0" smtClean="0">
                <a:latin typeface="Times New Roman"/>
                <a:cs typeface="Times New Roman"/>
              </a:rPr>
              <a:t>     </a:t>
            </a:r>
            <a:r>
              <a:rPr lang="uk-UA" sz="3200" i="1" dirty="0" smtClean="0">
                <a:latin typeface="Times New Roman"/>
                <a:cs typeface="Times New Roman"/>
              </a:rPr>
              <a:t>Процеси</a:t>
            </a:r>
            <a:r>
              <a:rPr lang="uk-UA" sz="3200" dirty="0" smtClean="0">
                <a:latin typeface="Times New Roman"/>
                <a:cs typeface="Times New Roman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Times New Roman"/>
                <a:cs typeface="Times New Roman"/>
              </a:rPr>
              <a:t> абстракція</a:t>
            </a:r>
            <a:r>
              <a:rPr lang="uk-UA" sz="3200" dirty="0" smtClean="0">
                <a:latin typeface="Times New Roman"/>
                <a:cs typeface="Times New Roman"/>
              </a:rPr>
              <a:t>;</a:t>
            </a:r>
            <a:endParaRPr lang="uk-UA" sz="3200" dirty="0" smtClean="0">
              <a:latin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Times New Roman"/>
                <a:cs typeface="Times New Roman"/>
              </a:rPr>
              <a:t> узагальнення;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Times New Roman"/>
                <a:cs typeface="Times New Roman"/>
              </a:rPr>
              <a:t> аналіз</a:t>
            </a:r>
            <a:r>
              <a:rPr lang="uk-UA" sz="3200" dirty="0" smtClean="0">
                <a:latin typeface="Times New Roman"/>
                <a:cs typeface="Times New Roman"/>
              </a:rPr>
              <a:t>;</a:t>
            </a:r>
            <a:endParaRPr lang="uk-UA" sz="3200" dirty="0" smtClean="0">
              <a:latin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Times New Roman"/>
                <a:cs typeface="Times New Roman"/>
              </a:rPr>
              <a:t> синтез</a:t>
            </a:r>
            <a:r>
              <a:rPr lang="uk-UA" sz="3200" dirty="0" smtClean="0">
                <a:latin typeface="Times New Roman"/>
                <a:cs typeface="Times New Roman"/>
              </a:rPr>
              <a:t>;</a:t>
            </a:r>
            <a:endParaRPr lang="uk-UA" sz="3200" dirty="0" smtClean="0">
              <a:latin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 smtClean="0">
                <a:latin typeface="Times New Roman"/>
                <a:cs typeface="Times New Roman"/>
              </a:rPr>
              <a:t> постановка певних завдань.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3" t="10458"/>
          <a:stretch/>
        </p:blipFill>
        <p:spPr>
          <a:xfrm>
            <a:off x="4788024" y="3284984"/>
            <a:ext cx="3500500" cy="257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8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Victoria\Desktop\220px-Ha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44855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4857760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Йоганн</a:t>
            </a:r>
            <a:r>
              <a:rPr lang="ru-RU" sz="3200" b="1" dirty="0" smtClean="0"/>
              <a:t> Георг </a:t>
            </a:r>
            <a:r>
              <a:rPr lang="ru-RU" sz="3200" b="1" dirty="0" err="1" smtClean="0"/>
              <a:t>Гаман</a:t>
            </a:r>
            <a:endParaRPr lang="ru-RU" sz="3200" b="1" dirty="0" smtClean="0"/>
          </a:p>
          <a:p>
            <a:pPr algn="ctr"/>
            <a:r>
              <a:rPr lang="uk-UA" sz="3200" b="1" dirty="0" smtClean="0"/>
              <a:t>(1730-1788)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929198"/>
            <a:ext cx="3783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Фрідріх-Едуард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Бенеке</a:t>
            </a:r>
            <a:endParaRPr lang="ru-RU" sz="3200" b="1" dirty="0" smtClean="0"/>
          </a:p>
          <a:p>
            <a:pPr algn="ctr"/>
            <a:r>
              <a:rPr lang="uk-UA" sz="3200" b="1" dirty="0" smtClean="0"/>
              <a:t>(1798-1854)</a:t>
            </a:r>
            <a:endParaRPr lang="ru-RU" sz="3200" dirty="0"/>
          </a:p>
        </p:txBody>
      </p:sp>
      <p:pic>
        <p:nvPicPr>
          <p:cNvPr id="2050" name="Picture 2" descr="C:\Users\Victoria\Desktop\Friedrich_Eduard_Bene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609279" cy="440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1201</TotalTime>
  <Words>860</Words>
  <Application>Microsoft Office PowerPoint</Application>
  <PresentationFormat>Экран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 «Вступ до мовознавства»</vt:lpstr>
      <vt:lpstr> </vt:lpstr>
      <vt:lpstr>Мова… </vt:lpstr>
      <vt:lpstr>Презентация PowerPoint</vt:lpstr>
      <vt:lpstr>Презентация PowerPoint</vt:lpstr>
      <vt:lpstr>       Основні проблеми мовознавства</vt:lpstr>
      <vt:lpstr>Два погляди, щодо мови і мислення </vt:lpstr>
      <vt:lpstr>Мова і мислення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мови. СИНХРОНІЯ ТА ДІАХРОНІЯ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178</cp:revision>
  <dcterms:created xsi:type="dcterms:W3CDTF">2015-10-20T11:06:18Z</dcterms:created>
  <dcterms:modified xsi:type="dcterms:W3CDTF">2023-02-03T16:22:15Z</dcterms:modified>
</cp:coreProperties>
</file>