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50"/>
  </p:notes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63" r:id="rId29"/>
    <p:sldId id="259" r:id="rId30"/>
    <p:sldId id="260" r:id="rId31"/>
    <p:sldId id="261" r:id="rId32"/>
    <p:sldId id="262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1" r:id="rId46"/>
    <p:sldId id="302" r:id="rId47"/>
    <p:sldId id="303" r:id="rId48"/>
    <p:sldId id="300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4DE84-DB6B-4ED2-82D0-3C91A218CAD0}" type="datetimeFigureOut">
              <a:rPr lang="uk-UA" smtClean="0"/>
              <a:t>11.11.2025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DA42F-F517-45A7-A535-1D647E7151E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8036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D33DD8D-1712-4E89-90ED-9462351FB5F0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953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5324-5E00-4B07-843D-548131A6DDC0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322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AAD5E40-34DB-41AF-B4F9-624ED79378F4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1568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724A314-1607-421F-B57B-998C73B3992E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9528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463C826-C529-4741-93B1-D7297EF074AD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4104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82EA6-5217-4208-BDE4-E2166CD8348A}" type="datetime1">
              <a:rPr lang="uk-UA" smtClean="0"/>
              <a:t>11.11.2025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3213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D2EB-1413-44F5-91B7-2280631EBDE4}" type="datetime1">
              <a:rPr lang="uk-UA" smtClean="0"/>
              <a:t>11.11.2025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2012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11ABB-B679-4EB6-A90A-9A0E1AE0FA53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6733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52C026F5-297E-476F-822F-ED52A1361E46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3764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90C5-6956-4FFD-A0E0-65F7C2326BBB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590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38DB618-8F0B-4CF2-9FDA-CA60CC67ACB6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960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62ADF-BB84-409E-B017-EA1AE5025B31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484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5187A-B49A-4D19-A236-13C03702771C}" type="datetime1">
              <a:rPr lang="uk-UA" smtClean="0"/>
              <a:t>11.11.2025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473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1A7A2-032A-44B8-B0A8-DE8A8FBEC060}" type="datetime1">
              <a:rPr lang="uk-UA" smtClean="0"/>
              <a:t>11.11.2025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042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A0C7D-28A2-4CE8-8C4E-2C4AA70AA702}" type="datetime1">
              <a:rPr lang="uk-UA" smtClean="0"/>
              <a:t>11.11.2025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3404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128DE-DEC2-4921-8997-EC17864935D6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695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CA54-AFD4-4E2E-B278-2612D5AB93DC}" type="datetime1">
              <a:rPr lang="uk-UA" smtClean="0"/>
              <a:t>11.11.2025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C009B-8464-42F0-A629-716F9A78FBCC}" type="datetime1">
              <a:rPr lang="uk-UA" smtClean="0"/>
              <a:t>11.11.2025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D0CF0-945E-4214-A3C3-1D5599CEC4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1598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F5C21A-675B-4D29-876A-56A79E98EA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3600" b="1" dirty="0"/>
              <a:t>Планування та фінансування підприємницької діяльності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39A863D-4BCD-4575-B6B0-D4C441130F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з навчальної дисципліни </a:t>
            </a:r>
            <a:r>
              <a:rPr lang="uk-UA" dirty="0" smtClean="0"/>
              <a:t>«Організація </a:t>
            </a:r>
            <a:r>
              <a:rPr lang="uk-UA" smtClean="0"/>
              <a:t>підприємницької діяльності»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0587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9817D1-C749-4CEC-965B-BF61A651FC5E}"/>
              </a:ext>
            </a:extLst>
          </p:cNvPr>
          <p:cNvSpPr txBox="1"/>
          <p:nvPr/>
        </p:nvSpPr>
        <p:spPr>
          <a:xfrm>
            <a:off x="1782148" y="2007170"/>
            <a:ext cx="80896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Довгострокове планування </a:t>
            </a:r>
            <a:r>
              <a:rPr lang="uk-UA" dirty="0"/>
              <a:t>визначає загальну стратегію підприємства, основні напрямки його діяльності, складається на термін 5-10 років. При складанні плану вивчаються варіанти розширення виробництва та зниження витрат. Прогнозуються зміни в номенклатурі продукції й </a:t>
            </a:r>
            <a:r>
              <a:rPr lang="uk-UA" dirty="0" err="1"/>
              <a:t>уточнюється</a:t>
            </a:r>
            <a:r>
              <a:rPr lang="uk-UA" dirty="0"/>
              <a:t> політика у функціональних сферах. Результатом цього плану є формулювання довгострокових цілей, складання довгострокових проектів і прийняття довгострокової політики.</a:t>
            </a:r>
          </a:p>
        </p:txBody>
      </p:sp>
    </p:spTree>
    <p:extLst>
      <p:ext uri="{BB962C8B-B14F-4D97-AF65-F5344CB8AC3E}">
        <p14:creationId xmlns:p14="http://schemas.microsoft.com/office/powerpoint/2010/main" val="2132712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606F23-28B2-4199-8535-C26C58989B17}"/>
              </a:ext>
            </a:extLst>
          </p:cNvPr>
          <p:cNvSpPr txBox="1"/>
          <p:nvPr/>
        </p:nvSpPr>
        <p:spPr>
          <a:xfrm>
            <a:off x="1373932" y="1997839"/>
            <a:ext cx="852584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Середньострокове планування </a:t>
            </a:r>
            <a:r>
              <a:rPr lang="uk-UA" dirty="0"/>
              <a:t>– це, власне, деталізований стратегічний план на перші роки діяльності підприємства, складається на термін 1-3 роки. Грань між довгостроковим і середньостроковим планами є досить умовною і неоднозначною. Середньострокове планування враховує можливості всіх підрозділів на основі їхньої власної оцінки. Розробляється план підприємства з маркетингу, план виробництва, план з праці й фінансовий план.</a:t>
            </a:r>
          </a:p>
        </p:txBody>
      </p:sp>
    </p:spTree>
    <p:extLst>
      <p:ext uri="{BB962C8B-B14F-4D97-AF65-F5344CB8AC3E}">
        <p14:creationId xmlns:p14="http://schemas.microsoft.com/office/powerpoint/2010/main" val="467726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6896C7E-08A0-4638-B8B1-AC269BA4E9F4}"/>
              </a:ext>
            </a:extLst>
          </p:cNvPr>
          <p:cNvSpPr txBox="1"/>
          <p:nvPr/>
        </p:nvSpPr>
        <p:spPr>
          <a:xfrm>
            <a:off x="1772815" y="2274838"/>
            <a:ext cx="842554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Поточне (</a:t>
            </a:r>
            <a:r>
              <a:rPr lang="uk-UA" b="1" dirty="0" err="1"/>
              <a:t>оперативно</a:t>
            </a:r>
            <a:r>
              <a:rPr lang="uk-UA" b="1" dirty="0"/>
              <a:t>-календарне) планування </a:t>
            </a:r>
            <a:r>
              <a:rPr lang="uk-UA" dirty="0"/>
              <a:t>полягає в розробці планів на всіх рівнях управління підприємством та за всіма напрямками його діяльності на більш короткі періоди (рік, півріччя, квартал, місяць) і включає планування обсягу виробництва, плану з праці й заробітній платі, планування матеріально-технічного забезпечення, собівартості, прибутку, рентабельності тощо </a:t>
            </a:r>
          </a:p>
        </p:txBody>
      </p:sp>
    </p:spTree>
    <p:extLst>
      <p:ext uri="{BB962C8B-B14F-4D97-AF65-F5344CB8AC3E}">
        <p14:creationId xmlns:p14="http://schemas.microsoft.com/office/powerpoint/2010/main" val="3187070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E74FBB-3558-4CBE-9C2B-106D02D69DA5}"/>
              </a:ext>
            </a:extLst>
          </p:cNvPr>
          <p:cNvSpPr txBox="1"/>
          <p:nvPr/>
        </p:nvSpPr>
        <p:spPr>
          <a:xfrm>
            <a:off x="1660848" y="1486687"/>
            <a:ext cx="863081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b="1" dirty="0"/>
              <a:t>три </a:t>
            </a: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форми</a:t>
            </a:r>
            <a:r>
              <a:rPr lang="ru-RU" b="1" dirty="0"/>
              <a:t> </a:t>
            </a:r>
            <a:r>
              <a:rPr lang="ru-RU" b="1" dirty="0" err="1"/>
              <a:t>організації</a:t>
            </a:r>
            <a:r>
              <a:rPr lang="ru-RU" b="1" dirty="0"/>
              <a:t> </a:t>
            </a:r>
            <a:r>
              <a:rPr lang="ru-RU" b="1" dirty="0" err="1"/>
              <a:t>планування</a:t>
            </a:r>
            <a:r>
              <a:rPr lang="ru-RU" dirty="0"/>
              <a:t>: </a:t>
            </a:r>
            <a:r>
              <a:rPr lang="ru-RU" i="1" dirty="0"/>
              <a:t>«</a:t>
            </a:r>
            <a:r>
              <a:rPr lang="ru-RU" i="1" dirty="0" err="1"/>
              <a:t>зверху</a:t>
            </a:r>
            <a:r>
              <a:rPr lang="ru-RU" i="1" dirty="0"/>
              <a:t> вниз»;</a:t>
            </a:r>
          </a:p>
          <a:p>
            <a:r>
              <a:rPr lang="ru-RU" i="1" dirty="0"/>
              <a:t>«</a:t>
            </a:r>
            <a:r>
              <a:rPr lang="ru-RU" i="1" dirty="0" err="1"/>
              <a:t>знизу</a:t>
            </a:r>
            <a:r>
              <a:rPr lang="ru-RU" i="1" dirty="0"/>
              <a:t> нагору»; «мета вниз – </a:t>
            </a:r>
            <a:r>
              <a:rPr lang="ru-RU" i="1" dirty="0" err="1"/>
              <a:t>плани</a:t>
            </a:r>
            <a:r>
              <a:rPr lang="ru-RU" i="1" dirty="0"/>
              <a:t> нагору».</a:t>
            </a:r>
          </a:p>
          <a:p>
            <a:endParaRPr lang="ru-RU" dirty="0"/>
          </a:p>
          <a:p>
            <a:r>
              <a:rPr lang="ru-RU" b="1" dirty="0" err="1"/>
              <a:t>Планування</a:t>
            </a:r>
            <a:r>
              <a:rPr lang="ru-RU" b="1" dirty="0"/>
              <a:t> «</a:t>
            </a:r>
            <a:r>
              <a:rPr lang="ru-RU" b="1" dirty="0" err="1"/>
              <a:t>зверху</a:t>
            </a:r>
            <a:r>
              <a:rPr lang="ru-RU" b="1" dirty="0"/>
              <a:t> вниз»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плани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їхнім</a:t>
            </a:r>
            <a:r>
              <a:rPr lang="ru-RU" dirty="0"/>
              <a:t> </a:t>
            </a:r>
            <a:r>
              <a:rPr lang="ru-RU" dirty="0" err="1"/>
              <a:t>підлеглим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форма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позитивний</a:t>
            </a:r>
            <a:r>
              <a:rPr lang="ru-RU" dirty="0"/>
              <a:t> результат </a:t>
            </a:r>
            <a:r>
              <a:rPr lang="ru-RU" dirty="0" err="1"/>
              <a:t>тільки</a:t>
            </a:r>
            <a:r>
              <a:rPr lang="ru-RU" dirty="0"/>
              <a:t> при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твердої</a:t>
            </a:r>
            <a:r>
              <a:rPr lang="ru-RU" dirty="0"/>
              <a:t>, </a:t>
            </a:r>
            <a:r>
              <a:rPr lang="ru-RU" dirty="0" err="1"/>
              <a:t>авторитарної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примусу.</a:t>
            </a:r>
          </a:p>
        </p:txBody>
      </p:sp>
    </p:spTree>
    <p:extLst>
      <p:ext uri="{BB962C8B-B14F-4D97-AF65-F5344CB8AC3E}">
        <p14:creationId xmlns:p14="http://schemas.microsoft.com/office/powerpoint/2010/main" val="3588902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122CDB7-79D0-4114-A615-846812B35A9E}"/>
              </a:ext>
            </a:extLst>
          </p:cNvPr>
          <p:cNvSpPr txBox="1"/>
          <p:nvPr/>
        </p:nvSpPr>
        <p:spPr>
          <a:xfrm>
            <a:off x="2138265" y="2262587"/>
            <a:ext cx="799633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Планування «знизу нагору» </a:t>
            </a:r>
            <a:r>
              <a:rPr lang="uk-UA" dirty="0"/>
              <a:t>засноване на тому, що плани створюються підлеглими й затверджуються керівництвом. Це більш прогресивна форма планування, але в умовах спеціалізації, що заглиблюється, і поділу праці складно створити єдину систему взаємозалежних цілей.</a:t>
            </a:r>
          </a:p>
        </p:txBody>
      </p:sp>
    </p:spTree>
    <p:extLst>
      <p:ext uri="{BB962C8B-B14F-4D97-AF65-F5344CB8AC3E}">
        <p14:creationId xmlns:p14="http://schemas.microsoft.com/office/powerpoint/2010/main" val="2615469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F8D93A-ECF0-4D66-976C-A08E08FF29A8}"/>
              </a:ext>
            </a:extLst>
          </p:cNvPr>
          <p:cNvSpPr txBox="1"/>
          <p:nvPr/>
        </p:nvSpPr>
        <p:spPr>
          <a:xfrm>
            <a:off x="1782147" y="2200193"/>
            <a:ext cx="800799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Планування «мета вниз – плани нагору» з’єднує переваги й усуває недоліки двох попередніх варіантів. Керівні органи розробляють і формулюють мету для своїх підлеглих і стимулюють розробку планів у підрозділах. Така форма дає можливість створити єдину систему взаємозалежних планів, тому що загальні цільові настанови є обов’язковими для всієї організації </a:t>
            </a:r>
          </a:p>
        </p:txBody>
      </p:sp>
    </p:spTree>
    <p:extLst>
      <p:ext uri="{BB962C8B-B14F-4D97-AF65-F5344CB8AC3E}">
        <p14:creationId xmlns:p14="http://schemas.microsoft.com/office/powerpoint/2010/main" val="2222220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A466771-2528-4475-BC67-92D461A98ECA}"/>
              </a:ext>
            </a:extLst>
          </p:cNvPr>
          <p:cNvSpPr txBox="1"/>
          <p:nvPr/>
        </p:nvSpPr>
        <p:spPr>
          <a:xfrm>
            <a:off x="1950098" y="1088962"/>
            <a:ext cx="859349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2. </a:t>
            </a:r>
            <a:r>
              <a:rPr lang="ru-RU" b="1" dirty="0" err="1"/>
              <a:t>Принципи</a:t>
            </a:r>
            <a:r>
              <a:rPr lang="ru-RU" b="1" dirty="0"/>
              <a:t> та </a:t>
            </a:r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планування</a:t>
            </a:r>
            <a:endParaRPr lang="ru-RU" b="1" dirty="0"/>
          </a:p>
          <a:p>
            <a:pPr algn="ctr"/>
            <a:endParaRPr lang="ru-RU" b="1" dirty="0"/>
          </a:p>
          <a:p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спирається</a:t>
            </a:r>
            <a:r>
              <a:rPr lang="ru-RU" dirty="0"/>
              <a:t> на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закономірності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одержали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. Вони </a:t>
            </a:r>
            <a:r>
              <a:rPr lang="ru-RU" dirty="0" err="1"/>
              <a:t>визначають</a:t>
            </a:r>
            <a:r>
              <a:rPr lang="ru-RU" dirty="0"/>
              <a:t> характер і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планової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uk-UA" b="1" i="1" dirty="0"/>
              <a:t>Принцип необхідності планування </a:t>
            </a:r>
            <a:r>
              <a:rPr lang="uk-UA" dirty="0"/>
              <a:t>означає повсюдне та </a:t>
            </a:r>
            <a:r>
              <a:rPr lang="uk-UA" dirty="0" err="1"/>
              <a:t>обовʼязкове</a:t>
            </a:r>
            <a:r>
              <a:rPr lang="uk-UA" dirty="0"/>
              <a:t> застосування планів при виконанні будь-якого виду трудової діяльності. Цей принцип особливо важливий в умовах вільних ринкових відносин, оскільки його дотримання відповідає сучасним економічним вимогам раціонального використання обмежених ресурсів на всіх підприємствах.</a:t>
            </a:r>
          </a:p>
        </p:txBody>
      </p:sp>
    </p:spTree>
    <p:extLst>
      <p:ext uri="{BB962C8B-B14F-4D97-AF65-F5344CB8AC3E}">
        <p14:creationId xmlns:p14="http://schemas.microsoft.com/office/powerpoint/2010/main" val="2549841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93D92D7-4669-4502-8755-58C156FC0A94}"/>
              </a:ext>
            </a:extLst>
          </p:cNvPr>
          <p:cNvSpPr txBox="1"/>
          <p:nvPr/>
        </p:nvSpPr>
        <p:spPr>
          <a:xfrm>
            <a:off x="1856791" y="2136339"/>
            <a:ext cx="760444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Принцип єдності планів </a:t>
            </a:r>
            <a:r>
              <a:rPr lang="uk-UA" dirty="0"/>
              <a:t>передбачає розробку загального або зведеного плану соціально-економічного розвитку підприємства, тобто всі розділи річного плану повинні бути тісно </a:t>
            </a:r>
            <a:r>
              <a:rPr lang="uk-UA" dirty="0" err="1"/>
              <a:t>повʼязані</a:t>
            </a:r>
            <a:r>
              <a:rPr lang="uk-UA" dirty="0"/>
              <a:t> в єдиний комплексний план. Єдність планів передбачає спільність економічних цілей та взаємодію різних підрозділів підприємства на горизонтальному та вертикальному рівнях планування та управління.</a:t>
            </a:r>
          </a:p>
        </p:txBody>
      </p:sp>
    </p:spTree>
    <p:extLst>
      <p:ext uri="{BB962C8B-B14F-4D97-AF65-F5344CB8AC3E}">
        <p14:creationId xmlns:p14="http://schemas.microsoft.com/office/powerpoint/2010/main" val="2813381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C065629-48C2-4072-B006-4D61E259EC55}"/>
              </a:ext>
            </a:extLst>
          </p:cNvPr>
          <p:cNvSpPr txBox="1"/>
          <p:nvPr/>
        </p:nvSpPr>
        <p:spPr>
          <a:xfrm>
            <a:off x="2090057" y="1236220"/>
            <a:ext cx="827625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Принцип безперервності планування </a:t>
            </a:r>
            <a:r>
              <a:rPr lang="uk-UA" dirty="0"/>
              <a:t>полягає в тому, що на кожному підприємстві процеси планування, організації та управління виробництвом, як і трудова діяльність є взаємопов’язаними між собою і повинні здійснюватися постійно і без зупинки.</a:t>
            </a:r>
          </a:p>
          <a:p>
            <a:endParaRPr lang="uk-UA" dirty="0"/>
          </a:p>
          <a:p>
            <a:r>
              <a:rPr lang="uk-UA" dirty="0"/>
              <a:t>Процес планування повинен бути безперервним, виходячи з важливих передумов: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невизначеності зовнішнього середовища та наявності непередбачених змін, що роблять необхідним постійне коригування планів підприємства відносно змін зовнішніх умов і відповідне їх виправлення та уточнення;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змінюються не лише фактичні передумови, але й уявлення підприємства про свої внутрішні цінності та можливості. Якщо підприємство не буде враховувати такі зміни, запланований та отриманий результат може виявитися нікому не потрібним.</a:t>
            </a:r>
          </a:p>
        </p:txBody>
      </p:sp>
    </p:spTree>
    <p:extLst>
      <p:ext uri="{BB962C8B-B14F-4D97-AF65-F5344CB8AC3E}">
        <p14:creationId xmlns:p14="http://schemas.microsoft.com/office/powerpoint/2010/main" val="25841240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0F74A2C-A746-46B3-BF82-62B9FE06EF76}"/>
              </a:ext>
            </a:extLst>
          </p:cNvPr>
          <p:cNvSpPr txBox="1"/>
          <p:nvPr/>
        </p:nvSpPr>
        <p:spPr>
          <a:xfrm>
            <a:off x="2156150" y="1860799"/>
            <a:ext cx="815262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Принцип гнучкості планів </a:t>
            </a:r>
            <a:r>
              <a:rPr lang="uk-UA" dirty="0"/>
              <a:t>тісно пов’язаний з безперервністю планування і припускає можливість коригування встановлених показників і координації планово-економічної діяльності підприємства у зв’язку з виникненням непередбачуваних ситуацій. </a:t>
            </a:r>
          </a:p>
          <a:p>
            <a:endParaRPr lang="uk-UA" dirty="0"/>
          </a:p>
          <a:p>
            <a:r>
              <a:rPr lang="uk-UA" dirty="0"/>
              <a:t>Для реалізації принципу гнучкості плани повинні складатися так, щоб в них можна було вносити зміни, пов’язуючи їх із зміною внутрішніх та зовнішніх умов діяльності. Досягненню гнучкості планування сприяє розробка альтернативних планів. </a:t>
            </a:r>
          </a:p>
        </p:txBody>
      </p:sp>
    </p:spTree>
    <p:extLst>
      <p:ext uri="{BB962C8B-B14F-4D97-AF65-F5344CB8AC3E}">
        <p14:creationId xmlns:p14="http://schemas.microsoft.com/office/powerpoint/2010/main" val="2113182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DB451BF-7D01-4F83-9535-B63684A9E112}"/>
              </a:ext>
            </a:extLst>
          </p:cNvPr>
          <p:cNvSpPr txBox="1"/>
          <p:nvPr/>
        </p:nvSpPr>
        <p:spPr>
          <a:xfrm>
            <a:off x="2209800" y="1959629"/>
            <a:ext cx="7772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ПЛАН</a:t>
            </a:r>
          </a:p>
          <a:p>
            <a:r>
              <a:rPr lang="ru-RU" dirty="0"/>
              <a:t>1. </a:t>
            </a:r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ru-RU" dirty="0"/>
          </a:p>
          <a:p>
            <a:r>
              <a:rPr lang="ru-RU" dirty="0"/>
              <a:t>2. </a:t>
            </a:r>
            <a:r>
              <a:rPr lang="ru-RU" dirty="0" err="1"/>
              <a:t>Принципи</a:t>
            </a:r>
            <a:r>
              <a:rPr lang="ru-RU" dirty="0"/>
              <a:t> та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endParaRPr lang="ru-RU" dirty="0"/>
          </a:p>
          <a:p>
            <a:r>
              <a:rPr lang="ru-RU" dirty="0"/>
              <a:t>3.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endParaRPr lang="ru-RU" dirty="0"/>
          </a:p>
          <a:p>
            <a:r>
              <a:rPr lang="ru-RU" dirty="0"/>
              <a:t>4.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069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CE77D8C-A131-4F21-84D1-973CE8B7C7D7}"/>
              </a:ext>
            </a:extLst>
          </p:cNvPr>
          <p:cNvSpPr txBox="1"/>
          <p:nvPr/>
        </p:nvSpPr>
        <p:spPr>
          <a:xfrm>
            <a:off x="2155372" y="1712397"/>
            <a:ext cx="810830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Принцип участі  </a:t>
            </a:r>
            <a:r>
              <a:rPr lang="uk-UA" dirty="0"/>
              <a:t>полягає в тому, що кожний працівник підприємства стає учасником планової діяльності, незалежно від посади і від виконуваних функцій. Тобто, в процесі планування повинні брати участь усі ті, кого воно безпосередньо стосується. При цьому, кожний із учасників планування одержує більш глибоке розуміння цілей підприємства, він отримує більш повну і об’єктивну інформацію про підприємство, про різні сторони його діяльності. Особиста участь працівників підприємства, в тому числі і рядових, призводить до того, що плани підприємства стають їх особистими планами. </a:t>
            </a:r>
          </a:p>
        </p:txBody>
      </p:sp>
    </p:spTree>
    <p:extLst>
      <p:ext uri="{BB962C8B-B14F-4D97-AF65-F5344CB8AC3E}">
        <p14:creationId xmlns:p14="http://schemas.microsoft.com/office/powerpoint/2010/main" val="16877741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26DBE8-7980-4B13-9C73-E018F6902217}"/>
              </a:ext>
            </a:extLst>
          </p:cNvPr>
          <p:cNvSpPr txBox="1"/>
          <p:nvPr/>
        </p:nvSpPr>
        <p:spPr>
          <a:xfrm>
            <a:off x="2192693" y="1720840"/>
            <a:ext cx="77724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Методологія планування являє собою сукупність методів і </a:t>
            </a:r>
            <a:r>
              <a:rPr lang="uk-UA" dirty="0" err="1"/>
              <a:t>методик</a:t>
            </a:r>
            <a:r>
              <a:rPr lang="uk-UA" dirty="0"/>
              <a:t> планування.</a:t>
            </a:r>
          </a:p>
          <a:p>
            <a:r>
              <a:rPr lang="uk-UA" dirty="0"/>
              <a:t>Метод планування – сукупність прийомів і способів планування. Виділяють наступні методи планування: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балансовий;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економічного аналізу;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нормативний;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економіко-математичного моделювання, у тому числі мережеве планування;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техніко-економічного обґрунтування;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ділове планування (бізнес-планування).</a:t>
            </a:r>
          </a:p>
        </p:txBody>
      </p:sp>
    </p:spTree>
    <p:extLst>
      <p:ext uri="{BB962C8B-B14F-4D97-AF65-F5344CB8AC3E}">
        <p14:creationId xmlns:p14="http://schemas.microsoft.com/office/powerpoint/2010/main" val="2644495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2AA17AA-BAA0-4505-8D2F-E0AB2165AF49}"/>
              </a:ext>
            </a:extLst>
          </p:cNvPr>
          <p:cNvSpPr txBox="1"/>
          <p:nvPr/>
        </p:nvSpPr>
        <p:spPr>
          <a:xfrm>
            <a:off x="1698171" y="1720840"/>
            <a:ext cx="836022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Балансовий метод </a:t>
            </a:r>
            <a:r>
              <a:rPr lang="uk-UA" dirty="0"/>
              <a:t>являє собою сукупність прийомів, використовуваних для забезпечення ув’язки і узгодження взаємозалежних показників з метою отримання рівноваги (балансу). Баланси на рівні підприємства дозволяють судити про наявні виробничі потужності, їх динаміку та використання; про забезпеченість ресурсами і </a:t>
            </a:r>
            <a:r>
              <a:rPr lang="uk-UA" dirty="0" err="1"/>
              <a:t>т.д</a:t>
            </a:r>
            <a:r>
              <a:rPr lang="uk-UA" dirty="0"/>
              <a:t>. У плануванні часто застосовуються такі баланси: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натуральний (матеріальний);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вартісний;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трудовий.</a:t>
            </a:r>
          </a:p>
        </p:txBody>
      </p:sp>
    </p:spTree>
    <p:extLst>
      <p:ext uri="{BB962C8B-B14F-4D97-AF65-F5344CB8AC3E}">
        <p14:creationId xmlns:p14="http://schemas.microsoft.com/office/powerpoint/2010/main" val="33743526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2F314F4-3669-4BD9-B198-4E111BAA5C67}"/>
              </a:ext>
            </a:extLst>
          </p:cNvPr>
          <p:cNvSpPr txBox="1"/>
          <p:nvPr/>
        </p:nvSpPr>
        <p:spPr>
          <a:xfrm>
            <a:off x="1373930" y="2274838"/>
            <a:ext cx="892706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Метод економічного аналізу </a:t>
            </a:r>
            <a:r>
              <a:rPr lang="uk-UA" dirty="0"/>
              <a:t>полягає в застосуванні зіставлень витрат і результатів в порівнюваних періодах, виявленні ступеня і динаміки впливу зовнішніх і внутрішніх факторів на результати виробництва, в розкладанні процесів на складові частини і визначенні провідних ланок і на цій основі – «вузьких місць» і ключових проблем розвитку та ін. </a:t>
            </a:r>
          </a:p>
        </p:txBody>
      </p:sp>
    </p:spTree>
    <p:extLst>
      <p:ext uri="{BB962C8B-B14F-4D97-AF65-F5344CB8AC3E}">
        <p14:creationId xmlns:p14="http://schemas.microsoft.com/office/powerpoint/2010/main" val="27572651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B4DA8D-950E-49F2-9B32-909041CC1073}"/>
              </a:ext>
            </a:extLst>
          </p:cNvPr>
          <p:cNvSpPr txBox="1"/>
          <p:nvPr/>
        </p:nvSpPr>
        <p:spPr>
          <a:xfrm>
            <a:off x="1334278" y="2114758"/>
            <a:ext cx="863081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Нормативний метод </a:t>
            </a:r>
            <a:r>
              <a:rPr lang="uk-UA" dirty="0"/>
              <a:t>базується на системі норм (витрати матеріальних ресурсів, використання </a:t>
            </a:r>
            <a:r>
              <a:rPr lang="uk-UA" dirty="0" err="1"/>
              <a:t>потужностей</a:t>
            </a:r>
            <a:r>
              <a:rPr lang="uk-UA" dirty="0"/>
              <a:t> і робочого часу, амортизаційних відрахувань тощо) і нормативів (впливу на навколишнє середовище, трудомісткості та ін.), використовуваних в техніко-економічних розрахунках.</a:t>
            </a:r>
          </a:p>
        </p:txBody>
      </p:sp>
    </p:spTree>
    <p:extLst>
      <p:ext uri="{BB962C8B-B14F-4D97-AF65-F5344CB8AC3E}">
        <p14:creationId xmlns:p14="http://schemas.microsoft.com/office/powerpoint/2010/main" val="31933855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E1B81C-0EE2-4495-9978-31D944B0146D}"/>
              </a:ext>
            </a:extLst>
          </p:cNvPr>
          <p:cNvSpPr txBox="1"/>
          <p:nvPr/>
        </p:nvSpPr>
        <p:spPr>
          <a:xfrm>
            <a:off x="1922106" y="1495446"/>
            <a:ext cx="777239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Норми</a:t>
            </a:r>
            <a:r>
              <a:rPr lang="uk-UA" dirty="0"/>
              <a:t> – це планові або тимчасово затверджені для розробки планів виробництва показники: обслуговування засобів праці, питомих величин витрати матеріальних, трудових, фінансових ресурсів.</a:t>
            </a:r>
          </a:p>
          <a:p>
            <a:endParaRPr lang="uk-UA" b="1" dirty="0"/>
          </a:p>
          <a:p>
            <a:r>
              <a:rPr lang="uk-UA" b="1" dirty="0"/>
              <a:t>Нормативи</a:t>
            </a:r>
            <a:r>
              <a:rPr lang="uk-UA" dirty="0"/>
              <a:t> – це показники, використовувані при розрахунку норм, або </a:t>
            </a:r>
            <a:r>
              <a:rPr lang="uk-UA" dirty="0" err="1"/>
              <a:t>поелементні</a:t>
            </a:r>
            <a:r>
              <a:rPr lang="uk-UA" dirty="0"/>
              <a:t> складові норм (нормативи оборотних коштів), а також коефіцієнти, що характеризують якісну сторону елементів виробництва: ступінь використання робочого часу, знарядь або предметів праці.</a:t>
            </a:r>
          </a:p>
        </p:txBody>
      </p:sp>
    </p:spTree>
    <p:extLst>
      <p:ext uri="{BB962C8B-B14F-4D97-AF65-F5344CB8AC3E}">
        <p14:creationId xmlns:p14="http://schemas.microsoft.com/office/powerpoint/2010/main" val="40655969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4533A39-81E2-4DF9-9F7B-64C32EF92A40}"/>
              </a:ext>
            </a:extLst>
          </p:cNvPr>
          <p:cNvSpPr txBox="1"/>
          <p:nvPr/>
        </p:nvSpPr>
        <p:spPr>
          <a:xfrm>
            <a:off x="1716833" y="2413338"/>
            <a:ext cx="842554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Метод економіко-математичного моделювання </a:t>
            </a:r>
            <a:r>
              <a:rPr lang="uk-UA" dirty="0"/>
              <a:t>являє собою сукупність економіко-математичних прийомів і методів, використовуваних у плануванні: методи лінійного, динамічного, нелінійного і стохастичного програмування; моделі мережного планування, оцінки ефективності бізнес-планів та інвестиційних проектів та ін.</a:t>
            </a:r>
          </a:p>
        </p:txBody>
      </p:sp>
    </p:spTree>
    <p:extLst>
      <p:ext uri="{BB962C8B-B14F-4D97-AF65-F5344CB8AC3E}">
        <p14:creationId xmlns:p14="http://schemas.microsoft.com/office/powerpoint/2010/main" val="8362571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AF78E23-BB20-4C97-919D-166D28DBBCEF}"/>
              </a:ext>
            </a:extLst>
          </p:cNvPr>
          <p:cNvSpPr txBox="1"/>
          <p:nvPr/>
        </p:nvSpPr>
        <p:spPr>
          <a:xfrm>
            <a:off x="1373932" y="1859340"/>
            <a:ext cx="849785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Метод техніко-економічного обґрунтування </a:t>
            </a:r>
            <a:r>
              <a:rPr lang="uk-UA" dirty="0"/>
              <a:t>застосовується для розробки обґрунтувань заходів, що включаються в плани, і показників плану.</a:t>
            </a:r>
          </a:p>
          <a:p>
            <a:endParaRPr lang="uk-UA" b="1" dirty="0"/>
          </a:p>
          <a:p>
            <a:r>
              <a:rPr lang="uk-UA" b="1" dirty="0"/>
              <a:t>Бізнес-планування</a:t>
            </a:r>
            <a:r>
              <a:rPr lang="uk-UA" dirty="0"/>
              <a:t> – це техніко-економічне обґрунтування діяльності підприємств у ринкових умовах, програма його діяльності на основі розробленого бізнес-плану, який характеризує модель підприємства в майбутньому. Він складається для діючого підприємства, нового виду діяльності або продукції, для нового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27796053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CF84FF-FEF1-4DCF-BC81-312D80C47510}"/>
              </a:ext>
            </a:extLst>
          </p:cNvPr>
          <p:cNvSpPr txBox="1"/>
          <p:nvPr/>
        </p:nvSpPr>
        <p:spPr>
          <a:xfrm>
            <a:off x="1248747" y="1295696"/>
            <a:ext cx="969450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3. Поняття фінансування підприємницької діяльності </a:t>
            </a:r>
          </a:p>
          <a:p>
            <a:pPr algn="ctr"/>
            <a:r>
              <a:rPr lang="uk-UA" b="1" dirty="0"/>
              <a:t>та принципи його забезпечення</a:t>
            </a:r>
          </a:p>
          <a:p>
            <a:pPr algn="ctr"/>
            <a:endParaRPr lang="uk-UA" b="1" dirty="0"/>
          </a:p>
          <a:p>
            <a:pPr algn="just"/>
            <a:r>
              <a:rPr lang="uk-UA" b="1" dirty="0"/>
              <a:t>Фінансова діяльність </a:t>
            </a:r>
            <a:r>
              <a:rPr lang="uk-UA" dirty="0"/>
              <a:t>– діяльність, яка призводить до змін розміру і складу власного та позикового капіталу підприємства. Отже, основний зміст фінансової діяльності (у вузькому розумінні) полягає у фінансуванні підприємства. </a:t>
            </a:r>
          </a:p>
          <a:p>
            <a:pPr algn="just"/>
            <a:endParaRPr lang="uk-UA" dirty="0"/>
          </a:p>
          <a:p>
            <a:pPr algn="just"/>
            <a:r>
              <a:rPr lang="uk-UA" b="1" dirty="0"/>
              <a:t>Фінансування підприємства </a:t>
            </a:r>
            <a:r>
              <a:rPr lang="uk-UA" dirty="0"/>
              <a:t>– мобілізація фінансових ресурсів необхідних для виконання підприємством визначених завдань</a:t>
            </a:r>
          </a:p>
          <a:p>
            <a:pPr algn="just"/>
            <a:endParaRPr lang="uk-UA" dirty="0"/>
          </a:p>
          <a:p>
            <a:pPr algn="just"/>
            <a:r>
              <a:rPr lang="uk-UA" b="1" dirty="0"/>
              <a:t>Фінансові ресурси підприємств </a:t>
            </a:r>
            <a:r>
              <a:rPr lang="uk-UA" dirty="0"/>
              <a:t>– це їх власний та залучений грошовий капітал, який вони використовують для формування власних активів і здійснення виробничо-фінансової діяльності з метою отримання доходу, прибутку </a:t>
            </a:r>
          </a:p>
        </p:txBody>
      </p:sp>
    </p:spTree>
    <p:extLst>
      <p:ext uri="{BB962C8B-B14F-4D97-AF65-F5344CB8AC3E}">
        <p14:creationId xmlns:p14="http://schemas.microsoft.com/office/powerpoint/2010/main" val="17738432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6DACAFA-F083-407F-A9E1-551C747D2924}"/>
              </a:ext>
            </a:extLst>
          </p:cNvPr>
          <p:cNvSpPr txBox="1"/>
          <p:nvPr/>
        </p:nvSpPr>
        <p:spPr>
          <a:xfrm>
            <a:off x="1726164" y="2097557"/>
            <a:ext cx="931195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Фінансове забезпечення (фінансування) підприємництва засноване на реалізації принципів.</a:t>
            </a:r>
            <a:endParaRPr lang="uk-UA" dirty="0"/>
          </a:p>
          <a:p>
            <a:endParaRPr lang="uk-UA" dirty="0"/>
          </a:p>
          <a:p>
            <a:r>
              <a:rPr lang="uk-UA" b="1" i="1" dirty="0"/>
              <a:t>Принцип самоокупності </a:t>
            </a:r>
            <a:r>
              <a:rPr lang="uk-UA" dirty="0"/>
              <a:t>- створення та функціонування будь-якого підприємства неминуче призводить до затрат, тому функціонування такого підприємства має бути економічно доцільним, витрати мають бути компенсовані прямими і непрямими доходами;</a:t>
            </a:r>
          </a:p>
        </p:txBody>
      </p:sp>
    </p:spTree>
    <p:extLst>
      <p:ext uri="{BB962C8B-B14F-4D97-AF65-F5344CB8AC3E}">
        <p14:creationId xmlns:p14="http://schemas.microsoft.com/office/powerpoint/2010/main" val="3617642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7ADA68E-5F90-43AB-95C1-FD9C0CB8567A}"/>
              </a:ext>
            </a:extLst>
          </p:cNvPr>
          <p:cNvSpPr txBox="1"/>
          <p:nvPr/>
        </p:nvSpPr>
        <p:spPr>
          <a:xfrm>
            <a:off x="1730830" y="1238252"/>
            <a:ext cx="914866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uk-UA" b="1" dirty="0"/>
              <a:t>Сутність планування підприємницької діяльності</a:t>
            </a:r>
          </a:p>
          <a:p>
            <a:endParaRPr lang="uk-UA" dirty="0"/>
          </a:p>
          <a:p>
            <a:r>
              <a:rPr lang="uk-UA" dirty="0"/>
              <a:t>Підприємцю перш ніж розпочати будь-яку справу, потрібно ретельно продумати, що саме, до якого терміну, якими способами, за допомогою яких засобів і з якою ефективністю необхідно зробити. У протилежному разі сформовані наміри можуть бути нереалізованими. </a:t>
            </a:r>
          </a:p>
          <a:p>
            <a:endParaRPr lang="uk-UA" dirty="0"/>
          </a:p>
          <a:p>
            <a:r>
              <a:rPr lang="uk-UA" dirty="0"/>
              <a:t>Планування допомагає уникнути помилок і використати наявні можливості, дозволяє позбутися невизначеності або зменшити ступінь її впливу, впливає на результативність діяльності підприємства. Недооцінка підприємством планування в умовах в умовах сучасного розвитку ринкових відносин може призвести до значних економічних втрат.</a:t>
            </a:r>
          </a:p>
        </p:txBody>
      </p:sp>
    </p:spTree>
    <p:extLst>
      <p:ext uri="{BB962C8B-B14F-4D97-AF65-F5344CB8AC3E}">
        <p14:creationId xmlns:p14="http://schemas.microsoft.com/office/powerpoint/2010/main" val="4240529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587D662-98D1-494B-ABB6-B138A78F0306}"/>
              </a:ext>
            </a:extLst>
          </p:cNvPr>
          <p:cNvSpPr txBox="1"/>
          <p:nvPr/>
        </p:nvSpPr>
        <p:spPr>
          <a:xfrm>
            <a:off x="1511559" y="2274838"/>
            <a:ext cx="841621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Принцип законності </a:t>
            </a:r>
            <a:r>
              <a:rPr lang="uk-UA" dirty="0"/>
              <a:t>- організація фінансів підприємств має здійснюватися відповідно до чинного законодавства країни враховуючи потреби підприємства;</a:t>
            </a:r>
          </a:p>
          <a:p>
            <a:endParaRPr lang="uk-UA" dirty="0"/>
          </a:p>
          <a:p>
            <a:r>
              <a:rPr lang="uk-UA" b="1" i="1" dirty="0"/>
              <a:t>Принцип плановості </a:t>
            </a:r>
            <a:r>
              <a:rPr lang="uk-UA" dirty="0"/>
              <a:t>передбачає, що всі суб’єкти господарювання здійснюючи певну діяльність повинні проводити її на основі річних, квартальних та місячних планів проведення контрольних заходів;</a:t>
            </a:r>
          </a:p>
        </p:txBody>
      </p:sp>
    </p:spTree>
    <p:extLst>
      <p:ext uri="{BB962C8B-B14F-4D97-AF65-F5344CB8AC3E}">
        <p14:creationId xmlns:p14="http://schemas.microsoft.com/office/powerpoint/2010/main" val="32321483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B44781-7113-4B4E-8386-9ED756F97EE6}"/>
              </a:ext>
            </a:extLst>
          </p:cNvPr>
          <p:cNvSpPr txBox="1"/>
          <p:nvPr/>
        </p:nvSpPr>
        <p:spPr>
          <a:xfrm>
            <a:off x="1838130" y="2136339"/>
            <a:ext cx="806164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Принцип самофінансування </a:t>
            </a:r>
            <a:r>
              <a:rPr lang="uk-UA" dirty="0"/>
              <a:t>- визначає рівень спроможності суб’єктів господарювання здійснювати фінансово-господарську діяльність за рахунок власних коштів;</a:t>
            </a:r>
          </a:p>
          <a:p>
            <a:endParaRPr lang="uk-UA" dirty="0"/>
          </a:p>
          <a:p>
            <a:r>
              <a:rPr lang="uk-UA" b="1" i="1" dirty="0"/>
              <a:t>Принцип об’єктивності </a:t>
            </a:r>
            <a:r>
              <a:rPr lang="uk-UA" dirty="0"/>
              <a:t>- повне та об’єктивне забезпечення результатів фінансово-господарської діяльності шляхом зіставлення фактичних результатів із нормативно-правовою базою;</a:t>
            </a:r>
          </a:p>
        </p:txBody>
      </p:sp>
    </p:spTree>
    <p:extLst>
      <p:ext uri="{BB962C8B-B14F-4D97-AF65-F5344CB8AC3E}">
        <p14:creationId xmlns:p14="http://schemas.microsoft.com/office/powerpoint/2010/main" val="10853083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642270-9C24-4DD1-B101-AE91780753F3}"/>
              </a:ext>
            </a:extLst>
          </p:cNvPr>
          <p:cNvSpPr txBox="1"/>
          <p:nvPr/>
        </p:nvSpPr>
        <p:spPr>
          <a:xfrm>
            <a:off x="1474237" y="1997839"/>
            <a:ext cx="767209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Принцип безперервності </a:t>
            </a:r>
            <a:r>
              <a:rPr lang="uk-UA" dirty="0"/>
              <a:t>полягає в тому, що організація функціонування фінансів підприємств підлягає безперервному та постійному контролю, який здійснюється суб’єктами господарювання в терміни встановлені виходячи з умов, характеру і властивостей їх діяльності. Даний принцип забезпечує постійне спостереження за перебігом виконання планів і завдань, вживання заходів по усуненню виявлених відхилень від регламентованих норм;</a:t>
            </a:r>
          </a:p>
        </p:txBody>
      </p:sp>
    </p:spTree>
    <p:extLst>
      <p:ext uri="{BB962C8B-B14F-4D97-AF65-F5344CB8AC3E}">
        <p14:creationId xmlns:p14="http://schemas.microsoft.com/office/powerpoint/2010/main" val="20089671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09F8CCB-A062-42F7-BADD-516E89F70B5E}"/>
              </a:ext>
            </a:extLst>
          </p:cNvPr>
          <p:cNvSpPr txBox="1"/>
          <p:nvPr/>
        </p:nvSpPr>
        <p:spPr>
          <a:xfrm>
            <a:off x="1651518" y="2274838"/>
            <a:ext cx="844420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Принцип планомірності </a:t>
            </a:r>
            <a:r>
              <a:rPr lang="uk-UA" dirty="0"/>
              <a:t>заснований на циклічності перевірок, що забезпечує під час організації функціонування фінансів підприємств безперебійно-помірне їх проведення.</a:t>
            </a:r>
          </a:p>
          <a:p>
            <a:endParaRPr lang="uk-UA" dirty="0"/>
          </a:p>
          <a:p>
            <a:r>
              <a:rPr lang="uk-UA" b="1" i="1" dirty="0"/>
              <a:t>Принцип системності </a:t>
            </a:r>
            <a:r>
              <a:rPr lang="uk-UA" dirty="0"/>
              <a:t>передбачає, що всі складові організації фінансів підприємств взаємодіють між собою, як по вертикалі так і по горизонталі для досягнення максимального результату.</a:t>
            </a:r>
          </a:p>
        </p:txBody>
      </p:sp>
    </p:spTree>
    <p:extLst>
      <p:ext uri="{BB962C8B-B14F-4D97-AF65-F5344CB8AC3E}">
        <p14:creationId xmlns:p14="http://schemas.microsoft.com/office/powerpoint/2010/main" val="25874446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2E72350-2089-4A1D-B6A3-EDA5C1EFF320}"/>
              </a:ext>
            </a:extLst>
          </p:cNvPr>
          <p:cNvSpPr txBox="1"/>
          <p:nvPr/>
        </p:nvSpPr>
        <p:spPr>
          <a:xfrm>
            <a:off x="1595535" y="2551837"/>
            <a:ext cx="809897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Принцип незалежності </a:t>
            </a:r>
            <a:r>
              <a:rPr lang="uk-UA" dirty="0"/>
              <a:t>визначає здатність суб’єктів господарювання здійснювати свою діяльність згідно нормативних актів, не допускаючи при цьому якої-небудь силової, матеріальної або моральної дії на себе з боку інших суб’єктів господарювання та органів державної влади;</a:t>
            </a:r>
          </a:p>
        </p:txBody>
      </p:sp>
    </p:spTree>
    <p:extLst>
      <p:ext uri="{BB962C8B-B14F-4D97-AF65-F5344CB8AC3E}">
        <p14:creationId xmlns:p14="http://schemas.microsoft.com/office/powerpoint/2010/main" val="13772442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D58F14-2E33-4FE8-9D25-CF46F8940B20}"/>
              </a:ext>
            </a:extLst>
          </p:cNvPr>
          <p:cNvSpPr txBox="1"/>
          <p:nvPr/>
        </p:nvSpPr>
        <p:spPr>
          <a:xfrm>
            <a:off x="1642187" y="2413338"/>
            <a:ext cx="840688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Принцип самостійності </a:t>
            </a:r>
            <a:r>
              <a:rPr lang="uk-UA" dirty="0"/>
              <a:t>- спроможність суб’єктів господарювання самостійно здійснювати формування, розподіл та використання фінансових ресурсів.</a:t>
            </a:r>
          </a:p>
          <a:p>
            <a:endParaRPr lang="uk-UA" dirty="0"/>
          </a:p>
          <a:p>
            <a:r>
              <a:rPr lang="uk-UA" b="1" i="1" dirty="0"/>
              <a:t>Принцип невідворотності </a:t>
            </a:r>
            <a:r>
              <a:rPr lang="uk-UA" dirty="0"/>
              <a:t>передбачає покарання суб’єктів господарювання за порушення норм чинного законодавства.</a:t>
            </a:r>
          </a:p>
        </p:txBody>
      </p:sp>
    </p:spTree>
    <p:extLst>
      <p:ext uri="{BB962C8B-B14F-4D97-AF65-F5344CB8AC3E}">
        <p14:creationId xmlns:p14="http://schemas.microsoft.com/office/powerpoint/2010/main" val="18090466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72D7DEA-BE0F-40F1-8F63-F4D5748B9BE9}"/>
              </a:ext>
            </a:extLst>
          </p:cNvPr>
          <p:cNvSpPr txBox="1"/>
          <p:nvPr/>
        </p:nvSpPr>
        <p:spPr>
          <a:xfrm>
            <a:off x="1166327" y="2551837"/>
            <a:ext cx="88174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i="1" dirty="0"/>
              <a:t>Принцип економічної ефективності </a:t>
            </a:r>
            <a:r>
              <a:rPr lang="uk-UA" dirty="0"/>
              <a:t>передбачає своєчасне виявлення відхилень від запланованих результатів, причини встановлених відхилень, а також оперативність у виправленні негативних результатів та забезпечення відшкодування понесених матеріальних збитків </a:t>
            </a:r>
          </a:p>
        </p:txBody>
      </p:sp>
    </p:spTree>
    <p:extLst>
      <p:ext uri="{BB962C8B-B14F-4D97-AF65-F5344CB8AC3E}">
        <p14:creationId xmlns:p14="http://schemas.microsoft.com/office/powerpoint/2010/main" val="3239706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DAA368-EC92-4EAD-A7DF-AAF0E2AF372F}"/>
              </a:ext>
            </a:extLst>
          </p:cNvPr>
          <p:cNvSpPr txBox="1"/>
          <p:nvPr/>
        </p:nvSpPr>
        <p:spPr>
          <a:xfrm>
            <a:off x="1894114" y="1239713"/>
            <a:ext cx="875211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4. Джерела фінансування підприємницької діяльності</a:t>
            </a:r>
          </a:p>
          <a:p>
            <a:pPr algn="ctr"/>
            <a:endParaRPr lang="uk-UA" b="1" dirty="0"/>
          </a:p>
          <a:p>
            <a:r>
              <a:rPr lang="uk-UA" dirty="0"/>
              <a:t>Основні форми фінансування підприємства класифікують за наступними критеріями:</a:t>
            </a:r>
          </a:p>
          <a:p>
            <a:r>
              <a:rPr lang="uk-UA" i="1" dirty="0"/>
              <a:t>1. Залежно від цілей фінансування виділяють: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фінансування при заснуванні підприємства;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фінансування при розширенні діяльності;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рефінансування;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санаційне фінансування.</a:t>
            </a:r>
          </a:p>
        </p:txBody>
      </p:sp>
    </p:spTree>
    <p:extLst>
      <p:ext uri="{BB962C8B-B14F-4D97-AF65-F5344CB8AC3E}">
        <p14:creationId xmlns:p14="http://schemas.microsoft.com/office/powerpoint/2010/main" val="17330023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CD2C62-C488-41DC-B888-4A3B66B6DA14}"/>
              </a:ext>
            </a:extLst>
          </p:cNvPr>
          <p:cNvSpPr txBox="1"/>
          <p:nvPr/>
        </p:nvSpPr>
        <p:spPr>
          <a:xfrm>
            <a:off x="2136710" y="2413338"/>
            <a:ext cx="700962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i="1" dirty="0"/>
              <a:t>2. За джерелами надходження капіталу розрізняють: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зовнішнє фінансування;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внутрішнє фінансування.</a:t>
            </a:r>
          </a:p>
          <a:p>
            <a:endParaRPr lang="uk-UA" dirty="0"/>
          </a:p>
          <a:p>
            <a:r>
              <a:rPr lang="uk-UA" i="1" dirty="0"/>
              <a:t>3. За правовим статусом інвесторів: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власний капітал;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позиковий капітал.</a:t>
            </a:r>
          </a:p>
        </p:txBody>
      </p:sp>
    </p:spTree>
    <p:extLst>
      <p:ext uri="{BB962C8B-B14F-4D97-AF65-F5344CB8AC3E}">
        <p14:creationId xmlns:p14="http://schemas.microsoft.com/office/powerpoint/2010/main" val="1954663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A3FAA25-987F-46CC-9118-D6921280E3EE}"/>
              </a:ext>
            </a:extLst>
          </p:cNvPr>
          <p:cNvSpPr txBox="1"/>
          <p:nvPr/>
        </p:nvSpPr>
        <p:spPr>
          <a:xfrm>
            <a:off x="2192693" y="2287661"/>
            <a:ext cx="75577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До </a:t>
            </a:r>
            <a:r>
              <a:rPr lang="ru-RU" b="1" dirty="0" err="1"/>
              <a:t>внутрішніх</a:t>
            </a:r>
            <a:r>
              <a:rPr lang="ru-RU" b="1" dirty="0"/>
              <a:t> </a:t>
            </a:r>
            <a:r>
              <a:rPr lang="ru-RU" b="1" dirty="0" err="1"/>
              <a:t>джерел</a:t>
            </a:r>
            <a:r>
              <a:rPr lang="ru-RU" b="1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капітал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: </a:t>
            </a:r>
            <a:r>
              <a:rPr lang="ru-RU" dirty="0" err="1"/>
              <a:t>внески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реінвестування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, </a:t>
            </a:r>
            <a:r>
              <a:rPr lang="ru-RU" dirty="0" err="1"/>
              <a:t>реструктуризація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235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82D494C-BB7A-4A4D-93AD-9462DB8878AE}"/>
              </a:ext>
            </a:extLst>
          </p:cNvPr>
          <p:cNvSpPr txBox="1"/>
          <p:nvPr/>
        </p:nvSpPr>
        <p:spPr>
          <a:xfrm>
            <a:off x="1819469" y="1582341"/>
            <a:ext cx="820160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Слово «план» походить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латинського</a:t>
            </a:r>
            <a:r>
              <a:rPr lang="ru-RU" dirty="0"/>
              <a:t> слова </a:t>
            </a:r>
            <a:r>
              <a:rPr lang="ru-RU" dirty="0" err="1"/>
              <a:t>planum</a:t>
            </a:r>
            <a:r>
              <a:rPr lang="ru-RU" dirty="0"/>
              <a:t> – </a:t>
            </a:r>
            <a:r>
              <a:rPr lang="ru-RU" dirty="0" err="1"/>
              <a:t>площина</a:t>
            </a:r>
            <a:r>
              <a:rPr lang="ru-RU" dirty="0"/>
              <a:t>, </a:t>
            </a:r>
            <a:r>
              <a:rPr lang="ru-RU" dirty="0" err="1"/>
              <a:t>рівне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. </a:t>
            </a:r>
            <a:r>
              <a:rPr lang="ru-RU" dirty="0" err="1"/>
              <a:t>Спочатку</a:t>
            </a:r>
            <a:r>
              <a:rPr lang="ru-RU" dirty="0"/>
              <a:t> даний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використовувався</a:t>
            </a:r>
            <a:r>
              <a:rPr lang="ru-RU" dirty="0"/>
              <a:t> на </a:t>
            </a:r>
            <a:r>
              <a:rPr lang="ru-RU" dirty="0" err="1"/>
              <a:t>позначення</a:t>
            </a:r>
            <a:r>
              <a:rPr lang="ru-RU" dirty="0"/>
              <a:t> </a:t>
            </a:r>
            <a:r>
              <a:rPr lang="ru-RU" dirty="0" err="1"/>
              <a:t>креслення</a:t>
            </a:r>
            <a:r>
              <a:rPr lang="ru-RU" dirty="0"/>
              <a:t> (рисунка),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ділянку</a:t>
            </a:r>
            <a:r>
              <a:rPr lang="ru-RU" dirty="0"/>
              <a:t> в </a:t>
            </a:r>
            <a:r>
              <a:rPr lang="ru-RU" dirty="0" err="1"/>
              <a:t>масштабі</a:t>
            </a:r>
            <a:r>
              <a:rPr lang="ru-RU" dirty="0"/>
              <a:t> </a:t>
            </a:r>
            <a:r>
              <a:rPr lang="ru-RU" dirty="0" err="1"/>
              <a:t>площини</a:t>
            </a:r>
            <a:r>
              <a:rPr lang="ru-RU" dirty="0"/>
              <a:t>.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стали </a:t>
            </a:r>
            <a:r>
              <a:rPr lang="ru-RU" dirty="0" err="1"/>
              <a:t>застосовувати</a:t>
            </a:r>
            <a:r>
              <a:rPr lang="ru-RU" dirty="0"/>
              <a:t> для </a:t>
            </a:r>
            <a:r>
              <a:rPr lang="ru-RU" dirty="0" err="1"/>
              <a:t>визначення</a:t>
            </a:r>
            <a:r>
              <a:rPr lang="ru-RU" dirty="0"/>
              <a:t> (</a:t>
            </a:r>
            <a:r>
              <a:rPr lang="ru-RU" dirty="0" err="1"/>
              <a:t>опису</a:t>
            </a:r>
            <a:r>
              <a:rPr lang="ru-RU" dirty="0"/>
              <a:t>) </a:t>
            </a:r>
            <a:r>
              <a:rPr lang="ru-RU" dirty="0" err="1"/>
              <a:t>проектів</a:t>
            </a:r>
            <a:r>
              <a:rPr lang="ru-RU" dirty="0"/>
              <a:t>,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систему </a:t>
            </a:r>
            <a:r>
              <a:rPr lang="ru-RU" dirty="0" err="1"/>
              <a:t>взаємозвʼязаних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показників</a:t>
            </a:r>
            <a:r>
              <a:rPr lang="ru-RU" dirty="0"/>
              <a:t> та </a:t>
            </a:r>
            <a:r>
              <a:rPr lang="ru-RU" dirty="0" err="1"/>
              <a:t>розрахунків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/>
              <a:t>План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документ, у </a:t>
            </a:r>
            <a:r>
              <a:rPr lang="ru-RU" dirty="0" err="1"/>
              <a:t>якому</a:t>
            </a:r>
            <a:r>
              <a:rPr lang="ru-RU" dirty="0"/>
              <a:t> на </a:t>
            </a:r>
            <a:r>
              <a:rPr lang="ru-RU" dirty="0" err="1"/>
              <a:t>конкретний</a:t>
            </a:r>
            <a:r>
              <a:rPr lang="ru-RU" dirty="0"/>
              <a:t> </a:t>
            </a:r>
            <a:r>
              <a:rPr lang="ru-RU" dirty="0" err="1"/>
              <a:t>господарський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по </a:t>
            </a:r>
            <a:r>
              <a:rPr lang="ru-RU" dirty="0" err="1"/>
              <a:t>економічному</a:t>
            </a:r>
            <a:r>
              <a:rPr lang="ru-RU" dirty="0"/>
              <a:t> і </a:t>
            </a:r>
            <a:r>
              <a:rPr lang="ru-RU" dirty="0" err="1"/>
              <a:t>соціальному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14226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5F2B1-561C-4A13-AD7A-E0DDFA239A72}"/>
              </a:ext>
            </a:extLst>
          </p:cNvPr>
          <p:cNvSpPr txBox="1"/>
          <p:nvPr/>
        </p:nvSpPr>
        <p:spPr>
          <a:xfrm>
            <a:off x="2043692" y="2340107"/>
            <a:ext cx="784704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Власний капітал характеризується такими основними позитивними особливостями: простотою залучення, високою здатністю генерувати прибуток в усіх сферах діяльності, забезпечувати фінансову стійкість розвитку підприємства, його платоспроможності в довгостроковому періоді. </a:t>
            </a:r>
          </a:p>
        </p:txBody>
      </p:sp>
    </p:spTree>
    <p:extLst>
      <p:ext uri="{BB962C8B-B14F-4D97-AF65-F5344CB8AC3E}">
        <p14:creationId xmlns:p14="http://schemas.microsoft.com/office/powerpoint/2010/main" val="26748079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54B160-795F-4E83-814F-35B81CE5FF48}"/>
              </a:ext>
            </a:extLst>
          </p:cNvPr>
          <p:cNvSpPr txBox="1"/>
          <p:nvPr/>
        </p:nvSpPr>
        <p:spPr>
          <a:xfrm>
            <a:off x="2108717" y="2413338"/>
            <a:ext cx="806164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До </a:t>
            </a:r>
            <a:r>
              <a:rPr lang="uk-UA" b="1" dirty="0"/>
              <a:t>зовнішніх джерел фінансування </a:t>
            </a:r>
            <a:r>
              <a:rPr lang="uk-UA" dirty="0"/>
              <a:t>відноситься залучений та позиковий капітал, до яких належать: кредиторська заборгованість, короткострокові та довгострокові кредити банків, небанківські залучені кошти (державний кредит, кредити міжнародних фінансово – кредитних інститутів, лізинг, комерційний кредит).</a:t>
            </a:r>
          </a:p>
        </p:txBody>
      </p:sp>
    </p:spTree>
    <p:extLst>
      <p:ext uri="{BB962C8B-B14F-4D97-AF65-F5344CB8AC3E}">
        <p14:creationId xmlns:p14="http://schemas.microsoft.com/office/powerpoint/2010/main" val="20085926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D3EB3E0-7F03-42FB-BDEB-17E820121F7C}"/>
              </a:ext>
            </a:extLst>
          </p:cNvPr>
          <p:cNvSpPr txBox="1"/>
          <p:nvPr/>
        </p:nvSpPr>
        <p:spPr>
          <a:xfrm>
            <a:off x="1808583" y="1422833"/>
            <a:ext cx="857483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Структура капіталу підприємства </a:t>
            </a:r>
            <a:r>
              <a:rPr lang="uk-UA" dirty="0"/>
              <a:t>являє собою співвідношення використовуваного власного і позикового капіталу, визначає не тільки аспекти фінансової, а й операційної та інвестиційної діяльності, та є активним чинником формування кінцевих результатів підприємницької діяльності.</a:t>
            </a:r>
          </a:p>
          <a:p>
            <a:endParaRPr lang="uk-UA" dirty="0"/>
          </a:p>
          <a:p>
            <a:r>
              <a:rPr lang="uk-UA" b="1" dirty="0"/>
              <a:t>Оптимальна структура капіталу </a:t>
            </a:r>
            <a:r>
              <a:rPr lang="uk-UA" dirty="0"/>
              <a:t>– таке співвідношення між власним і позиковим капіталом, за якого забезпечується найефективніша пропорційність між дохідністю та фінансовою стійкістю підприємства </a:t>
            </a:r>
          </a:p>
        </p:txBody>
      </p:sp>
    </p:spTree>
    <p:extLst>
      <p:ext uri="{BB962C8B-B14F-4D97-AF65-F5344CB8AC3E}">
        <p14:creationId xmlns:p14="http://schemas.microsoft.com/office/powerpoint/2010/main" val="15432091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01E38CE-2C15-4C76-8443-41AB8014329D}"/>
              </a:ext>
            </a:extLst>
          </p:cNvPr>
          <p:cNvSpPr txBox="1"/>
          <p:nvPr/>
        </p:nvSpPr>
        <p:spPr>
          <a:xfrm>
            <a:off x="1642187" y="1600430"/>
            <a:ext cx="905069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За формами і видами виділяють такі кредити:</a:t>
            </a:r>
          </a:p>
          <a:p>
            <a:endParaRPr lang="uk-UA" u="sng" dirty="0"/>
          </a:p>
          <a:p>
            <a:r>
              <a:rPr lang="uk-UA" u="sng" dirty="0"/>
              <a:t>1. Банківський кредит </a:t>
            </a:r>
            <a:r>
              <a:rPr lang="uk-UA" dirty="0"/>
              <a:t>– це економічні відносини між кредитором та позичальником з приводу надання коштів банком підприємству на умовах строковості, платності, повернення, матеріального забезпечення, цільової спрямованості. Банківський кредит надається суб’єктам господарювання всіх форм власності на умовах, передбачених кредитним договором;</a:t>
            </a:r>
          </a:p>
          <a:p>
            <a:endParaRPr lang="uk-UA" u="sng" dirty="0"/>
          </a:p>
          <a:p>
            <a:r>
              <a:rPr lang="uk-UA" u="sng" dirty="0"/>
              <a:t>2. Комерційний кредит </a:t>
            </a:r>
            <a:r>
              <a:rPr lang="uk-UA" dirty="0"/>
              <a:t>– це економічні, кредитні відносини, які виникають між окремими підприємствами</a:t>
            </a:r>
          </a:p>
        </p:txBody>
      </p:sp>
    </p:spTree>
    <p:extLst>
      <p:ext uri="{BB962C8B-B14F-4D97-AF65-F5344CB8AC3E}">
        <p14:creationId xmlns:p14="http://schemas.microsoft.com/office/powerpoint/2010/main" val="22180236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2D0B222-6F68-4919-A700-CCD4CAB8CF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673" y="821094"/>
            <a:ext cx="6668546" cy="5436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3139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7C9BA4-E468-49C6-A45A-3B6817CD4B3A}"/>
              </a:ext>
            </a:extLst>
          </p:cNvPr>
          <p:cNvSpPr/>
          <p:nvPr/>
        </p:nvSpPr>
        <p:spPr>
          <a:xfrm>
            <a:off x="1443872" y="1313331"/>
            <a:ext cx="930425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Питання для опитування </a:t>
            </a:r>
            <a:endParaRPr lang="uk-UA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Що таке план? (слайд 4).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Поняття планування, цілі планування та об’єкту планування. (слайд 5).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Головні завдання планування. (слайд 6).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До чого призводить відсутність системи планування? (слайд 7).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Етапи процесу планування. (слайд 8).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Які види планування виділяють в залежності від тривалості планового періоду? (слайд 9).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Від чого залежить тривалість планового періоду? (слайд 9).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Що таке довгострокове планування? (слайд 10).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Що таке середньострокове планування? (слайд 11).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Що таке поточне планування? (слайд 12).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Які існують форми організації планування? (слайд 13).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Що таке планування «зверху вниз»? (слайд 13).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Що таке планування «знизу нагору»? (слайд 14).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14. Що таке планування «мета вниз – плани нагору»? (слайд 15).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15. Сутність принципу необхідності планування. (слайд 16).</a:t>
            </a:r>
          </a:p>
        </p:txBody>
      </p:sp>
    </p:spTree>
    <p:extLst>
      <p:ext uri="{BB962C8B-B14F-4D97-AF65-F5344CB8AC3E}">
        <p14:creationId xmlns:p14="http://schemas.microsoft.com/office/powerpoint/2010/main" val="9735513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89F0EA6-9E9F-4E6B-85CB-7A5F7F6C2B6F}"/>
              </a:ext>
            </a:extLst>
          </p:cNvPr>
          <p:cNvSpPr/>
          <p:nvPr/>
        </p:nvSpPr>
        <p:spPr>
          <a:xfrm>
            <a:off x="1866507" y="1379318"/>
            <a:ext cx="800335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16. Принцип єдності планів. (слайд 17).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 Сутність принципу безперервності планування. (слайд 18).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18. Чому процес планування повинен бути безперервним? (слайд 18).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19. Сутність принципу гнучкості планів. (слайд 19).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20. Як забезпечити реалізацію принципу гнучкості планів? (слайд 19).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21. Сутність принципу участі. (слайд 20).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22. Що таке методологія та методи планування? (слайд 21).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23. Як існують методи планування? (слайд 21).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24. Сутність балансового методу планування. (слайд 22).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25. Метод економічного аналізу. (слайд 23).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26. Нормативний метод планування.(слайд 24).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27. Що таке норми та нормативи? (слайд 25).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28. Метод економіко-математичного моделювання. (слайд 26).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29. Метод техніко-економічного обґрунтування. (слайд 27).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30. Що таке бізнес-планування? (слайд 27).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31. Поняття фінансова діяльність, фінансування та фінансові ресурси підприємства. (слайд 28).</a:t>
            </a:r>
          </a:p>
        </p:txBody>
      </p:sp>
    </p:spTree>
    <p:extLst>
      <p:ext uri="{BB962C8B-B14F-4D97-AF65-F5344CB8AC3E}">
        <p14:creationId xmlns:p14="http://schemas.microsoft.com/office/powerpoint/2010/main" val="8845103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B7E6D6E-55D4-46DC-B439-78D6BE1F0EEB}"/>
              </a:ext>
            </a:extLst>
          </p:cNvPr>
          <p:cNvSpPr/>
          <p:nvPr/>
        </p:nvSpPr>
        <p:spPr>
          <a:xfrm>
            <a:off x="1621410" y="1283613"/>
            <a:ext cx="909686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32. Принцип самоокупності фінансового забезпечення. (слайд 29).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33. Принципи законності та плановості фінансування. (слайд 30).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34. Принципи самофінансування та об’єктивності. (слайд 31).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35. Принцип безперервності фінансового забезпечення. (слайд 32).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36. Принципи планомірності та системності. (слайд 33).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37. Принцип незалежності. (слайд 34).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38. Принципи самостійності та невідворотності. (слайд 35).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39. Принцип економічної ефективності. (слайд 36).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40. Форми фінансування підприємницької діяльності залежно від цілей фінансування. (слайд 37).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41. Форми фінансування за джерелами надходження капіталу та за правовим статусом інвесторів. (слайд 38).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42. Що відносять до внутрішніх джерел фінансування підприємства? (слайд 39).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43. Переваги та недоліки власного капіталу як джерела фінансування. (слайд 40).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44. Що відносять до зовнішніх джерел фінансування? (слайд 41).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45. Що таке структура капіталу підприємства? (слайд 42).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46. Що таке оптимальна структура? (слайд 42).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47. Основні види кредитів. (слайд 43).</a:t>
            </a: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48. Дайте порівняльну характеристику банківського та комерційного кредитів. (слайд 44).</a:t>
            </a:r>
          </a:p>
        </p:txBody>
      </p:sp>
    </p:spTree>
    <p:extLst>
      <p:ext uri="{BB962C8B-B14F-4D97-AF65-F5344CB8AC3E}">
        <p14:creationId xmlns:p14="http://schemas.microsoft.com/office/powerpoint/2010/main" val="18516731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C8C8F43-42BE-4685-A0E2-5E40AB94B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Теми доповідей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C229DB8F-F9DB-4D28-941F-783E2FA7B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uk-UA" dirty="0"/>
              <a:t>Порядок складання бізнес-плану та його роль в підприємництві.</a:t>
            </a:r>
          </a:p>
          <a:p>
            <a:pPr marL="457200" indent="-457200">
              <a:buAutoNum type="arabicPeriod"/>
            </a:pPr>
            <a:r>
              <a:rPr lang="uk-UA" dirty="0"/>
              <a:t>Державне фінансування підприємництва в Україні.</a:t>
            </a:r>
          </a:p>
          <a:p>
            <a:pPr marL="457200" indent="-457200">
              <a:buAutoNum type="arabicPeriod"/>
            </a:pPr>
            <a:r>
              <a:rPr lang="uk-UA" dirty="0"/>
              <a:t>Гранти та програми підтримки підприємництва в Україні.</a:t>
            </a:r>
          </a:p>
          <a:p>
            <a:pPr marL="457200" indent="-457200">
              <a:buAutoNum type="arabicPeriod"/>
            </a:pPr>
            <a:r>
              <a:rPr lang="uk-UA" dirty="0"/>
              <a:t>Нетрадиційні форми фінансування підприємництва.</a:t>
            </a:r>
          </a:p>
        </p:txBody>
      </p:sp>
    </p:spTree>
    <p:extLst>
      <p:ext uri="{BB962C8B-B14F-4D97-AF65-F5344CB8AC3E}">
        <p14:creationId xmlns:p14="http://schemas.microsoft.com/office/powerpoint/2010/main" val="2874337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13DE200-A489-49AA-81E2-A3791663F5BB}"/>
              </a:ext>
            </a:extLst>
          </p:cNvPr>
          <p:cNvSpPr txBox="1"/>
          <p:nvPr/>
        </p:nvSpPr>
        <p:spPr>
          <a:xfrm>
            <a:off x="1810138" y="1420801"/>
            <a:ext cx="895738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Планування</a:t>
            </a:r>
            <a:r>
              <a:rPr lang="uk-UA" dirty="0"/>
              <a:t> – це вид управлінської діяльності, що полягає в розробці та обґрунтуванні цілей, визначенні найкращих методів і способів їх досягнення при ефективному використанні всіх видів ресурсів, необхідних для виконання поставлених завдань</a:t>
            </a:r>
          </a:p>
          <a:p>
            <a:endParaRPr lang="uk-UA" dirty="0"/>
          </a:p>
          <a:p>
            <a:r>
              <a:rPr lang="uk-UA" b="1" dirty="0"/>
              <a:t>Ціль планування </a:t>
            </a:r>
            <a:r>
              <a:rPr lang="uk-UA" dirty="0"/>
              <a:t>– визначення необхідної кількості ресурсів, впровадження нововведень для адекватного реагування на зміни зовнішнього середовища.</a:t>
            </a:r>
          </a:p>
          <a:p>
            <a:endParaRPr lang="uk-UA" dirty="0"/>
          </a:p>
          <a:p>
            <a:r>
              <a:rPr lang="uk-UA" b="1" dirty="0"/>
              <a:t>Об’єктом планування </a:t>
            </a:r>
            <a:r>
              <a:rPr lang="uk-UA" dirty="0"/>
              <a:t>є взаємозалежна система планово-економічних показників, що характеризують процес виробництва, розподілу і споживання товарів і ресурсів </a:t>
            </a:r>
          </a:p>
        </p:txBody>
      </p:sp>
    </p:spTree>
    <p:extLst>
      <p:ext uri="{BB962C8B-B14F-4D97-AF65-F5344CB8AC3E}">
        <p14:creationId xmlns:p14="http://schemas.microsoft.com/office/powerpoint/2010/main" val="904920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F56A055-3561-4BE1-9324-438DC4B99349}"/>
              </a:ext>
            </a:extLst>
          </p:cNvPr>
          <p:cNvSpPr txBox="1"/>
          <p:nvPr/>
        </p:nvSpPr>
        <p:spPr>
          <a:xfrm>
            <a:off x="1945043" y="2444249"/>
            <a:ext cx="830191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Головні завдання планування</a:t>
            </a:r>
            <a:r>
              <a:rPr lang="uk-UA" dirty="0"/>
              <a:t>, як функції менеджменту, полягають у наступному: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дає орієнтири майбутнього стану організації;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сприяє рішенню проблем, які виникають в процесі роботи;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стимулює організацію, координацію й мотивацію роботи;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робить необхідним контроль виконаного, облік та аналіз.</a:t>
            </a:r>
          </a:p>
        </p:txBody>
      </p:sp>
    </p:spTree>
    <p:extLst>
      <p:ext uri="{BB962C8B-B14F-4D97-AF65-F5344CB8AC3E}">
        <p14:creationId xmlns:p14="http://schemas.microsoft.com/office/powerpoint/2010/main" val="2411791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E9771C-9FF3-41D6-854E-C48451CABE29}"/>
              </a:ext>
            </a:extLst>
          </p:cNvPr>
          <p:cNvSpPr txBox="1"/>
          <p:nvPr/>
        </p:nvSpPr>
        <p:spPr>
          <a:xfrm>
            <a:off x="1878563" y="1682059"/>
            <a:ext cx="843487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Відсутність системи планування призводить до:</a:t>
            </a:r>
          </a:p>
          <a:p>
            <a:endParaRPr lang="uk-U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нерозумінню персоналом мети, до якої прагне організація;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втраті орієнтації в конкурентному середовищі;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короткостроковому характеру рішень управлінського персоналу – слідство відсутності стратегії;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інертності персоналу в пізнанні ринкового механізму й виборі лінії поведінки на ринку;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/>
              <a:t>веденню обліку й контролю формально, без аналізу результатів роботи </a:t>
            </a:r>
          </a:p>
        </p:txBody>
      </p:sp>
    </p:spTree>
    <p:extLst>
      <p:ext uri="{BB962C8B-B14F-4D97-AF65-F5344CB8AC3E}">
        <p14:creationId xmlns:p14="http://schemas.microsoft.com/office/powerpoint/2010/main" val="3789353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5822D8-0369-4798-B959-F26D2416C575}"/>
              </a:ext>
            </a:extLst>
          </p:cNvPr>
          <p:cNvSpPr txBox="1"/>
          <p:nvPr/>
        </p:nvSpPr>
        <p:spPr>
          <a:xfrm>
            <a:off x="1455577" y="1921735"/>
            <a:ext cx="927462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1" dirty="0"/>
              <a:t>Процес планування на підприємстві проходить чотири етапи:</a:t>
            </a:r>
          </a:p>
          <a:p>
            <a:endParaRPr lang="uk-UA" dirty="0"/>
          </a:p>
          <a:p>
            <a:r>
              <a:rPr lang="uk-UA" dirty="0"/>
              <a:t>1) розробка загальних цілей підприємства;</a:t>
            </a:r>
          </a:p>
          <a:p>
            <a:r>
              <a:rPr lang="uk-UA" dirty="0"/>
              <a:t>2) визначення конкретних цілей на даний період із наступною їх деталізацією;</a:t>
            </a:r>
          </a:p>
          <a:p>
            <a:r>
              <a:rPr lang="uk-UA" dirty="0"/>
              <a:t>3) визначення шляхів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способів досягнення цілей;</a:t>
            </a:r>
          </a:p>
          <a:p>
            <a:r>
              <a:rPr lang="uk-UA" dirty="0"/>
              <a:t>4) контроль за процесом досягнення поставлених цілей шляхом зіставлення планових показників із фактичними та коригування цілей </a:t>
            </a:r>
          </a:p>
        </p:txBody>
      </p:sp>
    </p:spTree>
    <p:extLst>
      <p:ext uri="{BB962C8B-B14F-4D97-AF65-F5344CB8AC3E}">
        <p14:creationId xmlns:p14="http://schemas.microsoft.com/office/powerpoint/2010/main" val="3506157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FDFBC4-BE34-4708-BF43-F111A2BAB9EA}"/>
              </a:ext>
            </a:extLst>
          </p:cNvPr>
          <p:cNvSpPr txBox="1"/>
          <p:nvPr/>
        </p:nvSpPr>
        <p:spPr>
          <a:xfrm>
            <a:off x="2080727" y="2136339"/>
            <a:ext cx="752047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i="1" dirty="0"/>
              <a:t>В залежності від тривалості планового періоду </a:t>
            </a:r>
            <a:r>
              <a:rPr lang="uk-UA" dirty="0"/>
              <a:t>виділяють перспективне (довгострокове й середньострокове) і поточне (короткострокове) планування. </a:t>
            </a:r>
          </a:p>
          <a:p>
            <a:endParaRPr lang="uk-UA" dirty="0"/>
          </a:p>
          <a:p>
            <a:r>
              <a:rPr lang="uk-UA" dirty="0"/>
              <a:t>Тривалість планового періоду залежить від ступеня визначеності умов діяльності підприємства, його галузевої належності, загальної економічної ситуації в країні, достовірності первинної інформації, якості її аналітичної обробки тощо.</a:t>
            </a:r>
          </a:p>
        </p:txBody>
      </p:sp>
    </p:spTree>
    <p:extLst>
      <p:ext uri="{BB962C8B-B14F-4D97-AF65-F5344CB8AC3E}">
        <p14:creationId xmlns:p14="http://schemas.microsoft.com/office/powerpoint/2010/main" val="4014846642"/>
      </p:ext>
    </p:extLst>
  </p:cSld>
  <p:clrMapOvr>
    <a:masterClrMapping/>
  </p:clrMapOvr>
</p:sld>
</file>

<file path=ppt/theme/theme1.xml><?xml version="1.0" encoding="utf-8"?>
<a:theme xmlns:a="http://schemas.openxmlformats.org/drawingml/2006/main" name="Туман">
  <a:themeElements>
    <a:clrScheme name="Туман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Туман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уман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Туман</Template>
  <TotalTime>488</TotalTime>
  <Words>2839</Words>
  <Application>Microsoft Office PowerPoint</Application>
  <PresentationFormat>Широкий екран</PresentationFormat>
  <Paragraphs>192</Paragraphs>
  <Slides>48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48</vt:i4>
      </vt:variant>
    </vt:vector>
  </HeadingPairs>
  <TitlesOfParts>
    <vt:vector size="53" baseType="lpstr">
      <vt:lpstr>Arial</vt:lpstr>
      <vt:lpstr>Calibri</vt:lpstr>
      <vt:lpstr>Century Gothic</vt:lpstr>
      <vt:lpstr>Times New Roman</vt:lpstr>
      <vt:lpstr>Туман</vt:lpstr>
      <vt:lpstr>Планування та фінансування підприємницької діяльності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Теми доповідей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Планування та фінансування підприємницької діяльності</dc:title>
  <dc:creator>Катерина Бужимська</dc:creator>
  <cp:lastModifiedBy>AdminR</cp:lastModifiedBy>
  <cp:revision>33</cp:revision>
  <dcterms:created xsi:type="dcterms:W3CDTF">2021-04-23T05:41:10Z</dcterms:created>
  <dcterms:modified xsi:type="dcterms:W3CDTF">2025-11-11T07:53:01Z</dcterms:modified>
</cp:coreProperties>
</file>