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"/>
  </p:sldMasterIdLst>
  <p:notesMasterIdLst>
    <p:notesMasterId r:id="rId87"/>
  </p:notesMasterIdLst>
  <p:handoutMasterIdLst>
    <p:handoutMasterId r:id="rId88"/>
  </p:handoutMasterIdLst>
  <p:sldIdLst>
    <p:sldId id="256" r:id="rId4"/>
    <p:sldId id="283" r:id="rId5"/>
    <p:sldId id="388" r:id="rId6"/>
    <p:sldId id="387" r:id="rId7"/>
    <p:sldId id="391" r:id="rId8"/>
    <p:sldId id="389" r:id="rId9"/>
    <p:sldId id="390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08" r:id="rId27"/>
    <p:sldId id="409" r:id="rId28"/>
    <p:sldId id="411" r:id="rId29"/>
    <p:sldId id="410" r:id="rId30"/>
    <p:sldId id="412" r:id="rId31"/>
    <p:sldId id="414" r:id="rId32"/>
    <p:sldId id="413" r:id="rId33"/>
    <p:sldId id="415" r:id="rId34"/>
    <p:sldId id="416" r:id="rId35"/>
    <p:sldId id="417" r:id="rId36"/>
    <p:sldId id="418" r:id="rId37"/>
    <p:sldId id="419" r:id="rId38"/>
    <p:sldId id="420" r:id="rId39"/>
    <p:sldId id="421" r:id="rId40"/>
    <p:sldId id="422" r:id="rId41"/>
    <p:sldId id="423" r:id="rId42"/>
    <p:sldId id="424" r:id="rId43"/>
    <p:sldId id="425" r:id="rId44"/>
    <p:sldId id="426" r:id="rId45"/>
    <p:sldId id="427" r:id="rId46"/>
    <p:sldId id="428" r:id="rId47"/>
    <p:sldId id="429" r:id="rId48"/>
    <p:sldId id="430" r:id="rId49"/>
    <p:sldId id="431" r:id="rId50"/>
    <p:sldId id="432" r:id="rId51"/>
    <p:sldId id="433" r:id="rId52"/>
    <p:sldId id="434" r:id="rId53"/>
    <p:sldId id="435" r:id="rId54"/>
    <p:sldId id="436" r:id="rId55"/>
    <p:sldId id="437" r:id="rId56"/>
    <p:sldId id="438" r:id="rId57"/>
    <p:sldId id="439" r:id="rId58"/>
    <p:sldId id="441" r:id="rId59"/>
    <p:sldId id="442" r:id="rId60"/>
    <p:sldId id="443" r:id="rId61"/>
    <p:sldId id="444" r:id="rId62"/>
    <p:sldId id="445" r:id="rId63"/>
    <p:sldId id="446" r:id="rId64"/>
    <p:sldId id="448" r:id="rId65"/>
    <p:sldId id="447" r:id="rId66"/>
    <p:sldId id="449" r:id="rId67"/>
    <p:sldId id="450" r:id="rId68"/>
    <p:sldId id="451" r:id="rId69"/>
    <p:sldId id="452" r:id="rId70"/>
    <p:sldId id="453" r:id="rId71"/>
    <p:sldId id="454" r:id="rId72"/>
    <p:sldId id="455" r:id="rId73"/>
    <p:sldId id="456" r:id="rId74"/>
    <p:sldId id="457" r:id="rId75"/>
    <p:sldId id="458" r:id="rId76"/>
    <p:sldId id="459" r:id="rId77"/>
    <p:sldId id="460" r:id="rId78"/>
    <p:sldId id="461" r:id="rId79"/>
    <p:sldId id="462" r:id="rId80"/>
    <p:sldId id="463" r:id="rId81"/>
    <p:sldId id="464" r:id="rId82"/>
    <p:sldId id="465" r:id="rId83"/>
    <p:sldId id="466" r:id="rId84"/>
    <p:sldId id="467" r:id="rId85"/>
    <p:sldId id="468" r:id="rId86"/>
  </p:sldIdLst>
  <p:sldSz cx="9144000" cy="6858000" type="screen4x3"/>
  <p:notesSz cx="6858000" cy="91440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2405"/>
    <a:srgbClr val="224A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4" autoAdjust="0"/>
    <p:restoredTop sz="90427" autoAdjust="0"/>
  </p:normalViewPr>
  <p:slideViewPr>
    <p:cSldViewPr snapToGrid="0">
      <p:cViewPr varScale="1">
        <p:scale>
          <a:sx n="74" d="100"/>
          <a:sy n="74" d="100"/>
        </p:scale>
        <p:origin x="1483" y="43"/>
      </p:cViewPr>
      <p:guideLst>
        <p:guide pos="288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presProps" Target="pres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viewProps" Target="viewProps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tableStyles" Target="tableStyles.xml"/><Relationship Id="rId2" Type="http://schemas.openxmlformats.org/officeDocument/2006/relationships/customXml" Target="../customXml/item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кажчик місця заповнення заголовк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Покажчик місця заповненн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460C22-DC08-404D-8455-658E94A4F109}" type="datetime1">
              <a:rPr lang="uk-UA"/>
              <a:pPr>
                <a:defRPr/>
              </a:pPr>
              <a:t>19.02.2022</a:t>
            </a:fld>
            <a:endParaRPr lang="uk-UA" dirty="0"/>
          </a:p>
        </p:txBody>
      </p:sp>
      <p:sp>
        <p:nvSpPr>
          <p:cNvPr id="4" name="Покажчик місця заповненн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Покажчик місця заповненн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кажчик місця заповнення заголовк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Покажчик місця заповненн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94906E-8F17-4985-9602-21DD10561B87}" type="datetime1">
              <a:rPr lang="uk-UA"/>
              <a:pPr>
                <a:defRPr/>
              </a:pPr>
              <a:t>19.02.2022</a:t>
            </a:fld>
            <a:endParaRPr lang="uk-UA" dirty="0"/>
          </a:p>
        </p:txBody>
      </p:sp>
      <p:sp>
        <p:nvSpPr>
          <p:cNvPr id="4" name="Покажчик місця заповнення зображення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dirty="0"/>
          </a:p>
        </p:txBody>
      </p:sp>
      <p:sp>
        <p:nvSpPr>
          <p:cNvPr id="5" name="Покажчик місця заповнення примі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dirty="0"/>
              <a:t>Зразок тексту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  <a:p>
            <a:pPr lvl="3"/>
            <a:r>
              <a:rPr lang="uk-UA" noProof="0" dirty="0"/>
              <a:t>Четвертий рівень</a:t>
            </a:r>
          </a:p>
          <a:p>
            <a:pPr lvl="4"/>
            <a:r>
              <a:rPr lang="uk-UA" noProof="0" dirty="0"/>
              <a:t>П’ятий рівень</a:t>
            </a:r>
          </a:p>
        </p:txBody>
      </p:sp>
      <p:sp>
        <p:nvSpPr>
          <p:cNvPr id="6" name="Покажчик місця заповненн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Покажчик місця заповненн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244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8"/>
          <p:cNvSpPr/>
          <p:nvPr/>
        </p:nvSpPr>
        <p:spPr>
          <a:xfrm>
            <a:off x="-1" y="1905000"/>
            <a:ext cx="9141620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5" name="Прямокутник 9"/>
          <p:cNvSpPr/>
          <p:nvPr/>
        </p:nvSpPr>
        <p:spPr>
          <a:xfrm>
            <a:off x="-2" y="1795132"/>
            <a:ext cx="9141620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6" name="Прямокутник 10"/>
          <p:cNvSpPr/>
          <p:nvPr/>
        </p:nvSpPr>
        <p:spPr>
          <a:xfrm>
            <a:off x="-2" y="5142116"/>
            <a:ext cx="9141620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0" y="2079812"/>
            <a:ext cx="7200900" cy="1724092"/>
          </a:xfrm>
        </p:spPr>
        <p:txBody>
          <a:bodyPr rtlCol="0"/>
          <a:lstStyle>
            <a:lvl1pPr algn="ctr" rtl="0">
              <a:defRPr sz="5400"/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3" name="Підзаголовок 2"/>
          <p:cNvSpPr>
            <a:spLocks noGrp="1"/>
          </p:cNvSpPr>
          <p:nvPr>
            <p:ph type="subTitle" idx="1"/>
          </p:nvPr>
        </p:nvSpPr>
        <p:spPr>
          <a:xfrm>
            <a:off x="971550" y="3959352"/>
            <a:ext cx="7200900" cy="9144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/>
            </a:lvl1pPr>
            <a:lvl2pPr marL="457200" indent="0" algn="ctr" rtl="0">
              <a:buNone/>
              <a:defRPr sz="2800"/>
            </a:lvl2pPr>
            <a:lvl3pPr marL="914400" indent="0" algn="ctr" rtl="0">
              <a:buNone/>
              <a:defRPr sz="2400"/>
            </a:lvl3pPr>
            <a:lvl4pPr marL="1371600" indent="0" algn="ctr" rtl="0">
              <a:buNone/>
              <a:defRPr sz="2000"/>
            </a:lvl4pPr>
            <a:lvl5pPr marL="1828800" indent="0" algn="ctr" rtl="0">
              <a:buNone/>
              <a:defRPr sz="2000"/>
            </a:lvl5pPr>
            <a:lvl6pPr marL="2286000" indent="0" algn="ctr" rtl="0">
              <a:buNone/>
              <a:defRPr sz="2000"/>
            </a:lvl6pPr>
            <a:lvl7pPr marL="2743200" indent="0" algn="ctr" rtl="0">
              <a:buNone/>
              <a:defRPr sz="2000"/>
            </a:lvl7pPr>
            <a:lvl8pPr marL="3200400" indent="0" algn="ctr" rtl="0">
              <a:buNone/>
              <a:defRPr sz="2000"/>
            </a:lvl8pPr>
            <a:lvl9pPr marL="3657600" indent="0" algn="ctr" rtl="0">
              <a:buNone/>
              <a:defRPr sz="2000"/>
            </a:lvl9pPr>
          </a:lstStyle>
          <a:p>
            <a:r>
              <a:rPr lang="uk-UA" dirty="0"/>
              <a:t>Клацніть, щоб змінити стиль зразка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1287974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Покажчик місця заповненн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4" name="Покажчик місця заповненн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5533-40C9-4C02-84F6-85EEFEB071B6}" type="datetime1">
              <a:rPr lang="uk-UA" smtClean="0"/>
              <a:t>19.02.2022</a:t>
            </a:fld>
            <a:endParaRPr lang="uk-UA" dirty="0"/>
          </a:p>
        </p:txBody>
      </p:sp>
      <p:sp>
        <p:nvSpPr>
          <p:cNvPr id="5" name="Покажчик місця заповненн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</a:t>
            </a:r>
          </a:p>
        </p:txBody>
      </p:sp>
      <p:sp>
        <p:nvSpPr>
          <p:cNvPr id="6" name="Покажчик місця заповненн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81867229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 rtlCol="0"/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Покажчик місця заповненн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 rtlCol="0"/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4" name="Покажчик місця заповненн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C44AB-A759-415D-B934-1CEEB32BB827}" type="datetime1">
              <a:rPr lang="uk-UA" smtClean="0"/>
              <a:t>19.02.2022</a:t>
            </a:fld>
            <a:endParaRPr lang="uk-UA" dirty="0"/>
          </a:p>
        </p:txBody>
      </p:sp>
      <p:sp>
        <p:nvSpPr>
          <p:cNvPr id="5" name="Покажчик місця заповненн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</a:t>
            </a:r>
          </a:p>
        </p:txBody>
      </p:sp>
      <p:sp>
        <p:nvSpPr>
          <p:cNvPr id="6" name="Покажчик місця заповненн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31386229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Покажчик місця заповнення вмісту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4" name="Покажчик місця заповненн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DAD60-1952-4EB8-9D66-A5E8553AD7A0}" type="datetime1">
              <a:rPr lang="uk-UA" smtClean="0"/>
              <a:t>19.02.2022</a:t>
            </a:fld>
            <a:endParaRPr lang="uk-UA" dirty="0"/>
          </a:p>
        </p:txBody>
      </p:sp>
      <p:sp>
        <p:nvSpPr>
          <p:cNvPr id="5" name="Покажчик місця заповненн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</a:t>
            </a:r>
          </a:p>
        </p:txBody>
      </p:sp>
      <p:sp>
        <p:nvSpPr>
          <p:cNvPr id="6" name="Покажчик місця заповненн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89246412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130552"/>
            <a:ext cx="7200900" cy="2359152"/>
          </a:xfrm>
        </p:spPr>
        <p:txBody>
          <a:bodyPr rtlCol="0">
            <a:normAutofit/>
          </a:bodyPr>
          <a:lstStyle>
            <a:lvl1pPr algn="ctr" rtl="0">
              <a:defRPr sz="5400" b="1"/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3" name="Покажчик місця заповнення тексту 2"/>
          <p:cNvSpPr>
            <a:spLocks noGrp="1"/>
          </p:cNvSpPr>
          <p:nvPr>
            <p:ph type="body" idx="1"/>
          </p:nvPr>
        </p:nvSpPr>
        <p:spPr>
          <a:xfrm>
            <a:off x="971550" y="4572000"/>
            <a:ext cx="7200900" cy="841248"/>
          </a:xfrm>
        </p:spPr>
        <p:txBody>
          <a:bodyPr rtlCol="0"/>
          <a:lstStyle>
            <a:lvl1pPr marL="0" indent="0" algn="ctr" rtl="0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4" name="Покажчик місця заповненн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64AB9-0BD8-487C-B0CE-240CC6649761}" type="datetime1">
              <a:rPr lang="uk-UA" smtClean="0"/>
              <a:t>19.02.2022</a:t>
            </a:fld>
            <a:endParaRPr lang="uk-UA" dirty="0"/>
          </a:p>
        </p:txBody>
      </p:sp>
      <p:sp>
        <p:nvSpPr>
          <p:cNvPr id="5" name="Покажчик місця заповненн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</a:t>
            </a:r>
          </a:p>
        </p:txBody>
      </p:sp>
      <p:sp>
        <p:nvSpPr>
          <p:cNvPr id="6" name="Покажчик місця заповненн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259884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кземпляр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Покажчик місця заповнення вмісту 2"/>
          <p:cNvSpPr>
            <a:spLocks noGrp="1"/>
          </p:cNvSpPr>
          <p:nvPr>
            <p:ph sz="half" idx="1"/>
          </p:nvPr>
        </p:nvSpPr>
        <p:spPr>
          <a:xfrm>
            <a:off x="1005840" y="1901952"/>
            <a:ext cx="3429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4" name="Покажчик місця заповнення вмісту 3"/>
          <p:cNvSpPr>
            <a:spLocks noGrp="1"/>
          </p:cNvSpPr>
          <p:nvPr>
            <p:ph sz="half" idx="2"/>
          </p:nvPr>
        </p:nvSpPr>
        <p:spPr>
          <a:xfrm>
            <a:off x="4709160" y="1901952"/>
            <a:ext cx="3429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5" name="Покажчик місця заповненн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A4E69-1317-42A3-91CE-B68A03D0C63D}" type="datetime1">
              <a:rPr lang="uk-UA" smtClean="0"/>
              <a:t>19.02.2022</a:t>
            </a:fld>
            <a:endParaRPr lang="uk-UA" dirty="0"/>
          </a:p>
        </p:txBody>
      </p:sp>
      <p:sp>
        <p:nvSpPr>
          <p:cNvPr id="6" name="Покажчик місця заповненн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</a:t>
            </a:r>
          </a:p>
        </p:txBody>
      </p:sp>
      <p:sp>
        <p:nvSpPr>
          <p:cNvPr id="7" name="Покажчик місця заповненн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17037970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Покажчик місця заповнення тексту 2"/>
          <p:cNvSpPr>
            <a:spLocks noGrp="1"/>
          </p:cNvSpPr>
          <p:nvPr>
            <p:ph type="body" idx="1"/>
          </p:nvPr>
        </p:nvSpPr>
        <p:spPr>
          <a:xfrm>
            <a:off x="1005840" y="1837464"/>
            <a:ext cx="3429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4" name="Покажчик місця заповнення вмісту 3"/>
          <p:cNvSpPr>
            <a:spLocks noGrp="1"/>
          </p:cNvSpPr>
          <p:nvPr>
            <p:ph sz="half" idx="2"/>
          </p:nvPr>
        </p:nvSpPr>
        <p:spPr>
          <a:xfrm>
            <a:off x="1005840" y="2740733"/>
            <a:ext cx="3429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5" name="Покажчик місця заповнення тексту 4"/>
          <p:cNvSpPr>
            <a:spLocks noGrp="1"/>
          </p:cNvSpPr>
          <p:nvPr>
            <p:ph type="body" sz="quarter" idx="3"/>
          </p:nvPr>
        </p:nvSpPr>
        <p:spPr>
          <a:xfrm>
            <a:off x="4709160" y="1837464"/>
            <a:ext cx="3429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6" name="Покажчик місця заповнення вмісту 5"/>
          <p:cNvSpPr>
            <a:spLocks noGrp="1"/>
          </p:cNvSpPr>
          <p:nvPr>
            <p:ph sz="quarter" idx="4"/>
          </p:nvPr>
        </p:nvSpPr>
        <p:spPr>
          <a:xfrm>
            <a:off x="4709160" y="2740733"/>
            <a:ext cx="3429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7" name="Покажчик місця заповненн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6B46-45B6-44F2-A4CC-CBBD425499A4}" type="datetime1">
              <a:rPr lang="uk-UA" smtClean="0"/>
              <a:t>19.02.2022</a:t>
            </a:fld>
            <a:endParaRPr lang="uk-UA" dirty="0"/>
          </a:p>
        </p:txBody>
      </p:sp>
      <p:sp>
        <p:nvSpPr>
          <p:cNvPr id="8" name="Покажчик місця заповненн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</a:t>
            </a:r>
          </a:p>
        </p:txBody>
      </p:sp>
      <p:sp>
        <p:nvSpPr>
          <p:cNvPr id="9" name="Покажчик місця заповненн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11755371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Покажчик місця заповненн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5ED15-49A6-410A-BC15-6C0444743D59}" type="datetime1">
              <a:rPr lang="uk-UA" smtClean="0"/>
              <a:t>19.02.2022</a:t>
            </a:fld>
            <a:endParaRPr lang="uk-UA" dirty="0"/>
          </a:p>
        </p:txBody>
      </p:sp>
      <p:sp>
        <p:nvSpPr>
          <p:cNvPr id="4" name="Покажчик місця заповненн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</a:t>
            </a:r>
          </a:p>
        </p:txBody>
      </p:sp>
      <p:sp>
        <p:nvSpPr>
          <p:cNvPr id="5" name="Покажчик місця заповненн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9002436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а 4"/>
          <p:cNvGrpSpPr>
            <a:grpSpLocks/>
          </p:cNvGrpSpPr>
          <p:nvPr/>
        </p:nvGrpSpPr>
        <p:grpSpPr bwMode="auto">
          <a:xfrm flipV="1">
            <a:off x="1588" y="0"/>
            <a:ext cx="9140825" cy="377825"/>
            <a:chOff x="-1" y="6480048"/>
            <a:chExt cx="12188827" cy="377952"/>
          </a:xfrm>
        </p:grpSpPr>
        <p:sp>
          <p:nvSpPr>
            <p:cNvPr id="3" name="Прямокут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  <p:sp>
          <p:nvSpPr>
            <p:cNvPr id="4" name="Прямокут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</p:grpSp>
      <p:sp>
        <p:nvSpPr>
          <p:cNvPr id="5" name="Покажчик місця заповненн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8F352-9505-483B-9B83-B840DDCA5058}" type="datetime1">
              <a:rPr lang="uk-UA" smtClean="0"/>
              <a:t>19.02.2022</a:t>
            </a:fld>
            <a:endParaRPr lang="uk-UA" dirty="0"/>
          </a:p>
        </p:txBody>
      </p:sp>
      <p:sp>
        <p:nvSpPr>
          <p:cNvPr id="6" name="Покажчик місця заповненн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</a:t>
            </a:r>
          </a:p>
        </p:txBody>
      </p:sp>
      <p:sp>
        <p:nvSpPr>
          <p:cNvPr id="7" name="Покажчик місця заповненн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4203895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а 7"/>
          <p:cNvGrpSpPr>
            <a:grpSpLocks/>
          </p:cNvGrpSpPr>
          <p:nvPr/>
        </p:nvGrpSpPr>
        <p:grpSpPr bwMode="auto">
          <a:xfrm flipV="1">
            <a:off x="1588" y="0"/>
            <a:ext cx="9140825" cy="377825"/>
            <a:chOff x="-1" y="6480048"/>
            <a:chExt cx="12188827" cy="377952"/>
          </a:xfrm>
        </p:grpSpPr>
        <p:sp>
          <p:nvSpPr>
            <p:cNvPr id="6" name="Прямокут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  <p:sp>
          <p:nvSpPr>
            <p:cNvPr id="7" name="Прямокут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2986" y="2350008"/>
            <a:ext cx="3154680" cy="1993392"/>
          </a:xfrm>
        </p:spPr>
        <p:txBody>
          <a:bodyPr rtlCol="0">
            <a:normAutofit/>
          </a:bodyPr>
          <a:lstStyle>
            <a:lvl1pPr algn="l" rtl="0">
              <a:defRPr sz="3400" b="1"/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3" name="Покажчик місця заповнення вмісту 2"/>
          <p:cNvSpPr>
            <a:spLocks noGrp="1"/>
          </p:cNvSpPr>
          <p:nvPr>
            <p:ph idx="1"/>
          </p:nvPr>
        </p:nvSpPr>
        <p:spPr>
          <a:xfrm>
            <a:off x="342900" y="758952"/>
            <a:ext cx="4972050" cy="5330952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4" name="Покажчик місця заповнення тексту 3"/>
          <p:cNvSpPr>
            <a:spLocks noGrp="1"/>
          </p:cNvSpPr>
          <p:nvPr>
            <p:ph type="body" sz="half" idx="2"/>
          </p:nvPr>
        </p:nvSpPr>
        <p:spPr>
          <a:xfrm>
            <a:off x="5602986" y="4361688"/>
            <a:ext cx="3154680" cy="1728216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8" name="Покажчик місця заповненн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93288-AE89-49AB-BC81-68F13C571222}" type="datetime1">
              <a:rPr lang="uk-UA" smtClean="0"/>
              <a:t>19.02.2022</a:t>
            </a:fld>
            <a:endParaRPr lang="uk-UA" dirty="0"/>
          </a:p>
        </p:txBody>
      </p:sp>
      <p:sp>
        <p:nvSpPr>
          <p:cNvPr id="9" name="Покажчик місця заповненн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</a:t>
            </a:r>
          </a:p>
        </p:txBody>
      </p:sp>
      <p:sp>
        <p:nvSpPr>
          <p:cNvPr id="10" name="Покажчик місця заповненн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81255901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а 7"/>
          <p:cNvGrpSpPr>
            <a:grpSpLocks/>
          </p:cNvGrpSpPr>
          <p:nvPr/>
        </p:nvGrpSpPr>
        <p:grpSpPr bwMode="auto">
          <a:xfrm flipV="1">
            <a:off x="1588" y="0"/>
            <a:ext cx="9140825" cy="377825"/>
            <a:chOff x="-1" y="6480048"/>
            <a:chExt cx="12188827" cy="377952"/>
          </a:xfrm>
        </p:grpSpPr>
        <p:sp>
          <p:nvSpPr>
            <p:cNvPr id="6" name="Прямокут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  <p:sp>
          <p:nvSpPr>
            <p:cNvPr id="7" name="Прямокут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2986" y="2350008"/>
            <a:ext cx="3154680" cy="1993392"/>
          </a:xfrm>
        </p:spPr>
        <p:txBody>
          <a:bodyPr rtlCol="0">
            <a:normAutofit/>
          </a:bodyPr>
          <a:lstStyle>
            <a:lvl1pPr algn="l" rtl="0">
              <a:defRPr sz="3400" b="1"/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3" name="Покажчик місця заповнення зображення 2"/>
          <p:cNvSpPr>
            <a:spLocks noGrp="1"/>
          </p:cNvSpPr>
          <p:nvPr>
            <p:ph type="pic" idx="1"/>
          </p:nvPr>
        </p:nvSpPr>
        <p:spPr>
          <a:xfrm>
            <a:off x="113108" y="506104"/>
            <a:ext cx="51435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endParaRPr lang="uk-UA" noProof="0" dirty="0"/>
          </a:p>
        </p:txBody>
      </p:sp>
      <p:sp>
        <p:nvSpPr>
          <p:cNvPr id="4" name="Покажчик місця заповнення тексту 3"/>
          <p:cNvSpPr>
            <a:spLocks noGrp="1"/>
          </p:cNvSpPr>
          <p:nvPr>
            <p:ph type="body" sz="half" idx="2"/>
          </p:nvPr>
        </p:nvSpPr>
        <p:spPr>
          <a:xfrm>
            <a:off x="5602986" y="4361688"/>
            <a:ext cx="3154680" cy="1728216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8" name="Покажчик місця заповненн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1F6CB-1AD1-4B5F-AAA5-19F1FF7CED96}" type="datetime1">
              <a:rPr lang="uk-UA" smtClean="0"/>
              <a:t>19.02.2022</a:t>
            </a:fld>
            <a:endParaRPr lang="uk-UA" dirty="0"/>
          </a:p>
        </p:txBody>
      </p:sp>
      <p:sp>
        <p:nvSpPr>
          <p:cNvPr id="9" name="Покажчик місця заповненн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</a:t>
            </a:r>
          </a:p>
        </p:txBody>
      </p:sp>
      <p:sp>
        <p:nvSpPr>
          <p:cNvPr id="10" name="Покажчик місця заповненн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53943042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Група 8"/>
          <p:cNvGrpSpPr>
            <a:grpSpLocks/>
          </p:cNvGrpSpPr>
          <p:nvPr/>
        </p:nvGrpSpPr>
        <p:grpSpPr bwMode="auto">
          <a:xfrm>
            <a:off x="0" y="6480175"/>
            <a:ext cx="9142413" cy="377825"/>
            <a:chOff x="-1" y="6480048"/>
            <a:chExt cx="12188827" cy="377952"/>
          </a:xfrm>
        </p:grpSpPr>
        <p:sp>
          <p:nvSpPr>
            <p:cNvPr id="7" name="Прямокут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  <p:sp>
          <p:nvSpPr>
            <p:cNvPr id="8" name="Прямокут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</p:grpSp>
      <p:sp>
        <p:nvSpPr>
          <p:cNvPr id="1027" name="Покажчик місця заповнення назви 1"/>
          <p:cNvSpPr>
            <a:spLocks noGrp="1"/>
          </p:cNvSpPr>
          <p:nvPr>
            <p:ph type="title"/>
          </p:nvPr>
        </p:nvSpPr>
        <p:spPr bwMode="auto">
          <a:xfrm>
            <a:off x="1006475" y="466725"/>
            <a:ext cx="713105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/>
              <a:t>Зразок заголовка</a:t>
            </a:r>
          </a:p>
        </p:txBody>
      </p:sp>
      <p:sp>
        <p:nvSpPr>
          <p:cNvPr id="1028" name="Покажчик місця заповнення тексту 2"/>
          <p:cNvSpPr>
            <a:spLocks noGrp="1"/>
          </p:cNvSpPr>
          <p:nvPr>
            <p:ph type="body" idx="1"/>
          </p:nvPr>
        </p:nvSpPr>
        <p:spPr bwMode="auto">
          <a:xfrm>
            <a:off x="1006475" y="1901825"/>
            <a:ext cx="713105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/>
              <a:t>Зразок тексту</a:t>
            </a:r>
          </a:p>
          <a:p>
            <a:pPr lvl="1"/>
            <a:r>
              <a:rPr lang="uk-UA" altLang="ru-RU"/>
              <a:t>Другий рівень</a:t>
            </a:r>
          </a:p>
          <a:p>
            <a:pPr lvl="2"/>
            <a:r>
              <a:rPr lang="uk-UA" altLang="ru-RU"/>
              <a:t>Третій рівень</a:t>
            </a:r>
          </a:p>
          <a:p>
            <a:pPr lvl="3"/>
            <a:r>
              <a:rPr lang="uk-UA" altLang="ru-RU"/>
              <a:t>Четвертий рівень</a:t>
            </a:r>
          </a:p>
          <a:p>
            <a:pPr lvl="4"/>
            <a:r>
              <a:rPr lang="uk-UA" altLang="ru-RU"/>
              <a:t>П’ятий рівень</a:t>
            </a:r>
          </a:p>
        </p:txBody>
      </p:sp>
      <p:sp>
        <p:nvSpPr>
          <p:cNvPr id="4" name="Покажчик місця заповнення дати 3"/>
          <p:cNvSpPr>
            <a:spLocks noGrp="1"/>
          </p:cNvSpPr>
          <p:nvPr>
            <p:ph type="dt" sz="half" idx="2"/>
          </p:nvPr>
        </p:nvSpPr>
        <p:spPr>
          <a:xfrm>
            <a:off x="6656388" y="6602413"/>
            <a:ext cx="720725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C272A7E-3219-4D36-A6B1-9F9651C0862E}" type="datetime1">
              <a:rPr lang="uk-UA" smtClean="0"/>
              <a:t>19.02.2022</a:t>
            </a:fld>
            <a:endParaRPr lang="uk-UA" dirty="0"/>
          </a:p>
        </p:txBody>
      </p:sp>
      <p:sp>
        <p:nvSpPr>
          <p:cNvPr id="5" name="Покажчик місця заповненн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006475" y="6602413"/>
            <a:ext cx="5368925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uk-UA"/>
              <a:t>2</a:t>
            </a:r>
          </a:p>
        </p:txBody>
      </p:sp>
      <p:sp>
        <p:nvSpPr>
          <p:cNvPr id="6" name="Покажчик місця заповненн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2413"/>
            <a:ext cx="479425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uk-UA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7" r:id="rId2"/>
    <p:sldLayoutId id="2147483704" r:id="rId3"/>
    <p:sldLayoutId id="2147483698" r:id="rId4"/>
    <p:sldLayoutId id="2147483699" r:id="rId5"/>
    <p:sldLayoutId id="2147483700" r:id="rId6"/>
    <p:sldLayoutId id="2147483705" r:id="rId7"/>
    <p:sldLayoutId id="2147483706" r:id="rId8"/>
    <p:sldLayoutId id="2147483707" r:id="rId9"/>
    <p:sldLayoutId id="2147483701" r:id="rId10"/>
    <p:sldLayoutId id="2147483702" r:id="rId11"/>
  </p:sldLayoutIdLst>
  <p:transition spd="med">
    <p:fade/>
  </p:transition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 Antiqua" panose="0204060205030503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 Antiqua" panose="0204060205030503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 Antiqua" panose="0204060205030503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 Antiqua" panose="0204060205030503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 Antiqua" panose="0204060205030503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 Antiqua" panose="0204060205030503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 Antiqua" panose="0204060205030503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 Antiqua" panose="02040602050305030304" pitchFamily="18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100000"/>
        <a:buFont typeface="Arial" panose="020B0604020202020204" pitchFamily="34" charset="0"/>
        <a:buChar char="▪"/>
        <a:defRPr sz="2000" kern="1200">
          <a:solidFill>
            <a:srgbClr val="474747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▪"/>
        <a:defRPr kern="1200">
          <a:solidFill>
            <a:srgbClr val="474747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100000"/>
        <a:buFont typeface="Arial" panose="020B0604020202020204" pitchFamily="34" charset="0"/>
        <a:buChar char="▪"/>
        <a:defRPr sz="1600" kern="1200">
          <a:solidFill>
            <a:srgbClr val="474747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100000"/>
        <a:buFont typeface="Arial" panose="020B0604020202020204" pitchFamily="34" charset="0"/>
        <a:buChar char="▪"/>
        <a:defRPr sz="1400" kern="1200">
          <a:solidFill>
            <a:srgbClr val="474747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100000"/>
        <a:buFont typeface="Arial" panose="020B0604020202020204" pitchFamily="34" charset="0"/>
        <a:buChar char="▪"/>
        <a:defRPr sz="1400" kern="1200">
          <a:solidFill>
            <a:srgbClr val="474747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hyperlink" Target="https://metanit.com/sharp/aspnet5/2.3.php" TargetMode="External"/><Relationship Id="rId13" Type="http://schemas.openxmlformats.org/officeDocument/2006/relationships/hyperlink" Target="https://metanit.com/sharp/aspnet5/2.5.php" TargetMode="External"/><Relationship Id="rId3" Type="http://schemas.openxmlformats.org/officeDocument/2006/relationships/hyperlink" Target="https://metanit.com/sharp/aspnet5/1.2.php" TargetMode="External"/><Relationship Id="rId7" Type="http://schemas.openxmlformats.org/officeDocument/2006/relationships/hyperlink" Target="https://metanit.com/sharp/aspnet5/2.2.php" TargetMode="External"/><Relationship Id="rId12" Type="http://schemas.openxmlformats.org/officeDocument/2006/relationships/hyperlink" Target="https://metanit.com/sharp/aspnet5/2.21.php" TargetMode="External"/><Relationship Id="rId2" Type="http://schemas.openxmlformats.org/officeDocument/2006/relationships/hyperlink" Target="https://metanit.com/sharp/aspnet5/1.1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tanit.com/sharp/aspnet5/2.1.php" TargetMode="External"/><Relationship Id="rId11" Type="http://schemas.openxmlformats.org/officeDocument/2006/relationships/hyperlink" Target="https://metanit.com/sharp/aspnet5/2.18.php" TargetMode="External"/><Relationship Id="rId5" Type="http://schemas.openxmlformats.org/officeDocument/2006/relationships/hyperlink" Target="https://metanit.com/sharp/aspnet5/2.13.php" TargetMode="External"/><Relationship Id="rId15" Type="http://schemas.openxmlformats.org/officeDocument/2006/relationships/hyperlink" Target="https://metanit.com/sharp/aspnet5/17.1.php" TargetMode="External"/><Relationship Id="rId10" Type="http://schemas.openxmlformats.org/officeDocument/2006/relationships/hyperlink" Target="https://metanit.com/sharp/aspnet5/2.4.php" TargetMode="External"/><Relationship Id="rId4" Type="http://schemas.openxmlformats.org/officeDocument/2006/relationships/hyperlink" Target="https://metanit.com/sharp/aspnet5/1.3.php" TargetMode="External"/><Relationship Id="rId9" Type="http://schemas.openxmlformats.org/officeDocument/2006/relationships/hyperlink" Target="https://metanit.com/sharp/aspnet5/2.22.php" TargetMode="External"/><Relationship Id="rId14" Type="http://schemas.openxmlformats.org/officeDocument/2006/relationships/hyperlink" Target="https://metanit.com/sharp/aspnet5/2.14.php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ctrTitle"/>
          </p:nvPr>
        </p:nvSpPr>
        <p:spPr>
          <a:xfrm>
            <a:off x="646832" y="3562415"/>
            <a:ext cx="8217479" cy="967717"/>
          </a:xfrm>
        </p:spPr>
        <p:txBody>
          <a:bodyPr/>
          <a:lstStyle/>
          <a:p>
            <a:pPr eaLnBrk="1" hangingPunct="1"/>
            <a:r>
              <a:rPr lang="ru-RU" altLang="ru-RU" sz="6600" dirty="0" err="1">
                <a:solidFill>
                  <a:srgbClr val="224A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altLang="ru-RU" sz="6600" dirty="0">
                <a:solidFill>
                  <a:srgbClr val="224A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br>
              <a:rPr lang="en-US" altLang="ru-RU" sz="6600" dirty="0">
                <a:solidFill>
                  <a:srgbClr val="224A9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6600" dirty="0">
                <a:solidFill>
                  <a:srgbClr val="224A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</a:t>
            </a:r>
            <a:endParaRPr lang="uk-UA" altLang="ru-RU" sz="6600" dirty="0">
              <a:solidFill>
                <a:srgbClr val="224A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Заголовок 3"/>
          <p:cNvSpPr txBox="1">
            <a:spLocks/>
          </p:cNvSpPr>
          <p:nvPr/>
        </p:nvSpPr>
        <p:spPr bwMode="auto">
          <a:xfrm>
            <a:off x="583622" y="5468260"/>
            <a:ext cx="83439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uk-UA" altLang="ru-RU" sz="3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Морозов Андрій Васильович, </a:t>
            </a:r>
            <a:br>
              <a:rPr lang="uk-UA" altLang="ru-RU" sz="3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3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morozov@ztu.edu.ua</a:t>
            </a:r>
            <a:endParaRPr lang="uk-UA" altLang="ru-RU" sz="32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726015-C6D7-481E-8504-F1CBF6C9E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77" y="225771"/>
            <a:ext cx="3667477" cy="111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D2A7B84-7855-471A-920A-A100A70356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29" b="24797"/>
          <a:stretch/>
        </p:blipFill>
        <p:spPr bwMode="auto">
          <a:xfrm>
            <a:off x="7935072" y="225771"/>
            <a:ext cx="1073333" cy="111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0E7A0304-72A5-43CB-A510-697072E2E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5" b="24797"/>
          <a:stretch/>
        </p:blipFill>
        <p:spPr bwMode="auto">
          <a:xfrm>
            <a:off x="5371317" y="336991"/>
            <a:ext cx="2335729" cy="96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21CDAB00-08D0-46B2-AAE9-F1EC167EA76C}"/>
              </a:ext>
            </a:extLst>
          </p:cNvPr>
          <p:cNvSpPr txBox="1">
            <a:spLocks/>
          </p:cNvSpPr>
          <p:nvPr/>
        </p:nvSpPr>
        <p:spPr bwMode="auto">
          <a:xfrm>
            <a:off x="0" y="1619730"/>
            <a:ext cx="9144000" cy="501627"/>
          </a:xfrm>
          <a:prstGeom prst="rect">
            <a:avLst/>
          </a:prstGeom>
          <a:solidFill>
            <a:srgbClr val="224A98"/>
          </a:solidFill>
          <a:ln>
            <a:noFill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r>
              <a:rPr lang="en-US" alt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</a:t>
            </a:r>
          </a:p>
        </p:txBody>
      </p:sp>
      <p:sp>
        <p:nvSpPr>
          <p:cNvPr id="11" name="Заголовок 3">
            <a:extLst>
              <a:ext uri="{FF2B5EF4-FFF2-40B4-BE49-F238E27FC236}">
                <a16:creationId xmlns:a16="http://schemas.microsoft.com/office/drawing/2014/main" id="{4DDC8A2B-A4C5-4474-A2CA-CD0B0DFCD821}"/>
              </a:ext>
            </a:extLst>
          </p:cNvPr>
          <p:cNvSpPr txBox="1">
            <a:spLocks/>
          </p:cNvSpPr>
          <p:nvPr/>
        </p:nvSpPr>
        <p:spPr bwMode="auto">
          <a:xfrm>
            <a:off x="-3583" y="5097187"/>
            <a:ext cx="9144000" cy="204680"/>
          </a:xfrm>
          <a:prstGeom prst="rect">
            <a:avLst/>
          </a:prstGeom>
          <a:solidFill>
            <a:srgbClr val="224A98"/>
          </a:solidFill>
          <a:ln>
            <a:noFill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endParaRPr lang="uk-UA" alt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10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7DB488-5635-4727-9482-F7DA7FADAFE2}"/>
              </a:ext>
            </a:extLst>
          </p:cNvPr>
          <p:cNvSpPr txBox="1"/>
          <p:nvPr/>
        </p:nvSpPr>
        <p:spPr>
          <a:xfrm>
            <a:off x="186760" y="146807"/>
            <a:ext cx="8957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Клас </a:t>
            </a:r>
            <a:r>
              <a:rPr lang="en-US" sz="2800" b="1" spc="-110" dirty="0">
                <a:latin typeface="Arial" panose="020B0604020202020204" pitchFamily="34" charset="0"/>
                <a:cs typeface="Arial" panose="020B0604020202020204" pitchFamily="34" charset="0"/>
              </a:rPr>
              <a:t>Startup</a:t>
            </a:r>
            <a:r>
              <a:rPr lang="en-US" sz="28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повинен мати метод </a:t>
            </a:r>
            <a:r>
              <a:rPr lang="en-US" sz="2800" b="1" spc="-110" dirty="0">
                <a:latin typeface="Arial" panose="020B0604020202020204" pitchFamily="34" charset="0"/>
                <a:cs typeface="Arial" panose="020B0604020202020204" pitchFamily="34" charset="0"/>
              </a:rPr>
              <a:t>Configure</a:t>
            </a:r>
            <a:r>
              <a:rPr lang="en-US" sz="2800" spc="-110" dirty="0">
                <a:latin typeface="Arial" panose="020B0604020202020204" pitchFamily="34" charset="0"/>
                <a:cs typeface="Arial" panose="020B0604020202020204" pitchFamily="34" charset="0"/>
              </a:rPr>
              <a:t>() </a:t>
            </a: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і за необхідності, </a:t>
            </a:r>
            <a:r>
              <a:rPr lang="uk-UA" sz="2800" b="1" spc="-110" dirty="0">
                <a:latin typeface="Arial" panose="020B0604020202020204" pitchFamily="34" charset="0"/>
                <a:cs typeface="Arial" panose="020B0604020202020204" pitchFamily="34" charset="0"/>
              </a:rPr>
              <a:t>конструктор класу </a:t>
            </a: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та метод  </a:t>
            </a:r>
            <a:r>
              <a:rPr lang="en-US" sz="2800" b="1" spc="-110" dirty="0" err="1">
                <a:latin typeface="Arial" panose="020B0604020202020204" pitchFamily="34" charset="0"/>
                <a:cs typeface="Arial" panose="020B0604020202020204" pitchFamily="34" charset="0"/>
              </a:rPr>
              <a:t>ConfigureServices</a:t>
            </a: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().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ACB5E-18BF-48FE-B914-730BFF2D4ECE}"/>
              </a:ext>
            </a:extLst>
          </p:cNvPr>
          <p:cNvSpPr txBox="1"/>
          <p:nvPr/>
        </p:nvSpPr>
        <p:spPr>
          <a:xfrm>
            <a:off x="186760" y="1554214"/>
            <a:ext cx="8957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При запуску додатку спочатку спрацює конструктор, потім метод </a:t>
            </a:r>
            <a:r>
              <a:rPr lang="en-US" sz="2800" spc="-110" dirty="0" err="1">
                <a:latin typeface="Arial" panose="020B0604020202020204" pitchFamily="34" charset="0"/>
                <a:cs typeface="Arial" panose="020B0604020202020204" pitchFamily="34" charset="0"/>
              </a:rPr>
              <a:t>ConfigureServices</a:t>
            </a: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() і далі – метод </a:t>
            </a:r>
            <a:r>
              <a:rPr lang="en-US" sz="2800" spc="-110" dirty="0">
                <a:latin typeface="Arial" panose="020B0604020202020204" pitchFamily="34" charset="0"/>
                <a:cs typeface="Arial" panose="020B0604020202020204" pitchFamily="34" charset="0"/>
              </a:rPr>
              <a:t>Configure</a:t>
            </a: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().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20A5BD-E99F-411F-B58E-7825FB22096E}"/>
              </a:ext>
            </a:extLst>
          </p:cNvPr>
          <p:cNvSpPr txBox="1"/>
          <p:nvPr/>
        </p:nvSpPr>
        <p:spPr>
          <a:xfrm>
            <a:off x="186760" y="2611357"/>
            <a:ext cx="8957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Метод </a:t>
            </a:r>
            <a:r>
              <a:rPr lang="en-US" sz="2800" b="1" spc="-110" dirty="0" err="1">
                <a:latin typeface="Arial" panose="020B0604020202020204" pitchFamily="34" charset="0"/>
                <a:cs typeface="Arial" panose="020B0604020202020204" pitchFamily="34" charset="0"/>
              </a:rPr>
              <a:t>ConfigureServices</a:t>
            </a: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 призначений для реєстрації сервісів, які використовує додаток. Параметром методу є колекція сервісів </a:t>
            </a:r>
            <a:r>
              <a:rPr lang="en-US" sz="2800" b="1" spc="-110" dirty="0" err="1">
                <a:latin typeface="Arial" panose="020B0604020202020204" pitchFamily="34" charset="0"/>
                <a:cs typeface="Arial" panose="020B0604020202020204" pitchFamily="34" charset="0"/>
              </a:rPr>
              <a:t>IServiceCollection</a:t>
            </a: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570F44-2B1C-47AC-8FA4-946C61DA3648}"/>
              </a:ext>
            </a:extLst>
          </p:cNvPr>
          <p:cNvSpPr txBox="1"/>
          <p:nvPr/>
        </p:nvSpPr>
        <p:spPr>
          <a:xfrm>
            <a:off x="186760" y="4123773"/>
            <a:ext cx="8957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За допомогою методів </a:t>
            </a:r>
            <a:r>
              <a:rPr lang="en-US" sz="2800" b="1" spc="-110" dirty="0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uk-UA" sz="2800" b="1" spc="-110" dirty="0" err="1">
                <a:latin typeface="Arial" panose="020B0604020202020204" pitchFamily="34" charset="0"/>
                <a:cs typeface="Arial" panose="020B0604020202020204" pitchFamily="34" charset="0"/>
              </a:rPr>
              <a:t>НазваСервісу</a:t>
            </a:r>
            <a:r>
              <a:rPr lang="uk-UA" sz="2800" b="1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цього об</a:t>
            </a:r>
            <a:r>
              <a:rPr lang="en-US" sz="2800" spc="-11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800" spc="-110" dirty="0" err="1">
                <a:latin typeface="Arial" panose="020B0604020202020204" pitchFamily="34" charset="0"/>
                <a:cs typeface="Arial" panose="020B0604020202020204" pitchFamily="34" charset="0"/>
              </a:rPr>
              <a:t>єкта</a:t>
            </a: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 виконується конфігурація додатку для використання сервісів:</a:t>
            </a:r>
            <a:endParaRPr lang="uk-UA" sz="2800" b="1" spc="-1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64E5D5-FCBD-429D-9AEC-C388D10AB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645" y="5130315"/>
            <a:ext cx="7019801" cy="111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53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11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7DB488-5635-4727-9482-F7DA7FADAFE2}"/>
              </a:ext>
            </a:extLst>
          </p:cNvPr>
          <p:cNvSpPr txBox="1"/>
          <p:nvPr/>
        </p:nvSpPr>
        <p:spPr>
          <a:xfrm>
            <a:off x="186760" y="146807"/>
            <a:ext cx="8957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Метод </a:t>
            </a:r>
            <a:r>
              <a:rPr lang="en-US" sz="2800" b="1" spc="-110" dirty="0">
                <a:latin typeface="Arial" panose="020B0604020202020204" pitchFamily="34" charset="0"/>
                <a:cs typeface="Arial" panose="020B0604020202020204" pitchFamily="34" charset="0"/>
              </a:rPr>
              <a:t>Configure</a:t>
            </a:r>
            <a:r>
              <a:rPr lang="en-US" sz="28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встановлює, як додаток буде оброблювати запит.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ACB5E-18BF-48FE-B914-730BFF2D4ECE}"/>
              </a:ext>
            </a:extLst>
          </p:cNvPr>
          <p:cNvSpPr txBox="1"/>
          <p:nvPr/>
        </p:nvSpPr>
        <p:spPr>
          <a:xfrm>
            <a:off x="186760" y="1163638"/>
            <a:ext cx="8957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Для встановлення компонентів, які оброблюють запит використовуються методи об</a:t>
            </a:r>
            <a:r>
              <a:rPr lang="en-US" sz="2800" spc="-11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800" spc="-110" dirty="0" err="1">
                <a:latin typeface="Arial" panose="020B0604020202020204" pitchFamily="34" charset="0"/>
                <a:cs typeface="Arial" panose="020B0604020202020204" pitchFamily="34" charset="0"/>
              </a:rPr>
              <a:t>єкта</a:t>
            </a: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110" dirty="0" err="1">
                <a:latin typeface="Arial" panose="020B0604020202020204" pitchFamily="34" charset="0"/>
                <a:cs typeface="Arial" panose="020B0604020202020204" pitchFamily="34" charset="0"/>
              </a:rPr>
              <a:t>IApplicationBuilder</a:t>
            </a:r>
            <a:r>
              <a:rPr lang="uk-UA" sz="2800" b="1" spc="-1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20A5BD-E99F-411F-B58E-7825FB22096E}"/>
              </a:ext>
            </a:extLst>
          </p:cNvPr>
          <p:cNvSpPr txBox="1"/>
          <p:nvPr/>
        </p:nvSpPr>
        <p:spPr>
          <a:xfrm>
            <a:off x="186760" y="2180469"/>
            <a:ext cx="8957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Другим параметром метода </a:t>
            </a:r>
            <a:r>
              <a:rPr lang="en-US" sz="2800" b="1" spc="-110" dirty="0">
                <a:latin typeface="Arial" panose="020B0604020202020204" pitchFamily="34" charset="0"/>
                <a:cs typeface="Arial" panose="020B0604020202020204" pitchFamily="34" charset="0"/>
              </a:rPr>
              <a:t>Configure </a:t>
            </a: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є об</a:t>
            </a:r>
            <a:r>
              <a:rPr lang="en-US" sz="2800" spc="-11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800" spc="-110" dirty="0" err="1">
                <a:latin typeface="Arial" panose="020B0604020202020204" pitchFamily="34" charset="0"/>
                <a:cs typeface="Arial" panose="020B0604020202020204" pitchFamily="34" charset="0"/>
              </a:rPr>
              <a:t>єкт</a:t>
            </a: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110" dirty="0" err="1">
                <a:latin typeface="Arial" panose="020B0604020202020204" pitchFamily="34" charset="0"/>
                <a:cs typeface="Arial" panose="020B0604020202020204" pitchFamily="34" charset="0"/>
              </a:rPr>
              <a:t>IWebHostEnvironment</a:t>
            </a:r>
            <a:r>
              <a:rPr lang="uk-UA" sz="2800" b="1" spc="-11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який дозволяє отримати інформацію про середовище, в якому запускається додаток та дозволяє взаємодіяти з ним.</a:t>
            </a:r>
          </a:p>
        </p:txBody>
      </p:sp>
    </p:spTree>
    <p:extLst>
      <p:ext uri="{BB962C8B-B14F-4D97-AF65-F5344CB8AC3E}">
        <p14:creationId xmlns:p14="http://schemas.microsoft.com/office/powerpoint/2010/main" val="38421907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12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7C6A81-D1FF-47EE-BF85-E5A07968A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9" y="112567"/>
            <a:ext cx="8920763" cy="47399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FDC443-BC0C-4720-95A7-45EA08A4578B}"/>
              </a:ext>
            </a:extLst>
          </p:cNvPr>
          <p:cNvSpPr txBox="1"/>
          <p:nvPr/>
        </p:nvSpPr>
        <p:spPr>
          <a:xfrm>
            <a:off x="142750" y="4947407"/>
            <a:ext cx="8957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spc="-11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Перевіряється, чи знаходиться додаток в статусі розробки. Якщо так, тоді викликається метод, що включає виведення детальної інформації про помилки.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ECDD15FD-4BF5-48AE-A2B9-EC83DCC00435}"/>
              </a:ext>
            </a:extLst>
          </p:cNvPr>
          <p:cNvSpPr/>
          <p:nvPr/>
        </p:nvSpPr>
        <p:spPr>
          <a:xfrm>
            <a:off x="633845" y="587753"/>
            <a:ext cx="4759037" cy="1267691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CEC02B60-7EED-4EDB-9318-9215A3201B0A}"/>
              </a:ext>
            </a:extLst>
          </p:cNvPr>
          <p:cNvSpPr/>
          <p:nvPr/>
        </p:nvSpPr>
        <p:spPr>
          <a:xfrm>
            <a:off x="633844" y="1950297"/>
            <a:ext cx="4759037" cy="470785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EC58B6-9D3C-4FFD-A617-C5385A0E5620}"/>
              </a:ext>
            </a:extLst>
          </p:cNvPr>
          <p:cNvSpPr txBox="1"/>
          <p:nvPr/>
        </p:nvSpPr>
        <p:spPr>
          <a:xfrm>
            <a:off x="142750" y="4947407"/>
            <a:ext cx="895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spc="-11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Включається </a:t>
            </a:r>
            <a:r>
              <a:rPr lang="ru-RU" sz="2800" spc="-110" dirty="0" err="1">
                <a:latin typeface="Arial" panose="020B0604020202020204" pitchFamily="34" charset="0"/>
                <a:cs typeface="Arial" panose="020B0604020202020204" pitchFamily="34" charset="0"/>
              </a:rPr>
              <a:t>маршрутизація</a:t>
            </a: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77DEA2E6-822C-4109-83B3-FEF8AF18094C}"/>
              </a:ext>
            </a:extLst>
          </p:cNvPr>
          <p:cNvSpPr/>
          <p:nvPr/>
        </p:nvSpPr>
        <p:spPr>
          <a:xfrm>
            <a:off x="633843" y="2584820"/>
            <a:ext cx="7325593" cy="1966398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BAB844-CDCA-4ED0-AF7F-3B493E8F01FC}"/>
              </a:ext>
            </a:extLst>
          </p:cNvPr>
          <p:cNvSpPr txBox="1"/>
          <p:nvPr/>
        </p:nvSpPr>
        <p:spPr>
          <a:xfrm>
            <a:off x="142750" y="4955632"/>
            <a:ext cx="895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spc="-11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Задаються маршрути та їх обробники</a:t>
            </a:r>
          </a:p>
        </p:txBody>
      </p:sp>
    </p:spTree>
    <p:extLst>
      <p:ext uri="{BB962C8B-B14F-4D97-AF65-F5344CB8AC3E}">
        <p14:creationId xmlns:p14="http://schemas.microsoft.com/office/powerpoint/2010/main" val="3229848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4" grpId="0" animBg="1"/>
      <p:bldP spid="4" grpId="1" animBg="1"/>
      <p:bldP spid="11" grpId="0" animBg="1"/>
      <p:bldP spid="11" grpId="1" animBg="1"/>
      <p:bldP spid="12" grpId="0"/>
      <p:bldP spid="12" grpId="1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2"/>
          <p:cNvSpPr>
            <a:spLocks noGrp="1"/>
          </p:cNvSpPr>
          <p:nvPr>
            <p:ph type="title"/>
          </p:nvPr>
        </p:nvSpPr>
        <p:spPr>
          <a:xfrm>
            <a:off x="29028" y="275969"/>
            <a:ext cx="9114972" cy="373477"/>
          </a:xfrm>
          <a:noFill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err="1">
                <a:solidFill>
                  <a:srgbClr val="DC2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Конвейер</a:t>
            </a:r>
            <a:r>
              <a:rPr lang="uk-UA" dirty="0">
                <a:solidFill>
                  <a:srgbClr val="DC2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обробки запиту та </a:t>
            </a:r>
            <a:r>
              <a:rPr lang="en-US" dirty="0">
                <a:solidFill>
                  <a:srgbClr val="DC2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middleware</a:t>
            </a:r>
            <a:r>
              <a:rPr lang="uk-UA" dirty="0">
                <a:solidFill>
                  <a:srgbClr val="DC2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135082" y="868500"/>
            <a:ext cx="9114972" cy="513491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Обробка запиту відбувається послідовно.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13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1">
            <a:extLst>
              <a:ext uri="{FF2B5EF4-FFF2-40B4-BE49-F238E27FC236}">
                <a16:creationId xmlns:a16="http://schemas.microsoft.com/office/drawing/2014/main" id="{E2B835B4-BC17-492D-B668-06100F6278B5}"/>
              </a:ext>
            </a:extLst>
          </p:cNvPr>
          <p:cNvSpPr txBox="1">
            <a:spLocks/>
          </p:cNvSpPr>
          <p:nvPr/>
        </p:nvSpPr>
        <p:spPr bwMode="auto">
          <a:xfrm>
            <a:off x="135082" y="1601045"/>
            <a:ext cx="9114972" cy="51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Спочатку дані запиту отримує перший компонент, після обробки він передає дані 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HTTP-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запиту другому компоненту і </a:t>
            </a: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т.д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1">
            <a:extLst>
              <a:ext uri="{FF2B5EF4-FFF2-40B4-BE49-F238E27FC236}">
                <a16:creationId xmlns:a16="http://schemas.microsoft.com/office/drawing/2014/main" id="{251BE308-6428-4AC0-88AC-17DCFFAAD047}"/>
              </a:ext>
            </a:extLst>
          </p:cNvPr>
          <p:cNvSpPr txBox="1">
            <a:spLocks/>
          </p:cNvSpPr>
          <p:nvPr/>
        </p:nvSpPr>
        <p:spPr bwMode="auto">
          <a:xfrm>
            <a:off x="135082" y="3172254"/>
            <a:ext cx="9114972" cy="51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 компоненти, які відповідають за обробку запиту називаються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middleware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1">
            <a:extLst>
              <a:ext uri="{FF2B5EF4-FFF2-40B4-BE49-F238E27FC236}">
                <a16:creationId xmlns:a16="http://schemas.microsoft.com/office/drawing/2014/main" id="{A7E4E05A-EF0E-4BD6-8EE5-D3FDE2F59B4D}"/>
              </a:ext>
            </a:extLst>
          </p:cNvPr>
          <p:cNvSpPr txBox="1">
            <a:spLocks/>
          </p:cNvSpPr>
          <p:nvPr/>
        </p:nvSpPr>
        <p:spPr bwMode="auto">
          <a:xfrm>
            <a:off x="135082" y="4366797"/>
            <a:ext cx="9114972" cy="51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підключення компонентів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middleware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використовується метод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Configure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класу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Startup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388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  <p:bldP spid="7" grpId="0" build="p"/>
      <p:bldP spid="8" grpId="0" build="p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166255" y="255436"/>
            <a:ext cx="9114972" cy="513491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Конфігурування компонентів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middleware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виконується за допомогою методів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Add*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Map*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Use*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єкту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IApplicationBuilder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який передається у метод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Configure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14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1">
            <a:extLst>
              <a:ext uri="{FF2B5EF4-FFF2-40B4-BE49-F238E27FC236}">
                <a16:creationId xmlns:a16="http://schemas.microsoft.com/office/drawing/2014/main" id="{CA37CCFD-60B6-463A-983D-C24A956ED858}"/>
              </a:ext>
            </a:extLst>
          </p:cNvPr>
          <p:cNvSpPr txBox="1">
            <a:spLocks/>
          </p:cNvSpPr>
          <p:nvPr/>
        </p:nvSpPr>
        <p:spPr bwMode="auto">
          <a:xfrm>
            <a:off x="166255" y="2383494"/>
            <a:ext cx="8933735" cy="51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buFont typeface="Arial" panose="020B0604020202020204" pitchFamily="34" charset="0"/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Кожний компонент повинен бути визначений як анонімний метод або може бути винесений в окремий клас. </a:t>
            </a:r>
            <a:endParaRPr lang="ru-RU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1">
            <a:extLst>
              <a:ext uri="{FF2B5EF4-FFF2-40B4-BE49-F238E27FC236}">
                <a16:creationId xmlns:a16="http://schemas.microsoft.com/office/drawing/2014/main" id="{E76F0888-9246-424D-B921-CEA66B0019B8}"/>
              </a:ext>
            </a:extLst>
          </p:cNvPr>
          <p:cNvSpPr txBox="1">
            <a:spLocks/>
          </p:cNvSpPr>
          <p:nvPr/>
        </p:nvSpPr>
        <p:spPr bwMode="auto">
          <a:xfrm>
            <a:off x="210265" y="3981797"/>
            <a:ext cx="8933735" cy="51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створення компонентів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middleware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використовується делегат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RequestDelegate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який виконує деяку дію і приймає контекст запиту: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CB2BB2-7F3C-4A62-99D4-C98406BC1DD4}"/>
              </a:ext>
            </a:extLst>
          </p:cNvPr>
          <p:cNvSpPr txBox="1"/>
          <p:nvPr/>
        </p:nvSpPr>
        <p:spPr>
          <a:xfrm>
            <a:off x="257695" y="5888707"/>
            <a:ext cx="8886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Cascadia Mono" panose="020B0609020000020004" pitchFamily="49" charset="0"/>
              </a:rPr>
              <a:t>public</a:t>
            </a:r>
            <a:r>
              <a:rPr lang="en-US" sz="20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ascadia Mono" panose="020B0609020000020004" pitchFamily="49" charset="0"/>
              </a:rPr>
              <a:t>delegate</a:t>
            </a:r>
            <a:r>
              <a:rPr lang="en-US" sz="20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Task </a:t>
            </a:r>
            <a:r>
              <a:rPr lang="en-US" sz="2000" b="1" dirty="0" err="1">
                <a:solidFill>
                  <a:srgbClr val="2B91AF"/>
                </a:solidFill>
                <a:latin typeface="Cascadia Mono" panose="020B0609020000020004" pitchFamily="49" charset="0"/>
              </a:rPr>
              <a:t>RequestDelegate</a:t>
            </a:r>
            <a:r>
              <a:rPr lang="en-US" sz="2000" b="1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Cascadia Mono" panose="020B0609020000020004" pitchFamily="49" charset="0"/>
              </a:rPr>
              <a:t>HttpContext</a:t>
            </a:r>
            <a:r>
              <a:rPr lang="en-US" sz="20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context);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3378521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  <p:bldP spid="4" grpId="0" build="p"/>
      <p:bldP spid="5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166255" y="255436"/>
            <a:ext cx="9114972" cy="513491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надає наступні компоненти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middleware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15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1">
            <a:extLst>
              <a:ext uri="{FF2B5EF4-FFF2-40B4-BE49-F238E27FC236}">
                <a16:creationId xmlns:a16="http://schemas.microsoft.com/office/drawing/2014/main" id="{CA37CCFD-60B6-463A-983D-C24A956ED858}"/>
              </a:ext>
            </a:extLst>
          </p:cNvPr>
          <p:cNvSpPr txBox="1">
            <a:spLocks/>
          </p:cNvSpPr>
          <p:nvPr/>
        </p:nvSpPr>
        <p:spPr bwMode="auto">
          <a:xfrm>
            <a:off x="166255" y="1352715"/>
            <a:ext cx="8933735" cy="51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Authentication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представляє підтримку аутентифікації;</a:t>
            </a:r>
          </a:p>
          <a:p>
            <a:pPr eaLnBrk="1" hangingPunct="1">
              <a:spcBef>
                <a:spcPts val="600"/>
              </a:spcBef>
            </a:pPr>
            <a:r>
              <a:rPr lang="ru-RU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Cookie</a:t>
            </a:r>
            <a:r>
              <a:rPr lang="ru-RU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Policy: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відслідковує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згоду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користувача на зберігання </a:t>
            </a: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язаної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ним інформації в </a:t>
            </a: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куках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hangingPunct="1">
              <a:spcBef>
                <a:spcPts val="600"/>
              </a:spcBef>
            </a:pPr>
            <a:r>
              <a:rPr lang="ru-RU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CORS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забезпечує підтримку </a:t>
            </a: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кросдоменних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запитів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hangingPunct="1">
              <a:spcBef>
                <a:spcPts val="600"/>
              </a:spcBef>
            </a:pPr>
            <a:r>
              <a:rPr lang="ru-RU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представляє сторінки статусних кодів, функціонал обробки виключень, сторінку виключень розробника;</a:t>
            </a:r>
          </a:p>
        </p:txBody>
      </p:sp>
    </p:spTree>
    <p:extLst>
      <p:ext uri="{BB962C8B-B14F-4D97-AF65-F5344CB8AC3E}">
        <p14:creationId xmlns:p14="http://schemas.microsoft.com/office/powerpoint/2010/main" val="2532505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16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1">
            <a:extLst>
              <a:ext uri="{FF2B5EF4-FFF2-40B4-BE49-F238E27FC236}">
                <a16:creationId xmlns:a16="http://schemas.microsoft.com/office/drawing/2014/main" id="{CA37CCFD-60B6-463A-983D-C24A956ED858}"/>
              </a:ext>
            </a:extLst>
          </p:cNvPr>
          <p:cNvSpPr txBox="1">
            <a:spLocks/>
          </p:cNvSpPr>
          <p:nvPr/>
        </p:nvSpPr>
        <p:spPr bwMode="auto">
          <a:xfrm>
            <a:off x="105132" y="155682"/>
            <a:ext cx="8933735" cy="51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u-RU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Forwarded</a:t>
            </a:r>
            <a:r>
              <a:rPr lang="ru-RU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Headers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перенаправляє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заголовки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запиту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hangingPunct="1">
              <a:spcBef>
                <a:spcPts val="600"/>
              </a:spcBef>
            </a:pPr>
            <a:r>
              <a:rPr lang="ru-RU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Check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перевіряє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працездатність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додатку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hangingPunct="1">
              <a:spcBef>
                <a:spcPts val="600"/>
              </a:spcBef>
            </a:pPr>
            <a:r>
              <a:rPr lang="ru-RU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 </a:t>
            </a:r>
            <a:r>
              <a:rPr lang="ru-RU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ru-RU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Override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дозволяє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вхідному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POST-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запиту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перевизначити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метод;</a:t>
            </a:r>
          </a:p>
          <a:p>
            <a:pPr eaLnBrk="1" hangingPunct="1">
              <a:spcBef>
                <a:spcPts val="600"/>
              </a:spcBef>
            </a:pPr>
            <a:r>
              <a:rPr lang="ru-RU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 </a:t>
            </a:r>
            <a:r>
              <a:rPr lang="ru-RU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Redirection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перенаправляє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усі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запити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 на HTTPS;</a:t>
            </a:r>
          </a:p>
          <a:p>
            <a:pPr eaLnBrk="1" hangingPunct="1">
              <a:spcBef>
                <a:spcPts val="600"/>
              </a:spcBef>
            </a:pPr>
            <a:r>
              <a:rPr lang="ru-RU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 </a:t>
            </a:r>
            <a:r>
              <a:rPr lang="ru-RU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Strict</a:t>
            </a:r>
            <a:r>
              <a:rPr lang="ru-RU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Transport Security (HSTS)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для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покращення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безпеки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додатку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додає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спеціальний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заголовок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відповіді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hangingPunct="1">
              <a:spcBef>
                <a:spcPts val="600"/>
              </a:spcBef>
            </a:pPr>
            <a:r>
              <a:rPr lang="ru-RU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MVC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забезпечує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функціонал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фреймворка MVC;</a:t>
            </a:r>
            <a:endParaRPr lang="uk-UA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298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17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1">
            <a:extLst>
              <a:ext uri="{FF2B5EF4-FFF2-40B4-BE49-F238E27FC236}">
                <a16:creationId xmlns:a16="http://schemas.microsoft.com/office/drawing/2014/main" id="{CA37CCFD-60B6-463A-983D-C24A956ED858}"/>
              </a:ext>
            </a:extLst>
          </p:cNvPr>
          <p:cNvSpPr txBox="1">
            <a:spLocks/>
          </p:cNvSpPr>
          <p:nvPr/>
        </p:nvSpPr>
        <p:spPr bwMode="auto">
          <a:xfrm>
            <a:off x="105132" y="155682"/>
            <a:ext cx="8933735" cy="51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u-RU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lang="ru-RU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Localization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забезпечує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підтримку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локалізації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hangingPunct="1">
              <a:spcBef>
                <a:spcPts val="600"/>
              </a:spcBef>
            </a:pPr>
            <a:r>
              <a:rPr lang="ru-RU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</a:t>
            </a:r>
            <a:r>
              <a:rPr lang="ru-RU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Caching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дозволяє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кешувати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запитів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hangingPunct="1">
              <a:spcBef>
                <a:spcPts val="600"/>
              </a:spcBef>
            </a:pPr>
            <a:r>
              <a:rPr lang="ru-RU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</a:t>
            </a:r>
            <a:r>
              <a:rPr lang="ru-RU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Compression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забезпечує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стискання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відповіді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клієнту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hangingPunct="1">
              <a:spcBef>
                <a:spcPts val="600"/>
              </a:spcBef>
            </a:pPr>
            <a:r>
              <a:rPr lang="ru-RU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URL </a:t>
            </a:r>
            <a:r>
              <a:rPr lang="ru-RU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Rewrite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представляє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</a:t>
            </a: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іональність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URL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Rewriting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hangingPunct="1">
              <a:spcBef>
                <a:spcPts val="600"/>
              </a:spcBef>
            </a:pPr>
            <a:r>
              <a:rPr lang="ru-RU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Endpoint</a:t>
            </a:r>
            <a:r>
              <a:rPr lang="ru-RU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Routing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представляє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механізм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маршрутизації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hangingPunct="1">
              <a:spcBef>
                <a:spcPts val="600"/>
              </a:spcBef>
            </a:pP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представляє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підтримку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сесій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eaLnBrk="1" hangingPunct="1">
              <a:spcBef>
                <a:spcPts val="600"/>
              </a:spcBef>
            </a:pPr>
            <a:r>
              <a:rPr lang="ru-RU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</a:t>
            </a:r>
            <a:r>
              <a:rPr lang="ru-RU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Files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обробка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статичних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файлів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hangingPunct="1">
              <a:spcBef>
                <a:spcPts val="600"/>
              </a:spcBef>
            </a:pPr>
            <a:r>
              <a:rPr lang="ru-RU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WebSockets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додає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підтримку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WebSockets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600"/>
              </a:spcBef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</a:pPr>
            <a:endParaRPr lang="uk-UA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874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18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1">
            <a:extLst>
              <a:ext uri="{FF2B5EF4-FFF2-40B4-BE49-F238E27FC236}">
                <a16:creationId xmlns:a16="http://schemas.microsoft.com/office/drawing/2014/main" id="{CA37CCFD-60B6-463A-983D-C24A956ED858}"/>
              </a:ext>
            </a:extLst>
          </p:cNvPr>
          <p:cNvSpPr txBox="1">
            <a:spLocks/>
          </p:cNvSpPr>
          <p:nvPr/>
        </p:nvSpPr>
        <p:spPr bwMode="auto">
          <a:xfrm>
            <a:off x="105132" y="155682"/>
            <a:ext cx="8933735" cy="51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spcBef>
                <a:spcPts val="600"/>
              </a:spcBef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Configure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виконується один раз при створенні об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єкта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класу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Startup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компоненти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middleware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створюються один раз і існують протягом всього життєвого циклу додатку.</a:t>
            </a:r>
          </a:p>
          <a:p>
            <a:pPr marL="44450" indent="0" eaLnBrk="1" hangingPunct="1">
              <a:spcBef>
                <a:spcPts val="600"/>
              </a:spcBef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Наприклад, визначимо такий клас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Startup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uk-UA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E3987-FE90-4212-8B4A-E307DD647255}"/>
              </a:ext>
            </a:extLst>
          </p:cNvPr>
          <p:cNvSpPr txBox="1"/>
          <p:nvPr/>
        </p:nvSpPr>
        <p:spPr>
          <a:xfrm>
            <a:off x="233796" y="2561681"/>
            <a:ext cx="842252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  <a:latin typeface="Cascadia Mono" panose="020B0609020000020004" pitchFamily="49" charset="0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ascadia Mono" panose="020B0609020000020004" pitchFamily="49" charset="0"/>
              </a:rPr>
              <a:t>class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800" b="1" dirty="0">
                <a:solidFill>
                  <a:srgbClr val="2B91AF"/>
                </a:solidFill>
                <a:latin typeface="Cascadia Mono" panose="020B0609020000020004" pitchFamily="49" charset="0"/>
              </a:rPr>
              <a:t>Startup</a:t>
            </a:r>
            <a:r>
              <a:rPr lang="en-US" b="1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uk-UA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n-US" sz="1800" b="1" dirty="0">
                <a:solidFill>
                  <a:srgbClr val="0000FF"/>
                </a:solidFill>
                <a:latin typeface="Cascadia Mono" panose="020B0609020000020004" pitchFamily="49" charset="0"/>
              </a:rPr>
              <a:t>   public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ascadia Mono" panose="020B0609020000020004" pitchFamily="49" charset="0"/>
              </a:rPr>
              <a:t>void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scadia Mono" panose="020B0609020000020004" pitchFamily="49" charset="0"/>
              </a:rPr>
              <a:t>ConfigureServices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ascadia Mono" panose="020B0609020000020004" pitchFamily="49" charset="0"/>
              </a:rPr>
              <a:t>IServiceCollection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services)   </a:t>
            </a:r>
          </a:p>
          <a:p>
            <a:r>
              <a:rPr lang="en-US" b="1" dirty="0">
                <a:solidFill>
                  <a:srgbClr val="000000"/>
                </a:solidFill>
                <a:latin typeface="Cascadia Mono" panose="020B0609020000020004" pitchFamily="49" charset="0"/>
              </a:rPr>
              <a:t>   </a:t>
            </a:r>
            <a:r>
              <a:rPr lang="uk-UA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</a:t>
            </a:r>
            <a:r>
              <a:rPr lang="uk-UA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  <a:endParaRPr lang="en-US" sz="1800" b="1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 </a:t>
            </a:r>
            <a:r>
              <a:rPr lang="en-US" sz="1800" b="1" dirty="0">
                <a:solidFill>
                  <a:srgbClr val="0000FF"/>
                </a:solidFill>
                <a:latin typeface="Cascadia Mono" panose="020B0609020000020004" pitchFamily="49" charset="0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ascadia Mono" panose="020B0609020000020004" pitchFamily="49" charset="0"/>
              </a:rPr>
              <a:t>void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Configure(</a:t>
            </a:r>
            <a:r>
              <a:rPr lang="en-US" sz="1800" b="1" dirty="0" err="1">
                <a:solidFill>
                  <a:srgbClr val="000000"/>
                </a:solidFill>
                <a:latin typeface="Cascadia Mono" panose="020B0609020000020004" pitchFamily="49" charset="0"/>
              </a:rPr>
              <a:t>IApplicationBuilder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app)</a:t>
            </a:r>
          </a:p>
          <a:p>
            <a:r>
              <a:rPr lang="uk-UA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 {</a:t>
            </a:r>
          </a:p>
          <a:p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800" b="1" dirty="0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x = 2;</a:t>
            </a:r>
          </a:p>
          <a:p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800" b="1" dirty="0" err="1">
                <a:solidFill>
                  <a:srgbClr val="000000"/>
                </a:solidFill>
                <a:latin typeface="Cascadia Mono" panose="020B0609020000020004" pitchFamily="49" charset="0"/>
              </a:rPr>
              <a:t>app.Run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800" b="1" dirty="0">
                <a:solidFill>
                  <a:srgbClr val="0000FF"/>
                </a:solidFill>
                <a:latin typeface="Cascadia Mono" panose="020B0609020000020004" pitchFamily="49" charset="0"/>
              </a:rPr>
              <a:t>async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(context) =&gt;</a:t>
            </a:r>
          </a:p>
          <a:p>
            <a:r>
              <a:rPr lang="uk-UA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    {</a:t>
            </a:r>
          </a:p>
          <a:p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      x = x * 2;  </a:t>
            </a:r>
            <a:r>
              <a:rPr lang="en-US" sz="1800" b="1" dirty="0">
                <a:solidFill>
                  <a:srgbClr val="008000"/>
                </a:solidFill>
                <a:latin typeface="Cascadia Mono" panose="020B0609020000020004" pitchFamily="49" charset="0"/>
              </a:rPr>
              <a:t>//  2 * 2 = 4</a:t>
            </a:r>
            <a:endParaRPr lang="en-US" sz="1800" b="1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      </a:t>
            </a:r>
            <a:r>
              <a:rPr lang="en-US" sz="1800" b="1" dirty="0">
                <a:solidFill>
                  <a:srgbClr val="0000FF"/>
                </a:solidFill>
                <a:latin typeface="Cascadia Mono" panose="020B0609020000020004" pitchFamily="49" charset="0"/>
              </a:rPr>
              <a:t>await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scadia Mono" panose="020B0609020000020004" pitchFamily="49" charset="0"/>
              </a:rPr>
              <a:t>context.Response.WriteAsync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800" b="1" dirty="0">
                <a:solidFill>
                  <a:srgbClr val="A31515"/>
                </a:solidFill>
                <a:latin typeface="Cascadia Mono" panose="020B0609020000020004" pitchFamily="49" charset="0"/>
              </a:rPr>
              <a:t>$"Result: 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{x}</a:t>
            </a:r>
            <a:r>
              <a:rPr lang="en-US" sz="1800" b="1" dirty="0">
                <a:solidFill>
                  <a:srgbClr val="A31515"/>
                </a:solidFill>
                <a:latin typeface="Cascadia Mono" panose="020B0609020000020004" pitchFamily="49" charset="0"/>
              </a:rPr>
              <a:t>"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r>
              <a:rPr lang="uk-UA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    });</a:t>
            </a:r>
          </a:p>
          <a:p>
            <a:r>
              <a:rPr lang="uk-UA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 }</a:t>
            </a:r>
          </a:p>
          <a:p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078773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19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1">
            <a:extLst>
              <a:ext uri="{FF2B5EF4-FFF2-40B4-BE49-F238E27FC236}">
                <a16:creationId xmlns:a16="http://schemas.microsoft.com/office/drawing/2014/main" id="{CA37CCFD-60B6-463A-983D-C24A956ED858}"/>
              </a:ext>
            </a:extLst>
          </p:cNvPr>
          <p:cNvSpPr txBox="1">
            <a:spLocks/>
          </p:cNvSpPr>
          <p:nvPr/>
        </p:nvSpPr>
        <p:spPr bwMode="auto">
          <a:xfrm>
            <a:off x="105132" y="155682"/>
            <a:ext cx="8933735" cy="51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spcBef>
                <a:spcPts val="600"/>
              </a:spcBef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першому зверненні до сайту побачимо: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9BAEE5-17CB-4A42-A805-2D9DD56BD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40" y="837247"/>
            <a:ext cx="3514725" cy="1647825"/>
          </a:xfrm>
          <a:prstGeom prst="rect">
            <a:avLst/>
          </a:prstGeom>
        </p:spPr>
      </p:pic>
      <p:sp>
        <p:nvSpPr>
          <p:cNvPr id="7" name="Объект 1">
            <a:extLst>
              <a:ext uri="{FF2B5EF4-FFF2-40B4-BE49-F238E27FC236}">
                <a16:creationId xmlns:a16="http://schemas.microsoft.com/office/drawing/2014/main" id="{3C030133-A667-4ED6-8AE0-C6ACA3710C1A}"/>
              </a:ext>
            </a:extLst>
          </p:cNvPr>
          <p:cNvSpPr txBox="1">
            <a:spLocks/>
          </p:cNvSpPr>
          <p:nvPr/>
        </p:nvSpPr>
        <p:spPr bwMode="auto">
          <a:xfrm>
            <a:off x="105132" y="2653146"/>
            <a:ext cx="8933735" cy="51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spcBef>
                <a:spcPts val="600"/>
              </a:spcBef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другому зверненні: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6B8852-0127-4633-9318-95245173F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90" y="3319334"/>
            <a:ext cx="3495675" cy="1543050"/>
          </a:xfrm>
          <a:prstGeom prst="rect">
            <a:avLst/>
          </a:prstGeom>
        </p:spPr>
      </p:pic>
      <p:sp>
        <p:nvSpPr>
          <p:cNvPr id="10" name="Объект 1">
            <a:extLst>
              <a:ext uri="{FF2B5EF4-FFF2-40B4-BE49-F238E27FC236}">
                <a16:creationId xmlns:a16="http://schemas.microsoft.com/office/drawing/2014/main" id="{2C02CC3A-0308-4D58-B52A-6F44045A73D7}"/>
              </a:ext>
            </a:extLst>
          </p:cNvPr>
          <p:cNvSpPr txBox="1">
            <a:spLocks/>
          </p:cNvSpPr>
          <p:nvPr/>
        </p:nvSpPr>
        <p:spPr bwMode="auto">
          <a:xfrm>
            <a:off x="166255" y="5150610"/>
            <a:ext cx="8933735" cy="51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spcBef>
                <a:spcPts val="600"/>
              </a:spcBef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 </a:t>
            </a: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язане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тим, що браузер робить два запити - один до безпосередньо до сторінки, а другий до </a:t>
            </a: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файла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favicon.ico.</a:t>
            </a:r>
            <a:endParaRPr lang="uk-UA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285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uiExpand="1" build="p"/>
      <p:bldP spid="1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32E7C2-2CC5-4183-93DB-A344B7D95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7098"/>
            <a:ext cx="9144000" cy="384223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EBA77CF-CD86-4BDB-BF0E-89B59AF63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18" y="2337435"/>
            <a:ext cx="7572375" cy="4086225"/>
          </a:xfrm>
          <a:prstGeom prst="rect">
            <a:avLst/>
          </a:prstGeom>
        </p:spPr>
      </p:pic>
      <p:sp>
        <p:nvSpPr>
          <p:cNvPr id="4" name="Заголовок 12"/>
          <p:cNvSpPr>
            <a:spLocks noGrp="1"/>
          </p:cNvSpPr>
          <p:nvPr>
            <p:ph type="title"/>
          </p:nvPr>
        </p:nvSpPr>
        <p:spPr>
          <a:xfrm>
            <a:off x="-14982" y="269677"/>
            <a:ext cx="9114972" cy="373477"/>
          </a:xfrm>
          <a:noFill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>
                <a:solidFill>
                  <a:srgbClr val="DC2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Початок роботи з </a:t>
            </a:r>
            <a:r>
              <a:rPr lang="en-US" sz="4000" dirty="0">
                <a:solidFill>
                  <a:srgbClr val="DC2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</a:t>
            </a:r>
            <a:endParaRPr lang="uk-UA" sz="4000" dirty="0">
              <a:solidFill>
                <a:srgbClr val="DC24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29029" y="920245"/>
            <a:ext cx="9114972" cy="1459273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Studio 2022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замовчуванню буде встановлено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.NET 6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використання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.NET 5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потрібно вибрати відповідний компонент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2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F9F4E12-30A4-4A32-B059-8E4B71A2E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663" y="2337435"/>
            <a:ext cx="6976765" cy="40862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2"/>
          <p:cNvSpPr>
            <a:spLocks noGrp="1"/>
          </p:cNvSpPr>
          <p:nvPr>
            <p:ph type="title"/>
          </p:nvPr>
        </p:nvSpPr>
        <p:spPr>
          <a:xfrm>
            <a:off x="29028" y="385496"/>
            <a:ext cx="9114972" cy="373477"/>
          </a:xfrm>
          <a:noFill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rgbClr val="DC2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 </a:t>
            </a:r>
            <a:r>
              <a:rPr lang="en-US" dirty="0">
                <a:solidFill>
                  <a:srgbClr val="DC2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Use, Run </a:t>
            </a:r>
            <a:r>
              <a:rPr lang="uk-UA" dirty="0">
                <a:solidFill>
                  <a:srgbClr val="DC2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делегат </a:t>
            </a:r>
            <a:r>
              <a:rPr lang="en-US" dirty="0" err="1">
                <a:solidFill>
                  <a:srgbClr val="DC2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RequestDelegate</a:t>
            </a:r>
            <a:endParaRPr lang="uk-UA" dirty="0">
              <a:solidFill>
                <a:srgbClr val="DC24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165562" y="1282379"/>
            <a:ext cx="9114972" cy="513491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представляє найпростіший спосіб додавання компонентів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middleware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Однак, компоненти, визначені через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 викликають ніякі інші компоненти і далі обробку запиту не передають.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20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2494CF-1835-459E-AE29-A21491A2E972}"/>
              </a:ext>
            </a:extLst>
          </p:cNvPr>
          <p:cNvSpPr txBox="1"/>
          <p:nvPr/>
        </p:nvSpPr>
        <p:spPr>
          <a:xfrm>
            <a:off x="0" y="3630970"/>
            <a:ext cx="91149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ascadia Mono" panose="020B0609020000020004" pitchFamily="49" charset="0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ascadia Mono" panose="020B0609020000020004" pitchFamily="49" charset="0"/>
              </a:rPr>
              <a:t>class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800" b="1" dirty="0">
                <a:solidFill>
                  <a:srgbClr val="2B91AF"/>
                </a:solidFill>
                <a:latin typeface="Cascadia Mono" panose="020B0609020000020004" pitchFamily="49" charset="0"/>
              </a:rPr>
              <a:t>Startup</a:t>
            </a:r>
            <a:endParaRPr lang="en-US" sz="1800" b="1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uk-UA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{</a:t>
            </a:r>
          </a:p>
          <a:p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      </a:t>
            </a:r>
            <a:r>
              <a:rPr lang="en-US" sz="1800" b="1" dirty="0">
                <a:solidFill>
                  <a:srgbClr val="0000FF"/>
                </a:solidFill>
                <a:latin typeface="Cascadia Mono" panose="020B0609020000020004" pitchFamily="49" charset="0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ascadia Mono" panose="020B0609020000020004" pitchFamily="49" charset="0"/>
              </a:rPr>
              <a:t>void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Configure(</a:t>
            </a:r>
            <a:r>
              <a:rPr lang="en-US" sz="1800" b="1" dirty="0" err="1">
                <a:solidFill>
                  <a:srgbClr val="000000"/>
                </a:solidFill>
                <a:latin typeface="Cascadia Mono" panose="020B0609020000020004" pitchFamily="49" charset="0"/>
              </a:rPr>
              <a:t>IApplicationBuilder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app)</a:t>
            </a:r>
          </a:p>
          <a:p>
            <a:r>
              <a:rPr lang="uk-UA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      {</a:t>
            </a:r>
          </a:p>
          <a:p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  </a:t>
            </a:r>
            <a:r>
              <a:rPr lang="en-US" sz="1800" b="1" dirty="0" err="1">
                <a:solidFill>
                  <a:srgbClr val="000000"/>
                </a:solidFill>
                <a:latin typeface="Cascadia Mono" panose="020B0609020000020004" pitchFamily="49" charset="0"/>
              </a:rPr>
              <a:t>app.Run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800" b="1" dirty="0">
                <a:solidFill>
                  <a:srgbClr val="0000FF"/>
                </a:solidFill>
                <a:latin typeface="Cascadia Mono" panose="020B0609020000020004" pitchFamily="49" charset="0"/>
              </a:rPr>
              <a:t>async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(context) =&gt;</a:t>
            </a:r>
          </a:p>
          <a:p>
            <a:r>
              <a:rPr lang="uk-UA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  {</a:t>
            </a:r>
          </a:p>
          <a:p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      </a:t>
            </a:r>
            <a:r>
              <a:rPr lang="en-US" sz="1800" b="1" dirty="0">
                <a:solidFill>
                  <a:srgbClr val="0000FF"/>
                </a:solidFill>
                <a:latin typeface="Cascadia Mono" panose="020B0609020000020004" pitchFamily="49" charset="0"/>
              </a:rPr>
              <a:t>await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scadia Mono" panose="020B0609020000020004" pitchFamily="49" charset="0"/>
              </a:rPr>
              <a:t>context.Response.WriteAsync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800" b="1" dirty="0">
                <a:solidFill>
                  <a:srgbClr val="A31515"/>
                </a:solidFill>
                <a:latin typeface="Cascadia Mono" panose="020B0609020000020004" pitchFamily="49" charset="0"/>
              </a:rPr>
              <a:t>"Hello World!"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r>
              <a:rPr lang="uk-UA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  });</a:t>
            </a:r>
          </a:p>
          <a:p>
            <a:r>
              <a:rPr lang="uk-UA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      }</a:t>
            </a:r>
          </a:p>
          <a:p>
            <a:r>
              <a:rPr lang="uk-UA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}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873596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196042" y="215579"/>
            <a:ext cx="9114972" cy="513491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також додає компоненти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middleware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 оброблюють запит,  але у ньому може бути викликаний наступний компонент у </a:t>
            </a: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конвейері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запиту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21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DF203D-AEDB-4B98-84B7-17713632C29D}"/>
              </a:ext>
            </a:extLst>
          </p:cNvPr>
          <p:cNvSpPr txBox="1"/>
          <p:nvPr/>
        </p:nvSpPr>
        <p:spPr>
          <a:xfrm>
            <a:off x="240052" y="2140208"/>
            <a:ext cx="890394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ascadia Mono" panose="020B0609020000020004" pitchFamily="49" charset="0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ascadia Mono" panose="020B0609020000020004" pitchFamily="49" charset="0"/>
              </a:rPr>
              <a:t>void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Configure(</a:t>
            </a:r>
            <a:r>
              <a:rPr lang="en-US" sz="1800" b="1" dirty="0" err="1">
                <a:solidFill>
                  <a:srgbClr val="000000"/>
                </a:solidFill>
                <a:latin typeface="Cascadia Mono" panose="020B0609020000020004" pitchFamily="49" charset="0"/>
              </a:rPr>
              <a:t>IApplicationBuilder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app)</a:t>
            </a:r>
          </a:p>
          <a:p>
            <a:r>
              <a:rPr lang="uk-UA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{</a:t>
            </a:r>
          </a:p>
          <a:p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800" b="1" dirty="0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x = 5;</a:t>
            </a:r>
          </a:p>
          <a:p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800" b="1" dirty="0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y = 8;</a:t>
            </a:r>
          </a:p>
          <a:p>
            <a:r>
              <a:rPr lang="en-US" sz="1800" b="1" dirty="0">
                <a:solidFill>
                  <a:srgbClr val="0000FF"/>
                </a:solidFill>
                <a:latin typeface="Cascadia Mono" panose="020B0609020000020004" pitchFamily="49" charset="0"/>
              </a:rPr>
              <a:t>      int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z = 0;</a:t>
            </a:r>
          </a:p>
          <a:p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800" b="1" dirty="0" err="1">
                <a:solidFill>
                  <a:srgbClr val="000000"/>
                </a:solidFill>
                <a:latin typeface="Cascadia Mono" panose="020B0609020000020004" pitchFamily="49" charset="0"/>
              </a:rPr>
              <a:t>app.Use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800" b="1" dirty="0">
                <a:solidFill>
                  <a:srgbClr val="0000FF"/>
                </a:solidFill>
                <a:latin typeface="Cascadia Mono" panose="020B0609020000020004" pitchFamily="49" charset="0"/>
              </a:rPr>
              <a:t>async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(context, next) =&gt;</a:t>
            </a:r>
          </a:p>
          <a:p>
            <a:r>
              <a:rPr lang="uk-UA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 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 </a:t>
            </a:r>
            <a:r>
              <a:rPr lang="uk-UA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z = x * y;</a:t>
            </a:r>
          </a:p>
          <a:p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</a:t>
            </a:r>
            <a:r>
              <a:rPr lang="en-US" sz="1800" b="1" dirty="0">
                <a:solidFill>
                  <a:srgbClr val="0000FF"/>
                </a:solidFill>
                <a:latin typeface="Cascadia Mono" panose="020B0609020000020004" pitchFamily="49" charset="0"/>
              </a:rPr>
              <a:t>await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scadia Mono" panose="020B0609020000020004" pitchFamily="49" charset="0"/>
              </a:rPr>
              <a:t>next.Invoke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(); //</a:t>
            </a:r>
            <a:r>
              <a:rPr lang="uk-UA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виконує перехі</a:t>
            </a:r>
            <a:r>
              <a:rPr lang="uk-UA" b="1" dirty="0">
                <a:solidFill>
                  <a:srgbClr val="000000"/>
                </a:solidFill>
                <a:latin typeface="Cascadia Mono" panose="020B0609020000020004" pitchFamily="49" charset="0"/>
              </a:rPr>
              <a:t>д до </a:t>
            </a:r>
            <a:r>
              <a:rPr lang="uk-UA" b="1" dirty="0" err="1">
                <a:solidFill>
                  <a:srgbClr val="000000"/>
                </a:solidFill>
                <a:latin typeface="Cascadia Mono" panose="020B0609020000020004" pitchFamily="49" charset="0"/>
              </a:rPr>
              <a:t>наст</a:t>
            </a:r>
            <a:r>
              <a:rPr lang="uk-UA" b="1" dirty="0">
                <a:solidFill>
                  <a:srgbClr val="000000"/>
                </a:solidFill>
                <a:latin typeface="Cascadia Mono" panose="020B0609020000020004" pitchFamily="49" charset="0"/>
              </a:rPr>
              <a:t>. комп.</a:t>
            </a:r>
            <a:endParaRPr lang="en-US" sz="1800" b="1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uk-UA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   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uk-UA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});</a:t>
            </a:r>
          </a:p>
          <a:p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    </a:t>
            </a:r>
            <a:r>
              <a:rPr lang="en-US" sz="1800" b="1" dirty="0" err="1">
                <a:solidFill>
                  <a:srgbClr val="000000"/>
                </a:solidFill>
                <a:latin typeface="Cascadia Mono" panose="020B0609020000020004" pitchFamily="49" charset="0"/>
              </a:rPr>
              <a:t>app.Run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800" b="1" dirty="0">
                <a:solidFill>
                  <a:srgbClr val="0000FF"/>
                </a:solidFill>
                <a:latin typeface="Cascadia Mono" panose="020B0609020000020004" pitchFamily="49" charset="0"/>
              </a:rPr>
              <a:t>async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(context) =&gt;</a:t>
            </a:r>
          </a:p>
          <a:p>
            <a:r>
              <a:rPr lang="uk-UA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    {</a:t>
            </a:r>
          </a:p>
          <a:p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        </a:t>
            </a:r>
            <a:r>
              <a:rPr lang="en-US" sz="1800" b="1" dirty="0">
                <a:solidFill>
                  <a:srgbClr val="0000FF"/>
                </a:solidFill>
                <a:latin typeface="Cascadia Mono" panose="020B0609020000020004" pitchFamily="49" charset="0"/>
              </a:rPr>
              <a:t>await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scadia Mono" panose="020B0609020000020004" pitchFamily="49" charset="0"/>
              </a:rPr>
              <a:t>context.Response.WriteAsync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800" b="1" dirty="0">
                <a:solidFill>
                  <a:srgbClr val="A31515"/>
                </a:solidFill>
                <a:latin typeface="Cascadia Mono" panose="020B0609020000020004" pitchFamily="49" charset="0"/>
              </a:rPr>
              <a:t>$"x * y = 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{z}</a:t>
            </a:r>
            <a:r>
              <a:rPr lang="en-US" sz="1800" b="1" dirty="0">
                <a:solidFill>
                  <a:srgbClr val="A31515"/>
                </a:solidFill>
                <a:latin typeface="Cascadia Mono" panose="020B0609020000020004" pitchFamily="49" charset="0"/>
              </a:rPr>
              <a:t>"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r>
              <a:rPr lang="uk-UA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  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</a:t>
            </a:r>
            <a:r>
              <a:rPr lang="uk-UA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});</a:t>
            </a:r>
          </a:p>
          <a:p>
            <a:r>
              <a:rPr lang="uk-UA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853928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12F024-72D0-4DD9-B7C4-0A2F519DC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27" y="64312"/>
            <a:ext cx="7769500" cy="6281723"/>
          </a:xfrm>
          <a:prstGeom prst="rect">
            <a:avLst/>
          </a:prstGeom>
        </p:spPr>
      </p:pic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22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Дуга 27">
            <a:extLst>
              <a:ext uri="{FF2B5EF4-FFF2-40B4-BE49-F238E27FC236}">
                <a16:creationId xmlns:a16="http://schemas.microsoft.com/office/drawing/2014/main" id="{BEB68594-6BA4-4ACA-A408-07C1EC32E530}"/>
              </a:ext>
            </a:extLst>
          </p:cNvPr>
          <p:cNvSpPr/>
          <p:nvPr/>
        </p:nvSpPr>
        <p:spPr>
          <a:xfrm>
            <a:off x="565308" y="1808480"/>
            <a:ext cx="2299812" cy="1640840"/>
          </a:xfrm>
          <a:prstGeom prst="arc">
            <a:avLst>
              <a:gd name="adj1" fmla="val 5540740"/>
              <a:gd name="adj2" fmla="val 16156226"/>
            </a:avLst>
          </a:prstGeom>
          <a:ln w="5715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Дуга 30">
            <a:extLst>
              <a:ext uri="{FF2B5EF4-FFF2-40B4-BE49-F238E27FC236}">
                <a16:creationId xmlns:a16="http://schemas.microsoft.com/office/drawing/2014/main" id="{DC5FCA03-68EF-4091-B457-B7DC5A5BCDE5}"/>
              </a:ext>
            </a:extLst>
          </p:cNvPr>
          <p:cNvSpPr/>
          <p:nvPr/>
        </p:nvSpPr>
        <p:spPr>
          <a:xfrm>
            <a:off x="565308" y="3738880"/>
            <a:ext cx="2299812" cy="1640840"/>
          </a:xfrm>
          <a:prstGeom prst="arc">
            <a:avLst>
              <a:gd name="adj1" fmla="val 5540740"/>
              <a:gd name="adj2" fmla="val 16156226"/>
            </a:avLst>
          </a:prstGeom>
          <a:ln w="5715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Дуга 31">
            <a:extLst>
              <a:ext uri="{FF2B5EF4-FFF2-40B4-BE49-F238E27FC236}">
                <a16:creationId xmlns:a16="http://schemas.microsoft.com/office/drawing/2014/main" id="{89A49EA7-7BAB-4FFD-B68C-ED8D53B7A545}"/>
              </a:ext>
            </a:extLst>
          </p:cNvPr>
          <p:cNvSpPr/>
          <p:nvPr/>
        </p:nvSpPr>
        <p:spPr>
          <a:xfrm flipV="1">
            <a:off x="565308" y="4028440"/>
            <a:ext cx="2442052" cy="1640840"/>
          </a:xfrm>
          <a:prstGeom prst="arc">
            <a:avLst>
              <a:gd name="adj1" fmla="val 5540740"/>
              <a:gd name="adj2" fmla="val 16156226"/>
            </a:avLst>
          </a:prstGeom>
          <a:ln w="5715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Дуга 32">
            <a:extLst>
              <a:ext uri="{FF2B5EF4-FFF2-40B4-BE49-F238E27FC236}">
                <a16:creationId xmlns:a16="http://schemas.microsoft.com/office/drawing/2014/main" id="{BFFB1B85-C0C7-42BD-AFB3-303393A6CBF2}"/>
              </a:ext>
            </a:extLst>
          </p:cNvPr>
          <p:cNvSpPr/>
          <p:nvPr/>
        </p:nvSpPr>
        <p:spPr>
          <a:xfrm flipV="1">
            <a:off x="565308" y="2092960"/>
            <a:ext cx="2442052" cy="2176780"/>
          </a:xfrm>
          <a:prstGeom prst="arc">
            <a:avLst>
              <a:gd name="adj1" fmla="val 5540740"/>
              <a:gd name="adj2" fmla="val 16156226"/>
            </a:avLst>
          </a:prstGeom>
          <a:ln w="5715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3294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196042" y="215579"/>
            <a:ext cx="9114972" cy="513491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 поганої організації коду: </a:t>
            </a:r>
            <a:endParaRPr lang="ru-RU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23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5C6CA1-A859-48AF-9CF8-2E04F0ECCD96}"/>
              </a:ext>
            </a:extLst>
          </p:cNvPr>
          <p:cNvSpPr txBox="1"/>
          <p:nvPr/>
        </p:nvSpPr>
        <p:spPr>
          <a:xfrm>
            <a:off x="196042" y="919907"/>
            <a:ext cx="890394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ascadia Mono" panose="020B0609020000020004" pitchFamily="49" charset="0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ascadia Mono" panose="020B0609020000020004" pitchFamily="49" charset="0"/>
              </a:rPr>
              <a:t>void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Configure(</a:t>
            </a:r>
            <a:r>
              <a:rPr lang="en-US" sz="1800" b="1" dirty="0" err="1">
                <a:solidFill>
                  <a:srgbClr val="000000"/>
                </a:solidFill>
                <a:latin typeface="Cascadia Mono" panose="020B0609020000020004" pitchFamily="49" charset="0"/>
              </a:rPr>
              <a:t>IApplicationBuilder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app)</a:t>
            </a:r>
          </a:p>
          <a:p>
            <a:r>
              <a:rPr lang="uk-UA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{</a:t>
            </a:r>
          </a:p>
          <a:p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ascadia Mono" panose="020B0609020000020004" pitchFamily="49" charset="0"/>
              </a:rPr>
              <a:t>app.Use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800" b="1" dirty="0">
                <a:solidFill>
                  <a:srgbClr val="0000FF"/>
                </a:solidFill>
                <a:latin typeface="Cascadia Mono" panose="020B0609020000020004" pitchFamily="49" charset="0"/>
              </a:rPr>
              <a:t>async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(context, next) =&gt;</a:t>
            </a:r>
          </a:p>
          <a:p>
            <a:r>
              <a:rPr lang="uk-UA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{</a:t>
            </a:r>
          </a:p>
          <a:p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 </a:t>
            </a:r>
            <a:r>
              <a:rPr lang="uk-UA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Cascadia Mono" panose="020B0609020000020004" pitchFamily="49" charset="0"/>
              </a:rPr>
              <a:t>await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scadia Mono" panose="020B0609020000020004" pitchFamily="49" charset="0"/>
              </a:rPr>
              <a:t>context.Response.WriteAsync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800" b="1" dirty="0">
                <a:solidFill>
                  <a:srgbClr val="A31515"/>
                </a:solidFill>
                <a:latin typeface="Cascadia Mono" panose="020B0609020000020004" pitchFamily="49" charset="0"/>
              </a:rPr>
              <a:t>"&lt;p&gt;Hello world!&lt;/p&gt;"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</a:t>
            </a:r>
            <a:r>
              <a:rPr lang="uk-UA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 </a:t>
            </a:r>
            <a:r>
              <a:rPr lang="en-US" sz="1800" b="1" dirty="0">
                <a:solidFill>
                  <a:srgbClr val="0000FF"/>
                </a:solidFill>
                <a:latin typeface="Cascadia Mono" panose="020B0609020000020004" pitchFamily="49" charset="0"/>
              </a:rPr>
              <a:t>await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scadia Mono" panose="020B0609020000020004" pitchFamily="49" charset="0"/>
              </a:rPr>
              <a:t>next.Invoke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();</a:t>
            </a:r>
          </a:p>
          <a:p>
            <a:r>
              <a:rPr lang="uk-UA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});</a:t>
            </a:r>
          </a:p>
          <a:p>
            <a:r>
              <a:rPr lang="uk-UA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ascadia Mono" panose="020B0609020000020004" pitchFamily="49" charset="0"/>
              </a:rPr>
              <a:t>app.Run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800" b="1" dirty="0">
                <a:solidFill>
                  <a:srgbClr val="0000FF"/>
                </a:solidFill>
                <a:latin typeface="Cascadia Mono" panose="020B0609020000020004" pitchFamily="49" charset="0"/>
              </a:rPr>
              <a:t>async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(context) =&gt;</a:t>
            </a:r>
          </a:p>
          <a:p>
            <a:r>
              <a:rPr lang="uk-UA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{</a:t>
            </a:r>
          </a:p>
          <a:p>
            <a:r>
              <a:rPr lang="ru-RU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   </a:t>
            </a:r>
            <a:r>
              <a:rPr lang="ru-RU" sz="1800" b="1" dirty="0">
                <a:solidFill>
                  <a:srgbClr val="008000"/>
                </a:solidFill>
                <a:latin typeface="Cascadia Mono" panose="020B0609020000020004" pitchFamily="49" charset="0"/>
              </a:rPr>
              <a:t>// </a:t>
            </a:r>
            <a:r>
              <a:rPr lang="ru-RU" sz="1800" b="1" dirty="0" err="1">
                <a:solidFill>
                  <a:srgbClr val="008000"/>
                </a:solidFill>
                <a:latin typeface="Cascadia Mono" panose="020B0609020000020004" pitchFamily="49" charset="0"/>
              </a:rPr>
              <a:t>await</a:t>
            </a:r>
            <a:r>
              <a:rPr lang="ru-RU" sz="1800" b="1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ru-RU" sz="1800" b="1" dirty="0" err="1">
                <a:solidFill>
                  <a:srgbClr val="008000"/>
                </a:solidFill>
                <a:latin typeface="Cascadia Mono" panose="020B0609020000020004" pitchFamily="49" charset="0"/>
              </a:rPr>
              <a:t>Task.Delay</a:t>
            </a:r>
            <a:r>
              <a:rPr lang="ru-RU" sz="1800" b="1" dirty="0">
                <a:solidFill>
                  <a:srgbClr val="008000"/>
                </a:solidFill>
                <a:latin typeface="Cascadia Mono" panose="020B0609020000020004" pitchFamily="49" charset="0"/>
              </a:rPr>
              <a:t>(10000); </a:t>
            </a:r>
            <a:r>
              <a:rPr lang="ru-RU" sz="1800" b="1" dirty="0" err="1">
                <a:solidFill>
                  <a:srgbClr val="008000"/>
                </a:solidFill>
                <a:latin typeface="Cascadia Mono" panose="020B0609020000020004" pitchFamily="49" charset="0"/>
              </a:rPr>
              <a:t>можна</a:t>
            </a:r>
            <a:r>
              <a:rPr lang="ru-RU" sz="1800" b="1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ru-RU" sz="1800" b="1" dirty="0" err="1">
                <a:solidFill>
                  <a:srgbClr val="008000"/>
                </a:solidFill>
                <a:latin typeface="Cascadia Mono" panose="020B0609020000020004" pitchFamily="49" charset="0"/>
              </a:rPr>
              <a:t>поставити</a:t>
            </a:r>
            <a:r>
              <a:rPr lang="ru-RU" sz="1800" b="1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ru-RU" sz="1800" b="1" dirty="0" err="1">
                <a:solidFill>
                  <a:srgbClr val="008000"/>
                </a:solidFill>
                <a:latin typeface="Cascadia Mono" panose="020B0609020000020004" pitchFamily="49" charset="0"/>
              </a:rPr>
              <a:t>затримку</a:t>
            </a:r>
            <a:endParaRPr lang="ru-RU" sz="1800" b="1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uk-UA" sz="1800" b="1" dirty="0">
                <a:solidFill>
                  <a:srgbClr val="0000FF"/>
                </a:solidFill>
                <a:latin typeface="Cascadia Mono" panose="020B0609020000020004" pitchFamily="49" charset="0"/>
              </a:rPr>
              <a:t>     </a:t>
            </a:r>
            <a:r>
              <a:rPr lang="en-US" sz="1800" b="1" dirty="0">
                <a:solidFill>
                  <a:srgbClr val="0000FF"/>
                </a:solidFill>
                <a:latin typeface="Cascadia Mono" panose="020B0609020000020004" pitchFamily="49" charset="0"/>
              </a:rPr>
              <a:t>await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scadia Mono" panose="020B0609020000020004" pitchFamily="49" charset="0"/>
              </a:rPr>
              <a:t>context.Response.WriteAsync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800" b="1" dirty="0">
                <a:solidFill>
                  <a:srgbClr val="A31515"/>
                </a:solidFill>
                <a:latin typeface="Cascadia Mono" panose="020B0609020000020004" pitchFamily="49" charset="0"/>
              </a:rPr>
              <a:t>"&lt;p&gt;Good bye...&lt;/p&gt;"</a:t>
            </a:r>
            <a:r>
              <a:rPr lang="en-US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r>
              <a:rPr lang="uk-UA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});</a:t>
            </a:r>
          </a:p>
          <a:p>
            <a:r>
              <a:rPr lang="uk-UA" sz="1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  <a:endParaRPr lang="uk-UA" b="1" dirty="0"/>
          </a:p>
        </p:txBody>
      </p:sp>
      <p:sp>
        <p:nvSpPr>
          <p:cNvPr id="5" name="Объект 1">
            <a:extLst>
              <a:ext uri="{FF2B5EF4-FFF2-40B4-BE49-F238E27FC236}">
                <a16:creationId xmlns:a16="http://schemas.microsoft.com/office/drawing/2014/main" id="{DE806CBF-BE7B-4F1E-8ADE-C92D70208B7F}"/>
              </a:ext>
            </a:extLst>
          </p:cNvPr>
          <p:cNvSpPr txBox="1">
            <a:spLocks/>
          </p:cNvSpPr>
          <p:nvPr/>
        </p:nvSpPr>
        <p:spPr bwMode="auto">
          <a:xfrm>
            <a:off x="196042" y="4830538"/>
            <a:ext cx="9114972" cy="51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WriteAsync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рекомендується викликати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next.Invoke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  <a:r>
              <a:rPr lang="uk-UA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endParaRPr lang="ru-RU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816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2"/>
          <p:cNvSpPr>
            <a:spLocks noGrp="1"/>
          </p:cNvSpPr>
          <p:nvPr>
            <p:ph type="title"/>
          </p:nvPr>
        </p:nvSpPr>
        <p:spPr>
          <a:xfrm>
            <a:off x="29028" y="385496"/>
            <a:ext cx="9114972" cy="373477"/>
          </a:xfrm>
          <a:noFill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rgbClr val="DC2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 </a:t>
            </a:r>
            <a:r>
              <a:rPr lang="en-US" dirty="0">
                <a:solidFill>
                  <a:srgbClr val="DC2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</a:t>
            </a:r>
            <a:r>
              <a:rPr lang="uk-UA" dirty="0">
                <a:solidFill>
                  <a:srgbClr val="DC2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en-US" dirty="0" err="1">
                <a:solidFill>
                  <a:srgbClr val="DC2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MapWhen</a:t>
            </a:r>
            <a:endParaRPr lang="uk-UA" dirty="0">
              <a:solidFill>
                <a:srgbClr val="DC24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124922" y="854568"/>
            <a:ext cx="9114972" cy="513491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метод розширення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MapXXX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використовується для співставлення шляху запиту з делегатом, який буде обробляти запит за цим шляхом. </a:t>
            </a:r>
            <a:endParaRPr lang="ru-RU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24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C6B2E0-41D5-4A9C-81E8-08D6D25D3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17" y="2743149"/>
            <a:ext cx="5419725" cy="3648075"/>
          </a:xfrm>
          <a:prstGeom prst="rect">
            <a:avLst/>
          </a:prstGeom>
        </p:spPr>
      </p:pic>
      <p:sp>
        <p:nvSpPr>
          <p:cNvPr id="8" name="Объект 1">
            <a:extLst>
              <a:ext uri="{FF2B5EF4-FFF2-40B4-BE49-F238E27FC236}">
                <a16:creationId xmlns:a16="http://schemas.microsoft.com/office/drawing/2014/main" id="{724A4C83-87E3-4C98-899F-8EEAE1366C16}"/>
              </a:ext>
            </a:extLst>
          </p:cNvPr>
          <p:cNvSpPr txBox="1">
            <a:spLocks/>
          </p:cNvSpPr>
          <p:nvPr/>
        </p:nvSpPr>
        <p:spPr bwMode="auto">
          <a:xfrm>
            <a:off x="5795531" y="2722773"/>
            <a:ext cx="3348469" cy="38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buFont typeface="Arial" panose="020B0604020202020204" pitchFamily="34" charset="0"/>
              <a:buNone/>
            </a:pPr>
            <a:r>
              <a:rPr lang="uk-UA" alt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Маршрути виглядають так: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15F393-3FBB-4F29-9EF9-EE416B71F7E8}"/>
              </a:ext>
            </a:extLst>
          </p:cNvPr>
          <p:cNvSpPr txBox="1"/>
          <p:nvPr/>
        </p:nvSpPr>
        <p:spPr>
          <a:xfrm>
            <a:off x="5830634" y="3331859"/>
            <a:ext cx="31902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http://localhost:xxxx/index</a:t>
            </a:r>
            <a:br>
              <a:rPr lang="uk-UA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http://localhost:xxxx/about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7798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  <p:bldP spid="8" grpId="0" build="p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175722" y="210030"/>
            <a:ext cx="9114972" cy="513491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 мати вкладені методи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які оброблюють </a:t>
            </a: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підмаршрути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25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48B5EF-49AB-4DB8-974E-11DD34FBF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" y="1217295"/>
            <a:ext cx="6501448" cy="3071732"/>
          </a:xfrm>
          <a:prstGeom prst="rect">
            <a:avLst/>
          </a:prstGeom>
        </p:spPr>
      </p:pic>
      <p:sp>
        <p:nvSpPr>
          <p:cNvPr id="9" name="Объект 1">
            <a:extLst>
              <a:ext uri="{FF2B5EF4-FFF2-40B4-BE49-F238E27FC236}">
                <a16:creationId xmlns:a16="http://schemas.microsoft.com/office/drawing/2014/main" id="{4A8AA67F-CEA1-49F9-A46E-299FC8ADD54B}"/>
              </a:ext>
            </a:extLst>
          </p:cNvPr>
          <p:cNvSpPr txBox="1">
            <a:spLocks/>
          </p:cNvSpPr>
          <p:nvPr/>
        </p:nvSpPr>
        <p:spPr bwMode="auto">
          <a:xfrm>
            <a:off x="287777" y="4526055"/>
            <a:ext cx="7210303" cy="51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buFont typeface="Arial" panose="020B0604020202020204" pitchFamily="34" charset="0"/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 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URL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виглядатиме так:</a:t>
            </a:r>
          </a:p>
          <a:p>
            <a:pPr marL="44450" indent="0" eaLnBrk="1" hangingPunct="1">
              <a:buNone/>
            </a:pPr>
            <a:r>
              <a:rPr lang="en-US" dirty="0"/>
              <a:t> 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http://localhost:xxxx/home/about</a:t>
            </a:r>
            <a:endParaRPr lang="ru-RU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465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  <p:bldP spid="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175722" y="210030"/>
            <a:ext cx="9114972" cy="513491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MapWhen</a:t>
            </a:r>
            <a:r>
              <a:rPr lang="uk-UA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приймає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якості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параметра делегат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HttpContext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bool&gt;</a:t>
            </a:r>
            <a:r>
              <a:rPr lang="uk-UA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обробляє запит, якщо функція, передана в якості параметра повертає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4450" indent="0" eaLnBrk="1" hangingPunct="1">
              <a:buNone/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26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24C66B-9D6B-4F0F-927C-23532FF6B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30" y="2093822"/>
            <a:ext cx="7700010" cy="435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44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27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DA2102-E4C9-4FDD-B6B1-5F3733697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12" y="4329334"/>
            <a:ext cx="4010025" cy="16287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FBE9F1-3268-4BF5-B421-E3C598336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12" y="1289733"/>
            <a:ext cx="3727734" cy="1770153"/>
          </a:xfrm>
          <a:prstGeom prst="rect">
            <a:avLst/>
          </a:prstGeom>
        </p:spPr>
      </p:pic>
      <p:sp>
        <p:nvSpPr>
          <p:cNvPr id="15" name="Объект 1">
            <a:extLst>
              <a:ext uri="{FF2B5EF4-FFF2-40B4-BE49-F238E27FC236}">
                <a16:creationId xmlns:a16="http://schemas.microsoft.com/office/drawing/2014/main" id="{489FCC7B-EB79-4F6F-983C-D96E3F11C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22" y="210030"/>
            <a:ext cx="9114972" cy="513491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 в 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URL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немає параметра 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id,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результат виглядає так: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бъект 1">
            <a:extLst>
              <a:ext uri="{FF2B5EF4-FFF2-40B4-BE49-F238E27FC236}">
                <a16:creationId xmlns:a16="http://schemas.microsoft.com/office/drawing/2014/main" id="{0378553F-5D43-492E-BBC8-591A4C16811F}"/>
              </a:ext>
            </a:extLst>
          </p:cNvPr>
          <p:cNvSpPr txBox="1">
            <a:spLocks/>
          </p:cNvSpPr>
          <p:nvPr/>
        </p:nvSpPr>
        <p:spPr bwMode="auto">
          <a:xfrm>
            <a:off x="175722" y="3185630"/>
            <a:ext cx="9114972" cy="51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buFont typeface="Arial" panose="020B0604020202020204" pitchFamily="34" charset="0"/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 в 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URL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передано параметр 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id,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результат виглядає так: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777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2"/>
          <p:cNvSpPr>
            <a:spLocks noGrp="1"/>
          </p:cNvSpPr>
          <p:nvPr>
            <p:ph type="title"/>
          </p:nvPr>
        </p:nvSpPr>
        <p:spPr>
          <a:xfrm>
            <a:off x="29028" y="385496"/>
            <a:ext cx="9114972" cy="373477"/>
          </a:xfrm>
          <a:noFill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rgbClr val="DC2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Створення компонентів </a:t>
            </a:r>
            <a:r>
              <a:rPr lang="en-US" dirty="0">
                <a:solidFill>
                  <a:srgbClr val="DC2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middleware</a:t>
            </a:r>
            <a:endParaRPr lang="uk-UA" dirty="0">
              <a:solidFill>
                <a:srgbClr val="DC24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29028" y="854568"/>
            <a:ext cx="9210866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Окрім використання делегатів у методах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Run/Use/Map</a:t>
            </a:r>
            <a:r>
              <a:rPr lang="uk-UA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можна створювати власні компоненти 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middleware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вигляді окремих класів, які потім можна додати у </a:t>
            </a: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конвейер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допомогою метода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UseMiddleware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().</a:t>
            </a:r>
            <a:endParaRPr lang="ru-RU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28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1">
            <a:extLst>
              <a:ext uri="{FF2B5EF4-FFF2-40B4-BE49-F238E27FC236}">
                <a16:creationId xmlns:a16="http://schemas.microsoft.com/office/drawing/2014/main" id="{87EE2A12-DE53-4D22-BD47-7BC6A057D8E3}"/>
              </a:ext>
            </a:extLst>
          </p:cNvPr>
          <p:cNvSpPr txBox="1">
            <a:spLocks/>
          </p:cNvSpPr>
          <p:nvPr/>
        </p:nvSpPr>
        <p:spPr bwMode="auto">
          <a:xfrm>
            <a:off x="29028" y="3282808"/>
            <a:ext cx="9210866" cy="51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middleware</a:t>
            </a:r>
            <a:r>
              <a:rPr lang="uk-UA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повинен мати конструктор, який приймає параметр типу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RequestDelegate</a:t>
            </a:r>
            <a:r>
              <a:rPr lang="uk-UA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1">
            <a:extLst>
              <a:ext uri="{FF2B5EF4-FFF2-40B4-BE49-F238E27FC236}">
                <a16:creationId xmlns:a16="http://schemas.microsoft.com/office/drawing/2014/main" id="{CAF10FD2-C1DB-4D83-8D7A-90E16879E3B6}"/>
              </a:ext>
            </a:extLst>
          </p:cNvPr>
          <p:cNvSpPr txBox="1">
            <a:spLocks/>
          </p:cNvSpPr>
          <p:nvPr/>
        </p:nvSpPr>
        <p:spPr bwMode="auto">
          <a:xfrm>
            <a:off x="29028" y="4358701"/>
            <a:ext cx="9210866" cy="51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цей делегат можна отримати посилання на той делегат, який стоїть наступним в </a:t>
            </a: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конвейері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обробки запиту. </a:t>
            </a:r>
            <a:endParaRPr lang="ru-RU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214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  <p:bldP spid="10" grpId="0" build="p"/>
      <p:bldP spid="1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29028" y="153528"/>
            <a:ext cx="9210866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Також в класі повинен бути визначений метод, який називається або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Invoke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або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InvokeAsync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Причому даний метод повинен повертати об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єкт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приймати у якості параметра контекст запиту – об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єкт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HttpContext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Даний метод буде обробляти запит. </a:t>
            </a:r>
            <a:endParaRPr lang="ru-RU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29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230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-14982" y="168357"/>
            <a:ext cx="9114972" cy="1459273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 ОС 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MacOS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створення проекту потрібно: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3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E99B3E-DCFA-4C0C-AD76-F36EA67A2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82" y="1201448"/>
            <a:ext cx="7578436" cy="51509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020812-BE21-47B1-BB77-D583CF4EB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97" y="1201446"/>
            <a:ext cx="7701805" cy="51509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8B4DF8E-8987-4B6B-8C07-5763C338E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11" y="1478587"/>
            <a:ext cx="8481976" cy="45966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5A990A-08C5-4A3A-84FC-6C167719F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712" y="1340015"/>
            <a:ext cx="8707584" cy="487382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6383068-5388-43ED-9F60-1043AAD020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61" y="1405850"/>
            <a:ext cx="8846027" cy="466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47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30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9C79BD-6B06-40D0-BCC3-8B253FC08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0" y="130055"/>
            <a:ext cx="8885534" cy="550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9476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31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2D233B-404F-4B66-AFA8-9610DD5AB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52" y="167640"/>
            <a:ext cx="8745496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5501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29028" y="153528"/>
            <a:ext cx="9210866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 для використання подібних компонентів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middleware</a:t>
            </a:r>
            <a:r>
              <a:rPr lang="ru-RU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визначаються спеціальні методи розширення.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32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42A91C-3A97-4E25-AD52-624574752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5" y="1642745"/>
            <a:ext cx="7746366" cy="2616225"/>
          </a:xfrm>
          <a:prstGeom prst="rect">
            <a:avLst/>
          </a:prstGeom>
        </p:spPr>
      </p:pic>
      <p:sp>
        <p:nvSpPr>
          <p:cNvPr id="6" name="Объект 1">
            <a:extLst>
              <a:ext uri="{FF2B5EF4-FFF2-40B4-BE49-F238E27FC236}">
                <a16:creationId xmlns:a16="http://schemas.microsoft.com/office/drawing/2014/main" id="{6A579B47-E6AD-4587-B957-EEFA2F8B56FE}"/>
              </a:ext>
            </a:extLst>
          </p:cNvPr>
          <p:cNvSpPr txBox="1">
            <a:spLocks/>
          </p:cNvSpPr>
          <p:nvPr/>
        </p:nvSpPr>
        <p:spPr bwMode="auto">
          <a:xfrm>
            <a:off x="29028" y="4390248"/>
            <a:ext cx="9210866" cy="58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 створюється метод розширення для типу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IApplicationBuilder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І цей метод вбудовує компонент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TokenMiddleware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конвейер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обробки запиту. </a:t>
            </a:r>
            <a:endParaRPr lang="ru-RU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716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29028" y="153528"/>
            <a:ext cx="9210866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 використання компонента має вигляд:</a:t>
            </a:r>
            <a:endParaRPr lang="ru-RU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33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173745-3026-4B4A-B82D-E2B32CE3E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57" y="741680"/>
            <a:ext cx="8193723" cy="376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30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29028" y="153528"/>
            <a:ext cx="9210866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Компоненти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middleware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можуть приймати параметри. </a:t>
            </a:r>
            <a:endParaRPr lang="ru-RU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34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1">
            <a:extLst>
              <a:ext uri="{FF2B5EF4-FFF2-40B4-BE49-F238E27FC236}">
                <a16:creationId xmlns:a16="http://schemas.microsoft.com/office/drawing/2014/main" id="{F66836FD-C6A3-40A5-8167-E186603F009C}"/>
              </a:ext>
            </a:extLst>
          </p:cNvPr>
          <p:cNvSpPr txBox="1">
            <a:spLocks/>
          </p:cNvSpPr>
          <p:nvPr/>
        </p:nvSpPr>
        <p:spPr bwMode="auto">
          <a:xfrm>
            <a:off x="29028" y="1161938"/>
            <a:ext cx="9210866" cy="58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Змінимо клас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TokenMiddleware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щоб він ззовні отримував токен для звірки:  </a:t>
            </a:r>
            <a:endParaRPr lang="ru-RU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EDF68C-4413-478C-A68A-4FE93DA6F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17" y="2170348"/>
            <a:ext cx="6448743" cy="431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15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29028" y="153528"/>
            <a:ext cx="9210866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Зразок токена для порівняння варто встановлювати через конструктор, для цього модифікуємо клас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TokenExtensions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35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E22865-B268-480C-80FC-8BA636320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4" y="1586230"/>
            <a:ext cx="7900035" cy="241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91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29028" y="153528"/>
            <a:ext cx="9210866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 в методі 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Configure()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задаємо зразок токена і передаємо його через параметр:</a:t>
            </a:r>
            <a:endParaRPr lang="ru-RU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36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A74180-ED76-4A6D-8F12-EE16F4FB5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" y="1211420"/>
            <a:ext cx="8306118" cy="379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90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2"/>
          <p:cNvSpPr>
            <a:spLocks noGrp="1"/>
          </p:cNvSpPr>
          <p:nvPr>
            <p:ph type="title"/>
          </p:nvPr>
        </p:nvSpPr>
        <p:spPr>
          <a:xfrm>
            <a:off x="29028" y="385496"/>
            <a:ext cx="9114972" cy="373477"/>
          </a:xfrm>
          <a:noFill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err="1">
                <a:solidFill>
                  <a:srgbClr val="DC2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Конвейер</a:t>
            </a:r>
            <a:r>
              <a:rPr lang="uk-UA" dirty="0">
                <a:solidFill>
                  <a:srgbClr val="DC2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обробки запиту</a:t>
            </a:r>
          </a:p>
        </p:txBody>
      </p:sp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29028" y="854568"/>
            <a:ext cx="9210866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прикладу створимо декілька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middleware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37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1">
            <a:extLst>
              <a:ext uri="{FF2B5EF4-FFF2-40B4-BE49-F238E27FC236}">
                <a16:creationId xmlns:a16="http://schemas.microsoft.com/office/drawing/2014/main" id="{9662D226-6352-4800-B89D-B17294640591}"/>
              </a:ext>
            </a:extLst>
          </p:cNvPr>
          <p:cNvSpPr txBox="1">
            <a:spLocks/>
          </p:cNvSpPr>
          <p:nvPr/>
        </p:nvSpPr>
        <p:spPr bwMode="auto">
          <a:xfrm>
            <a:off x="29028" y="1457035"/>
            <a:ext cx="9210866" cy="58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buFont typeface="Arial" panose="020B0604020202020204" pitchFamily="34" charset="0"/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Перший компонент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middleware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 в залежності від рядка адреси виводити різні рядки або повідомлення про помилку.</a:t>
            </a:r>
          </a:p>
          <a:p>
            <a:pPr marL="44450" indent="0" eaLnBrk="1" hangingPunct="1">
              <a:buFont typeface="Arial" panose="020B0604020202020204" pitchFamily="34" charset="0"/>
              <a:buNone/>
            </a:pP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Реалізуємо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RoutingMiddleware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017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  <p:bldP spid="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38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1E38CD-DB43-4625-9E6F-6C0D6919F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7" y="206692"/>
            <a:ext cx="7873683" cy="599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6359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39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1">
            <a:extLst>
              <a:ext uri="{FF2B5EF4-FFF2-40B4-BE49-F238E27FC236}">
                <a16:creationId xmlns:a16="http://schemas.microsoft.com/office/drawing/2014/main" id="{888EF030-337C-4D6D-8DFA-D99E9FE56C1F}"/>
              </a:ext>
            </a:extLst>
          </p:cNvPr>
          <p:cNvSpPr txBox="1">
            <a:spLocks/>
          </p:cNvSpPr>
          <p:nvPr/>
        </p:nvSpPr>
        <p:spPr bwMode="auto">
          <a:xfrm>
            <a:off x="130628" y="197195"/>
            <a:ext cx="8969362" cy="58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buFont typeface="Arial" panose="020B0604020202020204" pitchFamily="34" charset="0"/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Другий компонент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middleware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 перевіряти, чи </a:t>
            </a: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аутентифікований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користувач при зверненні до нашого додатку. </a:t>
            </a:r>
            <a:endParaRPr lang="ru-RU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832C4C-1A2B-404C-91CB-1B9AF94F5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" y="1654492"/>
            <a:ext cx="7640108" cy="477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74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2"/>
          <p:cNvSpPr>
            <a:spLocks noGrp="1"/>
          </p:cNvSpPr>
          <p:nvPr>
            <p:ph type="title"/>
          </p:nvPr>
        </p:nvSpPr>
        <p:spPr>
          <a:xfrm>
            <a:off x="0" y="356855"/>
            <a:ext cx="9114972" cy="373477"/>
          </a:xfrm>
          <a:noFill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dirty="0">
                <a:solidFill>
                  <a:srgbClr val="DC2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Мінімальна структура проекту </a:t>
            </a:r>
            <a:r>
              <a:rPr lang="en-US" sz="3600" dirty="0">
                <a:solidFill>
                  <a:srgbClr val="DC2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</a:t>
            </a:r>
            <a:endParaRPr lang="uk-UA" sz="3600" dirty="0">
              <a:solidFill>
                <a:srgbClr val="DC24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0" y="1190619"/>
            <a:ext cx="9114972" cy="1022645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Створимо найпростіший проект </a:t>
            </a:r>
            <a:r>
              <a:rPr lang="uk-UA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Empty</a:t>
            </a:r>
            <a:r>
              <a:rPr lang="uk-UA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4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B80259-4548-4B66-AA1E-AE381EA1A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213264"/>
            <a:ext cx="4111336" cy="39952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506350-6F73-4808-88CF-26E3E2E2E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120" y="2213264"/>
            <a:ext cx="4440380" cy="202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74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40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1">
            <a:extLst>
              <a:ext uri="{FF2B5EF4-FFF2-40B4-BE49-F238E27FC236}">
                <a16:creationId xmlns:a16="http://schemas.microsoft.com/office/drawing/2014/main" id="{888EF030-337C-4D6D-8DFA-D99E9FE56C1F}"/>
              </a:ext>
            </a:extLst>
          </p:cNvPr>
          <p:cNvSpPr txBox="1">
            <a:spLocks/>
          </p:cNvSpPr>
          <p:nvPr/>
        </p:nvSpPr>
        <p:spPr bwMode="auto">
          <a:xfrm>
            <a:off x="130628" y="197195"/>
            <a:ext cx="8969362" cy="58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buNone/>
            </a:pP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Додамо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ще один компонент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middleware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ErrorHandlingMiddleware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працюватиме інакше, ніж попередні два. Він спочатку </a:t>
            </a: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передасть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запит на виконання наступним делегатам, а потім вже сам обробить запит.</a:t>
            </a:r>
          </a:p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 є можливим, оскільки кожний компонент обробляє запит два рази.</a:t>
            </a:r>
          </a:p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Спочатку викликається та частина коду, яка йде до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await _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next.Invoke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(context)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після завершення обробки наступних компонентів викликається та частина коду, яка йде після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await _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next.Invoke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(context)</a:t>
            </a:r>
            <a:r>
              <a:rPr lang="uk-UA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95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41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432914-811F-489C-A6AD-A1A60BB2B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3" y="236220"/>
            <a:ext cx="8860473" cy="523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3408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42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1">
            <a:extLst>
              <a:ext uri="{FF2B5EF4-FFF2-40B4-BE49-F238E27FC236}">
                <a16:creationId xmlns:a16="http://schemas.microsoft.com/office/drawing/2014/main" id="{888EF030-337C-4D6D-8DFA-D99E9FE56C1F}"/>
              </a:ext>
            </a:extLst>
          </p:cNvPr>
          <p:cNvSpPr txBox="1">
            <a:spLocks/>
          </p:cNvSpPr>
          <p:nvPr/>
        </p:nvSpPr>
        <p:spPr bwMode="auto">
          <a:xfrm>
            <a:off x="130628" y="197195"/>
            <a:ext cx="8969362" cy="58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buFont typeface="Arial" panose="020B0604020202020204" pitchFamily="34" charset="0"/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 потрібно модифікувати клас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Startup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40EBF9-D225-4735-8CD4-A29148702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64" y="785347"/>
            <a:ext cx="8362315" cy="334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35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43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1">
            <a:extLst>
              <a:ext uri="{FF2B5EF4-FFF2-40B4-BE49-F238E27FC236}">
                <a16:creationId xmlns:a16="http://schemas.microsoft.com/office/drawing/2014/main" id="{888EF030-337C-4D6D-8DFA-D99E9FE56C1F}"/>
              </a:ext>
            </a:extLst>
          </p:cNvPr>
          <p:cNvSpPr txBox="1">
            <a:spLocks/>
          </p:cNvSpPr>
          <p:nvPr/>
        </p:nvSpPr>
        <p:spPr bwMode="auto">
          <a:xfrm>
            <a:off x="130628" y="197195"/>
            <a:ext cx="8969362" cy="58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buFont typeface="Arial" panose="020B0604020202020204" pitchFamily="34" charset="0"/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Схематично </a:t>
            </a: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конвейер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обробки запиту виглядатиме так:</a:t>
            </a:r>
            <a:endParaRPr lang="ru-RU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1">
            <a:extLst>
              <a:ext uri="{FF2B5EF4-FFF2-40B4-BE49-F238E27FC236}">
                <a16:creationId xmlns:a16="http://schemas.microsoft.com/office/drawing/2014/main" id="{328F65A0-AEB2-4F41-9DB1-A7EBF4CEBB26}"/>
              </a:ext>
            </a:extLst>
          </p:cNvPr>
          <p:cNvSpPr txBox="1">
            <a:spLocks/>
          </p:cNvSpPr>
          <p:nvPr/>
        </p:nvSpPr>
        <p:spPr bwMode="auto">
          <a:xfrm>
            <a:off x="298268" y="2541614"/>
            <a:ext cx="1016000" cy="36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buFont typeface="Arial" panose="020B0604020202020204" pitchFamily="34" charset="0"/>
              <a:buNone/>
            </a:pPr>
            <a:r>
              <a:rPr lang="uk-UA" alt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Запит </a:t>
            </a:r>
            <a:endParaRPr lang="ru-RU" altLang="ru-RU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1">
            <a:extLst>
              <a:ext uri="{FF2B5EF4-FFF2-40B4-BE49-F238E27FC236}">
                <a16:creationId xmlns:a16="http://schemas.microsoft.com/office/drawing/2014/main" id="{F6FB2641-F4AF-4906-A29D-4E5B157578E0}"/>
              </a:ext>
            </a:extLst>
          </p:cNvPr>
          <p:cNvSpPr txBox="1">
            <a:spLocks/>
          </p:cNvSpPr>
          <p:nvPr/>
        </p:nvSpPr>
        <p:spPr bwMode="auto">
          <a:xfrm>
            <a:off x="34555" y="3972542"/>
            <a:ext cx="135128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buFont typeface="Arial" panose="020B0604020202020204" pitchFamily="34" charset="0"/>
              <a:buNone/>
            </a:pPr>
            <a:r>
              <a:rPr lang="uk-UA" alt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Відповідь </a:t>
            </a:r>
            <a:endParaRPr lang="ru-RU" altLang="ru-RU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1">
            <a:extLst>
              <a:ext uri="{FF2B5EF4-FFF2-40B4-BE49-F238E27FC236}">
                <a16:creationId xmlns:a16="http://schemas.microsoft.com/office/drawing/2014/main" id="{9ADA27B4-B995-4D88-88A4-319CD5B01214}"/>
              </a:ext>
            </a:extLst>
          </p:cNvPr>
          <p:cNvSpPr txBox="1">
            <a:spLocks/>
          </p:cNvSpPr>
          <p:nvPr/>
        </p:nvSpPr>
        <p:spPr bwMode="auto">
          <a:xfrm>
            <a:off x="1558457" y="1619595"/>
            <a:ext cx="2444557" cy="36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marL="44450" indent="0" eaLnBrk="1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None/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93725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▪"/>
              <a:defRPr>
                <a:solidFill>
                  <a:srgbClr val="474747"/>
                </a:solidFill>
                <a:latin typeface="+mn-lt"/>
              </a:defRPr>
            </a:lvl2pPr>
            <a:lvl3pPr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600">
                <a:solidFill>
                  <a:srgbClr val="474747"/>
                </a:solidFill>
                <a:latin typeface="+mn-lt"/>
              </a:defRPr>
            </a:lvl3pPr>
            <a:lvl4pPr marL="1233488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400">
                <a:solidFill>
                  <a:srgbClr val="474747"/>
                </a:solidFill>
                <a:latin typeface="+mn-lt"/>
              </a:defRPr>
            </a:lvl4pPr>
            <a:lvl5pPr marL="1554163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400">
                <a:solidFill>
                  <a:srgbClr val="474747"/>
                </a:solidFill>
                <a:latin typeface="+mn-lt"/>
              </a:defRPr>
            </a:lvl5pPr>
            <a:lvl6pPr marL="187452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6pPr>
            <a:lvl7pPr marL="219456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7pPr>
            <a:lvl8pPr marL="251460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8pPr>
            <a:lvl9pPr marL="283464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9pPr>
          </a:lstStyle>
          <a:p>
            <a:r>
              <a:rPr lang="en-US" sz="1400" b="1" dirty="0" err="1"/>
              <a:t>ErrorHandlingMiddleware</a:t>
            </a:r>
            <a:r>
              <a:rPr lang="uk-UA" altLang="ru-RU" sz="1400" b="1" dirty="0"/>
              <a:t> </a:t>
            </a:r>
            <a:endParaRPr lang="ru-RU" altLang="ru-RU" sz="1400" b="1" dirty="0"/>
          </a:p>
        </p:txBody>
      </p:sp>
      <p:sp>
        <p:nvSpPr>
          <p:cNvPr id="9" name="Объект 1">
            <a:extLst>
              <a:ext uri="{FF2B5EF4-FFF2-40B4-BE49-F238E27FC236}">
                <a16:creationId xmlns:a16="http://schemas.microsoft.com/office/drawing/2014/main" id="{F72ED490-5397-4523-ACF2-1C974C6AF6C7}"/>
              </a:ext>
            </a:extLst>
          </p:cNvPr>
          <p:cNvSpPr txBox="1">
            <a:spLocks/>
          </p:cNvSpPr>
          <p:nvPr/>
        </p:nvSpPr>
        <p:spPr bwMode="auto">
          <a:xfrm>
            <a:off x="4117186" y="1651874"/>
            <a:ext cx="2444557" cy="441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marL="44450" indent="0" eaLnBrk="1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None/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93725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▪"/>
              <a:defRPr>
                <a:solidFill>
                  <a:srgbClr val="474747"/>
                </a:solidFill>
                <a:latin typeface="+mn-lt"/>
              </a:defRPr>
            </a:lvl2pPr>
            <a:lvl3pPr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600">
                <a:solidFill>
                  <a:srgbClr val="474747"/>
                </a:solidFill>
                <a:latin typeface="+mn-lt"/>
              </a:defRPr>
            </a:lvl3pPr>
            <a:lvl4pPr marL="1233488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400">
                <a:solidFill>
                  <a:srgbClr val="474747"/>
                </a:solidFill>
                <a:latin typeface="+mn-lt"/>
              </a:defRPr>
            </a:lvl4pPr>
            <a:lvl5pPr marL="1554163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400">
                <a:solidFill>
                  <a:srgbClr val="474747"/>
                </a:solidFill>
                <a:latin typeface="+mn-lt"/>
              </a:defRPr>
            </a:lvl5pPr>
            <a:lvl6pPr marL="187452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6pPr>
            <a:lvl7pPr marL="219456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7pPr>
            <a:lvl8pPr marL="251460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8pPr>
            <a:lvl9pPr marL="283464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9pPr>
          </a:lstStyle>
          <a:p>
            <a:r>
              <a:rPr lang="en-US" sz="1400" b="1" dirty="0" err="1"/>
              <a:t>AuthenticationMiddleware</a:t>
            </a:r>
            <a:r>
              <a:rPr lang="uk-UA" altLang="ru-RU" sz="1400" dirty="0"/>
              <a:t> </a:t>
            </a:r>
            <a:endParaRPr lang="ru-RU" altLang="ru-RU" sz="1400" dirty="0"/>
          </a:p>
        </p:txBody>
      </p:sp>
      <p:sp>
        <p:nvSpPr>
          <p:cNvPr id="10" name="Объект 1">
            <a:extLst>
              <a:ext uri="{FF2B5EF4-FFF2-40B4-BE49-F238E27FC236}">
                <a16:creationId xmlns:a16="http://schemas.microsoft.com/office/drawing/2014/main" id="{2611CDB6-762C-40FF-B619-8ABC8DB3CABB}"/>
              </a:ext>
            </a:extLst>
          </p:cNvPr>
          <p:cNvSpPr txBox="1">
            <a:spLocks/>
          </p:cNvSpPr>
          <p:nvPr/>
        </p:nvSpPr>
        <p:spPr bwMode="auto">
          <a:xfrm>
            <a:off x="6914135" y="1632840"/>
            <a:ext cx="1926656" cy="36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marL="44450" indent="0" eaLnBrk="1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None/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93725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▪"/>
              <a:defRPr>
                <a:solidFill>
                  <a:srgbClr val="474747"/>
                </a:solidFill>
                <a:latin typeface="+mn-lt"/>
              </a:defRPr>
            </a:lvl2pPr>
            <a:lvl3pPr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600">
                <a:solidFill>
                  <a:srgbClr val="474747"/>
                </a:solidFill>
                <a:latin typeface="+mn-lt"/>
              </a:defRPr>
            </a:lvl3pPr>
            <a:lvl4pPr marL="1233488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400">
                <a:solidFill>
                  <a:srgbClr val="474747"/>
                </a:solidFill>
                <a:latin typeface="+mn-lt"/>
              </a:defRPr>
            </a:lvl4pPr>
            <a:lvl5pPr marL="1554163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400">
                <a:solidFill>
                  <a:srgbClr val="474747"/>
                </a:solidFill>
                <a:latin typeface="+mn-lt"/>
              </a:defRPr>
            </a:lvl5pPr>
            <a:lvl6pPr marL="187452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6pPr>
            <a:lvl7pPr marL="219456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7pPr>
            <a:lvl8pPr marL="251460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8pPr>
            <a:lvl9pPr marL="283464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9pPr>
          </a:lstStyle>
          <a:p>
            <a:r>
              <a:rPr lang="en-US" sz="1400" b="1" dirty="0" err="1"/>
              <a:t>RoutingMiddleware</a:t>
            </a:r>
            <a:r>
              <a:rPr lang="uk-UA" altLang="ru-RU" sz="1400" b="1" dirty="0"/>
              <a:t> </a:t>
            </a:r>
            <a:endParaRPr lang="ru-RU" altLang="ru-RU" sz="1400" b="1" dirty="0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B00C04B-4E35-4C64-B95B-CAE1F2A54FEC}"/>
              </a:ext>
            </a:extLst>
          </p:cNvPr>
          <p:cNvSpPr/>
          <p:nvPr/>
        </p:nvSpPr>
        <p:spPr>
          <a:xfrm>
            <a:off x="1675322" y="2015183"/>
            <a:ext cx="2280921" cy="2740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2EDDF59F-7A59-476D-97FB-36B2267AEB81}"/>
              </a:ext>
            </a:extLst>
          </p:cNvPr>
          <p:cNvSpPr/>
          <p:nvPr/>
        </p:nvSpPr>
        <p:spPr>
          <a:xfrm>
            <a:off x="4199005" y="2015183"/>
            <a:ext cx="2280921" cy="2740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D510423E-77D5-4B44-9E4C-4DF7F7961A26}"/>
              </a:ext>
            </a:extLst>
          </p:cNvPr>
          <p:cNvSpPr/>
          <p:nvPr/>
        </p:nvSpPr>
        <p:spPr>
          <a:xfrm>
            <a:off x="6725918" y="2015183"/>
            <a:ext cx="2280921" cy="2740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E5FEBBDC-C93B-4BAE-A93B-26C1D1BA83FE}"/>
              </a:ext>
            </a:extLst>
          </p:cNvPr>
          <p:cNvCxnSpPr>
            <a:stCxn id="6" idx="3"/>
          </p:cNvCxnSpPr>
          <p:nvPr/>
        </p:nvCxnSpPr>
        <p:spPr>
          <a:xfrm>
            <a:off x="1314268" y="2723161"/>
            <a:ext cx="7392852" cy="0"/>
          </a:xfrm>
          <a:prstGeom prst="line">
            <a:avLst/>
          </a:prstGeom>
          <a:ln w="603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id="{9DFE9DCA-7E86-4A6D-BD7C-5B1EB1156780}"/>
              </a:ext>
            </a:extLst>
          </p:cNvPr>
          <p:cNvCxnSpPr/>
          <p:nvPr/>
        </p:nvCxnSpPr>
        <p:spPr>
          <a:xfrm>
            <a:off x="1314268" y="4143792"/>
            <a:ext cx="7392852" cy="0"/>
          </a:xfrm>
          <a:prstGeom prst="line">
            <a:avLst/>
          </a:prstGeom>
          <a:ln w="603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id="{B428BC90-72E0-41FD-B2E2-61DB89135493}"/>
              </a:ext>
            </a:extLst>
          </p:cNvPr>
          <p:cNvCxnSpPr>
            <a:cxnSpLocks/>
          </p:cNvCxnSpPr>
          <p:nvPr/>
        </p:nvCxnSpPr>
        <p:spPr>
          <a:xfrm flipV="1">
            <a:off x="8707120" y="2723161"/>
            <a:ext cx="0" cy="1439881"/>
          </a:xfrm>
          <a:prstGeom prst="line">
            <a:avLst/>
          </a:prstGeom>
          <a:ln w="603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бъект 1">
            <a:extLst>
              <a:ext uri="{FF2B5EF4-FFF2-40B4-BE49-F238E27FC236}">
                <a16:creationId xmlns:a16="http://schemas.microsoft.com/office/drawing/2014/main" id="{7671AB2E-E46E-4A2B-8F18-86FDE32B4054}"/>
              </a:ext>
            </a:extLst>
          </p:cNvPr>
          <p:cNvSpPr txBox="1">
            <a:spLocks/>
          </p:cNvSpPr>
          <p:nvPr/>
        </p:nvSpPr>
        <p:spPr bwMode="auto">
          <a:xfrm>
            <a:off x="7246338" y="3172128"/>
            <a:ext cx="1214790" cy="70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marL="44450" indent="0" eaLnBrk="1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None/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93725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▪"/>
              <a:defRPr>
                <a:solidFill>
                  <a:srgbClr val="474747"/>
                </a:solidFill>
                <a:latin typeface="+mn-lt"/>
              </a:defRPr>
            </a:lvl2pPr>
            <a:lvl3pPr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600">
                <a:solidFill>
                  <a:srgbClr val="474747"/>
                </a:solidFill>
                <a:latin typeface="+mn-lt"/>
              </a:defRPr>
            </a:lvl3pPr>
            <a:lvl4pPr marL="1233488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400">
                <a:solidFill>
                  <a:srgbClr val="474747"/>
                </a:solidFill>
                <a:latin typeface="+mn-lt"/>
              </a:defRPr>
            </a:lvl4pPr>
            <a:lvl5pPr marL="1554163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400">
                <a:solidFill>
                  <a:srgbClr val="474747"/>
                </a:solidFill>
                <a:latin typeface="+mn-lt"/>
              </a:defRPr>
            </a:lvl5pPr>
            <a:lvl6pPr marL="187452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6pPr>
            <a:lvl7pPr marL="219456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7pPr>
            <a:lvl8pPr marL="251460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8pPr>
            <a:lvl9pPr marL="283464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9pPr>
          </a:lstStyle>
          <a:p>
            <a:pPr algn="ctr"/>
            <a:r>
              <a:rPr lang="uk-UA" altLang="ru-RU" sz="1400" dirty="0"/>
              <a:t>обробка запиту</a:t>
            </a:r>
            <a:r>
              <a:rPr lang="uk-UA" altLang="ru-RU" sz="1400" b="1" dirty="0"/>
              <a:t> </a:t>
            </a:r>
            <a:endParaRPr lang="ru-RU" altLang="ru-RU" sz="1400" b="1" dirty="0"/>
          </a:p>
        </p:txBody>
      </p:sp>
      <p:sp>
        <p:nvSpPr>
          <p:cNvPr id="21" name="Объект 1">
            <a:extLst>
              <a:ext uri="{FF2B5EF4-FFF2-40B4-BE49-F238E27FC236}">
                <a16:creationId xmlns:a16="http://schemas.microsoft.com/office/drawing/2014/main" id="{FABD32F3-D36E-47A7-9AB0-97850A28B703}"/>
              </a:ext>
            </a:extLst>
          </p:cNvPr>
          <p:cNvSpPr txBox="1">
            <a:spLocks/>
          </p:cNvSpPr>
          <p:nvPr/>
        </p:nvSpPr>
        <p:spPr bwMode="auto">
          <a:xfrm>
            <a:off x="1764676" y="2259720"/>
            <a:ext cx="2188337" cy="47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marL="44450" indent="0" eaLnBrk="1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None/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93725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▪"/>
              <a:defRPr>
                <a:solidFill>
                  <a:srgbClr val="474747"/>
                </a:solidFill>
                <a:latin typeface="+mn-lt"/>
              </a:defRPr>
            </a:lvl2pPr>
            <a:lvl3pPr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600">
                <a:solidFill>
                  <a:srgbClr val="474747"/>
                </a:solidFill>
                <a:latin typeface="+mn-lt"/>
              </a:defRPr>
            </a:lvl3pPr>
            <a:lvl4pPr marL="1233488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400">
                <a:solidFill>
                  <a:srgbClr val="474747"/>
                </a:solidFill>
                <a:latin typeface="+mn-lt"/>
              </a:defRPr>
            </a:lvl4pPr>
            <a:lvl5pPr marL="1554163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400">
                <a:solidFill>
                  <a:srgbClr val="474747"/>
                </a:solidFill>
                <a:latin typeface="+mn-lt"/>
              </a:defRPr>
            </a:lvl5pPr>
            <a:lvl6pPr marL="187452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6pPr>
            <a:lvl7pPr marL="219456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7pPr>
            <a:lvl8pPr marL="251460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8pPr>
            <a:lvl9pPr marL="283464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9pPr>
          </a:lstStyle>
          <a:p>
            <a:pPr algn="ctr"/>
            <a:r>
              <a:rPr lang="uk-UA" altLang="ru-RU" sz="1400" dirty="0"/>
              <a:t>_</a:t>
            </a:r>
            <a:r>
              <a:rPr lang="en-US" altLang="ru-RU" sz="1400" dirty="0" err="1"/>
              <a:t>next.Invoke</a:t>
            </a:r>
            <a:r>
              <a:rPr lang="en-US" altLang="ru-RU" sz="1400" dirty="0"/>
              <a:t>(context)</a:t>
            </a:r>
            <a:endParaRPr lang="ru-RU" altLang="ru-RU" sz="1400" b="1" dirty="0"/>
          </a:p>
        </p:txBody>
      </p:sp>
      <p:sp>
        <p:nvSpPr>
          <p:cNvPr id="22" name="Объект 1">
            <a:extLst>
              <a:ext uri="{FF2B5EF4-FFF2-40B4-BE49-F238E27FC236}">
                <a16:creationId xmlns:a16="http://schemas.microsoft.com/office/drawing/2014/main" id="{54DE5BF2-ADE5-4250-8869-4CECF499D290}"/>
              </a:ext>
            </a:extLst>
          </p:cNvPr>
          <p:cNvSpPr txBox="1">
            <a:spLocks/>
          </p:cNvSpPr>
          <p:nvPr/>
        </p:nvSpPr>
        <p:spPr bwMode="auto">
          <a:xfrm>
            <a:off x="4237863" y="2379849"/>
            <a:ext cx="2188337" cy="47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marL="44450" indent="0" eaLnBrk="1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None/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93725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▪"/>
              <a:defRPr>
                <a:solidFill>
                  <a:srgbClr val="474747"/>
                </a:solidFill>
                <a:latin typeface="+mn-lt"/>
              </a:defRPr>
            </a:lvl2pPr>
            <a:lvl3pPr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600">
                <a:solidFill>
                  <a:srgbClr val="474747"/>
                </a:solidFill>
                <a:latin typeface="+mn-lt"/>
              </a:defRPr>
            </a:lvl3pPr>
            <a:lvl4pPr marL="1233488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400">
                <a:solidFill>
                  <a:srgbClr val="474747"/>
                </a:solidFill>
                <a:latin typeface="+mn-lt"/>
              </a:defRPr>
            </a:lvl4pPr>
            <a:lvl5pPr marL="1554163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400">
                <a:solidFill>
                  <a:srgbClr val="474747"/>
                </a:solidFill>
                <a:latin typeface="+mn-lt"/>
              </a:defRPr>
            </a:lvl5pPr>
            <a:lvl6pPr marL="187452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6pPr>
            <a:lvl7pPr marL="219456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7pPr>
            <a:lvl8pPr marL="251460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8pPr>
            <a:lvl9pPr marL="283464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9pPr>
          </a:lstStyle>
          <a:p>
            <a:pPr algn="ctr"/>
            <a:r>
              <a:rPr lang="uk-UA" altLang="ru-RU" sz="1400" dirty="0"/>
              <a:t>_</a:t>
            </a:r>
            <a:r>
              <a:rPr lang="en-US" altLang="ru-RU" sz="1400" dirty="0" err="1"/>
              <a:t>next.Invoke</a:t>
            </a:r>
            <a:r>
              <a:rPr lang="en-US" altLang="ru-RU" sz="1400" dirty="0"/>
              <a:t>(context)</a:t>
            </a:r>
            <a:endParaRPr lang="ru-RU" altLang="ru-RU" sz="1400" b="1" dirty="0"/>
          </a:p>
        </p:txBody>
      </p:sp>
      <p:sp>
        <p:nvSpPr>
          <p:cNvPr id="23" name="Объект 1">
            <a:extLst>
              <a:ext uri="{FF2B5EF4-FFF2-40B4-BE49-F238E27FC236}">
                <a16:creationId xmlns:a16="http://schemas.microsoft.com/office/drawing/2014/main" id="{F9674D03-5300-4F98-8B84-6172B0F8D705}"/>
              </a:ext>
            </a:extLst>
          </p:cNvPr>
          <p:cNvSpPr txBox="1">
            <a:spLocks/>
          </p:cNvSpPr>
          <p:nvPr/>
        </p:nvSpPr>
        <p:spPr bwMode="auto">
          <a:xfrm>
            <a:off x="4488760" y="2112674"/>
            <a:ext cx="1701408" cy="38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marL="44450" indent="0" eaLnBrk="1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None/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93725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▪"/>
              <a:defRPr>
                <a:solidFill>
                  <a:srgbClr val="474747"/>
                </a:solidFill>
                <a:latin typeface="+mn-lt"/>
              </a:defRPr>
            </a:lvl2pPr>
            <a:lvl3pPr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600">
                <a:solidFill>
                  <a:srgbClr val="474747"/>
                </a:solidFill>
                <a:latin typeface="+mn-lt"/>
              </a:defRPr>
            </a:lvl3pPr>
            <a:lvl4pPr marL="1233488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400">
                <a:solidFill>
                  <a:srgbClr val="474747"/>
                </a:solidFill>
                <a:latin typeface="+mn-lt"/>
              </a:defRPr>
            </a:lvl4pPr>
            <a:lvl5pPr marL="1554163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400">
                <a:solidFill>
                  <a:srgbClr val="474747"/>
                </a:solidFill>
                <a:latin typeface="+mn-lt"/>
              </a:defRPr>
            </a:lvl5pPr>
            <a:lvl6pPr marL="187452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6pPr>
            <a:lvl7pPr marL="219456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7pPr>
            <a:lvl8pPr marL="251460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8pPr>
            <a:lvl9pPr marL="283464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9pPr>
          </a:lstStyle>
          <a:p>
            <a:pPr algn="ctr"/>
            <a:r>
              <a:rPr lang="uk-UA" altLang="ru-RU" sz="1400" dirty="0"/>
              <a:t>обробка запиту</a:t>
            </a:r>
            <a:r>
              <a:rPr lang="uk-UA" altLang="ru-RU" sz="1400" b="1" dirty="0"/>
              <a:t> </a:t>
            </a:r>
            <a:endParaRPr lang="ru-RU" altLang="ru-RU" sz="1400" b="1" dirty="0"/>
          </a:p>
        </p:txBody>
      </p:sp>
      <p:sp>
        <p:nvSpPr>
          <p:cNvPr id="24" name="Объект 1">
            <a:extLst>
              <a:ext uri="{FF2B5EF4-FFF2-40B4-BE49-F238E27FC236}">
                <a16:creationId xmlns:a16="http://schemas.microsoft.com/office/drawing/2014/main" id="{3DF6A60C-DCC8-4DB3-AA40-F63156D9D9EE}"/>
              </a:ext>
            </a:extLst>
          </p:cNvPr>
          <p:cNvSpPr txBox="1">
            <a:spLocks/>
          </p:cNvSpPr>
          <p:nvPr/>
        </p:nvSpPr>
        <p:spPr bwMode="auto">
          <a:xfrm>
            <a:off x="1721613" y="4247275"/>
            <a:ext cx="2188337" cy="47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marL="44450" indent="0" eaLnBrk="1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None/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93725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▪"/>
              <a:defRPr>
                <a:solidFill>
                  <a:srgbClr val="474747"/>
                </a:solidFill>
                <a:latin typeface="+mn-lt"/>
              </a:defRPr>
            </a:lvl2pPr>
            <a:lvl3pPr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600">
                <a:solidFill>
                  <a:srgbClr val="474747"/>
                </a:solidFill>
                <a:latin typeface="+mn-lt"/>
              </a:defRPr>
            </a:lvl3pPr>
            <a:lvl4pPr marL="1233488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400">
                <a:solidFill>
                  <a:srgbClr val="474747"/>
                </a:solidFill>
                <a:latin typeface="+mn-lt"/>
              </a:defRPr>
            </a:lvl4pPr>
            <a:lvl5pPr marL="1554163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400">
                <a:solidFill>
                  <a:srgbClr val="474747"/>
                </a:solidFill>
                <a:latin typeface="+mn-lt"/>
              </a:defRPr>
            </a:lvl5pPr>
            <a:lvl6pPr marL="187452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6pPr>
            <a:lvl7pPr marL="219456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7pPr>
            <a:lvl8pPr marL="251460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8pPr>
            <a:lvl9pPr marL="283464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9pPr>
          </a:lstStyle>
          <a:p>
            <a:pPr algn="ctr"/>
            <a:r>
              <a:rPr lang="uk-UA" altLang="ru-RU" sz="1400" dirty="0"/>
              <a:t>коректування відповіді</a:t>
            </a:r>
            <a:endParaRPr lang="ru-RU" altLang="ru-RU" sz="1400" b="1" dirty="0"/>
          </a:p>
        </p:txBody>
      </p:sp>
      <p:cxnSp>
        <p:nvCxnSpPr>
          <p:cNvPr id="25" name="Пряма зі стрілкою 24">
            <a:extLst>
              <a:ext uri="{FF2B5EF4-FFF2-40B4-BE49-F238E27FC236}">
                <a16:creationId xmlns:a16="http://schemas.microsoft.com/office/drawing/2014/main" id="{CDD7EDB9-C36C-4B31-8702-F9CF88A698CA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1314268" y="2723161"/>
            <a:ext cx="396682" cy="0"/>
          </a:xfrm>
          <a:prstGeom prst="straightConnector1">
            <a:avLst/>
          </a:prstGeom>
          <a:ln w="60325">
            <a:solidFill>
              <a:schemeClr val="accent6">
                <a:lumMod val="7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зі стрілкою 29">
            <a:extLst>
              <a:ext uri="{FF2B5EF4-FFF2-40B4-BE49-F238E27FC236}">
                <a16:creationId xmlns:a16="http://schemas.microsoft.com/office/drawing/2014/main" id="{4EA7FC8A-EF17-443D-BCF1-51DDF88DB9DF}"/>
              </a:ext>
            </a:extLst>
          </p:cNvPr>
          <p:cNvCxnSpPr>
            <a:cxnSpLocks/>
          </p:cNvCxnSpPr>
          <p:nvPr/>
        </p:nvCxnSpPr>
        <p:spPr>
          <a:xfrm flipH="1">
            <a:off x="3802323" y="2723161"/>
            <a:ext cx="396682" cy="0"/>
          </a:xfrm>
          <a:prstGeom prst="straightConnector1">
            <a:avLst/>
          </a:prstGeom>
          <a:ln w="60325">
            <a:solidFill>
              <a:schemeClr val="accent6">
                <a:lumMod val="7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зі стрілкою 30">
            <a:extLst>
              <a:ext uri="{FF2B5EF4-FFF2-40B4-BE49-F238E27FC236}">
                <a16:creationId xmlns:a16="http://schemas.microsoft.com/office/drawing/2014/main" id="{904008AF-8207-4950-A72D-9FC231F682CA}"/>
              </a:ext>
            </a:extLst>
          </p:cNvPr>
          <p:cNvCxnSpPr>
            <a:cxnSpLocks/>
          </p:cNvCxnSpPr>
          <p:nvPr/>
        </p:nvCxnSpPr>
        <p:spPr>
          <a:xfrm flipH="1">
            <a:off x="6342620" y="2723161"/>
            <a:ext cx="396682" cy="0"/>
          </a:xfrm>
          <a:prstGeom prst="straightConnector1">
            <a:avLst/>
          </a:prstGeom>
          <a:ln w="60325">
            <a:solidFill>
              <a:schemeClr val="accent6">
                <a:lumMod val="7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зі стрілкою 31">
            <a:extLst>
              <a:ext uri="{FF2B5EF4-FFF2-40B4-BE49-F238E27FC236}">
                <a16:creationId xmlns:a16="http://schemas.microsoft.com/office/drawing/2014/main" id="{EE031E7F-BB6F-4D78-965C-49E078B36196}"/>
              </a:ext>
            </a:extLst>
          </p:cNvPr>
          <p:cNvCxnSpPr>
            <a:cxnSpLocks/>
          </p:cNvCxnSpPr>
          <p:nvPr/>
        </p:nvCxnSpPr>
        <p:spPr>
          <a:xfrm>
            <a:off x="6461980" y="4144304"/>
            <a:ext cx="253547" cy="0"/>
          </a:xfrm>
          <a:prstGeom prst="straightConnector1">
            <a:avLst/>
          </a:prstGeom>
          <a:ln w="60325">
            <a:solidFill>
              <a:schemeClr val="accent6">
                <a:lumMod val="7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55F44942-0A82-4D85-89ED-449F86E14892}"/>
              </a:ext>
            </a:extLst>
          </p:cNvPr>
          <p:cNvCxnSpPr>
            <a:cxnSpLocks/>
          </p:cNvCxnSpPr>
          <p:nvPr/>
        </p:nvCxnSpPr>
        <p:spPr>
          <a:xfrm>
            <a:off x="3953013" y="4143792"/>
            <a:ext cx="253547" cy="0"/>
          </a:xfrm>
          <a:prstGeom prst="straightConnector1">
            <a:avLst/>
          </a:prstGeom>
          <a:ln w="60325">
            <a:solidFill>
              <a:schemeClr val="accent6">
                <a:lumMod val="7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зі стрілкою 34">
            <a:extLst>
              <a:ext uri="{FF2B5EF4-FFF2-40B4-BE49-F238E27FC236}">
                <a16:creationId xmlns:a16="http://schemas.microsoft.com/office/drawing/2014/main" id="{EE6023FA-A1E6-457F-B48A-6B9D39548334}"/>
              </a:ext>
            </a:extLst>
          </p:cNvPr>
          <p:cNvCxnSpPr>
            <a:cxnSpLocks/>
          </p:cNvCxnSpPr>
          <p:nvPr/>
        </p:nvCxnSpPr>
        <p:spPr>
          <a:xfrm>
            <a:off x="1259062" y="4143792"/>
            <a:ext cx="253547" cy="0"/>
          </a:xfrm>
          <a:prstGeom prst="straightConnector1">
            <a:avLst/>
          </a:prstGeom>
          <a:ln w="60325">
            <a:solidFill>
              <a:schemeClr val="accent6">
                <a:lumMod val="7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675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build="p"/>
      <p:bldP spid="8" grpId="0" build="p"/>
      <p:bldP spid="9" grpId="0" build="p"/>
      <p:bldP spid="10" grpId="0" build="p"/>
      <p:bldP spid="20" grpId="0" build="p"/>
      <p:bldP spid="21" grpId="0" build="p"/>
      <p:bldP spid="22" grpId="0" build="p"/>
      <p:bldP spid="23" grpId="0" build="p"/>
      <p:bldP spid="2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44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1">
            <a:extLst>
              <a:ext uri="{FF2B5EF4-FFF2-40B4-BE49-F238E27FC236}">
                <a16:creationId xmlns:a16="http://schemas.microsoft.com/office/drawing/2014/main" id="{888EF030-337C-4D6D-8DFA-D99E9FE56C1F}"/>
              </a:ext>
            </a:extLst>
          </p:cNvPr>
          <p:cNvSpPr txBox="1">
            <a:spLocks/>
          </p:cNvSpPr>
          <p:nvPr/>
        </p:nvSpPr>
        <p:spPr bwMode="auto">
          <a:xfrm>
            <a:off x="130628" y="197195"/>
            <a:ext cx="8969362" cy="58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 до додатку звернеться користувач, який не вказав в рядку адреси 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token,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en-US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AuthenticationMiddleware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буде передавати запит далі:</a:t>
            </a:r>
            <a:endParaRPr lang="ru-RU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1">
            <a:extLst>
              <a:ext uri="{FF2B5EF4-FFF2-40B4-BE49-F238E27FC236}">
                <a16:creationId xmlns:a16="http://schemas.microsoft.com/office/drawing/2014/main" id="{328F65A0-AEB2-4F41-9DB1-A7EBF4CEBB26}"/>
              </a:ext>
            </a:extLst>
          </p:cNvPr>
          <p:cNvSpPr txBox="1">
            <a:spLocks/>
          </p:cNvSpPr>
          <p:nvPr/>
        </p:nvSpPr>
        <p:spPr bwMode="auto">
          <a:xfrm>
            <a:off x="263713" y="3224520"/>
            <a:ext cx="1016000" cy="36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buFont typeface="Arial" panose="020B0604020202020204" pitchFamily="34" charset="0"/>
              <a:buNone/>
            </a:pPr>
            <a:r>
              <a:rPr lang="uk-UA" alt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Запит </a:t>
            </a:r>
            <a:endParaRPr lang="ru-RU" altLang="ru-RU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1">
            <a:extLst>
              <a:ext uri="{FF2B5EF4-FFF2-40B4-BE49-F238E27FC236}">
                <a16:creationId xmlns:a16="http://schemas.microsoft.com/office/drawing/2014/main" id="{F6FB2641-F4AF-4906-A29D-4E5B157578E0}"/>
              </a:ext>
            </a:extLst>
          </p:cNvPr>
          <p:cNvSpPr txBox="1">
            <a:spLocks/>
          </p:cNvSpPr>
          <p:nvPr/>
        </p:nvSpPr>
        <p:spPr bwMode="auto">
          <a:xfrm>
            <a:off x="0" y="4655448"/>
            <a:ext cx="135128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buFont typeface="Arial" panose="020B0604020202020204" pitchFamily="34" charset="0"/>
              <a:buNone/>
            </a:pPr>
            <a:r>
              <a:rPr lang="uk-UA" alt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Відповідь </a:t>
            </a:r>
            <a:endParaRPr lang="ru-RU" altLang="ru-RU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1">
            <a:extLst>
              <a:ext uri="{FF2B5EF4-FFF2-40B4-BE49-F238E27FC236}">
                <a16:creationId xmlns:a16="http://schemas.microsoft.com/office/drawing/2014/main" id="{9ADA27B4-B995-4D88-88A4-319CD5B01214}"/>
              </a:ext>
            </a:extLst>
          </p:cNvPr>
          <p:cNvSpPr txBox="1">
            <a:spLocks/>
          </p:cNvSpPr>
          <p:nvPr/>
        </p:nvSpPr>
        <p:spPr bwMode="auto">
          <a:xfrm>
            <a:off x="1523902" y="2302501"/>
            <a:ext cx="2444557" cy="36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marL="44450" indent="0" eaLnBrk="1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None/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93725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▪"/>
              <a:defRPr>
                <a:solidFill>
                  <a:srgbClr val="474747"/>
                </a:solidFill>
                <a:latin typeface="+mn-lt"/>
              </a:defRPr>
            </a:lvl2pPr>
            <a:lvl3pPr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600">
                <a:solidFill>
                  <a:srgbClr val="474747"/>
                </a:solidFill>
                <a:latin typeface="+mn-lt"/>
              </a:defRPr>
            </a:lvl3pPr>
            <a:lvl4pPr marL="1233488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400">
                <a:solidFill>
                  <a:srgbClr val="474747"/>
                </a:solidFill>
                <a:latin typeface="+mn-lt"/>
              </a:defRPr>
            </a:lvl4pPr>
            <a:lvl5pPr marL="1554163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400">
                <a:solidFill>
                  <a:srgbClr val="474747"/>
                </a:solidFill>
                <a:latin typeface="+mn-lt"/>
              </a:defRPr>
            </a:lvl5pPr>
            <a:lvl6pPr marL="187452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6pPr>
            <a:lvl7pPr marL="219456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7pPr>
            <a:lvl8pPr marL="251460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8pPr>
            <a:lvl9pPr marL="283464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9pPr>
          </a:lstStyle>
          <a:p>
            <a:r>
              <a:rPr lang="en-US" sz="1400" b="1" dirty="0" err="1"/>
              <a:t>ErrorHandlingMiddleware</a:t>
            </a:r>
            <a:r>
              <a:rPr lang="uk-UA" altLang="ru-RU" sz="1400" b="1" dirty="0"/>
              <a:t> </a:t>
            </a:r>
            <a:endParaRPr lang="ru-RU" altLang="ru-RU" sz="1400" b="1" dirty="0"/>
          </a:p>
        </p:txBody>
      </p:sp>
      <p:sp>
        <p:nvSpPr>
          <p:cNvPr id="9" name="Объект 1">
            <a:extLst>
              <a:ext uri="{FF2B5EF4-FFF2-40B4-BE49-F238E27FC236}">
                <a16:creationId xmlns:a16="http://schemas.microsoft.com/office/drawing/2014/main" id="{F72ED490-5397-4523-ACF2-1C974C6AF6C7}"/>
              </a:ext>
            </a:extLst>
          </p:cNvPr>
          <p:cNvSpPr txBox="1">
            <a:spLocks/>
          </p:cNvSpPr>
          <p:nvPr/>
        </p:nvSpPr>
        <p:spPr bwMode="auto">
          <a:xfrm>
            <a:off x="4082631" y="2334780"/>
            <a:ext cx="2444557" cy="441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marL="44450" indent="0" eaLnBrk="1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None/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93725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▪"/>
              <a:defRPr>
                <a:solidFill>
                  <a:srgbClr val="474747"/>
                </a:solidFill>
                <a:latin typeface="+mn-lt"/>
              </a:defRPr>
            </a:lvl2pPr>
            <a:lvl3pPr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600">
                <a:solidFill>
                  <a:srgbClr val="474747"/>
                </a:solidFill>
                <a:latin typeface="+mn-lt"/>
              </a:defRPr>
            </a:lvl3pPr>
            <a:lvl4pPr marL="1233488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400">
                <a:solidFill>
                  <a:srgbClr val="474747"/>
                </a:solidFill>
                <a:latin typeface="+mn-lt"/>
              </a:defRPr>
            </a:lvl4pPr>
            <a:lvl5pPr marL="1554163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400">
                <a:solidFill>
                  <a:srgbClr val="474747"/>
                </a:solidFill>
                <a:latin typeface="+mn-lt"/>
              </a:defRPr>
            </a:lvl5pPr>
            <a:lvl6pPr marL="187452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6pPr>
            <a:lvl7pPr marL="219456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7pPr>
            <a:lvl8pPr marL="251460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8pPr>
            <a:lvl9pPr marL="283464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9pPr>
          </a:lstStyle>
          <a:p>
            <a:r>
              <a:rPr lang="en-US" sz="1400" b="1" dirty="0" err="1"/>
              <a:t>AuthenticationMiddleware</a:t>
            </a:r>
            <a:r>
              <a:rPr lang="uk-UA" altLang="ru-RU" sz="1400" dirty="0"/>
              <a:t> </a:t>
            </a:r>
            <a:endParaRPr lang="ru-RU" altLang="ru-RU" sz="1400" dirty="0"/>
          </a:p>
        </p:txBody>
      </p:sp>
      <p:sp>
        <p:nvSpPr>
          <p:cNvPr id="10" name="Объект 1">
            <a:extLst>
              <a:ext uri="{FF2B5EF4-FFF2-40B4-BE49-F238E27FC236}">
                <a16:creationId xmlns:a16="http://schemas.microsoft.com/office/drawing/2014/main" id="{2611CDB6-762C-40FF-B619-8ABC8DB3CABB}"/>
              </a:ext>
            </a:extLst>
          </p:cNvPr>
          <p:cNvSpPr txBox="1">
            <a:spLocks/>
          </p:cNvSpPr>
          <p:nvPr/>
        </p:nvSpPr>
        <p:spPr bwMode="auto">
          <a:xfrm>
            <a:off x="6879580" y="2315746"/>
            <a:ext cx="1926656" cy="36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marL="44450" indent="0" eaLnBrk="1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None/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93725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▪"/>
              <a:defRPr>
                <a:solidFill>
                  <a:srgbClr val="474747"/>
                </a:solidFill>
                <a:latin typeface="+mn-lt"/>
              </a:defRPr>
            </a:lvl2pPr>
            <a:lvl3pPr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600">
                <a:solidFill>
                  <a:srgbClr val="474747"/>
                </a:solidFill>
                <a:latin typeface="+mn-lt"/>
              </a:defRPr>
            </a:lvl3pPr>
            <a:lvl4pPr marL="1233488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400">
                <a:solidFill>
                  <a:srgbClr val="474747"/>
                </a:solidFill>
                <a:latin typeface="+mn-lt"/>
              </a:defRPr>
            </a:lvl4pPr>
            <a:lvl5pPr marL="1554163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400">
                <a:solidFill>
                  <a:srgbClr val="474747"/>
                </a:solidFill>
                <a:latin typeface="+mn-lt"/>
              </a:defRPr>
            </a:lvl5pPr>
            <a:lvl6pPr marL="187452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6pPr>
            <a:lvl7pPr marL="219456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7pPr>
            <a:lvl8pPr marL="251460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8pPr>
            <a:lvl9pPr marL="283464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9pPr>
          </a:lstStyle>
          <a:p>
            <a:r>
              <a:rPr lang="en-US" sz="1400" b="1" dirty="0" err="1"/>
              <a:t>RoutingMiddleware</a:t>
            </a:r>
            <a:r>
              <a:rPr lang="uk-UA" altLang="ru-RU" sz="1400" b="1" dirty="0"/>
              <a:t> </a:t>
            </a:r>
            <a:endParaRPr lang="ru-RU" altLang="ru-RU" sz="1400" b="1" dirty="0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B00C04B-4E35-4C64-B95B-CAE1F2A54FEC}"/>
              </a:ext>
            </a:extLst>
          </p:cNvPr>
          <p:cNvSpPr/>
          <p:nvPr/>
        </p:nvSpPr>
        <p:spPr>
          <a:xfrm>
            <a:off x="1640767" y="2698089"/>
            <a:ext cx="2280921" cy="2740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2EDDF59F-7A59-476D-97FB-36B2267AEB81}"/>
              </a:ext>
            </a:extLst>
          </p:cNvPr>
          <p:cNvSpPr/>
          <p:nvPr/>
        </p:nvSpPr>
        <p:spPr>
          <a:xfrm>
            <a:off x="4164450" y="2698089"/>
            <a:ext cx="2280921" cy="2740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D510423E-77D5-4B44-9E4C-4DF7F7961A26}"/>
              </a:ext>
            </a:extLst>
          </p:cNvPr>
          <p:cNvSpPr/>
          <p:nvPr/>
        </p:nvSpPr>
        <p:spPr>
          <a:xfrm>
            <a:off x="6691363" y="2698089"/>
            <a:ext cx="2280921" cy="2740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E5FEBBDC-C93B-4BAE-A93B-26C1D1BA83FE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279713" y="3406067"/>
            <a:ext cx="4788548" cy="0"/>
          </a:xfrm>
          <a:prstGeom prst="line">
            <a:avLst/>
          </a:prstGeom>
          <a:ln w="603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id="{9DFE9DCA-7E86-4A6D-BD7C-5B1EB1156780}"/>
              </a:ext>
            </a:extLst>
          </p:cNvPr>
          <p:cNvCxnSpPr>
            <a:cxnSpLocks/>
          </p:cNvCxnSpPr>
          <p:nvPr/>
        </p:nvCxnSpPr>
        <p:spPr>
          <a:xfrm>
            <a:off x="1279713" y="4826698"/>
            <a:ext cx="4788548" cy="0"/>
          </a:xfrm>
          <a:prstGeom prst="line">
            <a:avLst/>
          </a:prstGeom>
          <a:ln w="603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id="{B428BC90-72E0-41FD-B2E2-61DB89135493}"/>
              </a:ext>
            </a:extLst>
          </p:cNvPr>
          <p:cNvCxnSpPr>
            <a:cxnSpLocks/>
          </p:cNvCxnSpPr>
          <p:nvPr/>
        </p:nvCxnSpPr>
        <p:spPr>
          <a:xfrm flipV="1">
            <a:off x="6068261" y="3406067"/>
            <a:ext cx="0" cy="1439881"/>
          </a:xfrm>
          <a:prstGeom prst="line">
            <a:avLst/>
          </a:prstGeom>
          <a:ln w="603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бъект 1">
            <a:extLst>
              <a:ext uri="{FF2B5EF4-FFF2-40B4-BE49-F238E27FC236}">
                <a16:creationId xmlns:a16="http://schemas.microsoft.com/office/drawing/2014/main" id="{7671AB2E-E46E-4A2B-8F18-86FDE32B4054}"/>
              </a:ext>
            </a:extLst>
          </p:cNvPr>
          <p:cNvSpPr txBox="1">
            <a:spLocks/>
          </p:cNvSpPr>
          <p:nvPr/>
        </p:nvSpPr>
        <p:spPr bwMode="auto">
          <a:xfrm>
            <a:off x="4664095" y="3781417"/>
            <a:ext cx="1214790" cy="70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marL="44450" indent="0" eaLnBrk="1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None/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93725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▪"/>
              <a:defRPr>
                <a:solidFill>
                  <a:srgbClr val="474747"/>
                </a:solidFill>
                <a:latin typeface="+mn-lt"/>
              </a:defRPr>
            </a:lvl2pPr>
            <a:lvl3pPr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600">
                <a:solidFill>
                  <a:srgbClr val="474747"/>
                </a:solidFill>
                <a:latin typeface="+mn-lt"/>
              </a:defRPr>
            </a:lvl3pPr>
            <a:lvl4pPr marL="1233488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400">
                <a:solidFill>
                  <a:srgbClr val="474747"/>
                </a:solidFill>
                <a:latin typeface="+mn-lt"/>
              </a:defRPr>
            </a:lvl4pPr>
            <a:lvl5pPr marL="1554163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400">
                <a:solidFill>
                  <a:srgbClr val="474747"/>
                </a:solidFill>
                <a:latin typeface="+mn-lt"/>
              </a:defRPr>
            </a:lvl5pPr>
            <a:lvl6pPr marL="187452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6pPr>
            <a:lvl7pPr marL="219456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7pPr>
            <a:lvl8pPr marL="251460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8pPr>
            <a:lvl9pPr marL="283464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9pPr>
          </a:lstStyle>
          <a:p>
            <a:pPr algn="ctr"/>
            <a:r>
              <a:rPr lang="uk-UA" altLang="ru-RU" sz="1400" dirty="0"/>
              <a:t>обробка запиту</a:t>
            </a:r>
            <a:r>
              <a:rPr lang="uk-UA" altLang="ru-RU" sz="1400" b="1" dirty="0"/>
              <a:t> </a:t>
            </a:r>
            <a:endParaRPr lang="ru-RU" altLang="ru-RU" sz="1400" b="1" dirty="0"/>
          </a:p>
        </p:txBody>
      </p:sp>
      <p:sp>
        <p:nvSpPr>
          <p:cNvPr id="21" name="Объект 1">
            <a:extLst>
              <a:ext uri="{FF2B5EF4-FFF2-40B4-BE49-F238E27FC236}">
                <a16:creationId xmlns:a16="http://schemas.microsoft.com/office/drawing/2014/main" id="{FABD32F3-D36E-47A7-9AB0-97850A28B703}"/>
              </a:ext>
            </a:extLst>
          </p:cNvPr>
          <p:cNvSpPr txBox="1">
            <a:spLocks/>
          </p:cNvSpPr>
          <p:nvPr/>
        </p:nvSpPr>
        <p:spPr bwMode="auto">
          <a:xfrm>
            <a:off x="1730121" y="2942626"/>
            <a:ext cx="2188337" cy="47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marL="44450" indent="0" eaLnBrk="1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None/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93725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▪"/>
              <a:defRPr>
                <a:solidFill>
                  <a:srgbClr val="474747"/>
                </a:solidFill>
                <a:latin typeface="+mn-lt"/>
              </a:defRPr>
            </a:lvl2pPr>
            <a:lvl3pPr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600">
                <a:solidFill>
                  <a:srgbClr val="474747"/>
                </a:solidFill>
                <a:latin typeface="+mn-lt"/>
              </a:defRPr>
            </a:lvl3pPr>
            <a:lvl4pPr marL="1233488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400">
                <a:solidFill>
                  <a:srgbClr val="474747"/>
                </a:solidFill>
                <a:latin typeface="+mn-lt"/>
              </a:defRPr>
            </a:lvl4pPr>
            <a:lvl5pPr marL="1554163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400">
                <a:solidFill>
                  <a:srgbClr val="474747"/>
                </a:solidFill>
                <a:latin typeface="+mn-lt"/>
              </a:defRPr>
            </a:lvl5pPr>
            <a:lvl6pPr marL="187452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6pPr>
            <a:lvl7pPr marL="219456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7pPr>
            <a:lvl8pPr marL="251460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8pPr>
            <a:lvl9pPr marL="283464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9pPr>
          </a:lstStyle>
          <a:p>
            <a:pPr algn="ctr"/>
            <a:r>
              <a:rPr lang="uk-UA" altLang="ru-RU" sz="1400" dirty="0"/>
              <a:t>_</a:t>
            </a:r>
            <a:r>
              <a:rPr lang="en-US" altLang="ru-RU" sz="1400" dirty="0" err="1"/>
              <a:t>next.Invoke</a:t>
            </a:r>
            <a:r>
              <a:rPr lang="en-US" altLang="ru-RU" sz="1400" dirty="0"/>
              <a:t>(context)</a:t>
            </a:r>
            <a:endParaRPr lang="ru-RU" altLang="ru-RU" sz="1400" b="1" dirty="0"/>
          </a:p>
        </p:txBody>
      </p:sp>
      <p:sp>
        <p:nvSpPr>
          <p:cNvPr id="24" name="Объект 1">
            <a:extLst>
              <a:ext uri="{FF2B5EF4-FFF2-40B4-BE49-F238E27FC236}">
                <a16:creationId xmlns:a16="http://schemas.microsoft.com/office/drawing/2014/main" id="{3DF6A60C-DCC8-4DB3-AA40-F63156D9D9EE}"/>
              </a:ext>
            </a:extLst>
          </p:cNvPr>
          <p:cNvSpPr txBox="1">
            <a:spLocks/>
          </p:cNvSpPr>
          <p:nvPr/>
        </p:nvSpPr>
        <p:spPr bwMode="auto">
          <a:xfrm>
            <a:off x="1687058" y="4930181"/>
            <a:ext cx="2188337" cy="47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marL="44450" indent="0" eaLnBrk="1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None/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93725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▪"/>
              <a:defRPr>
                <a:solidFill>
                  <a:srgbClr val="474747"/>
                </a:solidFill>
                <a:latin typeface="+mn-lt"/>
              </a:defRPr>
            </a:lvl2pPr>
            <a:lvl3pPr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600">
                <a:solidFill>
                  <a:srgbClr val="474747"/>
                </a:solidFill>
                <a:latin typeface="+mn-lt"/>
              </a:defRPr>
            </a:lvl3pPr>
            <a:lvl4pPr marL="1233488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400">
                <a:solidFill>
                  <a:srgbClr val="474747"/>
                </a:solidFill>
                <a:latin typeface="+mn-lt"/>
              </a:defRPr>
            </a:lvl4pPr>
            <a:lvl5pPr marL="1554163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▪"/>
              <a:defRPr sz="1400">
                <a:solidFill>
                  <a:srgbClr val="474747"/>
                </a:solidFill>
                <a:latin typeface="+mn-lt"/>
              </a:defRPr>
            </a:lvl5pPr>
            <a:lvl6pPr marL="187452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6pPr>
            <a:lvl7pPr marL="219456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7pPr>
            <a:lvl8pPr marL="251460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8pPr>
            <a:lvl9pPr marL="2834640" indent="-228600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>
                <a:latin typeface="+mn-lt"/>
              </a:defRPr>
            </a:lvl9pPr>
          </a:lstStyle>
          <a:p>
            <a:pPr algn="ctr"/>
            <a:r>
              <a:rPr lang="uk-UA" altLang="ru-RU" sz="1400" dirty="0"/>
              <a:t>коректування відповіді</a:t>
            </a:r>
            <a:endParaRPr lang="ru-RU" altLang="ru-RU" sz="1400" b="1" dirty="0"/>
          </a:p>
        </p:txBody>
      </p:sp>
      <p:cxnSp>
        <p:nvCxnSpPr>
          <p:cNvPr id="25" name="Пряма зі стрілкою 24">
            <a:extLst>
              <a:ext uri="{FF2B5EF4-FFF2-40B4-BE49-F238E27FC236}">
                <a16:creationId xmlns:a16="http://schemas.microsoft.com/office/drawing/2014/main" id="{CDD7EDB9-C36C-4B31-8702-F9CF88A698CA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1279713" y="3406067"/>
            <a:ext cx="396682" cy="0"/>
          </a:xfrm>
          <a:prstGeom prst="straightConnector1">
            <a:avLst/>
          </a:prstGeom>
          <a:ln w="60325">
            <a:solidFill>
              <a:schemeClr val="accent6">
                <a:lumMod val="7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зі стрілкою 29">
            <a:extLst>
              <a:ext uri="{FF2B5EF4-FFF2-40B4-BE49-F238E27FC236}">
                <a16:creationId xmlns:a16="http://schemas.microsoft.com/office/drawing/2014/main" id="{4EA7FC8A-EF17-443D-BCF1-51DDF88DB9DF}"/>
              </a:ext>
            </a:extLst>
          </p:cNvPr>
          <p:cNvCxnSpPr>
            <a:cxnSpLocks/>
          </p:cNvCxnSpPr>
          <p:nvPr/>
        </p:nvCxnSpPr>
        <p:spPr>
          <a:xfrm flipH="1">
            <a:off x="3767768" y="3406067"/>
            <a:ext cx="396682" cy="0"/>
          </a:xfrm>
          <a:prstGeom prst="straightConnector1">
            <a:avLst/>
          </a:prstGeom>
          <a:ln w="60325">
            <a:solidFill>
              <a:schemeClr val="accent6">
                <a:lumMod val="7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55F44942-0A82-4D85-89ED-449F86E14892}"/>
              </a:ext>
            </a:extLst>
          </p:cNvPr>
          <p:cNvCxnSpPr>
            <a:cxnSpLocks/>
          </p:cNvCxnSpPr>
          <p:nvPr/>
        </p:nvCxnSpPr>
        <p:spPr>
          <a:xfrm>
            <a:off x="3918458" y="4826698"/>
            <a:ext cx="253547" cy="0"/>
          </a:xfrm>
          <a:prstGeom prst="straightConnector1">
            <a:avLst/>
          </a:prstGeom>
          <a:ln w="60325">
            <a:solidFill>
              <a:schemeClr val="accent6">
                <a:lumMod val="7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зі стрілкою 34">
            <a:extLst>
              <a:ext uri="{FF2B5EF4-FFF2-40B4-BE49-F238E27FC236}">
                <a16:creationId xmlns:a16="http://schemas.microsoft.com/office/drawing/2014/main" id="{EE6023FA-A1E6-457F-B48A-6B9D39548334}"/>
              </a:ext>
            </a:extLst>
          </p:cNvPr>
          <p:cNvCxnSpPr>
            <a:cxnSpLocks/>
          </p:cNvCxnSpPr>
          <p:nvPr/>
        </p:nvCxnSpPr>
        <p:spPr>
          <a:xfrm>
            <a:off x="1224507" y="4826698"/>
            <a:ext cx="253547" cy="0"/>
          </a:xfrm>
          <a:prstGeom prst="straightConnector1">
            <a:avLst/>
          </a:prstGeom>
          <a:ln w="60325">
            <a:solidFill>
              <a:schemeClr val="accent6">
                <a:lumMod val="7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962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build="p"/>
      <p:bldP spid="8" grpId="0" build="p"/>
      <p:bldP spid="9" grpId="0" build="p"/>
      <p:bldP spid="10" grpId="0" build="p"/>
      <p:bldP spid="20" grpId="0" build="p"/>
      <p:bldP spid="21" grpId="0" build="p"/>
      <p:bldP spid="2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2"/>
          <p:cNvSpPr>
            <a:spLocks noGrp="1"/>
          </p:cNvSpPr>
          <p:nvPr>
            <p:ph type="title"/>
          </p:nvPr>
        </p:nvSpPr>
        <p:spPr>
          <a:xfrm>
            <a:off x="29028" y="385496"/>
            <a:ext cx="9114972" cy="373477"/>
          </a:xfrm>
          <a:noFill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rgbClr val="DC2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IWebHostEnvironment</a:t>
            </a:r>
            <a:r>
              <a:rPr lang="en-US" dirty="0">
                <a:solidFill>
                  <a:srgbClr val="DC2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rgbClr val="DC2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оточення</a:t>
            </a:r>
          </a:p>
        </p:txBody>
      </p:sp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29028" y="854568"/>
            <a:ext cx="9210866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взаємодії із середовищем, в якому запущено додаток, використовуються об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єкти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які реалізують інтерфейс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IHostingEnvironment</a:t>
            </a:r>
            <a:r>
              <a:rPr lang="uk-UA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Цей інтерфейс має ряд властивостей, за допомогою яких можна отримати інформацію про оточення:</a:t>
            </a:r>
          </a:p>
          <a:p>
            <a:pPr eaLnBrk="1" hangingPunct="1"/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ApplicationName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додатку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hangingPunct="1"/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EnvironmentName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середовища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якому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хоститься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додаток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hangingPunct="1"/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ContentRootPath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шлях до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кореневої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папки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додатку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45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780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110051" y="264259"/>
            <a:ext cx="9210866" cy="588152"/>
          </a:xfrm>
        </p:spPr>
        <p:txBody>
          <a:bodyPr/>
          <a:lstStyle/>
          <a:p>
            <a:pPr eaLnBrk="1" hangingPunct="1"/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WebRootPath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шлях до папки, в якій зберігається статичний контент (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wwwroot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eaLnBrk="1" hangingPunct="1"/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ContentRootFileProvider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реалізація </a:t>
            </a: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інтерфейса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spc="-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Microsoft.AspNetCore.FileProviders.IFileProvider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яка може використовуватися для читання файлів з папки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ContentRootPath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WebRootFileProvider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реалізація </a:t>
            </a: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інтерфейса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spc="-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Microsoft.AspNetCore.FileProviders.IFileProvider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яка може використовуватися для читання файлів з папки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WebRootPath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46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438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110051" y="264259"/>
            <a:ext cx="9210866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замовчуванню існує три варіанти значення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EnvironmentName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стані розробки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Staging</a:t>
            </a:r>
            <a:r>
              <a:rPr lang="uk-UA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(стан підготовки до розгортання)</a:t>
            </a:r>
            <a:r>
              <a:rPr lang="uk-UA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uk-UA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(стан повноцінного використання)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проекті ця властивість задається через установку змінної середовища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ASPNETCORE_ENVIRONMENT</a:t>
            </a:r>
            <a:r>
              <a:rPr lang="uk-UA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4450" indent="0" eaLnBrk="1" hangingPunct="1">
              <a:buNone/>
            </a:pPr>
            <a:endParaRPr lang="uk-UA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47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524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48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111529-918C-413E-9AA5-E1588770D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61" y="136848"/>
            <a:ext cx="6389615" cy="271602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82E852-EC89-4C8A-977F-8FF7C0829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61" y="2986269"/>
            <a:ext cx="6477635" cy="326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65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110051" y="264259"/>
            <a:ext cx="9210866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папці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знаходиться файл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launchSettings.json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який задає значення змінних середовищ:</a:t>
            </a:r>
            <a:r>
              <a:rPr lang="uk-UA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49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35B1F9-B27B-4B77-9FEF-854B9739A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58" y="1791494"/>
            <a:ext cx="2683926" cy="19284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FE7FCF-7A77-463A-8224-1E4FA6998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501" y="1791494"/>
            <a:ext cx="5368924" cy="467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47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29028" y="138123"/>
            <a:ext cx="9114972" cy="589241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Program.cs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5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C9A2DD-C698-4AD5-9C0B-E3022AC06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40" y="758536"/>
            <a:ext cx="884250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57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110051" y="264259"/>
            <a:ext cx="9210866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 можна побачити, що змінна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ASPNETCORE_ENVIRONMENT</a:t>
            </a:r>
            <a:r>
              <a:rPr lang="uk-UA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зустрічається два рази – для запуску через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IISExpress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для запуску через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Kestrel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launchSettings.json</a:t>
            </a:r>
            <a:r>
              <a:rPr lang="uk-UA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перезаписує налаштування </a:t>
            </a: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(має вищий пріоритет).</a:t>
            </a:r>
          </a:p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перевірки значення цієї змінної для </a:t>
            </a: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інтерфейса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IWebHostEnvironment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визначені спеціальні методи:</a:t>
            </a:r>
          </a:p>
          <a:p>
            <a:pPr eaLnBrk="1" hangingPunct="1"/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IsEnvironment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(string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envName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повертає 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true,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 </a:t>
            </a: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середовища рівне значенню параметра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envName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uk-UA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50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908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110051" y="264259"/>
            <a:ext cx="9210866" cy="588152"/>
          </a:xfrm>
        </p:spPr>
        <p:txBody>
          <a:bodyPr/>
          <a:lstStyle/>
          <a:p>
            <a:pPr eaLnBrk="1" hangingPunct="1"/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IsDevelopment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():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повертає 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true,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 </a:t>
            </a: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середовища –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hangingPunct="1"/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IsStaging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():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повертає 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true,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 </a:t>
            </a: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середовища –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Staging</a:t>
            </a:r>
            <a:r>
              <a:rPr lang="uk-UA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hangingPunct="1"/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IsProduction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():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повертає 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true,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 </a:t>
            </a: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середовища –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uk-UA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Можна визначати власні стани середовища. Наприклад, можемо визначити ще один стан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“Test”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uk-UA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51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399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52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9E2344-0E00-43F5-BC2C-8BBBFBBE1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2" y="33140"/>
            <a:ext cx="5260398" cy="64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44379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110051" y="264259"/>
            <a:ext cx="9210866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Далі можна використати перевірку на створений стан </a:t>
            </a:r>
            <a:r>
              <a:rPr lang="uk-UA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ru-RU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uk-UA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53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4649B6-4551-4FC7-90B2-3B54D18E1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30" y="1445923"/>
            <a:ext cx="7944716" cy="472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50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2"/>
          <p:cNvSpPr>
            <a:spLocks noGrp="1"/>
          </p:cNvSpPr>
          <p:nvPr>
            <p:ph type="title"/>
          </p:nvPr>
        </p:nvSpPr>
        <p:spPr>
          <a:xfrm>
            <a:off x="29028" y="385496"/>
            <a:ext cx="9114972" cy="373477"/>
          </a:xfrm>
          <a:noFill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rgbClr val="DC2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Статичні файли</a:t>
            </a:r>
          </a:p>
        </p:txBody>
      </p:sp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29028" y="854568"/>
            <a:ext cx="9210866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визначення шляху зберігання статичних файлів у проекті використовується два параметра: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ContentRoot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WebRoot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Статичні файли повинні розташовуватися у каталозі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ContentRoot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WebRoot</a:t>
            </a:r>
            <a:r>
              <a:rPr lang="uk-UA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замовчуванню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ContentRoot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вказує на каталог поточного додатку, а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WebRoot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замовчуванню представляє каталог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wwwroot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" indent="0" eaLnBrk="1" hangingPunct="1">
              <a:buNone/>
            </a:pP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проекту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Empty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папка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wwwroot</a:t>
            </a:r>
            <a:r>
              <a:rPr lang="uk-UA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існує і її потрібно створювати вручну.</a:t>
            </a:r>
            <a:endParaRPr lang="ru-RU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54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568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132937" y="210332"/>
            <a:ext cx="9210866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цього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створюємо папку «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wwwroot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»:</a:t>
            </a:r>
            <a:endParaRPr lang="en-US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" indent="0" eaLnBrk="1" hangingPunct="1">
              <a:buNone/>
            </a:pP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клікаємо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правою клавішею миші на проекті і вибираємо </a:t>
            </a:r>
            <a:r>
              <a:rPr lang="uk-UA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uk-UA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-&gt; </a:t>
            </a:r>
            <a:r>
              <a:rPr lang="uk-UA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Folder</a:t>
            </a:r>
            <a:r>
              <a:rPr lang="uk-UA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55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E2C6F82-7651-485E-B2D1-033FA5DD3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98" y="1992034"/>
            <a:ext cx="8923892" cy="381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37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132937" y="210332"/>
            <a:ext cx="9210866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Створиться папка:</a:t>
            </a:r>
            <a:endParaRPr lang="ru-RU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56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E20A01-FB7E-49C8-B8FB-372DDB04E8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674"/>
          <a:stretch/>
        </p:blipFill>
        <p:spPr>
          <a:xfrm>
            <a:off x="292245" y="809963"/>
            <a:ext cx="2520404" cy="1592084"/>
          </a:xfrm>
          <a:prstGeom prst="rect">
            <a:avLst/>
          </a:prstGeom>
        </p:spPr>
      </p:pic>
      <p:sp>
        <p:nvSpPr>
          <p:cNvPr id="8" name="Объект 1">
            <a:extLst>
              <a:ext uri="{FF2B5EF4-FFF2-40B4-BE49-F238E27FC236}">
                <a16:creationId xmlns:a16="http://schemas.microsoft.com/office/drawing/2014/main" id="{89270D38-6449-4970-B29B-C2B5983EBAE8}"/>
              </a:ext>
            </a:extLst>
          </p:cNvPr>
          <p:cNvSpPr txBox="1">
            <a:spLocks/>
          </p:cNvSpPr>
          <p:nvPr/>
        </p:nvSpPr>
        <p:spPr bwMode="auto">
          <a:xfrm>
            <a:off x="132937" y="2551837"/>
            <a:ext cx="9210866" cy="58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buFont typeface="Arial" panose="020B0604020202020204" pitchFamily="34" charset="0"/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Додаємо у неї файл:</a:t>
            </a:r>
            <a:endParaRPr lang="ru-RU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8919F3-7904-4E85-85FE-4FA93EA07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88" y="3139989"/>
            <a:ext cx="6697417" cy="334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87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/>
      <p:bldP spid="8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132937" y="210332"/>
            <a:ext cx="9210866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Пишемо 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HTML-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контент у файл.</a:t>
            </a:r>
          </a:p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Налаштовуємо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middleware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щоб додаток міг відправляти клієнтам статичний контент:</a:t>
            </a:r>
          </a:p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57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20ABB6-591D-4BED-A569-7F9271CFA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98" y="2005977"/>
            <a:ext cx="8421064" cy="2937946"/>
          </a:xfrm>
          <a:prstGeom prst="rect">
            <a:avLst/>
          </a:prstGeom>
        </p:spPr>
      </p:pic>
      <p:sp>
        <p:nvSpPr>
          <p:cNvPr id="7" name="Объект 1">
            <a:extLst>
              <a:ext uri="{FF2B5EF4-FFF2-40B4-BE49-F238E27FC236}">
                <a16:creationId xmlns:a16="http://schemas.microsoft.com/office/drawing/2014/main" id="{A04D4075-8BCB-4CB1-9A1B-96830B6D037F}"/>
              </a:ext>
            </a:extLst>
          </p:cNvPr>
          <p:cNvSpPr txBox="1">
            <a:spLocks/>
          </p:cNvSpPr>
          <p:nvPr/>
        </p:nvSpPr>
        <p:spPr bwMode="auto">
          <a:xfrm>
            <a:off x="132937" y="5071699"/>
            <a:ext cx="9210866" cy="58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Тепер, якщо звернутися до 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URL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http://localhost:XXX/html/index.html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 відображатися вміст 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HTML-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сторінки.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905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/>
      <p:bldP spid="7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132937" y="210332"/>
            <a:ext cx="9210866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 можливість змінити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шлях до папки, з якої береться статичний контент.</a:t>
            </a:r>
          </a:p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цього </a:t>
            </a: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додамо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класі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uk-UA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методі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CreateHostBuilder</a:t>
            </a:r>
            <a:r>
              <a:rPr lang="uk-UA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рядок, у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якому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вказується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шлях до папки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зі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статичним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контентом:</a:t>
            </a: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58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8BDD6C-3CBE-4FB5-8C7F-E49AFA727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86" y="2766405"/>
            <a:ext cx="7189085" cy="37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73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2"/>
          <p:cNvSpPr>
            <a:spLocks noGrp="1"/>
          </p:cNvSpPr>
          <p:nvPr>
            <p:ph type="title"/>
          </p:nvPr>
        </p:nvSpPr>
        <p:spPr>
          <a:xfrm>
            <a:off x="29028" y="385496"/>
            <a:ext cx="9114972" cy="373477"/>
          </a:xfrm>
          <a:noFill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rgbClr val="DC2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Робота зі статичними файлами</a:t>
            </a:r>
          </a:p>
        </p:txBody>
      </p:sp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29028" y="854568"/>
            <a:ext cx="9210866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 можливість налаштування обробки адреси по замовчуванню. При цьому при зверненні до адреси </a:t>
            </a:r>
            <a:r>
              <a:rPr lang="en-US" alt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http://localhost:xxxx/</a:t>
            </a:r>
            <a:r>
              <a:rPr lang="uk-UA" alt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папці </a:t>
            </a:r>
            <a:r>
              <a:rPr lang="en-US" altLang="ru-RU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wwwroot</a:t>
            </a:r>
            <a:r>
              <a:rPr lang="en-US" alt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 </a:t>
            </a:r>
            <a:r>
              <a:rPr lang="uk-UA" altLang="ru-RU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шукатися</a:t>
            </a:r>
            <a:r>
              <a:rPr lang="uk-UA" alt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один із файлів:</a:t>
            </a:r>
          </a:p>
          <a:p>
            <a:pPr eaLnBrk="1" hangingPunct="1"/>
            <a:r>
              <a:rPr lang="en-US" alt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default.htm</a:t>
            </a:r>
          </a:p>
          <a:p>
            <a:pPr eaLnBrk="1" hangingPunct="1"/>
            <a:r>
              <a:rPr lang="en-US" alt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default.html</a:t>
            </a:r>
          </a:p>
          <a:p>
            <a:pPr eaLnBrk="1" hangingPunct="1"/>
            <a:r>
              <a:rPr lang="en-US" alt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index.htm</a:t>
            </a:r>
          </a:p>
          <a:p>
            <a:pPr eaLnBrk="1" hangingPunct="1"/>
            <a:r>
              <a:rPr lang="en-US" alt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index.html</a:t>
            </a:r>
          </a:p>
          <a:p>
            <a:pPr marL="44450" indent="0" eaLnBrk="1" hangingPunct="1">
              <a:buNone/>
            </a:pPr>
            <a:r>
              <a:rPr lang="ru-RU" altLang="ru-RU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alt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</a:t>
            </a:r>
            <a:r>
              <a:rPr lang="en-US" alt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altLang="ru-RU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йл</a:t>
            </a:r>
            <a:r>
              <a:rPr lang="ru-RU" alt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знайдено</a:t>
            </a:r>
            <a:r>
              <a:rPr lang="ru-RU" alt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 в</a:t>
            </a:r>
            <a:r>
              <a:rPr lang="uk-UA" altLang="ru-RU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</a:t>
            </a:r>
            <a:r>
              <a:rPr lang="uk-UA" alt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буде відправлений клієнту, а якщо ні, то буде продовжено обробку запиту за допомогою </a:t>
            </a:r>
            <a:r>
              <a:rPr lang="en-US" alt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middleware</a:t>
            </a:r>
            <a:r>
              <a:rPr lang="en-US" alt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59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24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6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3CEB58-08C1-4E9F-B65C-8540543BFB87}"/>
              </a:ext>
            </a:extLst>
          </p:cNvPr>
          <p:cNvSpPr txBox="1"/>
          <p:nvPr/>
        </p:nvSpPr>
        <p:spPr>
          <a:xfrm>
            <a:off x="142750" y="111536"/>
            <a:ext cx="8558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Щоб запустити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додаток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ASP.NET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, потрібен об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єкт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IHost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в рамках якого розгортається додаток.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9522E4-FECE-4665-A22E-85CB8B15C0BF}"/>
              </a:ext>
            </a:extLst>
          </p:cNvPr>
          <p:cNvSpPr txBox="1"/>
          <p:nvPr/>
        </p:nvSpPr>
        <p:spPr>
          <a:xfrm>
            <a:off x="142750" y="1065643"/>
            <a:ext cx="877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Для створення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IHost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застосовується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IHostBuilder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804B3B-37A2-407E-9668-EC74DCC92A8B}"/>
              </a:ext>
            </a:extLst>
          </p:cNvPr>
          <p:cNvSpPr txBox="1"/>
          <p:nvPr/>
        </p:nvSpPr>
        <p:spPr>
          <a:xfrm>
            <a:off x="142750" y="1640735"/>
            <a:ext cx="9055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Безпосереднє створення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IHostBuilder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виконується за допомогою метода </a:t>
            </a:r>
            <a:r>
              <a:rPr lang="en-US" sz="2800" b="1" spc="-110" dirty="0" err="1">
                <a:latin typeface="Arial" panose="020B0604020202020204" pitchFamily="34" charset="0"/>
                <a:cs typeface="Arial" panose="020B0604020202020204" pitchFamily="34" charset="0"/>
              </a:rPr>
              <a:t>Host.CreateDefaultBuilder</a:t>
            </a:r>
            <a:r>
              <a:rPr lang="en-US" sz="2800" b="1" spc="-11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spc="-110" dirty="0" err="1">
                <a:latin typeface="Arial" panose="020B0604020202020204" pitchFamily="34" charset="0"/>
                <a:cs typeface="Arial" panose="020B0604020202020204" pitchFamily="34" charset="0"/>
              </a:rPr>
              <a:t>args</a:t>
            </a:r>
            <a:r>
              <a:rPr lang="en-US" sz="2800" b="1" spc="-11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2800" b="1" spc="-1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613A9F-3C70-455F-A881-2B3A0DE08FF7}"/>
              </a:ext>
            </a:extLst>
          </p:cNvPr>
          <p:cNvSpPr txBox="1"/>
          <p:nvPr/>
        </p:nvSpPr>
        <p:spPr>
          <a:xfrm>
            <a:off x="142750" y="2594842"/>
            <a:ext cx="89572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Даний метод виконує: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встановлення кореневого каталогу;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встановлення конфігурації </a:t>
            </a:r>
            <a:r>
              <a:rPr lang="uk-UA" sz="2800" spc="-110" dirty="0" err="1">
                <a:latin typeface="Arial" panose="020B0604020202020204" pitchFamily="34" charset="0"/>
                <a:cs typeface="Arial" panose="020B0604020202020204" pitchFamily="34" charset="0"/>
              </a:rPr>
              <a:t>хоста</a:t>
            </a: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 (завантажуються змінні середовища </a:t>
            </a:r>
            <a:r>
              <a:rPr lang="en-US" sz="2800" spc="-110" dirty="0">
                <a:latin typeface="Arial" panose="020B0604020202020204" pitchFamily="34" charset="0"/>
                <a:cs typeface="Arial" panose="020B0604020202020204" pitchFamily="34" charset="0"/>
              </a:rPr>
              <a:t>DOTNET_</a:t>
            </a: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* та аргументи командного рядка);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встановлення конфігурації додатку (з файлів </a:t>
            </a:r>
            <a:r>
              <a:rPr lang="en-US" sz="2800" b="1" spc="-110" dirty="0" err="1">
                <a:latin typeface="Arial" panose="020B0604020202020204" pitchFamily="34" charset="0"/>
                <a:cs typeface="Arial" panose="020B0604020202020204" pitchFamily="34" charset="0"/>
              </a:rPr>
              <a:t>appsettings.json</a:t>
            </a:r>
            <a:r>
              <a:rPr lang="en-US" sz="2800" b="1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en-US" sz="2800" b="1" spc="-110" dirty="0" err="1">
                <a:latin typeface="Arial" panose="020B0604020202020204" pitchFamily="34" charset="0"/>
                <a:cs typeface="Arial" panose="020B0604020202020204" pitchFamily="34" charset="0"/>
              </a:rPr>
              <a:t>appsettings</a:t>
            </a:r>
            <a:r>
              <a:rPr lang="en-US" sz="2800" b="1" spc="-110" dirty="0">
                <a:latin typeface="Arial" panose="020B0604020202020204" pitchFamily="34" charset="0"/>
                <a:cs typeface="Arial" panose="020B0604020202020204" pitchFamily="34" charset="0"/>
              </a:rPr>
              <a:t>.{Environment}.json</a:t>
            </a:r>
            <a:r>
              <a:rPr lang="uk-UA" sz="2800" b="1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+ змінні середовища та аргументи командного рядка);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додає провайдери </a:t>
            </a:r>
            <a:r>
              <a:rPr lang="uk-UA" sz="2800" spc="-110" dirty="0" err="1">
                <a:latin typeface="Arial" panose="020B0604020202020204" pitchFamily="34" charset="0"/>
                <a:cs typeface="Arial" panose="020B0604020202020204" pitchFamily="34" charset="0"/>
              </a:rPr>
              <a:t>логування</a:t>
            </a: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800" spc="-1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800" spc="-1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530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60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F88E39-A202-4632-B856-6F8AE9B82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46" y="140765"/>
            <a:ext cx="8835583" cy="443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63158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144512" y="210332"/>
            <a:ext cx="9210866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 є необхідність використати файл, назва якого відрізняється від стандартних (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</a:t>
            </a: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ібно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використати об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єкт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DefaultFilesOptions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61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D55D9C-CA35-4683-912A-0580590C9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07" y="2129801"/>
            <a:ext cx="6819599" cy="432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87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144512" y="210332"/>
            <a:ext cx="9210866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 можливість відображати вміст каталогу на сервері для користувачів. Для цього потрібно викликати метод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UseDirectoryBrowser</a:t>
            </a:r>
            <a:r>
              <a:rPr lang="uk-UA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().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62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EB155B-706B-4B5B-917F-070DE4C8E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31" y="1710762"/>
            <a:ext cx="8673538" cy="403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28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144512" y="210332"/>
            <a:ext cx="9210866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виглядатиме так: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63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33D9C0-6AE7-43FE-B95D-B81693BD5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65" y="798484"/>
            <a:ext cx="3584655" cy="2771550"/>
          </a:xfrm>
          <a:prstGeom prst="rect">
            <a:avLst/>
          </a:prstGeom>
        </p:spPr>
      </p:pic>
      <p:sp>
        <p:nvSpPr>
          <p:cNvPr id="11" name="Объект 1">
            <a:extLst>
              <a:ext uri="{FF2B5EF4-FFF2-40B4-BE49-F238E27FC236}">
                <a16:creationId xmlns:a16="http://schemas.microsoft.com/office/drawing/2014/main" id="{026EC701-EA21-4524-A770-352FA26F5309}"/>
              </a:ext>
            </a:extLst>
          </p:cNvPr>
          <p:cNvSpPr txBox="1">
            <a:spLocks/>
          </p:cNvSpPr>
          <p:nvPr/>
        </p:nvSpPr>
        <p:spPr bwMode="auto">
          <a:xfrm>
            <a:off x="144512" y="3712601"/>
            <a:ext cx="9210866" cy="58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 можливість </a:t>
            </a: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співставити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певний 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URL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каталогом на сервері. Для цього у метод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UseDirectoryBrowser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потрібно передати у вигляді параметра об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єкт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DirectoryBrowserOptions</a:t>
            </a:r>
            <a:r>
              <a:rPr lang="uk-UA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42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/>
      <p:bldP spid="11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64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E9441-F470-4C83-BD5D-FF29D2638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87" y="114360"/>
            <a:ext cx="8864218" cy="5198445"/>
          </a:xfrm>
          <a:prstGeom prst="rect">
            <a:avLst/>
          </a:prstGeom>
        </p:spPr>
      </p:pic>
      <p:sp>
        <p:nvSpPr>
          <p:cNvPr id="9" name="Объект 1">
            <a:extLst>
              <a:ext uri="{FF2B5EF4-FFF2-40B4-BE49-F238E27FC236}">
                <a16:creationId xmlns:a16="http://schemas.microsoft.com/office/drawing/2014/main" id="{F04FF5AD-6401-4636-B2F4-EC025C151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362412"/>
            <a:ext cx="9210866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Однак буде доступний перегляд каталогу без можливості перегляду вмісту файлів.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70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144512" y="210332"/>
            <a:ext cx="8955478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Щоб реалізувати можливість передачі файлів клієнту потрібно використати метод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UseStaticFiles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65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DA1195-D204-4B21-86C2-86AA58F4A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57" y="1694183"/>
            <a:ext cx="8692648" cy="45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39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144512" y="210332"/>
            <a:ext cx="8955478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Щоб використати можливості одразу трьох методів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UseStaticFiles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UseDefaultFiles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UseDirectoryBrowser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66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78F3C7-246E-4E1B-9E09-9B7EFE715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19" y="1650837"/>
            <a:ext cx="8536092" cy="393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85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144512" y="187588"/>
            <a:ext cx="8955478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замовчуванню можливість перегляду каталогів відключена. Щоб її включити: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67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911A70-F0A3-4336-AC60-D0077774FA04}"/>
              </a:ext>
            </a:extLst>
          </p:cNvPr>
          <p:cNvSpPr txBox="1"/>
          <p:nvPr/>
        </p:nvSpPr>
        <p:spPr>
          <a:xfrm>
            <a:off x="245962" y="1180261"/>
            <a:ext cx="88540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latin typeface="Cascadia Mono" panose="020B0609020000020004" pitchFamily="49" charset="0"/>
              </a:rPr>
              <a:t>app.UseFileServer</a:t>
            </a:r>
            <a:r>
              <a:rPr lang="en-US" sz="2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endParaRPr lang="uk-UA" sz="2800" b="1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uk-UA" sz="2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      </a:t>
            </a:r>
            <a:r>
              <a:rPr lang="en-US" sz="2800" b="1" dirty="0" err="1">
                <a:solidFill>
                  <a:srgbClr val="000000"/>
                </a:solidFill>
                <a:latin typeface="Cascadia Mono" panose="020B0609020000020004" pitchFamily="49" charset="0"/>
              </a:rPr>
              <a:t>enableDirectoryBrowsing</a:t>
            </a:r>
            <a:r>
              <a:rPr lang="en-US" sz="2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: </a:t>
            </a:r>
            <a:r>
              <a:rPr lang="en-US" sz="2800" b="1" dirty="0">
                <a:solidFill>
                  <a:srgbClr val="0000FF"/>
                </a:solidFill>
                <a:latin typeface="Cascadia Mono" panose="020B0609020000020004" pitchFamily="49" charset="0"/>
              </a:rPr>
              <a:t>true</a:t>
            </a:r>
            <a:r>
              <a:rPr lang="en-US" sz="2800" b="1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  <a:endParaRPr lang="uk-UA" sz="2800" b="1" dirty="0"/>
          </a:p>
        </p:txBody>
      </p:sp>
      <p:sp>
        <p:nvSpPr>
          <p:cNvPr id="7" name="Объект 1">
            <a:extLst>
              <a:ext uri="{FF2B5EF4-FFF2-40B4-BE49-F238E27FC236}">
                <a16:creationId xmlns:a16="http://schemas.microsoft.com/office/drawing/2014/main" id="{A5777FE5-0373-42D1-BD14-6AC9DD46189B}"/>
              </a:ext>
            </a:extLst>
          </p:cNvPr>
          <p:cNvSpPr txBox="1">
            <a:spLocks/>
          </p:cNvSpPr>
          <p:nvPr/>
        </p:nvSpPr>
        <p:spPr bwMode="auto">
          <a:xfrm>
            <a:off x="188522" y="2174288"/>
            <a:ext cx="8955478" cy="58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buFont typeface="Arial" panose="020B0604020202020204" pitchFamily="34" charset="0"/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Можна зробити ще більше налаштувань: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7C37E2-FAB0-4706-9C54-E4AD96B69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62" y="2726579"/>
            <a:ext cx="5703425" cy="368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06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/>
      <p:bldP spid="6" grpId="0"/>
      <p:bldP spid="7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2"/>
          <p:cNvSpPr>
            <a:spLocks noGrp="1"/>
          </p:cNvSpPr>
          <p:nvPr>
            <p:ph type="title"/>
          </p:nvPr>
        </p:nvSpPr>
        <p:spPr>
          <a:xfrm>
            <a:off x="29028" y="385496"/>
            <a:ext cx="9114972" cy="373477"/>
          </a:xfrm>
          <a:noFill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rgbClr val="DC2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Обробка помилок</a:t>
            </a:r>
          </a:p>
        </p:txBody>
      </p:sp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29028" y="854568"/>
            <a:ext cx="9210866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Помилки умовно можна поділити на 2 групи – виключення, які виникають в процесі виконання програмного коду та стандартні помилки протоколу 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HTTP.</a:t>
            </a:r>
          </a:p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Виключення можуть бути корисними на етапі розробки, однак кінцеві користувачі не повинні їх бачити.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68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367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86901" y="136938"/>
            <a:ext cx="9210866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Можна налаштувати відображення інформації про виключення для режиму розробки:</a:t>
            </a:r>
            <a:endParaRPr lang="en-US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69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BB9D8B-4DC6-4CB0-A6C3-AF5563D9A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38" y="1177663"/>
            <a:ext cx="8754923" cy="35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15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7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7DB488-5635-4727-9482-F7DA7FADAFE2}"/>
              </a:ext>
            </a:extLst>
          </p:cNvPr>
          <p:cNvSpPr txBox="1"/>
          <p:nvPr/>
        </p:nvSpPr>
        <p:spPr>
          <a:xfrm>
            <a:off x="186760" y="146807"/>
            <a:ext cx="895724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Далі викликається метод </a:t>
            </a:r>
            <a:r>
              <a:rPr lang="en-US" sz="2800" b="1" spc="-110" dirty="0" err="1">
                <a:latin typeface="Arial" panose="020B0604020202020204" pitchFamily="34" charset="0"/>
                <a:cs typeface="Arial" panose="020B0604020202020204" pitchFamily="34" charset="0"/>
              </a:rPr>
              <a:t>ConfigureWebHostDefaults</a:t>
            </a:r>
            <a:r>
              <a:rPr lang="en-US" sz="2800" b="1" spc="-11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 для конфігурування </a:t>
            </a:r>
            <a:r>
              <a:rPr lang="uk-UA" sz="2800" spc="-110" dirty="0" err="1">
                <a:latin typeface="Arial" panose="020B0604020202020204" pitchFamily="34" charset="0"/>
                <a:cs typeface="Arial" panose="020B0604020202020204" pitchFamily="34" charset="0"/>
              </a:rPr>
              <a:t>хоста</a:t>
            </a: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завантажується конфігурація зі змінних середовища</a:t>
            </a:r>
            <a:r>
              <a:rPr lang="en-US" sz="28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ASPNETCORE_*;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spc="-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запускає веб-сервер </a:t>
            </a:r>
            <a:r>
              <a:rPr lang="en-US" sz="2800" b="1" spc="-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Kestrel</a:t>
            </a:r>
            <a:r>
              <a:rPr lang="uk-UA" sz="2800" spc="-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spc="-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додає компонент </a:t>
            </a:r>
            <a:r>
              <a:rPr lang="en-US" sz="2800" b="1" spc="-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 Filtering</a:t>
            </a:r>
            <a:r>
              <a:rPr lang="uk-UA" sz="2800" spc="-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який дозволяє налаштовувати адреси для веб-сервера;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spc="-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 змінна середовища  </a:t>
            </a:r>
            <a:r>
              <a:rPr lang="en-US" sz="2800" spc="-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ASPNETCORE_FORWARDEDHEADERS_ENABLED</a:t>
            </a:r>
            <a:r>
              <a:rPr lang="uk-UA" sz="2800" spc="-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дорівнює </a:t>
            </a:r>
            <a:r>
              <a:rPr lang="en-US" sz="2800" spc="-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true, </a:t>
            </a:r>
            <a:r>
              <a:rPr lang="uk-UA" sz="2800" spc="-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додає компонент </a:t>
            </a:r>
            <a:r>
              <a:rPr lang="en-US" sz="2800" b="1" spc="-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Forwarded</a:t>
            </a:r>
            <a:r>
              <a:rPr lang="en-US" sz="2800" spc="-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Headers</a:t>
            </a:r>
            <a:r>
              <a:rPr lang="uk-UA" sz="2800" spc="-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який дозволяє зчитувати із запиту заголовки </a:t>
            </a:r>
            <a:r>
              <a:rPr lang="en-US" sz="2800" spc="-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"X-Forwarded-"</a:t>
            </a:r>
            <a:r>
              <a:rPr lang="uk-UA" sz="2800" spc="-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spc="-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 для роботи потрібен </a:t>
            </a:r>
            <a:r>
              <a:rPr lang="en-US" sz="2800" b="1" spc="-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IIS</a:t>
            </a:r>
            <a:r>
              <a:rPr lang="en-US" sz="2800" spc="-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800" spc="-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даний метод забезпечує інтеграцію з </a:t>
            </a:r>
            <a:r>
              <a:rPr lang="en-US" sz="2800" b="1" spc="-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IIS</a:t>
            </a:r>
            <a:r>
              <a:rPr lang="en-US" sz="2800" spc="-1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800" spc="-1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800" spc="-1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466216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86901" y="136938"/>
            <a:ext cx="9057099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Переконаємось, що включено режим розробки: </a:t>
            </a:r>
            <a:endParaRPr lang="en-US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70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1464DB-E22B-42CB-A5F6-79AD4FC14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910" y="720674"/>
            <a:ext cx="5636749" cy="566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06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86901" y="136938"/>
            <a:ext cx="9057099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 так, то побачимо виключення: </a:t>
            </a:r>
            <a:endParaRPr lang="en-US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71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854FFF-9BCA-4342-8C4F-66FB6AB36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84" y="725090"/>
            <a:ext cx="8814031" cy="496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17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86901" y="136938"/>
            <a:ext cx="9057099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інших режимів буде виводитись помилка 500:</a:t>
            </a:r>
            <a:endParaRPr lang="en-US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72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B5E308-ECDE-449B-A325-546E97CF3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29" y="1073371"/>
            <a:ext cx="6279146" cy="524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31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86901" y="136938"/>
            <a:ext cx="9057099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Однак у такому вигляді виведення помилки є поганим варіантом, користувачам потрібно відображати повідомлення про те, що сталося.</a:t>
            </a:r>
          </a:p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цього можна використати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middleware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UseExceptionHandler</a:t>
            </a:r>
            <a:r>
              <a:rPr lang="uk-UA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Він перенаправить користувача на вказану адресу при виникненні виключення. </a:t>
            </a:r>
            <a:endParaRPr lang="en-US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73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319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74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A516D1-6D39-40AC-B653-034BF3FD4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43" y="158366"/>
            <a:ext cx="8926513" cy="538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93758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86901" y="136938"/>
            <a:ext cx="9057099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обробки помилок 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(наприклад у випадку, коли сторінка не знайдена):</a:t>
            </a:r>
            <a:endParaRPr lang="en-US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75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5C9485-7E3C-4D64-8C3B-DD4C0E877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14" y="1216729"/>
            <a:ext cx="8700065" cy="414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73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86901" y="136938"/>
            <a:ext cx="9057099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Тоді при виникненні помилки користувач бачитиме повідомлення:</a:t>
            </a:r>
            <a:endParaRPr lang="en-US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76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87EB09-6AD1-481A-AED7-1FFE285DF8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737"/>
          <a:stretch/>
        </p:blipFill>
        <p:spPr>
          <a:xfrm>
            <a:off x="196768" y="1171363"/>
            <a:ext cx="4962811" cy="17107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5F4DAB-F25B-4351-8E2C-D6CBBA53F3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65"/>
          <a:stretch/>
        </p:blipFill>
        <p:spPr>
          <a:xfrm>
            <a:off x="289365" y="3571060"/>
            <a:ext cx="8368497" cy="2733645"/>
          </a:xfrm>
          <a:prstGeom prst="rect">
            <a:avLst/>
          </a:prstGeom>
        </p:spPr>
      </p:pic>
      <p:sp>
        <p:nvSpPr>
          <p:cNvPr id="9" name="Объект 1">
            <a:extLst>
              <a:ext uri="{FF2B5EF4-FFF2-40B4-BE49-F238E27FC236}">
                <a16:creationId xmlns:a16="http://schemas.microsoft.com/office/drawing/2014/main" id="{35461DBB-0CBB-4E20-8901-04FABBED6925}"/>
              </a:ext>
            </a:extLst>
          </p:cNvPr>
          <p:cNvSpPr txBox="1">
            <a:spLocks/>
          </p:cNvSpPr>
          <p:nvPr/>
        </p:nvSpPr>
        <p:spPr bwMode="auto">
          <a:xfrm>
            <a:off x="196768" y="2932502"/>
            <a:ext cx="9057099" cy="58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buFont typeface="Arial" panose="020B0604020202020204" pitchFamily="34" charset="0"/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буде передаватися відповідний статус-код:</a:t>
            </a:r>
            <a:endParaRPr lang="en-US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409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/>
      <p:bldP spid="9" grpId="0" uiExpand="1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86901" y="136938"/>
            <a:ext cx="9057099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Можна змінити повідомлення, яке відправляється користувачу:</a:t>
            </a:r>
            <a:endParaRPr lang="en-US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77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1DDC23-795E-4847-B8BC-28E009795373}"/>
              </a:ext>
            </a:extLst>
          </p:cNvPr>
          <p:cNvSpPr txBox="1"/>
          <p:nvPr/>
        </p:nvSpPr>
        <p:spPr>
          <a:xfrm>
            <a:off x="0" y="1164578"/>
            <a:ext cx="84553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scadia Mono" panose="020B0609020000020004" pitchFamily="49" charset="0"/>
              </a:rPr>
              <a:t>app.UseStatusCodePages</a:t>
            </a:r>
            <a:r>
              <a:rPr lang="en-US" sz="2400" b="1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2400" b="1" dirty="0">
                <a:solidFill>
                  <a:srgbClr val="A31515"/>
                </a:solidFill>
                <a:latin typeface="Cascadia Mono" panose="020B0609020000020004" pitchFamily="49" charset="0"/>
              </a:rPr>
              <a:t>"text/plain"</a:t>
            </a:r>
            <a:r>
              <a:rPr lang="en-US" sz="2400" b="1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br>
              <a:rPr lang="uk-UA" sz="2400" b="1" dirty="0">
                <a:solidFill>
                  <a:srgbClr val="000000"/>
                </a:solidFill>
                <a:latin typeface="Cascadia Mono" panose="020B0609020000020004" pitchFamily="49" charset="0"/>
              </a:rPr>
            </a:br>
            <a:r>
              <a:rPr lang="uk-UA" sz="24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   </a:t>
            </a:r>
            <a:r>
              <a:rPr lang="en-US" sz="2400" b="1" dirty="0">
                <a:solidFill>
                  <a:srgbClr val="A31515"/>
                </a:solidFill>
                <a:latin typeface="Cascadia Mono" panose="020B0609020000020004" pitchFamily="49" charset="0"/>
              </a:rPr>
              <a:t>"Error. Status code : {0}"</a:t>
            </a:r>
            <a:r>
              <a:rPr lang="en-US" sz="2400" b="1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  <a:endParaRPr lang="uk-UA" sz="2400" b="1" dirty="0"/>
          </a:p>
        </p:txBody>
      </p:sp>
      <p:sp>
        <p:nvSpPr>
          <p:cNvPr id="11" name="Объект 1">
            <a:extLst>
              <a:ext uri="{FF2B5EF4-FFF2-40B4-BE49-F238E27FC236}">
                <a16:creationId xmlns:a16="http://schemas.microsoft.com/office/drawing/2014/main" id="{A7C3D7C9-4508-4E78-9651-702523F45FD8}"/>
              </a:ext>
            </a:extLst>
          </p:cNvPr>
          <p:cNvSpPr txBox="1">
            <a:spLocks/>
          </p:cNvSpPr>
          <p:nvPr/>
        </p:nvSpPr>
        <p:spPr bwMode="auto">
          <a:xfrm>
            <a:off x="86901" y="2140987"/>
            <a:ext cx="9057099" cy="58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buFont typeface="Arial" panose="020B0604020202020204" pitchFamily="34" charset="0"/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можна встановити переадресацію на сторінку помилки:</a:t>
            </a:r>
            <a:endParaRPr lang="en-US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665AFF-1FA1-467C-B59B-8FD623945BAC}"/>
              </a:ext>
            </a:extLst>
          </p:cNvPr>
          <p:cNvSpPr txBox="1"/>
          <p:nvPr/>
        </p:nvSpPr>
        <p:spPr>
          <a:xfrm>
            <a:off x="193875" y="3126058"/>
            <a:ext cx="85942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Cascadia Mono" panose="020B0609020000020004" pitchFamily="49" charset="0"/>
              </a:rPr>
              <a:t>app.UseStatusCodePagesWithRedirects</a:t>
            </a:r>
            <a:r>
              <a:rPr lang="en-US" sz="2400" b="1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endParaRPr lang="uk-UA" sz="2400" b="1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uk-UA" sz="24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 </a:t>
            </a:r>
            <a:r>
              <a:rPr lang="en-US" sz="2400" b="1" dirty="0">
                <a:solidFill>
                  <a:srgbClr val="A31515"/>
                </a:solidFill>
                <a:latin typeface="Cascadia Mono" panose="020B0609020000020004" pitchFamily="49" charset="0"/>
              </a:rPr>
              <a:t>"/</a:t>
            </a:r>
            <a:r>
              <a:rPr lang="en-US" sz="2400" b="1" dirty="0" err="1">
                <a:solidFill>
                  <a:srgbClr val="A31515"/>
                </a:solidFill>
                <a:latin typeface="Cascadia Mono" panose="020B0609020000020004" pitchFamily="49" charset="0"/>
              </a:rPr>
              <a:t>error?code</a:t>
            </a:r>
            <a:r>
              <a:rPr lang="en-US" sz="2400" b="1" dirty="0">
                <a:solidFill>
                  <a:srgbClr val="A31515"/>
                </a:solidFill>
                <a:latin typeface="Cascadia Mono" panose="020B0609020000020004" pitchFamily="49" charset="0"/>
              </a:rPr>
              <a:t>={0}"</a:t>
            </a:r>
            <a:r>
              <a:rPr lang="en-US" sz="2400" b="1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  <a:endParaRPr lang="uk-UA" sz="2400" b="1" dirty="0"/>
          </a:p>
        </p:txBody>
      </p:sp>
      <p:sp>
        <p:nvSpPr>
          <p:cNvPr id="13" name="Объект 1">
            <a:extLst>
              <a:ext uri="{FF2B5EF4-FFF2-40B4-BE49-F238E27FC236}">
                <a16:creationId xmlns:a16="http://schemas.microsoft.com/office/drawing/2014/main" id="{1BA5FD98-69A2-4C62-87C2-403BAE1552B9}"/>
              </a:ext>
            </a:extLst>
          </p:cNvPr>
          <p:cNvSpPr txBox="1">
            <a:spLocks/>
          </p:cNvSpPr>
          <p:nvPr/>
        </p:nvSpPr>
        <p:spPr bwMode="auto">
          <a:xfrm>
            <a:off x="86901" y="4128862"/>
            <a:ext cx="8860329" cy="58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buFont typeface="Arial" panose="020B0604020202020204" pitchFamily="34" charset="0"/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 при цьому статус код сторінки буде </a:t>
            </a:r>
            <a:b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302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рядок адреси матиме вигляд:</a:t>
            </a:r>
            <a:endParaRPr lang="en-US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BD3B3C-1264-4821-8BE8-C015FA9DE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75" y="5118006"/>
            <a:ext cx="468630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61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/>
      <p:bldP spid="10" grpId="0"/>
      <p:bldP spid="11" grpId="0" uiExpand="1" build="p"/>
      <p:bldP spid="12" grpId="0"/>
      <p:bldP spid="13" grpId="0" uiExpand="1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86901" y="136938"/>
            <a:ext cx="9057099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Тому можна застосувати інший метод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app.UseStatusCodePagesWithReExecute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який відобразить повідомлення про помилку </a:t>
            </a:r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явно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 переадресації:</a:t>
            </a:r>
            <a:endParaRPr lang="en-US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78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4A3562-AAE3-4497-A82E-95E20D3122EB}"/>
              </a:ext>
            </a:extLst>
          </p:cNvPr>
          <p:cNvSpPr txBox="1"/>
          <p:nvPr/>
        </p:nvSpPr>
        <p:spPr>
          <a:xfrm>
            <a:off x="193875" y="2011477"/>
            <a:ext cx="8232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Cascadia Mono" panose="020B0609020000020004" pitchFamily="49" charset="0"/>
              </a:rPr>
              <a:t>app.UseStatusCodePagesWithReExecute</a:t>
            </a:r>
            <a:r>
              <a:rPr lang="en-US" sz="2400" b="1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endParaRPr lang="uk-UA" sz="2400" b="1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uk-UA" sz="2400" b="1" dirty="0">
                <a:solidFill>
                  <a:srgbClr val="000000"/>
                </a:solidFill>
                <a:latin typeface="Cascadia Mono" panose="020B0609020000020004" pitchFamily="49" charset="0"/>
              </a:rPr>
              <a:t>    </a:t>
            </a:r>
            <a:r>
              <a:rPr lang="en-US" sz="2400" b="1" dirty="0">
                <a:solidFill>
                  <a:srgbClr val="A31515"/>
                </a:solidFill>
                <a:latin typeface="Cascadia Mono" panose="020B0609020000020004" pitchFamily="49" charset="0"/>
              </a:rPr>
              <a:t>"/error"</a:t>
            </a:r>
            <a:r>
              <a:rPr lang="en-US" sz="2400" b="1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n-US" sz="2400" b="1" dirty="0">
                <a:solidFill>
                  <a:srgbClr val="A31515"/>
                </a:solidFill>
                <a:latin typeface="Cascadia Mono" panose="020B0609020000020004" pitchFamily="49" charset="0"/>
              </a:rPr>
              <a:t>"?code={0}"</a:t>
            </a:r>
            <a:r>
              <a:rPr lang="en-US" sz="2400" b="1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  <a:endParaRPr lang="uk-UA" sz="2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F4B1B3-8327-420A-B1C9-D7AA1230D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75" y="3535142"/>
            <a:ext cx="3590925" cy="1400175"/>
          </a:xfrm>
          <a:prstGeom prst="rect">
            <a:avLst/>
          </a:prstGeom>
        </p:spPr>
      </p:pic>
      <p:sp>
        <p:nvSpPr>
          <p:cNvPr id="16" name="Объект 1">
            <a:extLst>
              <a:ext uri="{FF2B5EF4-FFF2-40B4-BE49-F238E27FC236}">
                <a16:creationId xmlns:a16="http://schemas.microsoft.com/office/drawing/2014/main" id="{AA4E19B6-EE3B-4073-9C29-EC7A593256BE}"/>
              </a:ext>
            </a:extLst>
          </p:cNvPr>
          <p:cNvSpPr txBox="1">
            <a:spLocks/>
          </p:cNvSpPr>
          <p:nvPr/>
        </p:nvSpPr>
        <p:spPr bwMode="auto">
          <a:xfrm>
            <a:off x="193875" y="2894723"/>
            <a:ext cx="6102753" cy="58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buFont typeface="Arial" panose="020B0604020202020204" pitchFamily="34" charset="0"/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Результат:</a:t>
            </a:r>
            <a:endParaRPr lang="en-US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2CDDAE-FF3A-4394-AC2C-110D6D74A8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406" t="60530" r="1406" b="5476"/>
          <a:stretch/>
        </p:blipFill>
        <p:spPr>
          <a:xfrm>
            <a:off x="86901" y="5745426"/>
            <a:ext cx="7610475" cy="644352"/>
          </a:xfrm>
          <a:prstGeom prst="rect">
            <a:avLst/>
          </a:prstGeom>
        </p:spPr>
      </p:pic>
      <p:sp>
        <p:nvSpPr>
          <p:cNvPr id="17" name="Объект 1">
            <a:extLst>
              <a:ext uri="{FF2B5EF4-FFF2-40B4-BE49-F238E27FC236}">
                <a16:creationId xmlns:a16="http://schemas.microsoft.com/office/drawing/2014/main" id="{34D404B9-7E02-4C41-B9DA-AE779164E710}"/>
              </a:ext>
            </a:extLst>
          </p:cNvPr>
          <p:cNvSpPr txBox="1">
            <a:spLocks/>
          </p:cNvSpPr>
          <p:nvPr/>
        </p:nvSpPr>
        <p:spPr bwMode="auto">
          <a:xfrm>
            <a:off x="193874" y="5157274"/>
            <a:ext cx="6102753" cy="58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buFont typeface="Arial" panose="020B0604020202020204" pitchFamily="34" charset="0"/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Статус код буде 404:</a:t>
            </a:r>
            <a:endParaRPr lang="en-US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549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/>
      <p:bldP spid="14" grpId="0"/>
      <p:bldP spid="16" grpId="0" uiExpand="1" build="p"/>
      <p:bldP spid="17" grpId="0" uiExpand="1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86901" y="136938"/>
            <a:ext cx="9057099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Обробку помилок можна налаштувати не тільки через програмний код, а і через налаштування у файлі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web.config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79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1">
            <a:extLst>
              <a:ext uri="{FF2B5EF4-FFF2-40B4-BE49-F238E27FC236}">
                <a16:creationId xmlns:a16="http://schemas.microsoft.com/office/drawing/2014/main" id="{BDF97E2A-89F1-44B7-A422-24865CECB89C}"/>
              </a:ext>
            </a:extLst>
          </p:cNvPr>
          <p:cNvSpPr txBox="1">
            <a:spLocks/>
          </p:cNvSpPr>
          <p:nvPr/>
        </p:nvSpPr>
        <p:spPr bwMode="auto">
          <a:xfrm>
            <a:off x="86901" y="1757394"/>
            <a:ext cx="9057099" cy="58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buFont typeface="Arial" panose="020B0604020202020204" pitchFamily="34" charset="0"/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 даний файл відсутній, то потрібного його створити у кореневій папці проекту:</a:t>
            </a:r>
            <a:endParaRPr lang="en-US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4AB7F3-D468-4CC7-AE9C-0536347A8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88" y="2722809"/>
            <a:ext cx="7051831" cy="357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78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8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7DB488-5635-4727-9482-F7DA7FADAFE2}"/>
              </a:ext>
            </a:extLst>
          </p:cNvPr>
          <p:cNvSpPr txBox="1"/>
          <p:nvPr/>
        </p:nvSpPr>
        <p:spPr>
          <a:xfrm>
            <a:off x="186760" y="146807"/>
            <a:ext cx="8957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Метод</a:t>
            </a:r>
            <a:r>
              <a:rPr lang="en-US" sz="28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110" dirty="0" err="1">
                <a:latin typeface="Arial" panose="020B0604020202020204" pitchFamily="34" charset="0"/>
                <a:cs typeface="Arial" panose="020B0604020202020204" pitchFamily="34" charset="0"/>
              </a:rPr>
              <a:t>ConfigureWebHostDefaults</a:t>
            </a:r>
            <a:r>
              <a:rPr lang="en-US" sz="2800" spc="-11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 в якості параметра приймає делегат </a:t>
            </a:r>
            <a:r>
              <a:rPr lang="en-US" sz="2800" b="1" spc="-110" dirty="0">
                <a:latin typeface="Arial" panose="020B0604020202020204" pitchFamily="34" charset="0"/>
                <a:cs typeface="Arial" panose="020B0604020202020204" pitchFamily="34" charset="0"/>
              </a:rPr>
              <a:t>Action&lt;</a:t>
            </a:r>
            <a:r>
              <a:rPr lang="en-US" sz="2800" b="1" spc="-110" dirty="0" err="1">
                <a:latin typeface="Arial" panose="020B0604020202020204" pitchFamily="34" charset="0"/>
                <a:cs typeface="Arial" panose="020B0604020202020204" pitchFamily="34" charset="0"/>
              </a:rPr>
              <a:t>IWebHostBuilder</a:t>
            </a:r>
            <a:r>
              <a:rPr lang="en-US" sz="2800" b="1" spc="-11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uk-UA" sz="2800" b="1" spc="-11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C8F74-C6D2-4251-B07C-656D9F237FFC}"/>
              </a:ext>
            </a:extLst>
          </p:cNvPr>
          <p:cNvSpPr txBox="1"/>
          <p:nvPr/>
        </p:nvSpPr>
        <p:spPr>
          <a:xfrm>
            <a:off x="230770" y="3600065"/>
            <a:ext cx="6421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Cascadia Mono" panose="020B0609020000020004" pitchFamily="49" charset="0"/>
              </a:rPr>
              <a:t>webBuilder.UseStartup</a:t>
            </a:r>
            <a:r>
              <a:rPr lang="en-US" sz="2400" b="1" dirty="0">
                <a:solidFill>
                  <a:srgbClr val="000000"/>
                </a:solidFill>
                <a:latin typeface="Cascadia Mono" panose="020B0609020000020004" pitchFamily="49" charset="0"/>
              </a:rPr>
              <a:t>&lt;Startup&gt;();</a:t>
            </a:r>
            <a:endParaRPr lang="uk-UA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D9C0E0-7AE9-4D52-99A3-B635BEF7779C}"/>
              </a:ext>
            </a:extLst>
          </p:cNvPr>
          <p:cNvSpPr txBox="1"/>
          <p:nvPr/>
        </p:nvSpPr>
        <p:spPr>
          <a:xfrm>
            <a:off x="230770" y="4181661"/>
            <a:ext cx="87885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В методі </a:t>
            </a:r>
            <a:r>
              <a:rPr lang="en-US" sz="2800" spc="-110" dirty="0"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 у створеного об</a:t>
            </a:r>
            <a:r>
              <a:rPr lang="en-US" sz="2800" spc="-11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800" spc="-110" dirty="0" err="1">
                <a:latin typeface="Arial" panose="020B0604020202020204" pitchFamily="34" charset="0"/>
                <a:cs typeface="Arial" panose="020B0604020202020204" pitchFamily="34" charset="0"/>
              </a:rPr>
              <a:t>єкта</a:t>
            </a: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110" dirty="0" err="1">
                <a:latin typeface="Arial" panose="020B0604020202020204" pitchFamily="34" charset="0"/>
                <a:cs typeface="Arial" panose="020B0604020202020204" pitchFamily="34" charset="0"/>
              </a:rPr>
              <a:t>IHostBuilder</a:t>
            </a:r>
            <a:r>
              <a:rPr lang="en-US" sz="28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 викликається метод </a:t>
            </a:r>
            <a:r>
              <a:rPr lang="en-US" sz="2800" b="1" spc="-110" dirty="0">
                <a:latin typeface="Arial" panose="020B0604020202020204" pitchFamily="34" charset="0"/>
                <a:cs typeface="Arial" panose="020B0604020202020204" pitchFamily="34" charset="0"/>
              </a:rPr>
              <a:t>Build()</a:t>
            </a:r>
            <a:r>
              <a:rPr lang="en-US" sz="2800" spc="-11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який створює </a:t>
            </a:r>
            <a:r>
              <a:rPr lang="uk-UA" sz="2800" spc="-110" dirty="0" err="1">
                <a:latin typeface="Arial" panose="020B0604020202020204" pitchFamily="34" charset="0"/>
                <a:cs typeface="Arial" panose="020B0604020202020204" pitchFamily="34" charset="0"/>
              </a:rPr>
              <a:t>хост</a:t>
            </a: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 (об</a:t>
            </a:r>
            <a:r>
              <a:rPr lang="en-US" sz="2800" spc="-11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800" spc="-110" dirty="0" err="1">
                <a:latin typeface="Arial" panose="020B0604020202020204" pitchFamily="34" charset="0"/>
                <a:cs typeface="Arial" panose="020B0604020202020204" pitchFamily="34" charset="0"/>
              </a:rPr>
              <a:t>єкт</a:t>
            </a: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110" dirty="0" err="1">
                <a:latin typeface="Arial" panose="020B0604020202020204" pitchFamily="34" charset="0"/>
                <a:cs typeface="Arial" panose="020B0604020202020204" pitchFamily="34" charset="0"/>
              </a:rPr>
              <a:t>IHost</a:t>
            </a:r>
            <a:r>
              <a:rPr lang="en-US" sz="2800" spc="-11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 та запускає його викликом метода </a:t>
            </a:r>
            <a:r>
              <a:rPr lang="en-US" sz="2800" b="1" spc="-110" dirty="0">
                <a:latin typeface="Arial" panose="020B0604020202020204" pitchFamily="34" charset="0"/>
                <a:cs typeface="Arial" panose="020B0604020202020204" pitchFamily="34" charset="0"/>
              </a:rPr>
              <a:t>Run()</a:t>
            </a:r>
            <a:r>
              <a:rPr lang="en-US" sz="2800" spc="-1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Після цього додаток починає приймати запити.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548999-771B-4678-B1F6-8F99D15B9F98}"/>
              </a:ext>
            </a:extLst>
          </p:cNvPr>
          <p:cNvSpPr txBox="1"/>
          <p:nvPr/>
        </p:nvSpPr>
        <p:spPr>
          <a:xfrm>
            <a:off x="186760" y="1131633"/>
            <a:ext cx="89572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За допомогою послідовного виклику ланцюга методів в об</a:t>
            </a:r>
            <a:r>
              <a:rPr lang="en-US" sz="2800" spc="-11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800" spc="-110" dirty="0" err="1">
                <a:latin typeface="Arial" panose="020B0604020202020204" pitchFamily="34" charset="0"/>
                <a:cs typeface="Arial" panose="020B0604020202020204" pitchFamily="34" charset="0"/>
              </a:rPr>
              <a:t>єкта</a:t>
            </a: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110" dirty="0" err="1">
                <a:latin typeface="Arial" panose="020B0604020202020204" pitchFamily="34" charset="0"/>
                <a:cs typeface="Arial" panose="020B0604020202020204" pitchFamily="34" charset="0"/>
              </a:rPr>
              <a:t>IWebHostBuilder</a:t>
            </a: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 здійснюється ініціалізація веб-сервера для розгортання веб-додатку.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C62433-3A1F-4D1A-90D3-B3131B21AC3D}"/>
              </a:ext>
            </a:extLst>
          </p:cNvPr>
          <p:cNvSpPr txBox="1"/>
          <p:nvPr/>
        </p:nvSpPr>
        <p:spPr>
          <a:xfrm>
            <a:off x="230770" y="2581293"/>
            <a:ext cx="89132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Викликається метод, яким встановлюється стартовий клас додатку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Startup</a:t>
            </a:r>
            <a:r>
              <a:rPr lang="uk-UA" sz="2800" spc="-11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36868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86901" y="136938"/>
            <a:ext cx="9057099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Обробку помилок можна налаштувати не тільки через програмний код, а і через налаштування у файлі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web.config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80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1">
            <a:extLst>
              <a:ext uri="{FF2B5EF4-FFF2-40B4-BE49-F238E27FC236}">
                <a16:creationId xmlns:a16="http://schemas.microsoft.com/office/drawing/2014/main" id="{BDF97E2A-89F1-44B7-A422-24865CECB89C}"/>
              </a:ext>
            </a:extLst>
          </p:cNvPr>
          <p:cNvSpPr txBox="1">
            <a:spLocks/>
          </p:cNvSpPr>
          <p:nvPr/>
        </p:nvSpPr>
        <p:spPr bwMode="auto">
          <a:xfrm>
            <a:off x="86901" y="1757394"/>
            <a:ext cx="9057099" cy="58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buFont typeface="Arial" panose="020B0604020202020204" pitchFamily="34" charset="0"/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 даний файл відсутній, то потрібного його створити у кореневій папці проекту:</a:t>
            </a:r>
            <a:endParaRPr lang="en-US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4AB7F3-D468-4CC7-AE9C-0536347A8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88" y="2722809"/>
            <a:ext cx="7051831" cy="357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25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/>
      <p:bldP spid="9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86901" y="136938"/>
            <a:ext cx="9057099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Змінимо його наступний чином:</a:t>
            </a:r>
            <a:endParaRPr lang="en-US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81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B99D1F-1431-4335-850E-617D308B8C0F}"/>
              </a:ext>
            </a:extLst>
          </p:cNvPr>
          <p:cNvSpPr txBox="1"/>
          <p:nvPr/>
        </p:nvSpPr>
        <p:spPr>
          <a:xfrm>
            <a:off x="237280" y="878725"/>
            <a:ext cx="833956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&lt;?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xml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 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version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="1.0" 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encoding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="utf-8"?&gt;</a:t>
            </a:r>
            <a:endParaRPr lang="uk-UA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&lt;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configuration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&gt;</a:t>
            </a:r>
            <a:endParaRPr lang="uk-UA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  &lt;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system.webServer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&gt;</a:t>
            </a:r>
            <a:endParaRPr lang="uk-UA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    &lt;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httpErrors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 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errorMode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="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Custom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" 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existingResponse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="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Replace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"&gt;</a:t>
            </a:r>
            <a:endParaRPr lang="uk-UA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      &lt;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remove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 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statusCode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="404"/&gt;</a:t>
            </a:r>
            <a:endParaRPr lang="uk-UA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      &lt;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remove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 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statusCode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="403"/&gt;</a:t>
            </a:r>
            <a:endParaRPr lang="uk-UA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      &lt;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error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 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statusCode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="404" 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path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="404.html" 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responseMode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="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File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"/&gt;</a:t>
            </a:r>
            <a:endParaRPr lang="uk-UA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      &lt;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error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 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statusCode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="403" 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path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="403.html" 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responseMode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="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File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"/&gt;</a:t>
            </a:r>
            <a:endParaRPr lang="uk-UA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    &lt;/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httpErrors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&gt;</a:t>
            </a:r>
            <a:endParaRPr lang="uk-UA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    &lt;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handlers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&gt;</a:t>
            </a:r>
            <a:endParaRPr lang="uk-UA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      &lt;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add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 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name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="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aspNetCore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" 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path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="*" 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verb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="*" 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modules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="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AspNetCoreModule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" </a:t>
            </a:r>
            <a:endParaRPr lang="uk-UA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         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resourceType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="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Unspecified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"/&gt;</a:t>
            </a:r>
            <a:endParaRPr lang="uk-UA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    &lt;/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handlers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&gt;</a:t>
            </a:r>
            <a:endParaRPr lang="uk-UA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    &lt;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aspNetCore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 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processPath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="%LAUNCHER_PATH%" 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arguments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="%LAUNCHER_ARGS%" </a:t>
            </a:r>
            <a:endParaRPr lang="uk-UA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          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stdoutLogEnabled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="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false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" 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stdoutLogFile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=".\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logs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\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stdout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" </a:t>
            </a:r>
            <a:endParaRPr lang="uk-UA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          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forwardWindowsAuthToken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="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false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"/&gt;</a:t>
            </a:r>
            <a:endParaRPr lang="uk-UA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  &lt;/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system.webServer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&gt;</a:t>
            </a:r>
            <a:endParaRPr lang="uk-UA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&lt;/</a:t>
            </a:r>
            <a:r>
              <a:rPr lang="uk-UA" sz="1500" b="1" dirty="0" err="1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configuration</a:t>
            </a:r>
            <a:r>
              <a:rPr lang="uk-UA" sz="1500" b="1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&gt;</a:t>
            </a:r>
            <a:endParaRPr lang="uk-UA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506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/>
      <p:bldP spid="1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86901" y="136938"/>
            <a:ext cx="9057099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обробки помилок </a:t>
            </a: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додамо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кореневий каталог сайту файли </a:t>
            </a:r>
            <a:r>
              <a:rPr lang="uk-UA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404.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html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uk-UA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403</a:t>
            </a:r>
            <a:r>
              <a:rPr lang="ru-RU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html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82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1">
            <a:extLst>
              <a:ext uri="{FF2B5EF4-FFF2-40B4-BE49-F238E27FC236}">
                <a16:creationId xmlns:a16="http://schemas.microsoft.com/office/drawing/2014/main" id="{AF6D425B-A307-449D-AEB2-5A71E295F922}"/>
              </a:ext>
            </a:extLst>
          </p:cNvPr>
          <p:cNvSpPr txBox="1">
            <a:spLocks/>
          </p:cNvSpPr>
          <p:nvPr/>
        </p:nvSpPr>
        <p:spPr bwMode="auto">
          <a:xfrm>
            <a:off x="86899" y="1203738"/>
            <a:ext cx="9057099" cy="58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buFont typeface="Arial" panose="020B0604020202020204" pitchFamily="34" charset="0"/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обробки помилок </a:t>
            </a: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додамо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кореневий каталог сайту файли </a:t>
            </a:r>
            <a:r>
              <a:rPr lang="uk-UA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404.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html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uk-UA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403</a:t>
            </a:r>
            <a:r>
              <a:rPr lang="ru-RU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html 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uk-UA" alt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внесемо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них контент, який буде відображатися у разі виникнення помилок </a:t>
            </a:r>
            <a:r>
              <a:rPr lang="uk-UA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404</a:t>
            </a: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uk-UA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403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Объект 1">
            <a:extLst>
              <a:ext uri="{FF2B5EF4-FFF2-40B4-BE49-F238E27FC236}">
                <a16:creationId xmlns:a16="http://schemas.microsoft.com/office/drawing/2014/main" id="{73E2D3ED-6170-4AA3-89C8-95DF77E05215}"/>
              </a:ext>
            </a:extLst>
          </p:cNvPr>
          <p:cNvSpPr txBox="1">
            <a:spLocks/>
          </p:cNvSpPr>
          <p:nvPr/>
        </p:nvSpPr>
        <p:spPr bwMode="auto">
          <a:xfrm>
            <a:off x="86899" y="3575159"/>
            <a:ext cx="9057099" cy="58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7305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593725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3pPr>
            <a:lvl4pPr marL="1233488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buFont typeface="Arial" panose="020B0604020202020204" pitchFamily="34" charset="0"/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Спростимо код у класі </a:t>
            </a:r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Startup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2B0942-F845-4538-BD58-ECB2DDC97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27" y="4163311"/>
            <a:ext cx="6554388" cy="22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92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/>
      <p:bldP spid="5" grpId="0"/>
      <p:bldP spid="9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214223" y="287783"/>
            <a:ext cx="9057099" cy="588152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Використані матеріали: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https://metanit.com/sharp/aspnet5/1.1.php</a:t>
            </a:r>
            <a:endParaRPr lang="uk-UA" alt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https://metanit.com/sharp/aspnet5/1.2.php</a:t>
            </a:r>
            <a:endParaRPr lang="uk-UA" alt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https://metanit.com/sharp/aspnet5/1.3.php</a:t>
            </a:r>
            <a:endParaRPr lang="uk-UA" alt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https://metanit.com/sharp/aspnet5/2.13.php</a:t>
            </a:r>
            <a:endParaRPr lang="uk-UA" alt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https://metanit.com/sharp/aspnet5/2.1.php</a:t>
            </a:r>
            <a:endParaRPr lang="uk-UA" alt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https://metanit.com/sharp/aspnet5/2.2.php</a:t>
            </a:r>
            <a:endParaRPr lang="uk-UA" alt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https://metanit.com/sharp/aspnet5/2.3.php</a:t>
            </a:r>
            <a:endParaRPr lang="uk-UA" alt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https://metanit.com/sharp/aspnet5/2.22.php</a:t>
            </a:r>
            <a:endParaRPr lang="uk-UA" alt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https://metanit.com/sharp/aspnet5/2.4.php</a:t>
            </a:r>
            <a:endParaRPr lang="uk-UA" alt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https://metanit.com/sharp/aspnet5/2.18.php</a:t>
            </a:r>
            <a:endParaRPr lang="uk-UA" alt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https://metanit.com/sharp/aspnet5/2.21.php</a:t>
            </a:r>
            <a:endParaRPr lang="uk-UA" alt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https://metanit.com/sharp/aspnet5/2.5.php</a:t>
            </a:r>
            <a:endParaRPr lang="uk-UA" alt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https://metanit.com/sharp/aspnet5/2.14.php</a:t>
            </a:r>
            <a:endParaRPr lang="uk-UA" alt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https://metanit.com/sharp/aspnet5/17.1.php</a:t>
            </a:r>
            <a:endParaRPr lang="uk-UA" alt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" indent="0" eaLnBrk="1" hangingPunct="1">
              <a:buNone/>
            </a:pPr>
            <a:endParaRPr lang="en-US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83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81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29028" y="138123"/>
            <a:ext cx="9114972" cy="589241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uk-UA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 </a:t>
            </a:r>
            <a:r>
              <a:rPr lang="en-US" altLang="ru-RU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Startup.cs</a:t>
            </a:r>
            <a:r>
              <a:rPr lang="en-US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нижнього колонтитула 28">
            <a:extLst>
              <a:ext uri="{FF2B5EF4-FFF2-40B4-BE49-F238E27FC236}">
                <a16:creationId xmlns:a16="http://schemas.microsoft.com/office/drawing/2014/main" id="{8E76A38E-1187-4E8F-A839-531EF8E4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1065" y="6588323"/>
            <a:ext cx="5368925" cy="236537"/>
          </a:xfrm>
        </p:spPr>
        <p:txBody>
          <a:bodyPr/>
          <a:lstStyle/>
          <a:p>
            <a:pPr algn="r">
              <a:defRPr/>
            </a:pP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5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01   /   Слайд </a:t>
            </a:r>
            <a:fld id="{9CDDF5ED-6654-4275-8216-A0D5237D2550}" type="slidenum">
              <a:rPr lang="uk-UA" sz="16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9</a:t>
            </a:fld>
            <a:endParaRPr lang="uk-UA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A22C49-039E-48F1-B644-F5F07AD94D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14"/>
          <a:stretch/>
        </p:blipFill>
        <p:spPr>
          <a:xfrm>
            <a:off x="49810" y="642767"/>
            <a:ext cx="8938326" cy="589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45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theme/theme1.xml><?xml version="1.0" encoding="utf-8"?>
<a:theme xmlns:a="http://schemas.openxmlformats.org/drawingml/2006/main" name="Оформлення з жовтим обрамленням 16x9">
  <a:themeElements>
    <a:clrScheme name="Banded_Design_Yellow">
      <a:dk1>
        <a:srgbClr val="323232"/>
      </a:dk1>
      <a:lt1>
        <a:sysClr val="window" lastClr="FFFFFF"/>
      </a:lt1>
      <a:dk2>
        <a:srgbClr val="000000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7B5BEA-1A94-46FE-A640-71D5A8BF25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9695C8A-0197-4B9C-A4A6-8EBC4BE030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4012</Words>
  <Application>Microsoft Office PowerPoint</Application>
  <PresentationFormat>Екран (4:3)</PresentationFormat>
  <Paragraphs>380</Paragraphs>
  <Slides>83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83</vt:i4>
      </vt:variant>
    </vt:vector>
  </HeadingPairs>
  <TitlesOfParts>
    <vt:vector size="88" baseType="lpstr">
      <vt:lpstr>Arial</vt:lpstr>
      <vt:lpstr>Book Antiqua</vt:lpstr>
      <vt:lpstr>Calibri</vt:lpstr>
      <vt:lpstr>Cascadia Mono</vt:lpstr>
      <vt:lpstr>Оформлення з жовтим обрамленням 16x9</vt:lpstr>
      <vt:lpstr>Вступ у  ASP.NET Core</vt:lpstr>
      <vt:lpstr>Початок роботи з ASP.NET Core</vt:lpstr>
      <vt:lpstr>Презентація PowerPoint</vt:lpstr>
      <vt:lpstr>Мінімальна структура проекту ASP.NET Core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Конвейер обробки запиту та middleware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Методи Use, Run та делегат RequestDelegate</vt:lpstr>
      <vt:lpstr>Презентація PowerPoint</vt:lpstr>
      <vt:lpstr>Презентація PowerPoint</vt:lpstr>
      <vt:lpstr>Презентація PowerPoint</vt:lpstr>
      <vt:lpstr>Методи Map і MapWhen</vt:lpstr>
      <vt:lpstr>Презентація PowerPoint</vt:lpstr>
      <vt:lpstr>Презентація PowerPoint</vt:lpstr>
      <vt:lpstr>Презентація PowerPoint</vt:lpstr>
      <vt:lpstr>Створення компонентів middleware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Конвейер обробки запиту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IWebHostEnvironment та оточення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Статичні файли</vt:lpstr>
      <vt:lpstr>Презентація PowerPoint</vt:lpstr>
      <vt:lpstr>Презентація PowerPoint</vt:lpstr>
      <vt:lpstr>Презентація PowerPoint</vt:lpstr>
      <vt:lpstr>Презентація PowerPoint</vt:lpstr>
      <vt:lpstr>Робота зі статичними файлами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Обробка помилок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2. Типи даних та операції мови С</dc:title>
  <dc:creator/>
  <cp:lastModifiedBy/>
  <cp:revision>3</cp:revision>
  <dcterms:created xsi:type="dcterms:W3CDTF">2013-07-31T01:42:42Z</dcterms:created>
  <dcterms:modified xsi:type="dcterms:W3CDTF">2022-02-19T10:57:11Z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