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74" r:id="rId13"/>
    <p:sldId id="275" r:id="rId14"/>
    <p:sldId id="276" r:id="rId15"/>
    <p:sldId id="281" r:id="rId16"/>
    <p:sldId id="282" r:id="rId17"/>
    <p:sldId id="284" r:id="rId18"/>
    <p:sldId id="283" r:id="rId19"/>
    <p:sldId id="285" r:id="rId20"/>
    <p:sldId id="292" r:id="rId21"/>
    <p:sldId id="293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19" r:id="rId46"/>
    <p:sldId id="321" r:id="rId47"/>
    <p:sldId id="322" r:id="rId48"/>
    <p:sldId id="330" r:id="rId49"/>
    <p:sldId id="331" r:id="rId50"/>
    <p:sldId id="332" r:id="rId51"/>
    <p:sldId id="334" r:id="rId52"/>
    <p:sldId id="335" r:id="rId53"/>
    <p:sldId id="336" r:id="rId54"/>
    <p:sldId id="337" r:id="rId55"/>
    <p:sldId id="338" r:id="rId56"/>
    <p:sldId id="340" r:id="rId57"/>
    <p:sldId id="339" r:id="rId58"/>
    <p:sldId id="341" r:id="rId59"/>
    <p:sldId id="342" r:id="rId60"/>
    <p:sldId id="343" r:id="rId61"/>
    <p:sldId id="344" r:id="rId62"/>
    <p:sldId id="345" r:id="rId6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74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134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036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482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27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79803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55229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50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582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463756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312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D9E5161-F5CD-4698-9157-FC62FAFCDA62}" type="datetimeFigureOut">
              <a:rPr lang="uk-UA" smtClean="0"/>
              <a:t>16.03.2023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34A1DE-7BC9-4268-9039-CAA8A5D6A229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76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s://1gl-vip.expertus.ua/system/content/image/81/1/-433941/" TargetMode="External"/><Relationship Id="rId2" Type="http://schemas.openxmlformats.org/officeDocument/2006/relationships/hyperlink" Target="https://1gl-vip.expertus.ua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4958" y="1091137"/>
            <a:ext cx="9068586" cy="2590800"/>
          </a:xfrm>
        </p:spPr>
        <p:txBody>
          <a:bodyPr/>
          <a:lstStyle/>
          <a:p>
            <a:pPr algn="ctr"/>
            <a:r>
              <a:rPr lang="uk-UA" dirty="0" smtClean="0"/>
              <a:t>Облік ПДВ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Порядок нарахування та сплати ПДВ</a:t>
            </a:r>
          </a:p>
          <a:p>
            <a:pPr marL="45720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Облік ПДВ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1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just"/>
            <a:r>
              <a:rPr lang="uk-UA" sz="3600" dirty="0">
                <a:solidFill>
                  <a:schemeClr val="tx1"/>
                </a:solidFill>
              </a:rPr>
              <a:t>Для операцій з постачання послуг культури, кіноіндустрії, туризму, а саме</a:t>
            </a:r>
            <a:r>
              <a:rPr lang="uk-UA" sz="3600" dirty="0" smtClean="0">
                <a:solidFill>
                  <a:schemeClr val="tx1"/>
                </a:solidFill>
              </a:rPr>
              <a:t>: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* із </a:t>
            </a:r>
            <a:r>
              <a:rPr lang="uk-UA" dirty="0">
                <a:solidFill>
                  <a:schemeClr val="tx1"/>
                </a:solidFill>
              </a:rPr>
              <a:t>показу (проведення) театральних, оперних, балетних, музичних, концертних, хореографічних, лялькових, циркових, звукових, світлових та інших вистав, постановок, виступів професійних мистецьких колективів, артистичних груп, акторів та артистів (виконавців), кінематографічних прем'єр, культурно-мистецьких заходів;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• із показу оригіналів музичних творів, демонстрації виставкових проектів, проведення екскурсій для груп та окремих відвідувачів у музеях, зоопарках та заповідниках, відвідування їх територій та об'єктів відвідувачами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• із розповсюдження, демонстрування, публічного сповіщення і публічного показу фільмів, адаптованих відповідно до законодавства в україномовні версії для осіб з порушеннями зору та осіб з порушеннями слуху;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• із тимчасового розміщування (проживання), що надають готелі і подібні засоби тимчасового розміщування (</a:t>
            </a:r>
            <a:r>
              <a:rPr lang="uk-UA" u="sng" dirty="0">
                <a:solidFill>
                  <a:schemeClr val="tx1"/>
                </a:solidFill>
              </a:rPr>
              <a:t>клас 55.10 група 55 </a:t>
            </a:r>
            <a:r>
              <a:rPr lang="uk-UA" u="sng" dirty="0" err="1">
                <a:solidFill>
                  <a:schemeClr val="tx1"/>
                </a:solidFill>
              </a:rPr>
              <a:t>КВЕД</a:t>
            </a:r>
            <a:r>
              <a:rPr lang="uk-UA" u="sng" dirty="0">
                <a:solidFill>
                  <a:schemeClr val="tx1"/>
                </a:solidFill>
              </a:rPr>
              <a:t> ДК 009:2010</a:t>
            </a:r>
            <a:r>
              <a:rPr lang="uk-UA" dirty="0">
                <a:solidFill>
                  <a:schemeClr val="tx1"/>
                </a:solidFill>
              </a:rPr>
              <a:t>). Знижена ставка ПДВ на ці послуги діятиме два роки, з 01.01.2021 до 01.01.2023 (</a:t>
            </a:r>
            <a:r>
              <a:rPr lang="uk-UA" u="sng" dirty="0">
                <a:solidFill>
                  <a:schemeClr val="tx1"/>
                </a:solidFill>
              </a:rPr>
              <a:t>п. 74 підрозділу 2 розділу XX «Перехідні положення» </a:t>
            </a:r>
            <a:r>
              <a:rPr lang="uk-UA" u="sng" dirty="0" err="1">
                <a:solidFill>
                  <a:schemeClr val="tx1"/>
                </a:solidFill>
              </a:rPr>
              <a:t>ПК</a:t>
            </a:r>
            <a:r>
              <a:rPr lang="uk-UA" dirty="0">
                <a:solidFill>
                  <a:schemeClr val="tx1"/>
                </a:solidFill>
              </a:rPr>
              <a:t>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236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Ставка 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2261936"/>
            <a:ext cx="10428973" cy="3607157"/>
          </a:xfrm>
        </p:spPr>
        <p:txBody>
          <a:bodyPr/>
          <a:lstStyle/>
          <a:p>
            <a:pPr lvl="0" algn="just"/>
            <a:r>
              <a:rPr lang="uk-UA" sz="2800" b="1" dirty="0">
                <a:solidFill>
                  <a:schemeClr val="tx1"/>
                </a:solidFill>
              </a:rPr>
              <a:t>0%</a:t>
            </a:r>
            <a:r>
              <a:rPr lang="uk-UA" sz="2800" dirty="0">
                <a:solidFill>
                  <a:schemeClr val="tx1"/>
                </a:solidFill>
              </a:rPr>
              <a:t> — для експорту товарів та окремих операцій, визначених статтею 195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800" i="1" dirty="0">
                <a:solidFill>
                  <a:schemeClr val="tx1"/>
                </a:solidFill>
              </a:rPr>
              <a:t>* Перелік операцій, що не є об’єктом оподаткування, визначає стаття 196 </a:t>
            </a:r>
            <a:r>
              <a:rPr lang="uk-UA" sz="2800" i="1" dirty="0" err="1">
                <a:solidFill>
                  <a:schemeClr val="tx1"/>
                </a:solidFill>
              </a:rPr>
              <a:t>ПК</a:t>
            </a:r>
            <a:r>
              <a:rPr lang="uk-UA" sz="2800" i="1" dirty="0">
                <a:solidFill>
                  <a:schemeClr val="tx1"/>
                </a:solidFill>
              </a:rPr>
              <a:t>, а операцій, звільнених від оподаткування ПДВ, — стаття 197 </a:t>
            </a:r>
            <a:r>
              <a:rPr lang="uk-UA" sz="2800" i="1" dirty="0" err="1">
                <a:solidFill>
                  <a:schemeClr val="tx1"/>
                </a:solidFill>
              </a:rPr>
              <a:t>ПК</a:t>
            </a:r>
            <a:r>
              <a:rPr lang="uk-UA" sz="2800" i="1" dirty="0">
                <a:solidFill>
                  <a:schemeClr val="tx1"/>
                </a:solidFill>
              </a:rPr>
              <a:t> та підрозділ 2 розділу </a:t>
            </a:r>
            <a:r>
              <a:rPr lang="uk-UA" sz="2800" i="1" dirty="0" err="1">
                <a:solidFill>
                  <a:schemeClr val="tx1"/>
                </a:solidFill>
              </a:rPr>
              <a:t>ХХ</a:t>
            </a:r>
            <a:r>
              <a:rPr lang="uk-UA" sz="2800" i="1" dirty="0">
                <a:solidFill>
                  <a:schemeClr val="tx1"/>
                </a:solidFill>
              </a:rPr>
              <a:t> </a:t>
            </a:r>
            <a:r>
              <a:rPr lang="uk-UA" sz="2800" i="1" dirty="0" err="1">
                <a:solidFill>
                  <a:schemeClr val="tx1"/>
                </a:solidFill>
              </a:rPr>
              <a:t>ПК</a:t>
            </a:r>
            <a:r>
              <a:rPr lang="uk-UA" sz="2800" i="1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Сума ПДВ додається до ціни товарів (послуг).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668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57186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Як відобразити суму ПДВ у фіскальному чеку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п</a:t>
            </a:r>
            <a:r>
              <a:rPr lang="uk-UA" sz="2400" dirty="0">
                <a:solidFill>
                  <a:schemeClr val="tx1"/>
                </a:solidFill>
              </a:rPr>
              <a:t>. 2 ст. 3 Закону України 06.07.1995 № 265/95-ВР «Про застосування реєстраторів розрахункових операцій у сфері торгівлі, громадського харчування та послуг</a:t>
            </a:r>
            <a:r>
              <a:rPr lang="uk-UA" sz="2400" dirty="0" smtClean="0">
                <a:solidFill>
                  <a:schemeClr val="tx1"/>
                </a:solidFill>
              </a:rPr>
              <a:t>»)</a:t>
            </a:r>
            <a:endParaRPr lang="uk-UA" sz="2400" dirty="0">
              <a:solidFill>
                <a:schemeClr val="tx1"/>
              </a:solidFill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Ставка ПДВ є одним із обов’язкових реквізитів розрахункових документів, у разі відсутності в документі якого такий документ не прийматимуть як розрахунковий.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91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Податкові </a:t>
            </a:r>
            <a:r>
              <a:rPr lang="uk-UA" dirty="0" smtClean="0">
                <a:solidFill>
                  <a:schemeClr val="tx1"/>
                </a:solidFill>
              </a:rPr>
              <a:t>зобов’язання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30378"/>
            <a:ext cx="10058400" cy="3438715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Податкові зобов’язання виникають </a:t>
            </a:r>
            <a:r>
              <a:rPr lang="uk-UA" sz="2800" b="1" dirty="0">
                <a:solidFill>
                  <a:schemeClr val="tx1"/>
                </a:solidFill>
              </a:rPr>
              <a:t>за правилом «першої події»</a:t>
            </a:r>
            <a:r>
              <a:rPr lang="uk-UA" sz="2800" dirty="0">
                <a:solidFill>
                  <a:schemeClr val="tx1"/>
                </a:solidFill>
              </a:rPr>
              <a:t>: або на дату отримання попередньої оплати, або на дату відвантаження товарів (надання послуг, виконання робіт).</a:t>
            </a:r>
          </a:p>
          <a:p>
            <a:pPr algn="just"/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0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73754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Податкові зобов’язання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i="1" dirty="0">
                <a:solidFill>
                  <a:schemeClr val="tx1"/>
                </a:solidFill>
              </a:rPr>
              <a:t>Датою виникнення податкових зобов’язань з постачання товарів (послуг) вважається дата, яка припадає на податковий період, протягом якого відбувається будь-яка з подій, що сталася раніше: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b="1" i="1" dirty="0" smtClean="0">
                <a:solidFill>
                  <a:schemeClr val="tx1"/>
                </a:solidFill>
              </a:rPr>
              <a:t>дата </a:t>
            </a:r>
            <a:r>
              <a:rPr lang="uk-UA" b="1" i="1" dirty="0">
                <a:solidFill>
                  <a:schemeClr val="tx1"/>
                </a:solidFill>
              </a:rPr>
              <a:t>надходження коштів від покупця як оплата товарів або послуг, що підлягають постачанню</a:t>
            </a:r>
            <a:r>
              <a:rPr lang="uk-UA" dirty="0">
                <a:solidFill>
                  <a:schemeClr val="tx1"/>
                </a:solidFill>
              </a:rPr>
              <a:t> (зарахування коштів на банківський рахунок постачальника, а в разі постачання товарів або послуг за готівку — дата оприбуткування коштів до каси платника ПДВ, а в разі відсутності такої — дата інкасації готівки у банківській установі, що обслуговує платника </a:t>
            </a:r>
            <a:r>
              <a:rPr lang="uk-UA" dirty="0" smtClean="0">
                <a:solidFill>
                  <a:schemeClr val="tx1"/>
                </a:solidFill>
              </a:rPr>
              <a:t>ПДВ;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b="1" i="1" dirty="0">
                <a:solidFill>
                  <a:schemeClr val="tx1"/>
                </a:solidFill>
              </a:rPr>
              <a:t> </a:t>
            </a:r>
            <a:r>
              <a:rPr lang="uk-UA" b="1" i="1" dirty="0" smtClean="0">
                <a:solidFill>
                  <a:schemeClr val="tx1"/>
                </a:solidFill>
              </a:rPr>
              <a:t>дата </a:t>
            </a:r>
            <a:r>
              <a:rPr lang="uk-UA" b="1" i="1" dirty="0">
                <a:solidFill>
                  <a:schemeClr val="tx1"/>
                </a:solidFill>
              </a:rPr>
              <a:t>відвантаження товарів, а в разі експорту товарів </a:t>
            </a:r>
            <a:r>
              <a:rPr lang="uk-UA" dirty="0">
                <a:solidFill>
                  <a:schemeClr val="tx1"/>
                </a:solidFill>
              </a:rPr>
              <a:t>— дата оформлення митної декларації, що засвідчує факт перетинання митного кордону України, оформлена відповідно до вимог митного законодавства, а для послуг — дата оформлення документа, що засвідчує факт постачання послуг платником податку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0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Податковий </a:t>
            </a:r>
            <a:r>
              <a:rPr lang="uk-UA" dirty="0" smtClean="0">
                <a:solidFill>
                  <a:schemeClr val="tx1"/>
                </a:solidFill>
              </a:rPr>
              <a:t>кредит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45368"/>
            <a:ext cx="10058400" cy="3823726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Податковий кредит звітного періоду визначається виходячи з договірної (контрактної) вартості товарів чи послуг і складається із сум ПДВ, нарахованих (сплачених) платником протягом такого звітного періоду у зв’язку з: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</a:rPr>
              <a:t> придбанням </a:t>
            </a:r>
            <a:r>
              <a:rPr lang="uk-UA" sz="2800" dirty="0">
                <a:solidFill>
                  <a:schemeClr val="tx1"/>
                </a:solidFill>
              </a:rPr>
              <a:t>або виготовленням товарів (у т. ч. в разі їх імпорту) і </a:t>
            </a:r>
            <a:r>
              <a:rPr lang="uk-UA" sz="2800" dirty="0" smtClean="0">
                <a:solidFill>
                  <a:schemeClr val="tx1"/>
                </a:solidFill>
              </a:rPr>
              <a:t>послуг;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придбанням </a:t>
            </a:r>
            <a:r>
              <a:rPr lang="uk-UA" sz="2800" dirty="0">
                <a:solidFill>
                  <a:schemeClr val="tx1"/>
                </a:solidFill>
              </a:rPr>
              <a:t>(будівництвом, спорудженням) основних засобів, у т. ч. в разі їх імпорту.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61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Податковий </a:t>
            </a:r>
            <a:r>
              <a:rPr lang="uk-UA" dirty="0" smtClean="0">
                <a:solidFill>
                  <a:schemeClr val="tx1"/>
                </a:solidFill>
              </a:rPr>
              <a:t>кредит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21304"/>
            <a:ext cx="10058400" cy="3847789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Податковий кредит нараховують незалежно від того, чи почали такі товари або послуги та основні засоби використовувати в оподатковуваних операціях у межах господарської діяльності платника ПДВ протягом звітного податкового періоду, а також від того, чи здійснював платник ПДВ оподатковувані операції протягом такого звітного податкового періоду (п. 198.3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Так само як податкові зобов’язання, податковий кредит визначають </a:t>
            </a:r>
            <a:r>
              <a:rPr lang="uk-UA" sz="2800" b="1" dirty="0">
                <a:solidFill>
                  <a:schemeClr val="tx1"/>
                </a:solidFill>
              </a:rPr>
              <a:t>за правилом «першої події»</a:t>
            </a:r>
            <a:r>
              <a:rPr lang="uk-UA" sz="2800" dirty="0">
                <a:solidFill>
                  <a:schemeClr val="tx1"/>
                </a:solidFill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827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01565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Дата </a:t>
            </a:r>
            <a:r>
              <a:rPr lang="uk-UA" sz="3200" dirty="0">
                <a:solidFill>
                  <a:schemeClr val="tx1"/>
                </a:solidFill>
              </a:rPr>
              <a:t>віднесення сум податку до податкового кредиту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Датою віднесення сум податку до податкового кредиту</a:t>
            </a: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вважають дату тієї події, що сталася раніше: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b="1" i="1" dirty="0" smtClean="0">
                <a:solidFill>
                  <a:schemeClr val="tx1"/>
                </a:solidFill>
              </a:rPr>
              <a:t>дату </a:t>
            </a:r>
            <a:r>
              <a:rPr lang="uk-UA" sz="2400" b="1" i="1" dirty="0">
                <a:solidFill>
                  <a:schemeClr val="tx1"/>
                </a:solidFill>
              </a:rPr>
              <a:t>списання коштів із банківського рахунку платника ПДВ </a:t>
            </a:r>
            <a:r>
              <a:rPr lang="uk-UA" sz="2400" dirty="0">
                <a:solidFill>
                  <a:schemeClr val="tx1"/>
                </a:solidFill>
              </a:rPr>
              <a:t>на оплату товарів (послуг</a:t>
            </a:r>
            <a:r>
              <a:rPr lang="uk-UA" sz="24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b="1" i="1" dirty="0" smtClean="0">
                <a:solidFill>
                  <a:schemeClr val="tx1"/>
                </a:solidFill>
              </a:rPr>
              <a:t>дату </a:t>
            </a:r>
            <a:r>
              <a:rPr lang="uk-UA" sz="2400" b="1" i="1" dirty="0">
                <a:solidFill>
                  <a:schemeClr val="tx1"/>
                </a:solidFill>
              </a:rPr>
              <a:t>отримання платником ПДВ товарів (послуг</a:t>
            </a:r>
            <a:r>
              <a:rPr lang="uk-UA" sz="2400" b="1" i="1" dirty="0" smtClean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218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Документи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До податкового кредиту належать суми ПДВ, сплачені (нараховані) у зв’язку з придбанням товарів (послуг) за умови, що вони підтверджені (п. 198.6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</a:rPr>
              <a:t> податковими </a:t>
            </a:r>
            <a:r>
              <a:rPr lang="uk-UA" sz="2800" dirty="0">
                <a:solidFill>
                  <a:schemeClr val="tx1"/>
                </a:solidFill>
              </a:rPr>
              <a:t>накладними (розрахунками коригування) до таких податкових накладних, зареєстрованими в </a:t>
            </a:r>
            <a:r>
              <a:rPr lang="uk-UA" sz="2800" dirty="0" err="1" smtClean="0">
                <a:solidFill>
                  <a:schemeClr val="tx1"/>
                </a:solidFill>
              </a:rPr>
              <a:t>ЄРПН</a:t>
            </a:r>
            <a:r>
              <a:rPr lang="uk-UA" sz="2800" dirty="0" smtClean="0">
                <a:solidFill>
                  <a:schemeClr val="tx1"/>
                </a:solidFill>
              </a:rPr>
              <a:t>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митними деклараціями;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іншими </a:t>
            </a:r>
            <a:r>
              <a:rPr lang="uk-UA" sz="2800" dirty="0">
                <a:solidFill>
                  <a:schemeClr val="tx1"/>
                </a:solidFill>
              </a:rPr>
              <a:t>документами.</a:t>
            </a:r>
          </a:p>
        </p:txBody>
      </p:sp>
    </p:spTree>
    <p:extLst>
      <p:ext uri="{BB962C8B-B14F-4D97-AF65-F5344CB8AC3E}">
        <p14:creationId xmlns:p14="http://schemas.microsoft.com/office/powerpoint/2010/main" val="68818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Інші документи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849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dirty="0">
                <a:solidFill>
                  <a:schemeClr val="tx1"/>
                </a:solidFill>
              </a:rPr>
              <a:t>Перелік інших документів</a:t>
            </a:r>
            <a:r>
              <a:rPr lang="uk-UA" dirty="0">
                <a:solidFill>
                  <a:schemeClr val="tx1"/>
                </a:solidFill>
              </a:rPr>
              <a:t> обмежений, згідно з пунктом 201.11 </a:t>
            </a:r>
            <a:r>
              <a:rPr lang="uk-UA" dirty="0" err="1">
                <a:solidFill>
                  <a:schemeClr val="tx1"/>
                </a:solidFill>
              </a:rPr>
              <a:t>ПК</a:t>
            </a:r>
            <a:r>
              <a:rPr lang="uk-UA" dirty="0">
                <a:solidFill>
                  <a:schemeClr val="tx1"/>
                </a:solidFill>
              </a:rPr>
              <a:t> до нього увійшли: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транспортний квиток;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готельний рахунок;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рахунок</a:t>
            </a:r>
            <a:r>
              <a:rPr lang="uk-UA" dirty="0">
                <a:solidFill>
                  <a:schemeClr val="tx1"/>
                </a:solidFill>
              </a:rPr>
              <a:t>, що виставляють платникові ПДВ за послуги </a:t>
            </a:r>
            <a:r>
              <a:rPr lang="uk-UA" dirty="0" smtClean="0">
                <a:solidFill>
                  <a:schemeClr val="tx1"/>
                </a:solidFill>
              </a:rPr>
              <a:t>зв’язку;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рахунок</a:t>
            </a:r>
            <a:r>
              <a:rPr lang="uk-UA" dirty="0">
                <a:solidFill>
                  <a:schemeClr val="tx1"/>
                </a:solidFill>
              </a:rPr>
              <a:t>, що виставляють платникові ПДВ за інші послуги, вартість яких визначається за показниками приладів обліку, що містять загальну суму платежу, суму ПДВ та податковий номер продавця, крім тих, форму яких встановлено міжнародними </a:t>
            </a:r>
            <a:r>
              <a:rPr lang="uk-UA" dirty="0" smtClean="0">
                <a:solidFill>
                  <a:schemeClr val="tx1"/>
                </a:solidFill>
              </a:rPr>
              <a:t>стандартами;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касові </a:t>
            </a:r>
            <a:r>
              <a:rPr lang="uk-UA" dirty="0">
                <a:solidFill>
                  <a:schemeClr val="tx1"/>
                </a:solidFill>
              </a:rPr>
              <a:t>чеки, які містять суму отриманих товарів (послуг), загальну суму нарахованого податку (із визначенням фіскального номера та податкового номера постачальника). При цьому з метою такого нарахування загальна сума отриманих товарів (послуг) не може перевищувати 200 грн. за день (без урахування ПДВ</a:t>
            </a:r>
            <a:r>
              <a:rPr lang="uk-UA" dirty="0" smtClean="0">
                <a:solidFill>
                  <a:schemeClr val="tx1"/>
                </a:solidFill>
              </a:rPr>
              <a:t>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бухгалтерська </a:t>
            </a:r>
            <a:r>
              <a:rPr lang="uk-UA" dirty="0">
                <a:solidFill>
                  <a:schemeClr val="tx1"/>
                </a:solidFill>
              </a:rPr>
              <a:t>довідка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34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tx1"/>
                </a:solidFill>
              </a:rPr>
              <a:t>Податок на додану вартість (ПДВ) </a:t>
            </a:r>
            <a:r>
              <a:rPr lang="uk-UA" dirty="0">
                <a:solidFill>
                  <a:schemeClr val="tx1"/>
                </a:solidFill>
              </a:rPr>
              <a:t>—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89746"/>
            <a:ext cx="10058400" cy="3679347"/>
          </a:xfrm>
        </p:spPr>
        <p:txBody>
          <a:bodyPr/>
          <a:lstStyle/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це </a:t>
            </a:r>
            <a:r>
              <a:rPr lang="uk-UA" sz="2800" dirty="0">
                <a:solidFill>
                  <a:schemeClr val="tx1"/>
                </a:solidFill>
              </a:rPr>
              <a:t>непрямий податок, який входить до ціни товарів (робіт, послуг). Його сплачує покупець, але облік та перерахування до державного бюджету здійснює продавець (податковий агент).   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08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Приклад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800" b="1" i="1" dirty="0">
                <a:solidFill>
                  <a:schemeClr val="tx1"/>
                </a:solidFill>
              </a:rPr>
              <a:t>Відображення в обліку сум ПДВ на підставі </a:t>
            </a:r>
            <a:r>
              <a:rPr lang="uk-UA" sz="2800" b="1" i="1" dirty="0" err="1">
                <a:solidFill>
                  <a:schemeClr val="tx1"/>
                </a:solidFill>
              </a:rPr>
              <a:t>чеків</a:t>
            </a:r>
            <a:r>
              <a:rPr lang="uk-UA" sz="2800" b="1" i="1" dirty="0">
                <a:solidFill>
                  <a:schemeClr val="tx1"/>
                </a:solidFill>
              </a:rPr>
              <a:t> і квитків, доданих до авансового звіту працівника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Заступник директора підприємства їздив у службове відрядження. Йому видали аванс на відрядження в сумі 4000 грн. Після повернення з відрядження працівник подав авансовий звіт на суму 3418 грн., у т. ч.: добові — 1378 грн., проживання — 1800 грн. (у т. ч. ПДВ ― 300 грн.), проїзд до місця відрядження і назад — 240 грн. (у т. ч. ПДВ ― 40 грн.). До авансового звіту додано такі підтвердні документи: касовий чек за проживання в готелі на суму 1800 грн., два квитки на проїзд на суму 240 грн.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8200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Відображення операцій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998572"/>
              </p:ext>
            </p:extLst>
          </p:nvPr>
        </p:nvGraphicFramePr>
        <p:xfrm>
          <a:off x="1097279" y="2128837"/>
          <a:ext cx="10058401" cy="35132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938"/>
                <a:gridCol w="5671006"/>
                <a:gridCol w="1231819"/>
                <a:gridCol w="1231819"/>
                <a:gridCol w="1231819"/>
              </a:tblGrid>
              <a:tr h="580169"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b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          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Бухгалтерській облік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Сума,</a:t>
                      </a:r>
                      <a:b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грн.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43424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80169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Видано аванс на відрядження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301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4000,00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580169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Затверджено авансовий звіт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3378,00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580169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Відображено податковий кредит з ПДВ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641/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effectLst/>
                        </a:rPr>
                        <a:t>пдв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40,00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580169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Повернуто залишок коштів до каси підприємства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301</a:t>
                      </a:r>
                      <a:endParaRPr lang="uk-UA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582,00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86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Податкова накладна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45368"/>
            <a:ext cx="10058400" cy="3823726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Головним документом, який підтверджує право платника ПДВ на податковий кредит, є податкова накладна.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Платник ПДВ зобов’язаний скласти податкову накладну на дату виникнення податкових зобов’язань в електронній формі з дотриманням умови щодо реєстрації у порядку, визначеному законодавством, електронного підпису уповноваженої платником особи.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957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Податкова накладна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Реєстрація податкових накладних та/або </a:t>
            </a:r>
            <a:r>
              <a:rPr lang="uk-UA" sz="2400" dirty="0" smtClean="0">
                <a:solidFill>
                  <a:schemeClr val="tx1"/>
                </a:solidFill>
              </a:rPr>
              <a:t>розрахунків коригування до податкових накладних у </a:t>
            </a:r>
            <a:r>
              <a:rPr lang="uk-UA" sz="2400" dirty="0" err="1" smtClean="0">
                <a:solidFill>
                  <a:schemeClr val="tx1"/>
                </a:solidFill>
              </a:rPr>
              <a:t>ЄРПН</a:t>
            </a:r>
            <a:r>
              <a:rPr lang="uk-UA" sz="2400" dirty="0" smtClean="0">
                <a:solidFill>
                  <a:schemeClr val="tx1"/>
                </a:solidFill>
              </a:rPr>
              <a:t> повинна здійснюватися з урахуванням </a:t>
            </a:r>
            <a:r>
              <a:rPr lang="uk-UA" sz="2400" b="1" dirty="0" smtClean="0">
                <a:solidFill>
                  <a:schemeClr val="tx1"/>
                </a:solidFill>
              </a:rPr>
              <a:t>граничних строків </a:t>
            </a:r>
            <a:r>
              <a:rPr lang="uk-UA" sz="2400" dirty="0" smtClean="0">
                <a:solidFill>
                  <a:schemeClr val="tx1"/>
                </a:solidFill>
              </a:rPr>
              <a:t>(п. 201. 10 </a:t>
            </a:r>
            <a:r>
              <a:rPr lang="uk-UA" sz="2400" dirty="0" err="1" smtClean="0">
                <a:solidFill>
                  <a:schemeClr val="tx1"/>
                </a:solidFill>
              </a:rPr>
              <a:t>ПК</a:t>
            </a:r>
            <a:r>
              <a:rPr lang="uk-UA" sz="2400" dirty="0" smtClean="0">
                <a:solidFill>
                  <a:schemeClr val="tx1"/>
                </a:solidFill>
              </a:rPr>
              <a:t>):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</a:rPr>
              <a:t> для податкових накладних/розрахунків коригування до податкових накладних, складених з 1 по 15 календарний день (включно) календарного місяця, — до останнього дня (включно) календарного місяця, в якому вони складені;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для податкових накладних/розрахунків коригування до податкових накладних, складених з 16 по останній календарний день (включно) календарного місяця, — до 15 календарного дня (включно) календарного місяця, наступного за місяцем, в якому вони складені.</a:t>
            </a:r>
          </a:p>
        </p:txBody>
      </p:sp>
    </p:spTree>
    <p:extLst>
      <p:ext uri="{BB962C8B-B14F-4D97-AF65-F5344CB8AC3E}">
        <p14:creationId xmlns:p14="http://schemas.microsoft.com/office/powerpoint/2010/main" val="297925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Податкова накладна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61936"/>
            <a:ext cx="10058400" cy="3607157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У разі якщо платник ПДВ (який не застосовує касовий метод ПДВ-обліку) у відповідному звітному періоді не включив до податкового кредиту суму ПДВ на підставі отриманих податкових накладних, зареєстрованих в </a:t>
            </a:r>
            <a:r>
              <a:rPr lang="uk-UA" sz="2800" dirty="0" err="1">
                <a:solidFill>
                  <a:schemeClr val="tx1"/>
                </a:solidFill>
              </a:rPr>
              <a:t>ЄРПН</a:t>
            </a:r>
            <a:r>
              <a:rPr lang="uk-UA" sz="2800" dirty="0">
                <a:solidFill>
                  <a:schemeClr val="tx1"/>
                </a:solidFill>
              </a:rPr>
              <a:t>, таке право зберігається за ним протягом 365 календарних днів із дати складення податкової накладної.</a:t>
            </a:r>
          </a:p>
          <a:p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26720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Податкова накладна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Строк чинності ПН, зареєстрованої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, — 365 календарних днів з дати її </a:t>
            </a:r>
            <a:r>
              <a:rPr lang="uk-UA" sz="2400" dirty="0" smtClean="0">
                <a:solidFill>
                  <a:schemeClr val="tx1"/>
                </a:solidFill>
              </a:rPr>
              <a:t>складення.</a:t>
            </a:r>
            <a:endParaRPr lang="uk-UA" sz="2400" dirty="0">
              <a:solidFill>
                <a:schemeClr val="tx1"/>
              </a:solidFill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Суми ПДВ, сплачені (нараховані) у зв’язку з придбанням товарів (послуг), зазначені у податкових накладних (розрахунках коригування до таких податкових накладних), зареєстрованих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з порушенням строку реєстрації, включають до податкового кредиту за звітний податковий період, у якому зареєстровано податкові накладні (розрахунки коригування)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, але не пізніше ніж через 365 календарних днів із дати складення податкових накладних (розрахунків коригування до таких податкових накладних).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889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Податкова накладна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 разі зупинення реєстрації податкової накладної/розрахунку коригування до такої податкової накладної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згідно з пунктом 201.16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 перебіг зазначеного строку переривається на період зупинення їх реєстрації та відновлюється з дня припинення процедури зупинення їх реєстрації (</a:t>
            </a:r>
            <a:r>
              <a:rPr lang="uk-UA" sz="2400" dirty="0" err="1">
                <a:solidFill>
                  <a:schemeClr val="tx1"/>
                </a:solidFill>
              </a:rPr>
              <a:t>п.198.6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Відсутність факту реєстрації платником податку — продавцем товарів (послуг) податкових накладних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не дає покупцеві права включити суми ПДВ до податкового кредиту і не звільняє продавця від обов’язку включити суму ПДВ, зазначену у податковій накладній, до суми податкових зобов’язань за відповідний звітний період (п. 201.10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6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dirty="0">
                <a:solidFill>
                  <a:schemeClr val="tx1"/>
                </a:solidFill>
              </a:rPr>
              <a:t>Обов’язкові реквізити податкової накладної (п. 201.1 </a:t>
            </a:r>
            <a:r>
              <a:rPr lang="uk-UA" sz="3200" dirty="0" err="1">
                <a:solidFill>
                  <a:schemeClr val="tx1"/>
                </a:solidFill>
              </a:rPr>
              <a:t>ПК</a:t>
            </a:r>
            <a:r>
              <a:rPr lang="uk-UA" sz="3200" dirty="0" smtClean="0">
                <a:solidFill>
                  <a:schemeClr val="tx1"/>
                </a:solidFill>
              </a:rPr>
              <a:t>):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10687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 порядковий номер;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дата складання;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повна або </a:t>
            </a:r>
            <a:r>
              <a:rPr lang="uk-UA" dirty="0">
                <a:solidFill>
                  <a:schemeClr val="tx1"/>
                </a:solidFill>
              </a:rPr>
              <a:t>скорочена назва, зазначена у статутних документах юридичної особи чи прізвище, ім’я та по батькові фізичної особи, зареєстрованої як платник ПДВ, — продавця та покупця товарів (послуг</a:t>
            </a:r>
            <a:r>
              <a:rPr lang="uk-UA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податковий </a:t>
            </a:r>
            <a:r>
              <a:rPr lang="uk-UA" dirty="0">
                <a:solidFill>
                  <a:schemeClr val="tx1"/>
                </a:solidFill>
              </a:rPr>
              <a:t>номер та індивідуальний податковий номер продавця та </a:t>
            </a:r>
            <a:r>
              <a:rPr lang="uk-UA" dirty="0" smtClean="0">
                <a:solidFill>
                  <a:schemeClr val="tx1"/>
                </a:solidFill>
              </a:rPr>
              <a:t>покупця;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tx1"/>
                </a:solidFill>
              </a:rPr>
              <a:t>опис </a:t>
            </a:r>
            <a:r>
              <a:rPr lang="uk-UA" dirty="0">
                <a:solidFill>
                  <a:schemeClr val="tx1"/>
                </a:solidFill>
              </a:rPr>
              <a:t>(номенклатура) товарів і послуг та їх кількість, </a:t>
            </a:r>
            <a:r>
              <a:rPr lang="uk-UA" dirty="0" smtClean="0">
                <a:solidFill>
                  <a:schemeClr val="tx1"/>
                </a:solidFill>
              </a:rPr>
              <a:t>обсяг;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ціна </a:t>
            </a:r>
            <a:r>
              <a:rPr lang="uk-UA" dirty="0">
                <a:solidFill>
                  <a:schemeClr val="tx1"/>
                </a:solidFill>
              </a:rPr>
              <a:t>постачання без урахування </a:t>
            </a:r>
            <a:r>
              <a:rPr lang="uk-UA" dirty="0" smtClean="0">
                <a:solidFill>
                  <a:schemeClr val="tx1"/>
                </a:solidFill>
              </a:rPr>
              <a:t>ПДВ;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ставка </a:t>
            </a:r>
            <a:r>
              <a:rPr lang="uk-UA" dirty="0">
                <a:solidFill>
                  <a:schemeClr val="tx1"/>
                </a:solidFill>
              </a:rPr>
              <a:t>податку і відповідна сума податку у цифровому </a:t>
            </a:r>
            <a:r>
              <a:rPr lang="uk-UA" dirty="0" smtClean="0">
                <a:solidFill>
                  <a:schemeClr val="tx1"/>
                </a:solidFill>
              </a:rPr>
              <a:t>значенні;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загальна </a:t>
            </a:r>
            <a:r>
              <a:rPr lang="uk-UA" dirty="0">
                <a:solidFill>
                  <a:schemeClr val="tx1"/>
                </a:solidFill>
              </a:rPr>
              <a:t>сума коштів, що підлягають сплаті з урахуванням </a:t>
            </a:r>
            <a:r>
              <a:rPr lang="uk-UA" dirty="0" smtClean="0">
                <a:solidFill>
                  <a:schemeClr val="tx1"/>
                </a:solidFill>
              </a:rPr>
              <a:t>ПДВ;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код </a:t>
            </a:r>
            <a:r>
              <a:rPr lang="uk-UA" dirty="0">
                <a:solidFill>
                  <a:schemeClr val="tx1"/>
                </a:solidFill>
              </a:rPr>
              <a:t>товару згідно з </a:t>
            </a:r>
            <a:r>
              <a:rPr lang="uk-UA" dirty="0" err="1">
                <a:solidFill>
                  <a:schemeClr val="tx1"/>
                </a:solidFill>
              </a:rPr>
              <a:t>УКТ</a:t>
            </a:r>
            <a:r>
              <a:rPr lang="uk-UA" dirty="0">
                <a:solidFill>
                  <a:schemeClr val="tx1"/>
                </a:solidFill>
              </a:rPr>
              <a:t> ЗЕД, для послуг - код послуги згідно з Державним класифікатором продукції та послуг; платники податків, крім випадків постачання підакцизних товарів та товарів, ввезених на митну територію України, мають право зазначати код товару згідно з </a:t>
            </a:r>
            <a:r>
              <a:rPr lang="uk-UA" dirty="0" err="1">
                <a:solidFill>
                  <a:schemeClr val="tx1"/>
                </a:solidFill>
              </a:rPr>
              <a:t>УКТ</a:t>
            </a:r>
            <a:r>
              <a:rPr lang="uk-UA" dirty="0">
                <a:solidFill>
                  <a:schemeClr val="tx1"/>
                </a:solidFill>
              </a:rPr>
              <a:t> ЗЕД або код послуги згідно з Державним класифікатором продукції та послуг неповністю, але не менше ніж чотири перших цифри відповідного коду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7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Податкова накладна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97242"/>
            <a:ext cx="10058400" cy="3871852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Податкова накладна, що містить помилки в обов’язкових реквізитах (крім коду товару згідно з </a:t>
            </a:r>
            <a:r>
              <a:rPr lang="uk-UA" sz="2800" dirty="0" err="1">
                <a:solidFill>
                  <a:schemeClr val="tx1"/>
                </a:solidFill>
              </a:rPr>
              <a:t>УКТ</a:t>
            </a:r>
            <a:r>
              <a:rPr lang="uk-UA" sz="2800" dirty="0">
                <a:solidFill>
                  <a:schemeClr val="tx1"/>
                </a:solidFill>
              </a:rPr>
              <a:t> ЗЕД), які не заважають ідентифікувати здійснену операцію, її зміст (товар чи послугу, що постачаються), період, сторони і суму податкових зобов’язань, є підставою для віднесення покупцем сум ПДВ до податкового кредиту (п. 201.10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</a:rPr>
              <a:t>В інших випадках помилки, допущені під час складання податкової накладної, виправляють через розрахунок коригування.</a:t>
            </a:r>
          </a:p>
        </p:txBody>
      </p:sp>
    </p:spTree>
    <p:extLst>
      <p:ext uri="{BB962C8B-B14F-4D97-AF65-F5344CB8AC3E}">
        <p14:creationId xmlns:p14="http://schemas.microsoft.com/office/powerpoint/2010/main" val="386974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Електронне адміністрування 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Усі податкові накладні та розрахунки коригування до них складають лише </a:t>
            </a:r>
            <a:r>
              <a:rPr lang="uk-UA" sz="2400" b="1" dirty="0">
                <a:solidFill>
                  <a:schemeClr val="tx1"/>
                </a:solidFill>
              </a:rPr>
              <a:t>в електронному вигляді та реєструють у </a:t>
            </a:r>
            <a:r>
              <a:rPr lang="uk-UA" sz="2400" b="1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незалежно від розміру ПДВ. Мається на увазі, що реєстрації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підлягають </a:t>
            </a:r>
            <a:r>
              <a:rPr lang="uk-UA" sz="2400" b="1" dirty="0">
                <a:solidFill>
                  <a:schemeClr val="tx1"/>
                </a:solidFill>
              </a:rPr>
              <a:t>усі без </a:t>
            </a:r>
            <a:r>
              <a:rPr lang="uk-UA" sz="2400" b="1" dirty="0" smtClean="0">
                <a:solidFill>
                  <a:schemeClr val="tx1"/>
                </a:solidFill>
              </a:rPr>
              <a:t>винятку </a:t>
            </a:r>
            <a:r>
              <a:rPr lang="uk-UA" sz="2400" dirty="0" smtClean="0">
                <a:solidFill>
                  <a:schemeClr val="tx1"/>
                </a:solidFill>
              </a:rPr>
              <a:t>податкові </a:t>
            </a:r>
            <a:r>
              <a:rPr lang="uk-UA" sz="2400" dirty="0">
                <a:solidFill>
                  <a:schemeClr val="tx1"/>
                </a:solidFill>
              </a:rPr>
              <a:t>накладні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Навіть </a:t>
            </a:r>
            <a:r>
              <a:rPr lang="uk-UA" sz="2400" dirty="0">
                <a:solidFill>
                  <a:schemeClr val="tx1"/>
                </a:solidFill>
              </a:rPr>
              <a:t>ті, що їх не видають покупцям: складені на неплатників ПДВ, у разі умовного постачання, на пільгові операції, операції негосподарської діяльності, а також на послуги нерезидента з місцем постачання в Україні. </a:t>
            </a:r>
          </a:p>
        </p:txBody>
      </p:sp>
    </p:spTree>
    <p:extLst>
      <p:ext uri="{BB962C8B-B14F-4D97-AF65-F5344CB8AC3E}">
        <p14:creationId xmlns:p14="http://schemas.microsoft.com/office/powerpoint/2010/main" val="282306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Платники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i="1" dirty="0">
                <a:solidFill>
                  <a:schemeClr val="tx1"/>
                </a:solidFill>
              </a:rPr>
              <a:t>Платником ПДВ можна зареєструватися як добровільно, так і у примусовому порядку.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chemeClr val="tx1"/>
                </a:solidFill>
              </a:rPr>
              <a:t> За </a:t>
            </a:r>
            <a:r>
              <a:rPr lang="uk-UA" b="1" dirty="0">
                <a:solidFill>
                  <a:schemeClr val="tx1"/>
                </a:solidFill>
              </a:rPr>
              <a:t>добровільним рішенням</a:t>
            </a:r>
            <a:r>
              <a:rPr lang="uk-UA" dirty="0">
                <a:solidFill>
                  <a:schemeClr val="tx1"/>
                </a:solidFill>
              </a:rPr>
              <a:t> платником ПДВ може бути будь-яка особа, яка провадить або планує провадити господарську діяльність, обсяги оподатковуваних операцій у якої відсутні або є меншими ніж 1 млн. грн.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Обов’язковій </a:t>
            </a:r>
            <a:r>
              <a:rPr lang="uk-UA" b="1" dirty="0">
                <a:solidFill>
                  <a:schemeClr val="tx1"/>
                </a:solidFill>
              </a:rPr>
              <a:t>реєстрації</a:t>
            </a:r>
            <a:r>
              <a:rPr lang="uk-UA" dirty="0">
                <a:solidFill>
                  <a:schemeClr val="tx1"/>
                </a:solidFill>
              </a:rPr>
              <a:t> платником ПДВ підлягають особи, в яких загальна сума здійснення операцій з постачання товарів (послуг), що підлягають оподаткуванню ПДВ, нарахована (сплачена) такій особі протягом останніх 12 календарних місяців, сукупно </a:t>
            </a:r>
            <a:r>
              <a:rPr lang="uk-UA" b="1" dirty="0">
                <a:solidFill>
                  <a:schemeClr val="tx1"/>
                </a:solidFill>
              </a:rPr>
              <a:t>перевищує 1 млн. грн.</a:t>
            </a:r>
            <a:r>
              <a:rPr lang="uk-UA" dirty="0">
                <a:solidFill>
                  <a:schemeClr val="tx1"/>
                </a:solidFill>
              </a:rPr>
              <a:t> (без урахування ПДВ). Така особа зобов’язана зареєструватися як платник ПДВ. Для цього вона має подати до контролюючого органу за своїм місцезнаходженням (місцем проживання) заяву за формою № 1-ПДВ. Строк подання заяви — не пізніше 10-го числа календарного місяця, що настає за місяцем, у якому вперше досягнуто обсягу оподатковуваних операцій 1 млн. грн.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577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Рахунок в </a:t>
            </a:r>
            <a:r>
              <a:rPr lang="uk-UA" dirty="0" err="1" smtClean="0">
                <a:solidFill>
                  <a:schemeClr val="tx1"/>
                </a:solidFill>
              </a:rPr>
              <a:t>СЕА</a:t>
            </a:r>
            <a:r>
              <a:rPr lang="uk-UA" dirty="0" smtClean="0">
                <a:solidFill>
                  <a:schemeClr val="tx1"/>
                </a:solidFill>
              </a:rPr>
              <a:t> 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36467" cy="4023360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Одним з основних елементів системи електронного адміністрування (</a:t>
            </a:r>
            <a:r>
              <a:rPr lang="uk-UA" sz="2400" dirty="0" err="1">
                <a:solidFill>
                  <a:schemeClr val="tx1"/>
                </a:solidFill>
              </a:rPr>
              <a:t>СЕА</a:t>
            </a:r>
            <a:r>
              <a:rPr lang="uk-UA" sz="2400" dirty="0">
                <a:solidFill>
                  <a:schemeClr val="tx1"/>
                </a:solidFill>
              </a:rPr>
              <a:t>) ПДВ є запровадження для усіх платників ПДВ окремих спеціальних банківських рахунків. Ними користуються для сплати ПДВ до бюджету.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Порядок електронного адміністрування податку на додану вартість затверджено постановою КМУ від 16.10.2014 № 569 (далі — Порядок № 569).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Електронний ПДВ-рахунок використовують із метою реєстрації податкових накладних (розрахунків коригування) і сплати до бюджету узгоджених податкових зобов’язань, задекларованих платником у декларації з ПДВ. У разі недостатності коштів на електронному рахунку платник має своєчасно поповнити його з власного банківського рахунку.</a:t>
            </a:r>
          </a:p>
        </p:txBody>
      </p:sp>
    </p:spTree>
    <p:extLst>
      <p:ext uri="{BB962C8B-B14F-4D97-AF65-F5344CB8AC3E}">
        <p14:creationId xmlns:p14="http://schemas.microsoft.com/office/powerpoint/2010/main" val="258312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Рахунок в </a:t>
            </a:r>
            <a:r>
              <a:rPr lang="uk-UA" dirty="0" err="1">
                <a:solidFill>
                  <a:schemeClr val="tx1"/>
                </a:solidFill>
              </a:rPr>
              <a:t>СЕА</a:t>
            </a:r>
            <a:r>
              <a:rPr lang="uk-UA" dirty="0">
                <a:solidFill>
                  <a:schemeClr val="tx1"/>
                </a:solidFill>
              </a:rPr>
              <a:t> ПДВ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65684"/>
            <a:ext cx="10058400" cy="3703410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Для перерахування ПДВ до бюджету </a:t>
            </a:r>
            <a:r>
              <a:rPr lang="uk-UA" sz="2400" dirty="0" err="1">
                <a:solidFill>
                  <a:schemeClr val="tx1"/>
                </a:solidFill>
              </a:rPr>
              <a:t>ДПС</a:t>
            </a:r>
            <a:r>
              <a:rPr lang="uk-UA" sz="2400" dirty="0">
                <a:solidFill>
                  <a:schemeClr val="tx1"/>
                </a:solidFill>
              </a:rPr>
              <a:t> надсилає реєстр платників органу казначейства, в якому відкриті рахунки платників у </a:t>
            </a:r>
            <a:r>
              <a:rPr lang="uk-UA" sz="2400" dirty="0" err="1">
                <a:solidFill>
                  <a:schemeClr val="tx1"/>
                </a:solidFill>
              </a:rPr>
              <a:t>СЕА</a:t>
            </a:r>
            <a:r>
              <a:rPr lang="uk-UA" sz="2400" dirty="0">
                <a:solidFill>
                  <a:schemeClr val="tx1"/>
                </a:solidFill>
              </a:rPr>
              <a:t> ПДВ. У реєстрі зазначають назву платника, податковий номер та індивідуальний податковий номер платника, звітний період і суму ПДВ, що підлягає перерахуванню до бюджету. На підставі такого реєстру орган казначейства не пізніше останнього дня строку, встановленого для самостійної сплати податкових зобов’язань, перераховує суми податку до бюджету.</a:t>
            </a:r>
          </a:p>
        </p:txBody>
      </p:sp>
    </p:spTree>
    <p:extLst>
      <p:ext uri="{BB962C8B-B14F-4D97-AF65-F5344CB8AC3E}">
        <p14:creationId xmlns:p14="http://schemas.microsoft.com/office/powerpoint/2010/main" val="353423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Розрахунок суми ПДВ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73178"/>
            <a:ext cx="10058400" cy="419893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Порядок визначення суми податку, що підлягає сплаті (перерахуванню) до державного бюджету України або відшкодуванню з державного бюджету України (бюджетному відшкодуванню), і строки проведення розрахунків встановлено у статті 200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Сума податку (∑</a:t>
            </a:r>
            <a:r>
              <a:rPr lang="uk-UA" sz="2400" baseline="-25000" dirty="0" err="1">
                <a:solidFill>
                  <a:schemeClr val="tx1"/>
                </a:solidFill>
              </a:rPr>
              <a:t>пдв</a:t>
            </a:r>
            <a:r>
              <a:rPr lang="uk-UA" sz="2400" dirty="0">
                <a:solidFill>
                  <a:schemeClr val="tx1"/>
                </a:solidFill>
              </a:rPr>
              <a:t>), що підлягає сплаті (перерахуванню) до державного бюджету України або бюджетному відшкодуванню, визначається як різниця між сумою податкового зобов’язання (∑</a:t>
            </a:r>
            <a:r>
              <a:rPr lang="uk-UA" sz="2400" baseline="-25000" dirty="0" err="1">
                <a:solidFill>
                  <a:schemeClr val="tx1"/>
                </a:solidFill>
              </a:rPr>
              <a:t>пз</a:t>
            </a:r>
            <a:r>
              <a:rPr lang="uk-UA" sz="2400" dirty="0">
                <a:solidFill>
                  <a:schemeClr val="tx1"/>
                </a:solidFill>
              </a:rPr>
              <a:t>) звітного (податкового) періоду і сумою податкового кредиту (∑</a:t>
            </a:r>
            <a:r>
              <a:rPr lang="uk-UA" sz="2400" baseline="-250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 такого звітного (податкового) періоду</a:t>
            </a:r>
            <a:r>
              <a:rPr lang="uk-UA" sz="24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uk-UA" sz="2400" b="1" dirty="0">
                <a:solidFill>
                  <a:schemeClr val="tx1"/>
                </a:solidFill>
              </a:rPr>
              <a:t>∑</a:t>
            </a:r>
            <a:r>
              <a:rPr lang="uk-UA" sz="2400" b="1" baseline="-25000" dirty="0" err="1">
                <a:solidFill>
                  <a:schemeClr val="tx1"/>
                </a:solidFill>
              </a:rPr>
              <a:t>пдв</a:t>
            </a:r>
            <a:r>
              <a:rPr lang="uk-UA" sz="2400" b="1" dirty="0">
                <a:solidFill>
                  <a:schemeClr val="tx1"/>
                </a:solidFill>
              </a:rPr>
              <a:t> = ∑</a:t>
            </a:r>
            <a:r>
              <a:rPr lang="uk-UA" sz="2400" b="1" baseline="-25000" dirty="0" err="1">
                <a:solidFill>
                  <a:schemeClr val="tx1"/>
                </a:solidFill>
              </a:rPr>
              <a:t>пз</a:t>
            </a:r>
            <a:r>
              <a:rPr lang="uk-UA" sz="2400" b="1" dirty="0">
                <a:solidFill>
                  <a:schemeClr val="tx1"/>
                </a:solidFill>
              </a:rPr>
              <a:t> – ∑</a:t>
            </a:r>
            <a:r>
              <a:rPr lang="uk-UA" sz="2400" b="1" baseline="-25000" dirty="0" err="1">
                <a:solidFill>
                  <a:schemeClr val="tx1"/>
                </a:solidFill>
              </a:rPr>
              <a:t>пк</a:t>
            </a:r>
            <a:r>
              <a:rPr lang="uk-UA" sz="2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У разі якщо ∑</a:t>
            </a:r>
            <a:r>
              <a:rPr lang="uk-UA" sz="2400" baseline="-25000" dirty="0" err="1">
                <a:solidFill>
                  <a:schemeClr val="tx1"/>
                </a:solidFill>
              </a:rPr>
              <a:t>пз</a:t>
            </a:r>
            <a:r>
              <a:rPr lang="uk-UA" sz="2400" dirty="0">
                <a:solidFill>
                  <a:schemeClr val="tx1"/>
                </a:solidFill>
              </a:rPr>
              <a:t> – ∑</a:t>
            </a:r>
            <a:r>
              <a:rPr lang="uk-UA" sz="2400" baseline="-250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 &gt; 0, це означає, що ∑</a:t>
            </a:r>
            <a:r>
              <a:rPr lang="uk-UA" sz="2400" baseline="-25000" dirty="0" err="1">
                <a:solidFill>
                  <a:schemeClr val="tx1"/>
                </a:solidFill>
              </a:rPr>
              <a:t>пдв</a:t>
            </a:r>
            <a:r>
              <a:rPr lang="uk-UA" sz="2400" dirty="0">
                <a:solidFill>
                  <a:schemeClr val="tx1"/>
                </a:solidFill>
              </a:rPr>
              <a:t> підлягає сплаті (перерахуванню) до державного бюджету України.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Якщо ∑</a:t>
            </a:r>
            <a:r>
              <a:rPr lang="uk-UA" sz="2400" baseline="-25000" dirty="0" err="1">
                <a:solidFill>
                  <a:schemeClr val="tx1"/>
                </a:solidFill>
              </a:rPr>
              <a:t>пз</a:t>
            </a:r>
            <a:r>
              <a:rPr lang="uk-UA" sz="2400" dirty="0">
                <a:solidFill>
                  <a:schemeClr val="tx1"/>
                </a:solidFill>
              </a:rPr>
              <a:t> – ∑</a:t>
            </a:r>
            <a:r>
              <a:rPr lang="uk-UA" sz="2400" baseline="-250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 &lt; 0, це означає — ∑</a:t>
            </a:r>
            <a:r>
              <a:rPr lang="uk-UA" sz="2400" baseline="-25000" dirty="0" err="1">
                <a:solidFill>
                  <a:schemeClr val="tx1"/>
                </a:solidFill>
              </a:rPr>
              <a:t>пдв</a:t>
            </a:r>
            <a:r>
              <a:rPr lang="uk-UA" sz="2400" dirty="0">
                <a:solidFill>
                  <a:schemeClr val="tx1"/>
                </a:solidFill>
              </a:rPr>
              <a:t> підлягає бюджетному відшкодуванню.</a:t>
            </a:r>
          </a:p>
          <a:p>
            <a:pPr algn="just"/>
            <a:endParaRPr lang="uk-UA" sz="2400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2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Ситуація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17558"/>
            <a:ext cx="10058400" cy="3751536"/>
          </a:xfrm>
        </p:spPr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Уточнюючий розрахунок з ПДВ: куди сплачувати недоплату, штраф та пеню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Під час </a:t>
            </a:r>
            <a:r>
              <a:rPr lang="uk-UA" sz="2400" dirty="0" smtClean="0">
                <a:solidFill>
                  <a:schemeClr val="tx1"/>
                </a:solidFill>
              </a:rPr>
              <a:t>подання уточнюючих </a:t>
            </a:r>
            <a:r>
              <a:rPr lang="uk-UA" sz="2400" dirty="0">
                <a:solidFill>
                  <a:schemeClr val="tx1"/>
                </a:solidFill>
              </a:rPr>
              <a:t>розрахунків до податкової звітності з ПДВ на збільшення податкових зобов’язань, платники ПДВ мають суму недоплати сплатити на </a:t>
            </a:r>
            <a:r>
              <a:rPr lang="uk-UA" sz="2400" b="1" dirty="0">
                <a:solidFill>
                  <a:schemeClr val="tx1"/>
                </a:solidFill>
              </a:rPr>
              <a:t>електронний рахунок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Разом з цим, суму штрафних санкцій та пені сплачують до бюджету з поточного рахунка.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256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Бюджетне відшкодування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849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Від’ємним значенням ∑</a:t>
            </a:r>
            <a:r>
              <a:rPr lang="uk-UA" baseline="-25000" dirty="0" err="1" smtClean="0">
                <a:solidFill>
                  <a:schemeClr val="tx1"/>
                </a:solidFill>
              </a:rPr>
              <a:t>пдв</a:t>
            </a:r>
            <a:r>
              <a:rPr lang="uk-UA" dirty="0" smtClean="0">
                <a:solidFill>
                  <a:schemeClr val="tx1"/>
                </a:solidFill>
              </a:rPr>
              <a:t> (∑</a:t>
            </a:r>
            <a:r>
              <a:rPr lang="uk-UA" baseline="-25000" dirty="0" err="1" smtClean="0">
                <a:solidFill>
                  <a:schemeClr val="tx1"/>
                </a:solidFill>
              </a:rPr>
              <a:t>пз</a:t>
            </a:r>
            <a:r>
              <a:rPr lang="uk-UA" dirty="0" smtClean="0">
                <a:solidFill>
                  <a:schemeClr val="tx1"/>
                </a:solidFill>
              </a:rPr>
              <a:t> – ∑</a:t>
            </a:r>
            <a:r>
              <a:rPr lang="uk-UA" baseline="-25000" dirty="0" err="1" smtClean="0">
                <a:solidFill>
                  <a:schemeClr val="tx1"/>
                </a:solidFill>
              </a:rPr>
              <a:t>пк</a:t>
            </a:r>
            <a:r>
              <a:rPr lang="uk-UA" dirty="0" smtClean="0">
                <a:solidFill>
                  <a:schemeClr val="tx1"/>
                </a:solidFill>
              </a:rPr>
              <a:t> &lt; 0) з огляду на вимоги пункту 200.4 </a:t>
            </a:r>
            <a:r>
              <a:rPr lang="uk-UA" dirty="0" err="1" smtClean="0">
                <a:solidFill>
                  <a:schemeClr val="tx1"/>
                </a:solidFill>
              </a:rPr>
              <a:t>ПК</a:t>
            </a:r>
            <a:r>
              <a:rPr lang="uk-UA" dirty="0" smtClean="0">
                <a:solidFill>
                  <a:schemeClr val="tx1"/>
                </a:solidFill>
              </a:rPr>
              <a:t> можна скористатися, дотримуючись певної черговості (див. Схему).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Від’ємне </a:t>
            </a:r>
            <a:r>
              <a:rPr lang="uk-UA" dirty="0">
                <a:solidFill>
                  <a:schemeClr val="tx1"/>
                </a:solidFill>
              </a:rPr>
              <a:t>значення ПДВ враховується, у першу чергу, у </a:t>
            </a:r>
            <a:r>
              <a:rPr lang="uk-UA" b="1" dirty="0">
                <a:solidFill>
                  <a:schemeClr val="tx1"/>
                </a:solidFill>
              </a:rPr>
              <a:t>зменшення суми податкового боргу з ПДВ</a:t>
            </a:r>
            <a:r>
              <a:rPr lang="uk-UA" dirty="0">
                <a:solidFill>
                  <a:schemeClr val="tx1"/>
                </a:solidFill>
              </a:rPr>
              <a:t>, але в частині, що не перевищує суми реєстраційного ліміту (обчисленої відповідно до пункту 200-1.3 </a:t>
            </a:r>
            <a:r>
              <a:rPr lang="uk-UA" dirty="0" err="1">
                <a:solidFill>
                  <a:schemeClr val="tx1"/>
                </a:solidFill>
              </a:rPr>
              <a:t>ПК</a:t>
            </a:r>
            <a:r>
              <a:rPr lang="uk-UA" dirty="0">
                <a:solidFill>
                  <a:schemeClr val="tx1"/>
                </a:solidFill>
              </a:rPr>
              <a:t>) на момент отримання контролюючим органом декларації з ПДВ.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pic>
        <p:nvPicPr>
          <p:cNvPr id="4" name="Рисунок 3" descr="Описание: https://1gl-vip.expertus.ua/system/content/image/81/1/-433941/">
            <a:hlinkClick r:id="rId2"/>
          </p:cNvPr>
          <p:cNvPicPr/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693217"/>
            <a:ext cx="10058400" cy="21434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813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Облік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Бухгалтерський облік за розрахунками з ПДВ </a:t>
            </a:r>
            <a:r>
              <a:rPr lang="uk-UA" sz="2400" b="1" dirty="0">
                <a:solidFill>
                  <a:schemeClr val="tx1"/>
                </a:solidFill>
              </a:rPr>
              <a:t>залежить від того, як їх оподатковують </a:t>
            </a:r>
            <a:r>
              <a:rPr lang="uk-UA" sz="2400" dirty="0">
                <a:solidFill>
                  <a:schemeClr val="tx1"/>
                </a:solidFill>
              </a:rPr>
              <a:t>відповідно до Податкового кодексу України (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 Для </a:t>
            </a:r>
            <a:r>
              <a:rPr lang="uk-UA" sz="2400" dirty="0" err="1">
                <a:solidFill>
                  <a:schemeClr val="tx1"/>
                </a:solidFill>
              </a:rPr>
              <a:t>бухобліку</a:t>
            </a:r>
            <a:r>
              <a:rPr lang="uk-UA" sz="2400" dirty="0">
                <a:solidFill>
                  <a:schemeClr val="tx1"/>
                </a:solidFill>
              </a:rPr>
              <a:t> ПДВ — це ключовий документ.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ПДВ-операції відображайте на таких субрахунках: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641 «Розрахунки з податків»;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643 «Податкові зобов’язання»;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644 «Податковий кредит»;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315 «Спеціальні рахунки в національній валюті».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Аналітичні рахунки забезпечують деталізацію.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 smtClean="0">
                <a:solidFill>
                  <a:schemeClr val="tx1"/>
                </a:solidFill>
              </a:rPr>
              <a:t>Наприклад</a:t>
            </a:r>
            <a:r>
              <a:rPr lang="uk-UA" sz="2400" i="1" dirty="0">
                <a:solidFill>
                  <a:schemeClr val="tx1"/>
                </a:solidFill>
              </a:rPr>
              <a:t>, субрахунок 641 узагальнює показники за різними податками. Тому суми ПДВ відображайте на аналітичному рахунку «Розрахунки за податком на додану вартість». Зазвичай, використовують субрахунок 6412.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407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solidFill>
                  <a:schemeClr val="tx1"/>
                </a:solidFill>
              </a:rPr>
              <a:t>СЕА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61936"/>
            <a:ext cx="10058400" cy="3607157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Субрахунок 315 з’явився після впровадження системи електронного адміністрування ПДВ. На ньому обліковують кошти на електронному ПДВ-рахунку, що Казначейство відкриває платникові ПДВ.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554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Рух коштів у системі електронного адміністрування </a:t>
            </a:r>
            <a:r>
              <a:rPr lang="uk-UA" sz="3200" dirty="0" smtClean="0">
                <a:solidFill>
                  <a:schemeClr val="tx1"/>
                </a:solidFill>
              </a:rPr>
              <a:t>ПДВ</a:t>
            </a:r>
            <a:endParaRPr lang="uk-UA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356803"/>
              </p:ext>
            </p:extLst>
          </p:nvPr>
        </p:nvGraphicFramePr>
        <p:xfrm>
          <a:off x="1097280" y="2007552"/>
          <a:ext cx="10058401" cy="3465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4370"/>
                <a:gridCol w="4354831"/>
                <a:gridCol w="2514600"/>
                <a:gridCol w="2514600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b="1" u="none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6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i="1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6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i="1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6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Платник податку перерахував кошти з поточного рахунку на електронний ПДВ-рахунок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315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Списали узгоджену суму податкових зобов’язань з електронного ПДВ-рахунку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315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Платник отримав на поточний рахунок з електронного ПДВ-рахунку суму:</a:t>
                      </a:r>
                    </a:p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бюджетного відшкодування;</a:t>
                      </a:r>
                    </a:p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коштів, що перевищує суму ПДВ, яка потрібно перерахувати до бюджету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315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80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65684"/>
            <a:ext cx="10058400" cy="3703410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Субрахунок 315 використовують лише для обліку коштів на електронному ПДВ-рахунку, а не для контролю реєстраційної суми ПДВ (Інструкція про застосування Плану рахунків бухгалтерського обліку активів, капіталу, зобов’язань і господарських операцій підприємств і організацій, затверджена наказом Мінфіну від 30.11.1999 № 291).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645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Вхідний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Податковий кредит формують за операціями: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придбання </a:t>
            </a:r>
            <a:r>
              <a:rPr lang="uk-UA" sz="2400" dirty="0">
                <a:solidFill>
                  <a:schemeClr val="tx1"/>
                </a:solidFill>
              </a:rPr>
              <a:t>або виготовлення товарів та </a:t>
            </a:r>
            <a:r>
              <a:rPr lang="uk-UA" sz="2400" dirty="0" smtClean="0">
                <a:solidFill>
                  <a:schemeClr val="tx1"/>
                </a:solidFill>
              </a:rPr>
              <a:t>послуг;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придбання </a:t>
            </a:r>
            <a:r>
              <a:rPr lang="uk-UA" sz="2400" dirty="0">
                <a:solidFill>
                  <a:schemeClr val="tx1"/>
                </a:solidFill>
              </a:rPr>
              <a:t>необоротних </a:t>
            </a:r>
            <a:r>
              <a:rPr lang="uk-UA" sz="2400" dirty="0" smtClean="0">
                <a:solidFill>
                  <a:schemeClr val="tx1"/>
                </a:solidFill>
              </a:rPr>
              <a:t>активів;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отримання </a:t>
            </a:r>
            <a:r>
              <a:rPr lang="uk-UA" sz="2400" dirty="0">
                <a:solidFill>
                  <a:schemeClr val="tx1"/>
                </a:solidFill>
              </a:rPr>
              <a:t>оподатковуваних послуг від </a:t>
            </a:r>
            <a:r>
              <a:rPr lang="uk-UA" sz="2400" dirty="0" smtClean="0">
                <a:solidFill>
                  <a:schemeClr val="tx1"/>
                </a:solidFill>
              </a:rPr>
              <a:t>нерезидента;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ввезення </a:t>
            </a:r>
            <a:r>
              <a:rPr lang="uk-UA" sz="2400" dirty="0">
                <a:solidFill>
                  <a:schemeClr val="tx1"/>
                </a:solidFill>
              </a:rPr>
              <a:t>необоротних активів на митну територію України за договорами оперативного або фінансового </a:t>
            </a:r>
            <a:r>
              <a:rPr lang="uk-UA" sz="2400" dirty="0" smtClean="0">
                <a:solidFill>
                  <a:schemeClr val="tx1"/>
                </a:solidFill>
              </a:rPr>
              <a:t>лізингу;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ввезення </a:t>
            </a:r>
            <a:r>
              <a:rPr lang="uk-UA" sz="2400" dirty="0">
                <a:solidFill>
                  <a:schemeClr val="tx1"/>
                </a:solidFill>
              </a:rPr>
              <a:t>товарів та/або необоротних активів на митну територію України (п. 198.1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220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Увесь перелік осіб, які можуть бути платниками ПДВ, </a:t>
            </a:r>
            <a:r>
              <a:rPr lang="uk-UA" b="1" i="1" dirty="0">
                <a:solidFill>
                  <a:schemeClr val="tx1"/>
                </a:solidFill>
              </a:rPr>
              <a:t>визначено статтею 180 Податкового кодексу України (</a:t>
            </a:r>
            <a:r>
              <a:rPr lang="uk-UA" b="1" i="1" dirty="0" err="1">
                <a:solidFill>
                  <a:schemeClr val="tx1"/>
                </a:solidFill>
              </a:rPr>
              <a:t>ПК</a:t>
            </a:r>
            <a:r>
              <a:rPr lang="uk-UA" b="1" i="1" dirty="0">
                <a:solidFill>
                  <a:schemeClr val="tx1"/>
                </a:solidFill>
              </a:rPr>
              <a:t>)</a:t>
            </a:r>
            <a:r>
              <a:rPr lang="uk-UA" dirty="0">
                <a:solidFill>
                  <a:schemeClr val="tx1"/>
                </a:solidFill>
              </a:rPr>
              <a:t>. Окрім зазначених, ними можуть бути: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/>
                </a:solidFill>
              </a:rPr>
              <a:t> будь-яка </a:t>
            </a:r>
            <a:r>
              <a:rPr lang="uk-UA" dirty="0">
                <a:solidFill>
                  <a:schemeClr val="tx1"/>
                </a:solidFill>
              </a:rPr>
              <a:t>особа, яка ввозить товари на митну територію України в обсягах, які підлягають оподаткуванню </a:t>
            </a:r>
            <a:r>
              <a:rPr lang="uk-UA" dirty="0" smtClean="0">
                <a:solidFill>
                  <a:schemeClr val="tx1"/>
                </a:solidFill>
              </a:rPr>
              <a:t>ПДВ;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особа</a:t>
            </a:r>
            <a:r>
              <a:rPr lang="uk-UA" dirty="0">
                <a:solidFill>
                  <a:schemeClr val="tx1"/>
                </a:solidFill>
              </a:rPr>
              <a:t>, яка веде облік результатів діяльності за договором про спільну діяльність без утворення юридичної </a:t>
            </a:r>
            <a:r>
              <a:rPr lang="uk-UA" dirty="0" smtClean="0">
                <a:solidFill>
                  <a:schemeClr val="tx1"/>
                </a:solidFill>
              </a:rPr>
              <a:t>особи;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особа </a:t>
            </a:r>
            <a:r>
              <a:rPr lang="uk-UA" dirty="0">
                <a:solidFill>
                  <a:schemeClr val="tx1"/>
                </a:solidFill>
              </a:rPr>
              <a:t>— управитель майна, яка веде окремий податковий облік з ПДВ щодо господарських операцій, пов’язаних з використанням майна, отриманого в управління за договорами управління </a:t>
            </a:r>
            <a:r>
              <a:rPr lang="uk-UA" dirty="0" smtClean="0">
                <a:solidFill>
                  <a:schemeClr val="tx1"/>
                </a:solidFill>
              </a:rPr>
              <a:t>майном.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особа-інвестор </a:t>
            </a:r>
            <a:r>
              <a:rPr lang="uk-UA" dirty="0">
                <a:solidFill>
                  <a:schemeClr val="tx1"/>
                </a:solidFill>
              </a:rPr>
              <a:t>(оператор), яка веде окремий податковий облік, пов’язаний з виконанням угоди про розподіл продукції.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9411" y="842211"/>
            <a:ext cx="9856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Платники ПДВ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18151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Вхідний ПДВ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89746"/>
            <a:ext cx="10058400" cy="3679347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У загальному випадку бухгалтерський облік вхідного ПДВ залежить від того, яка </a:t>
            </a:r>
            <a:r>
              <a:rPr lang="uk-UA" sz="2400" b="1" dirty="0">
                <a:solidFill>
                  <a:schemeClr val="tx1"/>
                </a:solidFill>
              </a:rPr>
              <a:t>подія була першою</a:t>
            </a:r>
            <a:r>
              <a:rPr lang="uk-UA" sz="2400" dirty="0">
                <a:solidFill>
                  <a:schemeClr val="tx1"/>
                </a:solidFill>
              </a:rPr>
              <a:t>: списали кошти або отримали товари чи послуги (п. 198.2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 Родзинкою операцій за вхідним ПДВ є факт </a:t>
            </a:r>
            <a:r>
              <a:rPr lang="uk-UA" sz="2400" dirty="0" smtClean="0">
                <a:solidFill>
                  <a:schemeClr val="tx1"/>
                </a:solidFill>
              </a:rPr>
              <a:t>реєстрації податкової </a:t>
            </a:r>
            <a:r>
              <a:rPr lang="uk-UA" sz="2400" dirty="0">
                <a:solidFill>
                  <a:schemeClr val="tx1"/>
                </a:solidFill>
              </a:rPr>
              <a:t>накладної у Єдиному реєстрі податкових накладних (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). Адже без цього податкового кредиту не буде (виняток існує для операцій, що підтверджені документами відповідно до пункту 201.11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Для обліку сум ПДВ, не підтверджених зареєстрованими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 накладними, використовуйте аналітичний субрахунок 6442 «Податковий кредит непідтверджений</a:t>
            </a:r>
            <a:r>
              <a:rPr lang="uk-UA" sz="2400" dirty="0" smtClean="0">
                <a:solidFill>
                  <a:schemeClr val="tx1"/>
                </a:solidFill>
              </a:rPr>
              <a:t>».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68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>
                <a:solidFill>
                  <a:schemeClr val="tx1"/>
                </a:solidFill>
              </a:rPr>
              <a:t>Облік податкового </a:t>
            </a:r>
            <a:r>
              <a:rPr lang="uk-UA" sz="4400" dirty="0" smtClean="0">
                <a:solidFill>
                  <a:schemeClr val="tx1"/>
                </a:solidFill>
              </a:rPr>
              <a:t>кредиту</a:t>
            </a:r>
            <a:endParaRPr lang="uk-UA" sz="44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798682"/>
              </p:ext>
            </p:extLst>
          </p:nvPr>
        </p:nvGraphicFramePr>
        <p:xfrm>
          <a:off x="1214438" y="1846265"/>
          <a:ext cx="9941241" cy="4396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9781"/>
                <a:gridCol w="5321652"/>
                <a:gridCol w="1953324"/>
                <a:gridCol w="1906484"/>
              </a:tblGrid>
              <a:tr h="227371"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2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2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i="1" u="none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4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73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2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1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2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227371">
                <a:tc gridSpan="4">
                  <a:txBody>
                    <a:bodyPr/>
                    <a:lstStyle/>
                    <a:p>
                      <a:pPr algn="ctr"/>
                      <a:r>
                        <a:rPr lang="uk-UA" sz="1200" b="1" u="none" dirty="0">
                          <a:solidFill>
                            <a:schemeClr val="tx1"/>
                          </a:solidFill>
                          <a:effectLst/>
                        </a:rPr>
                        <a:t>1. Перша подія — отримали товар</a:t>
                      </a:r>
                      <a:endParaRPr lang="uk-UA" sz="12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7371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1.1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Оприбуткували товар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631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на податковий кредит з ПДВ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631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227371">
                <a:tc gridSpan="4">
                  <a:txBody>
                    <a:bodyPr/>
                    <a:lstStyle/>
                    <a:p>
                      <a:pPr algn="ctr"/>
                      <a:r>
                        <a:rPr lang="uk-UA" sz="1200" b="1" u="none" dirty="0">
                          <a:solidFill>
                            <a:schemeClr val="tx1"/>
                          </a:solidFill>
                          <a:effectLst/>
                        </a:rPr>
                        <a:t>2. Перша подія — отримали послугу</a:t>
                      </a:r>
                      <a:endParaRPr lang="uk-UA" sz="12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7371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Отримали маркетингову послугу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685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на податковий кредит з ПДВ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685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227371">
                <a:tc gridSpan="4">
                  <a:txBody>
                    <a:bodyPr/>
                    <a:lstStyle/>
                    <a:p>
                      <a:pPr algn="ctr"/>
                      <a:r>
                        <a:rPr lang="uk-UA" sz="1200" b="1" u="none" dirty="0">
                          <a:solidFill>
                            <a:schemeClr val="tx1"/>
                          </a:solidFill>
                          <a:effectLst/>
                        </a:rPr>
                        <a:t>3. Перша подія — оплатили товар чи послугу</a:t>
                      </a:r>
                      <a:endParaRPr lang="uk-UA" sz="12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3.1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Перерахували постачальникові попередню оплату за товар (послугу)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371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3.2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на податковий кредит з ПДВ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 smtClean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6441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227371">
                <a:tc gridSpan="4">
                  <a:txBody>
                    <a:bodyPr/>
                    <a:lstStyle/>
                    <a:p>
                      <a:pPr algn="ctr"/>
                      <a:r>
                        <a:rPr lang="uk-UA" sz="1200" b="1" u="none" dirty="0">
                          <a:solidFill>
                            <a:schemeClr val="tx1"/>
                          </a:solidFill>
                          <a:effectLst/>
                        </a:rPr>
                        <a:t>4. Отримали сировини як внесок до статутного капіталу</a:t>
                      </a:r>
                      <a:endParaRPr lang="uk-UA" sz="12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4.1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Оприбуткували сировину, отриману як внесок до статутного капіталу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  <a:tr h="367292"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4.2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на податковий кредит з ПДВ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u="none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uk-UA" sz="12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7451" marR="87451" marT="43725" marB="43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31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601615"/>
              </p:ext>
            </p:extLst>
          </p:nvPr>
        </p:nvGraphicFramePr>
        <p:xfrm>
          <a:off x="1268943" y="414336"/>
          <a:ext cx="9532407" cy="5441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8670"/>
                <a:gridCol w="5558574"/>
                <a:gridCol w="1438120"/>
                <a:gridCol w="1547043"/>
              </a:tblGrid>
              <a:tr h="31051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5. Підзвітна особа придбала </a:t>
                      </a:r>
                      <a:r>
                        <a:rPr lang="uk-UA" sz="1600" u="none" dirty="0" err="1">
                          <a:solidFill>
                            <a:schemeClr val="tx1"/>
                          </a:solidFill>
                          <a:effectLst/>
                        </a:rPr>
                        <a:t>МШП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55047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5.1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Оприбуткували </a:t>
                      </a:r>
                      <a:r>
                        <a:rPr lang="uk-UA" sz="1600" u="none" dirty="0" err="1">
                          <a:solidFill>
                            <a:schemeClr val="tx1"/>
                          </a:solidFill>
                          <a:effectLst/>
                        </a:rPr>
                        <a:t>МШП</a:t>
                      </a: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, що придбала підзвітна особа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355047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5.2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на податковий кредит з ПДВ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31051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6. Зареєстрували податкову накладну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36484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Нарахували суму податкового кредиту з ПДВ згідно із зареєстрованою у </a:t>
                      </a:r>
                      <a:r>
                        <a:rPr lang="uk-UA" sz="1600" u="none" dirty="0" err="1">
                          <a:solidFill>
                            <a:schemeClr val="tx1"/>
                          </a:solidFill>
                          <a:effectLst/>
                        </a:rPr>
                        <a:t>ЄРПН</a:t>
                      </a: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 податковою накладною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762458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Після закінчення граничного строку для реєстрації податкової накладної суму непідтвердженого податкового кредиту списали до складу витрат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949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6442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31051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7. Імпортували товар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55047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7.1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Перерахували митному органу суму імпортного ПДВ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377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536484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Включили до податкового кредиту суму ПДВ, сплачену на митниці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377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31051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8. Отримали послуги від нерезидента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36484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8.1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Нарахували податкові зобов’язання за отриманими від нерезидента послугами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6441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  <a:tr h="536484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8.2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Нарахували податковий кредит на підставі зареєстровано у </a:t>
                      </a:r>
                      <a:r>
                        <a:rPr lang="uk-UA" sz="1600" u="none" dirty="0" err="1">
                          <a:solidFill>
                            <a:schemeClr val="tx1"/>
                          </a:solidFill>
                          <a:effectLst/>
                        </a:rPr>
                        <a:t>ЄРПН</a:t>
                      </a: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 податкової накладної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6441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9816" marR="79816" marT="39908" marB="399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9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82252"/>
            <a:ext cx="10058400" cy="3486841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У разі імпорту товарів податковий кредит виникає на дату сплати ПДВ за податковими зобов’язаннями, а для операцій з постачання послуг нерезидентом — на дату, коли платник </a:t>
            </a:r>
            <a:r>
              <a:rPr lang="uk-UA" sz="2800" dirty="0" smtClean="0">
                <a:solidFill>
                  <a:schemeClr val="tx1"/>
                </a:solidFill>
              </a:rPr>
              <a:t>склав податкову </a:t>
            </a:r>
            <a:r>
              <a:rPr lang="uk-UA" sz="2800" dirty="0">
                <a:solidFill>
                  <a:schemeClr val="tx1"/>
                </a:solidFill>
              </a:rPr>
              <a:t>накладну, за умови її реєстрації в </a:t>
            </a:r>
            <a:r>
              <a:rPr lang="uk-UA" sz="2800" dirty="0" err="1">
                <a:solidFill>
                  <a:schemeClr val="tx1"/>
                </a:solidFill>
              </a:rPr>
              <a:t>ЄРПН</a:t>
            </a:r>
            <a:r>
              <a:rPr lang="uk-UA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974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Податкові зобов’язання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37874"/>
            <a:ext cx="10058400" cy="3631220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Продавець, що постачає товари чи послуги, нараховує податкові зобов’язання з ПДВ (п. 185.1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). У загальному випадку датою виникнення податкових зобов’язань є перша з таких дат: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</a:rPr>
              <a:t> отримання </a:t>
            </a:r>
            <a:r>
              <a:rPr lang="uk-UA" sz="2800" dirty="0">
                <a:solidFill>
                  <a:schemeClr val="tx1"/>
                </a:solidFill>
              </a:rPr>
              <a:t>коштів від </a:t>
            </a:r>
            <a:r>
              <a:rPr lang="uk-UA" sz="2800" dirty="0" smtClean="0">
                <a:solidFill>
                  <a:schemeClr val="tx1"/>
                </a:solidFill>
              </a:rPr>
              <a:t>покупця/замовника;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відвантаження </a:t>
            </a:r>
            <a:r>
              <a:rPr lang="uk-UA" sz="2800" dirty="0">
                <a:solidFill>
                  <a:schemeClr val="tx1"/>
                </a:solidFill>
              </a:rPr>
              <a:t>товарів (п. 187.1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327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53439"/>
          </a:xfrm>
        </p:spPr>
        <p:txBody>
          <a:bodyPr>
            <a:normAutofit/>
          </a:bodyPr>
          <a:lstStyle/>
          <a:p>
            <a:pPr algn="ctr"/>
            <a:r>
              <a:rPr lang="uk-UA" sz="4000" dirty="0">
                <a:solidFill>
                  <a:schemeClr val="tx1"/>
                </a:solidFill>
              </a:rPr>
              <a:t>Облік </a:t>
            </a:r>
            <a:r>
              <a:rPr lang="uk-UA" sz="4000" dirty="0" smtClean="0">
                <a:solidFill>
                  <a:schemeClr val="tx1"/>
                </a:solidFill>
              </a:rPr>
              <a:t>податкових </a:t>
            </a:r>
            <a:r>
              <a:rPr lang="uk-UA" sz="4000" dirty="0" smtClean="0">
                <a:solidFill>
                  <a:schemeClr val="tx1"/>
                </a:solidFill>
              </a:rPr>
              <a:t>зобов’язань</a:t>
            </a:r>
            <a:endParaRPr lang="uk-UA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631927"/>
              </p:ext>
            </p:extLst>
          </p:nvPr>
        </p:nvGraphicFramePr>
        <p:xfrm>
          <a:off x="1214437" y="1866900"/>
          <a:ext cx="9941244" cy="3878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7785"/>
                <a:gridCol w="3922837"/>
                <a:gridCol w="2485311"/>
                <a:gridCol w="2485311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6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6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 Перша подія — отримали попередню оплату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Отримали попередню оплату від покупця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681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Нарахували суму податкового зобов’язання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643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1.3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дохід від продажу товару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361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1.4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суму податкового зобов’язання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643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2. Перша подія — відвантажили товар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дохід від продажу товару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361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Нарахували податкові зобов’язання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1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На суму </a:t>
            </a:r>
            <a:r>
              <a:rPr lang="uk-UA" dirty="0" smtClean="0">
                <a:solidFill>
                  <a:schemeClr val="tx1"/>
                </a:solidFill>
              </a:rPr>
              <a:t>перевищення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65684"/>
            <a:ext cx="10058400" cy="3703410"/>
          </a:xfrm>
        </p:spPr>
        <p:txBody>
          <a:bodyPr/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Н</a:t>
            </a:r>
            <a:r>
              <a:rPr lang="uk-UA" sz="2800" dirty="0" smtClean="0">
                <a:solidFill>
                  <a:schemeClr val="tx1"/>
                </a:solidFill>
              </a:rPr>
              <a:t>ижній </a:t>
            </a:r>
            <a:r>
              <a:rPr lang="uk-UA" sz="2800" dirty="0">
                <a:solidFill>
                  <a:schemeClr val="tx1"/>
                </a:solidFill>
              </a:rPr>
              <a:t>поріг для обчислення бази оподаткування ПДВ: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</a:rPr>
              <a:t> ціну </a:t>
            </a:r>
            <a:r>
              <a:rPr lang="uk-UA" sz="2800" dirty="0">
                <a:solidFill>
                  <a:schemeClr val="tx1"/>
                </a:solidFill>
              </a:rPr>
              <a:t>придбання товару (послуги</a:t>
            </a:r>
            <a:r>
              <a:rPr lang="uk-UA" sz="28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звичайну </a:t>
            </a:r>
            <a:r>
              <a:rPr lang="uk-UA" sz="2800" dirty="0">
                <a:solidFill>
                  <a:schemeClr val="tx1"/>
                </a:solidFill>
              </a:rPr>
              <a:t>ціну самостійно виготовлених товарів (послуг</a:t>
            </a:r>
            <a:r>
              <a:rPr lang="uk-UA" sz="28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залишкову </a:t>
            </a:r>
            <a:r>
              <a:rPr lang="uk-UA" sz="2800" dirty="0">
                <a:solidFill>
                  <a:schemeClr val="tx1"/>
                </a:solidFill>
              </a:rPr>
              <a:t>вартість необоротних активів (п. 88.1 </a:t>
            </a:r>
            <a:r>
              <a:rPr lang="uk-UA" sz="2800" dirty="0" err="1">
                <a:solidFill>
                  <a:schemeClr val="tx1"/>
                </a:solidFill>
              </a:rPr>
              <a:t>ПК</a:t>
            </a:r>
            <a:r>
              <a:rPr lang="uk-UA" sz="28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294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49692"/>
          </a:xfrm>
        </p:spPr>
        <p:txBody>
          <a:bodyPr>
            <a:noAutofit/>
          </a:bodyPr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Облік ПДВ-зобов’язань на суму перевищення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653222"/>
              </p:ext>
            </p:extLst>
          </p:nvPr>
        </p:nvGraphicFramePr>
        <p:xfrm>
          <a:off x="1097280" y="2352675"/>
          <a:ext cx="10058402" cy="2670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9025"/>
                <a:gridCol w="4886008"/>
                <a:gridCol w="2243137"/>
                <a:gridCol w="1840232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8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8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Визначили податкові зобов’язання за різницею звичайна ціна — договірна вартість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949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Визначили податкові зобов’язання за різницею ціна придбання — договірна вартість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949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Визначили податкові зобов’язання за різницею залишкова вартість — договірна вартість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977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2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err="1" smtClean="0">
                <a:solidFill>
                  <a:schemeClr val="tx1"/>
                </a:solidFill>
              </a:rPr>
              <a:t>Бухоблік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>
                <a:solidFill>
                  <a:schemeClr val="tx1"/>
                </a:solidFill>
              </a:rPr>
              <a:t>ПДВ у разі повернення </a:t>
            </a:r>
            <a:r>
              <a:rPr lang="uk-UA" sz="4000" dirty="0" smtClean="0">
                <a:solidFill>
                  <a:schemeClr val="tx1"/>
                </a:solidFill>
              </a:rPr>
              <a:t>товарів</a:t>
            </a:r>
            <a:endParaRPr lang="uk-UA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706733"/>
              </p:ext>
            </p:extLst>
          </p:nvPr>
        </p:nvGraphicFramePr>
        <p:xfrm>
          <a:off x="1097279" y="1985260"/>
          <a:ext cx="10058401" cy="3539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537"/>
                <a:gridCol w="5214938"/>
                <a:gridCol w="2243137"/>
                <a:gridCol w="1982789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Облік у продавця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повернення товару покупцем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704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зменшити податкові зобов’язання з ПДВ (сторно)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704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6432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1.3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Зменшили ПДВ-зобов’язання за розрахунком коригування, зареєстрованим у </a:t>
                      </a:r>
                      <a:r>
                        <a:rPr lang="uk-UA" sz="1600" u="none" dirty="0" err="1">
                          <a:solidFill>
                            <a:schemeClr val="tx1"/>
                          </a:solidFill>
                          <a:effectLst/>
                        </a:rPr>
                        <a:t>ЄРПН</a:t>
                      </a:r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 (сторно)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6432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6412*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Облік у покупця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Повернули товар продавцеві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631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Зменшили податковий кредит (сторно)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6412*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u="none" dirty="0">
                          <a:solidFill>
                            <a:schemeClr val="tx1"/>
                          </a:solidFill>
                          <a:effectLst/>
                        </a:rPr>
                        <a:t>631</a:t>
                      </a:r>
                      <a:endParaRPr lang="uk-UA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97280" y="5637395"/>
            <a:ext cx="201318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uk-UA" sz="16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Розрахунки за ПДВ</a:t>
            </a:r>
            <a:endParaRPr lang="uk-UA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80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Аванс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9432"/>
            <a:ext cx="10058400" cy="3799662"/>
          </a:xfrm>
        </p:spPr>
        <p:txBody>
          <a:bodyPr>
            <a:normAutofit/>
          </a:bodyPr>
          <a:lstStyle/>
          <a:p>
            <a:pPr algn="just"/>
            <a:r>
              <a:rPr lang="uk-UA" sz="2800" smtClean="0">
                <a:solidFill>
                  <a:schemeClr val="tx1"/>
                </a:solidFill>
              </a:rPr>
              <a:t>Принципи, за якими в бухобліку відображають повернуті аванси, подібні до повернення товарів. Тобто покупець коригує свій вхідний ПВД, а продавець — зменшує податкові зобов’язання з ПДВ. Для продавця діє вимога обов’язково реєструвати РК в ЄРПН, тому знову використаємо аналітичний рахунок 6432 для обліку «завислих» ПДВ-зобов’язань.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85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Витяг з реєстру платників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solidFill>
                  <a:schemeClr val="tx1"/>
                </a:solidFill>
              </a:rPr>
              <a:t>Аби отримати витяг з реєстру платників ПДВ, подайте запит про отримання витягу з реєстру платників ПДВ за формою № 1-</a:t>
            </a:r>
            <a:r>
              <a:rPr lang="uk-UA" sz="2400" dirty="0" err="1">
                <a:solidFill>
                  <a:schemeClr val="tx1"/>
                </a:solidFill>
              </a:rPr>
              <a:t>ЗВР</a:t>
            </a:r>
            <a:r>
              <a:rPr lang="uk-UA" sz="2400" dirty="0">
                <a:solidFill>
                  <a:schemeClr val="tx1"/>
                </a:solidFill>
              </a:rPr>
              <a:t> (код форми - j 1301704):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через </a:t>
            </a:r>
            <a:r>
              <a:rPr lang="uk-UA" sz="2400" dirty="0">
                <a:solidFill>
                  <a:schemeClr val="tx1"/>
                </a:solidFill>
              </a:rPr>
              <a:t>Е-кабінет;</a:t>
            </a:r>
          </a:p>
          <a:p>
            <a:r>
              <a:rPr lang="uk-UA" sz="2400" dirty="0">
                <a:solidFill>
                  <a:schemeClr val="tx1"/>
                </a:solidFill>
              </a:rPr>
              <a:t>або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 будь-яким </a:t>
            </a:r>
            <a:r>
              <a:rPr lang="uk-UA" sz="2400" dirty="0">
                <a:solidFill>
                  <a:schemeClr val="tx1"/>
                </a:solidFill>
              </a:rPr>
              <a:t>іншим програмним забезпеченням, що використовують для подання звітності.</a:t>
            </a:r>
          </a:p>
          <a:p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87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err="1">
                <a:solidFill>
                  <a:schemeClr val="tx1"/>
                </a:solidFill>
              </a:rPr>
              <a:t>Бухоблік</a:t>
            </a:r>
            <a:r>
              <a:rPr lang="uk-UA" sz="4000" dirty="0">
                <a:solidFill>
                  <a:schemeClr val="tx1"/>
                </a:solidFill>
              </a:rPr>
              <a:t> ПДВ у разі повернення авансу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606060"/>
              </p:ext>
            </p:extLst>
          </p:nvPr>
        </p:nvGraphicFramePr>
        <p:xfrm>
          <a:off x="1097278" y="2137559"/>
          <a:ext cx="10058402" cy="3204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4725"/>
                <a:gridCol w="4471987"/>
                <a:gridCol w="2328863"/>
                <a:gridCol w="2282827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u="sng" dirty="0">
                          <a:solidFill>
                            <a:schemeClr val="tx1"/>
                          </a:solidFill>
                          <a:effectLst/>
                        </a:rPr>
                        <a:t>Бухгалтерський облік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u="none" dirty="0">
                          <a:solidFill>
                            <a:schemeClr val="tx1"/>
                          </a:solidFill>
                          <a:effectLst/>
                        </a:rPr>
                        <a:t>Д-т</a:t>
                      </a:r>
                      <a:endParaRPr lang="uk-UA" sz="14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u="none" dirty="0">
                          <a:solidFill>
                            <a:schemeClr val="tx1"/>
                          </a:solidFill>
                          <a:effectLst/>
                        </a:rPr>
                        <a:t>К-т</a:t>
                      </a:r>
                      <a:endParaRPr lang="uk-UA" sz="14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Облік у продавця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1.1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Повернули аванс покупцеві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681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Відобразили право зменшити податкові зобов’язання з ПДВ (сторно)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6431*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6432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1.3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Зменшили ПДВ-зобов’язання за розрахунком коригування, зареєстрованим у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</a:rPr>
                        <a:t>ЄРПН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 (сторно)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6432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Облік у покупця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Отримали раніше перерахований аванс від продавця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371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Зменшили податковий кредит (сторно)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6412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</a:rPr>
                        <a:t>6441**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97280" y="5480984"/>
            <a:ext cx="2448747" cy="3527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uk-UA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Податкові зобов’язання</a:t>
            </a:r>
            <a:endParaRPr lang="uk-UA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97280" y="5833773"/>
            <a:ext cx="2219262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uk-UA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** Податковий кредит</a:t>
            </a:r>
            <a:endParaRPr lang="uk-UA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0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82252"/>
            <a:ext cx="10058400" cy="3486841"/>
          </a:xfrm>
        </p:spPr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Якщо товари або аванси повертає неплатник ПДВ, продавець самостійно складає </a:t>
            </a:r>
            <a:r>
              <a:rPr lang="uk-UA" sz="2400" dirty="0" err="1">
                <a:solidFill>
                  <a:schemeClr val="tx1"/>
                </a:solidFill>
              </a:rPr>
              <a:t>РК</a:t>
            </a:r>
            <a:r>
              <a:rPr lang="uk-UA" sz="2400" dirty="0">
                <a:solidFill>
                  <a:schemeClr val="tx1"/>
                </a:solidFill>
              </a:rPr>
              <a:t> та реєструє його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. Як виняток, за таких обставин не буде потреби використовувати й аналітичний рахунок 6432.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Отже, у </a:t>
            </a:r>
            <a:r>
              <a:rPr lang="uk-UA" sz="2400" dirty="0" err="1">
                <a:solidFill>
                  <a:schemeClr val="tx1"/>
                </a:solidFill>
              </a:rPr>
              <a:t>бухобліку</a:t>
            </a:r>
            <a:r>
              <a:rPr lang="uk-UA" sz="2400" dirty="0">
                <a:solidFill>
                  <a:schemeClr val="tx1"/>
                </a:solidFill>
              </a:rPr>
              <a:t> зайві суми податкових зобов’язань або кредиту </a:t>
            </a:r>
            <a:r>
              <a:rPr lang="uk-UA" sz="2400" dirty="0" err="1">
                <a:solidFill>
                  <a:schemeClr val="tx1"/>
                </a:solidFill>
              </a:rPr>
              <a:t>сторнуйте</a:t>
            </a:r>
            <a:r>
              <a:rPr lang="uk-UA" sz="2400" dirty="0">
                <a:solidFill>
                  <a:schemeClr val="tx1"/>
                </a:solidFill>
              </a:rPr>
              <a:t>. Продавець має право зменшити свої податкові зобов’язання лише після реєстрації розрахунку коригування в </a:t>
            </a:r>
            <a:r>
              <a:rPr lang="uk-UA" sz="2400" dirty="0" err="1">
                <a:solidFill>
                  <a:schemeClr val="tx1"/>
                </a:solidFill>
              </a:rPr>
              <a:t>ЄРПН</a:t>
            </a:r>
            <a:r>
              <a:rPr lang="uk-UA" sz="2400" dirty="0">
                <a:solidFill>
                  <a:schemeClr val="tx1"/>
                </a:solidFill>
              </a:rPr>
              <a:t>, тому «завислі» суми ПДВ-зобов’язань відображайте на аналітичному рахунку 6432.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996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Ситуація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30378"/>
            <a:ext cx="10058400" cy="3438715"/>
          </a:xfrm>
        </p:spPr>
        <p:txBody>
          <a:bodyPr/>
          <a:lstStyle/>
          <a:p>
            <a:pPr algn="just"/>
            <a:r>
              <a:rPr lang="uk-UA" sz="2800" i="1" dirty="0">
                <a:solidFill>
                  <a:schemeClr val="tx1"/>
                </a:solidFill>
              </a:rPr>
              <a:t>Як перевірити та списати залишки на субрахунках з </a:t>
            </a:r>
            <a:r>
              <a:rPr lang="uk-UA" sz="2800" i="1" dirty="0" smtClean="0">
                <a:solidFill>
                  <a:schemeClr val="tx1"/>
                </a:solidFill>
              </a:rPr>
              <a:t>ПДВ?</a:t>
            </a:r>
            <a:endParaRPr lang="uk-UA" sz="2800" i="1" dirty="0">
              <a:solidFill>
                <a:schemeClr val="tx1"/>
              </a:solidFill>
            </a:endParaRPr>
          </a:p>
          <a:p>
            <a:pPr algn="just"/>
            <a:r>
              <a:rPr lang="uk-UA" sz="2800" i="1" dirty="0">
                <a:solidFill>
                  <a:schemeClr val="tx1"/>
                </a:solidFill>
              </a:rPr>
              <a:t>Як перевірити субрахунки 644, 643, 642? На який рахунок можна списати залишки за цими субрахунками після проведення перевірки, якщо встановлено розбіжності?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490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Рішення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97242"/>
            <a:ext cx="10058400" cy="38718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</a:rPr>
              <a:t>На субрахунку 643 «Податкові зобов’язання» ведеться облік суми ПДВ, визначеної з огляду на суми одержаних авансів (попередньої оплати) за готову продукцію, товари, інші матеріальні цінності та нематеріальні активи, роботи, послуги, що підлягають відвантаженню (виконанню).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Суми податкових зобов’язань з ПДВ на дату одержання від покупців коштів або на дату отримання інших видів компенсацій відображаються за кредитом субрахунку 641 «Розрахунки за податками» у кореспонденції з дебетом субрахунку 643 «Податкові зобов’язання». Сума ПДВ з вартості відвантаженої готової продукції (товарів, інших матеріальних і нематеріальних активів, виконаних робіт і послуг) відображається за кредитом субрахунку 643 «Податкові зобов’язання» у кореспонденції з дебетом рахунків обліку доходів.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01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Рішення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45368"/>
            <a:ext cx="10058400" cy="3823726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chemeClr val="tx1"/>
                </a:solidFill>
              </a:rPr>
              <a:t>Субрахунок 644 «Податковий кредит»</a:t>
            </a:r>
            <a:r>
              <a:rPr lang="uk-UA" sz="2400" dirty="0">
                <a:solidFill>
                  <a:schemeClr val="tx1"/>
                </a:solidFill>
              </a:rPr>
              <a:t> застосовується у випадках здійснення попередньої оплати (до придбання) матеріальних цінностей, робіт і послуг, основних засобів, нематеріальних активів.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Після отримання попередньо сплачених матеріальних цінностей, нематеріальних активів, виконання робіт і послуг, вартість яких попередньо сплачена, на суму ПДВ дебетується субрахунок 644 «Податковий кредит» у кореспонденції з кредитом рахунків обліку зобов’язань.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61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Операції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371 – К-т 311 «Поточні рахунки в національній валюті» — перераховано передоплату;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641/</a:t>
            </a:r>
            <a:r>
              <a:rPr lang="uk-UA" sz="2400" dirty="0" err="1">
                <a:solidFill>
                  <a:schemeClr val="tx1"/>
                </a:solidFill>
              </a:rPr>
              <a:t>пдв</a:t>
            </a:r>
            <a:r>
              <a:rPr lang="uk-UA" sz="2400" dirty="0">
                <a:solidFill>
                  <a:schemeClr val="tx1"/>
                </a:solidFill>
              </a:rPr>
              <a:t> – К-т 644 — відображено податковий кредит на підставі податкової накладної;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281 «Товари на складі» – К-т 631 «Розрахунки з вітчизняними постачальниками» — отримано </a:t>
            </a:r>
            <a:r>
              <a:rPr lang="uk-UA" sz="2400" dirty="0" err="1">
                <a:solidFill>
                  <a:schemeClr val="tx1"/>
                </a:solidFill>
              </a:rPr>
              <a:t>ТМЦ</a:t>
            </a:r>
            <a:r>
              <a:rPr lang="uk-UA" sz="2400" dirty="0">
                <a:solidFill>
                  <a:schemeClr val="tx1"/>
                </a:solidFill>
              </a:rPr>
              <a:t> на склад;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644 – К-т 631 — списано ПДВ на суму раніше відображеного податкового кредиту;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631 – К-т 371 — проведено залік заборгованості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Отже, залишок на рахунку 644 може бути кредитовим, якщо дебетове сальдо субрахунку 371 «Розрахунки за виданими авансами» не закрито поставками </a:t>
            </a:r>
            <a:r>
              <a:rPr lang="uk-UA" sz="2400" dirty="0" err="1">
                <a:solidFill>
                  <a:schemeClr val="tx1"/>
                </a:solidFill>
              </a:rPr>
              <a:t>ТМЦ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uk-UA" sz="2400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9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Операції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Кредитове сальдо субрахунку 681 «Розрахунки за авансами одержаними» та дебетове сальдо субрахунку 643 свідчить, що товари/готова продукція, за які отримано передплату, не відвантажені: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311 – К-т 681 — отримано передплату за </a:t>
            </a:r>
            <a:r>
              <a:rPr lang="uk-UA" sz="2400" dirty="0" err="1">
                <a:solidFill>
                  <a:schemeClr val="tx1"/>
                </a:solidFill>
              </a:rPr>
              <a:t>ТМЦ</a:t>
            </a:r>
            <a:r>
              <a:rPr lang="uk-UA" sz="2400" dirty="0">
                <a:solidFill>
                  <a:schemeClr val="tx1"/>
                </a:solidFill>
              </a:rPr>
              <a:t>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643 – К-т 641/</a:t>
            </a:r>
            <a:r>
              <a:rPr lang="uk-UA" sz="2400" dirty="0" err="1">
                <a:solidFill>
                  <a:schemeClr val="tx1"/>
                </a:solidFill>
              </a:rPr>
              <a:t>пдв</a:t>
            </a:r>
            <a:r>
              <a:rPr lang="uk-UA" sz="2400" dirty="0">
                <a:solidFill>
                  <a:schemeClr val="tx1"/>
                </a:solidFill>
              </a:rPr>
              <a:t> — нараховано податкове зобов’язання з ПДВ;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361 – К-т 702 — відвантажено товари;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702 – К-т 643 — списано раніше відображену суму податкового зобов’язання з ПДВ;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681 – К-т 361 — проведено взаємозалік.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869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Отже, якщо в обліку немає заборгованості постачальників за перерахованими авансами або підприємство відвантажило всі товари, за які отримало передплату, </a:t>
            </a:r>
            <a:r>
              <a:rPr lang="uk-UA" sz="2400" b="1" dirty="0">
                <a:solidFill>
                  <a:schemeClr val="tx1"/>
                </a:solidFill>
              </a:rPr>
              <a:t>залишків за субрахунками 644 та 643 бути не може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Кредитовий залишок із субрахунку 644 та дебетовий залишок із субрахунку 643 можуть бути у разі наявності простроченої дебіторської та кредиторської заборгованості.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Дебетове сальдо субрахунків 643 і 644 наводиться в статті «Інші оборотні активи», а кредитове сальдо субрахунків 643 і </a:t>
            </a:r>
            <a:r>
              <a:rPr lang="uk-UA" sz="2400" dirty="0" smtClean="0">
                <a:solidFill>
                  <a:schemeClr val="tx1"/>
                </a:solidFill>
              </a:rPr>
              <a:t>644 наводиться в статті «Інші поточні зобов’язання» Балансу.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2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chemeClr val="tx1"/>
                </a:solidFill>
              </a:rPr>
              <a:t>Закрити субрахунки з ПДВ</a:t>
            </a:r>
            <a:r>
              <a:rPr lang="uk-UA" sz="2400" dirty="0">
                <a:solidFill>
                  <a:schemeClr val="tx1"/>
                </a:solidFill>
              </a:rPr>
              <a:t> можна такими проведеннями: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644 – К-т 746;</a:t>
            </a:r>
          </a:p>
          <a:p>
            <a:pPr lvl="0" algn="just"/>
            <a:r>
              <a:rPr lang="uk-UA" sz="2400" dirty="0">
                <a:solidFill>
                  <a:schemeClr val="tx1"/>
                </a:solidFill>
              </a:rPr>
              <a:t>Д-т 949 – К-т 643.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помилка суттєва, то списувати так, як зазначено вище, сальдо субрахунків 644 643 не можна. У кожному конкретному випадку потрібно проаналізувати окремо кожний договір постачання та придбання. Якщо виявлено суттєве викривлення фінансової звітності за минулі періоди, є необхідність провести виправлення відповідно до вимог </a:t>
            </a:r>
            <a:r>
              <a:rPr lang="uk-UA" sz="2400" dirty="0" err="1">
                <a:solidFill>
                  <a:schemeClr val="tx1"/>
                </a:solidFill>
              </a:rPr>
              <a:t>НП</a:t>
            </a:r>
            <a:r>
              <a:rPr lang="uk-UA" sz="2400" dirty="0">
                <a:solidFill>
                  <a:schemeClr val="tx1"/>
                </a:solidFill>
              </a:rPr>
              <a:t>(С)БО 6 «Виправлення помилок і зміни у фінансових звітах</a:t>
            </a:r>
            <a:r>
              <a:rPr lang="uk-UA" sz="2400" dirty="0" smtClean="0">
                <a:solidFill>
                  <a:schemeClr val="tx1"/>
                </a:solidFill>
              </a:rPr>
              <a:t>».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Відповідно до Інструкції про застосування Плану рахунків бухгалтерського обліку активів, капіталу, зобов’язань і господарських операцій підприємств і організацій, затвердженої наказом </a:t>
            </a:r>
            <a:r>
              <a:rPr lang="uk-UA" sz="2400" dirty="0" err="1">
                <a:solidFill>
                  <a:schemeClr val="tx1"/>
                </a:solidFill>
              </a:rPr>
              <a:t>МФУ</a:t>
            </a:r>
            <a:r>
              <a:rPr lang="uk-UA" sz="2400" dirty="0">
                <a:solidFill>
                  <a:schemeClr val="tx1"/>
                </a:solidFill>
              </a:rPr>
              <a:t> від 30.11.1999 № 291, на субрахунку 642 «Розрахунки за обов’язковими </a:t>
            </a:r>
            <a:r>
              <a:rPr lang="uk-UA" sz="2400" dirty="0" err="1">
                <a:solidFill>
                  <a:schemeClr val="tx1"/>
                </a:solidFill>
              </a:rPr>
              <a:t>платежами</a:t>
            </a:r>
            <a:r>
              <a:rPr lang="uk-UA" sz="2400" dirty="0">
                <a:solidFill>
                  <a:schemeClr val="tx1"/>
                </a:solidFill>
              </a:rPr>
              <a:t>» ведеться облік розрахунків за зборами (обов’язковими </a:t>
            </a:r>
            <a:r>
              <a:rPr lang="uk-UA" sz="2400" dirty="0" err="1">
                <a:solidFill>
                  <a:schemeClr val="tx1"/>
                </a:solidFill>
              </a:rPr>
              <a:t>платежами</a:t>
            </a:r>
            <a:r>
              <a:rPr lang="uk-UA" sz="2400" dirty="0">
                <a:solidFill>
                  <a:schemeClr val="tx1"/>
                </a:solidFill>
              </a:rPr>
              <a:t>), які справляються відповідно до чинного законодавства та облік яких не ведеться на рахунку 65 «Розрахунки з страхування».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Кредитовий залишок за субрахунком 642 свідчить про те, що нараховані суми обов’язкових платежів не переховані до бюджету.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425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Звітний період та строки сплати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Порядок надання податкової декларації з ПДВ і строки розрахунків з бюджетом передбачено статтею 203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. Для платників ПДВ встановлено </a:t>
            </a:r>
            <a:r>
              <a:rPr lang="uk-UA" sz="2400" b="1" dirty="0">
                <a:solidFill>
                  <a:schemeClr val="tx1"/>
                </a:solidFill>
              </a:rPr>
              <a:t>місячний звітний період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Податкову декларацію з ПДВ подають за базовий звітний (податковий) період, що дорівнює календарному місяцю, </a:t>
            </a:r>
            <a:r>
              <a:rPr lang="uk-UA" sz="2400" b="1" dirty="0">
                <a:solidFill>
                  <a:schemeClr val="tx1"/>
                </a:solidFill>
              </a:rPr>
              <a:t>протягом 20 календарних днів</a:t>
            </a:r>
            <a:r>
              <a:rPr lang="uk-UA" sz="2400" dirty="0">
                <a:solidFill>
                  <a:schemeClr val="tx1"/>
                </a:solidFill>
              </a:rPr>
              <a:t>, що настають за останнім календарним днем звітного (податкового) місяця.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останній день строку подання податкової декларації припадає на вихідний або святковий день, то останнім днем строку вважається операційний (банківський) день, що настає за вихідним або святковим днем (п. 49.20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093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>
                <a:solidFill>
                  <a:schemeClr val="tx1"/>
                </a:solidFill>
              </a:rPr>
              <a:t>Сплата ПДВ до бюджету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393346"/>
              </p:ext>
            </p:extLst>
          </p:nvPr>
        </p:nvGraphicFramePr>
        <p:xfrm>
          <a:off x="1097280" y="2543175"/>
          <a:ext cx="10058400" cy="205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191"/>
                <a:gridCol w="5882209"/>
              </a:tblGrid>
              <a:tr h="186055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До бюджету перераховують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800" i="1" u="none" dirty="0">
                          <a:solidFill>
                            <a:schemeClr val="tx1"/>
                          </a:solidFill>
                          <a:effectLst/>
                        </a:rPr>
                        <a:t>з електронного рахунку</a:t>
                      </a:r>
                      <a:endParaRPr lang="uk-UA" sz="1800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i="1" u="none" dirty="0">
                          <a:solidFill>
                            <a:schemeClr val="tx1"/>
                          </a:solidFill>
                          <a:effectLst/>
                        </a:rPr>
                        <a:t>з поточного рахунку</a:t>
                      </a:r>
                      <a:endParaRPr lang="uk-UA" sz="1800" b="1" i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b="0" u="none" dirty="0">
                          <a:solidFill>
                            <a:schemeClr val="tx1"/>
                          </a:solidFill>
                          <a:effectLst/>
                        </a:rPr>
                        <a:t>ПДВ-зобов’язання за декларацією</a:t>
                      </a:r>
                    </a:p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b="0" u="none" dirty="0">
                          <a:solidFill>
                            <a:schemeClr val="tx1"/>
                          </a:solidFill>
                          <a:effectLst/>
                        </a:rPr>
                        <a:t>суму недоплати за уточнюючим розрахунком</a:t>
                      </a:r>
                      <a:endParaRPr lang="uk-UA" sz="1800" b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самостійно нарахований штраф у разі виправлення помилки за </a:t>
                      </a:r>
                      <a:r>
                        <a:rPr lang="uk-UA" sz="1800" u="none" dirty="0" err="1">
                          <a:solidFill>
                            <a:schemeClr val="tx1"/>
                          </a:solidFill>
                          <a:effectLst/>
                        </a:rPr>
                        <a:t>УР</a:t>
                      </a:r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 і пеню</a:t>
                      </a:r>
                    </a:p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пеню і штрафи, що нарахували податківці</a:t>
                      </a:r>
                    </a:p>
                    <a:p>
                      <a:pPr marL="342900" lvl="0" indent="-342900">
                        <a:spcAft>
                          <a:spcPts val="515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u="none" dirty="0">
                          <a:solidFill>
                            <a:schemeClr val="tx1"/>
                          </a:solidFill>
                          <a:effectLst/>
                        </a:rPr>
                        <a:t>суми ПДВ, що нарахували податківці</a:t>
                      </a:r>
                      <a:endParaRPr lang="uk-UA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94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Відповідальність за несвоєчасну сплату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За несвоєчасну сплату ПДВ платник податку сплатить штраф у розмірі:</a:t>
            </a:r>
          </a:p>
          <a:p>
            <a:pPr lvl="0" algn="just"/>
            <a:r>
              <a:rPr lang="uk-UA" sz="2400" b="1" dirty="0">
                <a:solidFill>
                  <a:schemeClr val="tx1"/>
                </a:solidFill>
              </a:rPr>
              <a:t>5% погашеної суми податкового боргу</a:t>
            </a:r>
            <a:r>
              <a:rPr lang="uk-UA" sz="2400" dirty="0">
                <a:solidFill>
                  <a:schemeClr val="tx1"/>
                </a:solidFill>
              </a:rPr>
              <a:t>– у разі затримки до 30 календарних днів включно, наступних за останнім днем строку сплати суми грошового зобов'язання;</a:t>
            </a:r>
          </a:p>
          <a:p>
            <a:pPr lvl="0" algn="just"/>
            <a:r>
              <a:rPr lang="uk-UA" sz="2400" b="1" dirty="0">
                <a:solidFill>
                  <a:schemeClr val="tx1"/>
                </a:solidFill>
              </a:rPr>
              <a:t>10% погашеної суми податкового боргу</a:t>
            </a:r>
            <a:r>
              <a:rPr lang="uk-UA" sz="2400" dirty="0">
                <a:solidFill>
                  <a:schemeClr val="tx1"/>
                </a:solidFill>
              </a:rPr>
              <a:t> – у разі затримки більше 30 календарних днів, наступних за останнім днем строку сплати суми грошового зобов'язання (п. 124.1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кошти з електронного рахунку в </a:t>
            </a:r>
            <a:r>
              <a:rPr lang="uk-UA" sz="2400" dirty="0" err="1">
                <a:solidFill>
                  <a:schemeClr val="tx1"/>
                </a:solidFill>
              </a:rPr>
              <a:t>СЕА</a:t>
            </a:r>
            <a:r>
              <a:rPr lang="uk-UA" sz="2400" dirty="0">
                <a:solidFill>
                  <a:schemeClr val="tx1"/>
                </a:solidFill>
              </a:rPr>
              <a:t> ПДВ в оплату узгодженої суми грошового зобов'язання, визначеного в уточнюючому розрахунку до декларації з ПДВ, зараховуються на наступний операційний (банківський) день, штрафи, визначені вище не застосовують до платника ПДВ.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15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Відповідальність за несвоєчасну сплату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Якщо податківці встановлять, що діяння, щодо порушення термінів сплати, вчинені умисно, платника оштрафують у розмірі </a:t>
            </a:r>
            <a:r>
              <a:rPr lang="uk-UA" sz="2400" b="1" dirty="0">
                <a:solidFill>
                  <a:schemeClr val="tx1"/>
                </a:solidFill>
              </a:rPr>
              <a:t>25% від суми несплаченого (несвоєчасно сплаченого) грошового зобов'язання</a:t>
            </a:r>
            <a:r>
              <a:rPr lang="uk-UA" sz="2400" dirty="0">
                <a:solidFill>
                  <a:schemeClr val="tx1"/>
                </a:solidFill>
              </a:rPr>
              <a:t> (п. 124.2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Порушення вчинені повторно протягом 1095 календарних днів або які призвели до прострочення сплати грошового зобов'язання на строк більше 90 календарних днів, – тягнуть за собою накладення штрафу в розмірі </a:t>
            </a:r>
            <a:r>
              <a:rPr lang="uk-UA" sz="2400" b="1" dirty="0">
                <a:solidFill>
                  <a:schemeClr val="tx1"/>
                </a:solidFill>
              </a:rPr>
              <a:t>50% від суми несплаченого (несвоєчасно сплаченого) грошового зобов'язання</a:t>
            </a:r>
            <a:r>
              <a:rPr lang="uk-UA" sz="2400" dirty="0">
                <a:solidFill>
                  <a:schemeClr val="tx1"/>
                </a:solidFill>
              </a:rPr>
              <a:t> (п. 124.3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5078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Звітний період та строки сплати </a:t>
            </a:r>
            <a:r>
              <a:rPr lang="uk-UA" dirty="0" smtClean="0">
                <a:solidFill>
                  <a:schemeClr val="tx1"/>
                </a:solidFill>
              </a:rPr>
              <a:t>ПДВ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Сума податкового зобов’язання, зазначена платником ПДВ у поданій ним податковій декларації, </a:t>
            </a:r>
            <a:r>
              <a:rPr lang="uk-UA" sz="2400" b="1" dirty="0">
                <a:solidFill>
                  <a:schemeClr val="tx1"/>
                </a:solidFill>
              </a:rPr>
              <a:t>підлягає сплаті протягом 10 календарних днів</a:t>
            </a:r>
            <a:r>
              <a:rPr lang="uk-UA" sz="2400" dirty="0">
                <a:solidFill>
                  <a:schemeClr val="tx1"/>
                </a:solidFill>
              </a:rPr>
              <a:t>, що настають за останнім днем відповідного граничного строку для подання податкової декларації.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</a:rPr>
              <a:t>У разі, коли граничний строк сплати зобов’язання зі сплати податків припадає на вихідний або святковий день, то останнім днем сплати є операційний (банківський) день, який настане за цим вихідним чи святковим днем (п. 57.1 ПК</a:t>
            </a:r>
            <a:r>
              <a:rPr lang="uk-UA" sz="2400" dirty="0" smtClean="0">
                <a:solidFill>
                  <a:schemeClr val="tx1"/>
                </a:solidFill>
              </a:rPr>
              <a:t>).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Об’єкт оподаткування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89746"/>
            <a:ext cx="10058400" cy="3679347"/>
          </a:xfrm>
        </p:spPr>
        <p:txBody>
          <a:bodyPr>
            <a:normAutofit/>
          </a:bodyPr>
          <a:lstStyle/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Об’єктом оподаткування є операції платників ПДВ із: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 smtClean="0">
                <a:solidFill>
                  <a:schemeClr val="tx1"/>
                </a:solidFill>
              </a:rPr>
              <a:t> постачання </a:t>
            </a:r>
            <a:r>
              <a:rPr lang="uk-UA" sz="2400" dirty="0">
                <a:solidFill>
                  <a:schemeClr val="tx1"/>
                </a:solidFill>
              </a:rPr>
              <a:t>товарів і послуг, місце постачання яких розташоване на митній території </a:t>
            </a:r>
            <a:r>
              <a:rPr lang="uk-UA" sz="2400" dirty="0" smtClean="0">
                <a:solidFill>
                  <a:schemeClr val="tx1"/>
                </a:solidFill>
              </a:rPr>
              <a:t>України;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ввезення </a:t>
            </a:r>
            <a:r>
              <a:rPr lang="uk-UA" sz="2400" dirty="0">
                <a:solidFill>
                  <a:schemeClr val="tx1"/>
                </a:solidFill>
              </a:rPr>
              <a:t>товарів на митну територію України (імпорт</a:t>
            </a:r>
            <a:r>
              <a:rPr lang="uk-UA" sz="24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вивезення </a:t>
            </a:r>
            <a:r>
              <a:rPr lang="uk-UA" sz="2400" dirty="0">
                <a:solidFill>
                  <a:schemeClr val="tx1"/>
                </a:solidFill>
              </a:rPr>
              <a:t>товарів за межі митної території України (експорт</a:t>
            </a:r>
            <a:r>
              <a:rPr lang="uk-UA" sz="2400" dirty="0" smtClean="0">
                <a:solidFill>
                  <a:schemeClr val="tx1"/>
                </a:solidFill>
              </a:rPr>
              <a:t>);</a:t>
            </a:r>
          </a:p>
          <a:p>
            <a:pPr lvl="0" algn="just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постачання </a:t>
            </a:r>
            <a:r>
              <a:rPr lang="uk-UA" sz="2400" dirty="0">
                <a:solidFill>
                  <a:schemeClr val="tx1"/>
                </a:solidFill>
              </a:rPr>
              <a:t>послуг із міжнародних перевезень пасажирів і багажу та вантажів залізничним, автомобільним, морським і річковим та авіаційним транспортом.</a:t>
            </a:r>
          </a:p>
        </p:txBody>
      </p:sp>
    </p:spTree>
    <p:extLst>
      <p:ext uri="{BB962C8B-B14F-4D97-AF65-F5344CB8AC3E}">
        <p14:creationId xmlns:p14="http://schemas.microsoft.com/office/powerpoint/2010/main" val="80487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Ставки ПДВ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chemeClr val="tx1"/>
                </a:solidFill>
              </a:rPr>
              <a:t> 20</a:t>
            </a:r>
            <a:r>
              <a:rPr lang="uk-UA" sz="2400" b="1" dirty="0">
                <a:solidFill>
                  <a:schemeClr val="tx1"/>
                </a:solidFill>
              </a:rPr>
              <a:t>%</a:t>
            </a:r>
            <a:r>
              <a:rPr lang="uk-UA" sz="2400" dirty="0">
                <a:solidFill>
                  <a:schemeClr val="tx1"/>
                </a:solidFill>
              </a:rPr>
              <a:t> (основна ставка ПДВ) — застосовується до більшості операцій, крім операцій, що не є об’єктом оподаткування, звільнених від оподаткування*, та операцій, до яких застосовують ставки 14%, 7% та 0</a:t>
            </a:r>
            <a:r>
              <a:rPr lang="uk-UA" sz="2400" dirty="0" smtClean="0">
                <a:solidFill>
                  <a:schemeClr val="tx1"/>
                </a:solidFill>
              </a:rPr>
              <a:t>%;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</a:rPr>
              <a:t>14</a:t>
            </a:r>
            <a:r>
              <a:rPr lang="uk-UA" sz="2400" b="1" dirty="0">
                <a:solidFill>
                  <a:schemeClr val="tx1"/>
                </a:solidFill>
              </a:rPr>
              <a:t>%</a:t>
            </a:r>
            <a:r>
              <a:rPr lang="uk-UA" sz="2400" dirty="0">
                <a:solidFill>
                  <a:schemeClr val="tx1"/>
                </a:solidFill>
              </a:rPr>
              <a:t> — у разі постачання та імпорту сільгосппродукції згідно з відповідним переліком; </a:t>
            </a:r>
            <a:endParaRPr lang="uk-UA" sz="2400" dirty="0" smtClean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</a:rPr>
              <a:t>7</a:t>
            </a:r>
            <a:r>
              <a:rPr lang="uk-UA" sz="2400" b="1" dirty="0">
                <a:solidFill>
                  <a:schemeClr val="tx1"/>
                </a:solidFill>
              </a:rPr>
              <a:t>%</a:t>
            </a:r>
            <a:r>
              <a:rPr lang="uk-UA" sz="2400" dirty="0">
                <a:solidFill>
                  <a:schemeClr val="tx1"/>
                </a:solidFill>
              </a:rPr>
              <a:t> — у разі постачання лікарських засобів та медичних препаратів на митній території України та їх ввезення на митну територію України, здійснення операцій з постачання пального й інших нафтопродуктів у період дії воєнного стану (п. 82 </a:t>
            </a:r>
            <a:r>
              <a:rPr lang="uk-UA" sz="2400" dirty="0" err="1">
                <a:solidFill>
                  <a:schemeClr val="tx1"/>
                </a:solidFill>
              </a:rPr>
              <a:t>підрозд</a:t>
            </a:r>
            <a:r>
              <a:rPr lang="uk-UA" sz="2400" dirty="0">
                <a:solidFill>
                  <a:schemeClr val="tx1"/>
                </a:solidFill>
              </a:rPr>
              <a:t>. 2 </a:t>
            </a:r>
            <a:r>
              <a:rPr lang="uk-UA" sz="2400" dirty="0" err="1">
                <a:solidFill>
                  <a:schemeClr val="tx1"/>
                </a:solidFill>
              </a:rPr>
              <a:t>розд</a:t>
            </a:r>
            <a:r>
              <a:rPr lang="uk-UA" sz="2400" dirty="0">
                <a:solidFill>
                  <a:schemeClr val="tx1"/>
                </a:solidFill>
              </a:rPr>
              <a:t>. </a:t>
            </a:r>
            <a:r>
              <a:rPr lang="uk-UA" sz="2400" dirty="0" err="1">
                <a:solidFill>
                  <a:schemeClr val="tx1"/>
                </a:solidFill>
              </a:rPr>
              <a:t>ХХ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err="1">
                <a:solidFill>
                  <a:schemeClr val="tx1"/>
                </a:solidFill>
              </a:rPr>
              <a:t>ПК</a:t>
            </a:r>
            <a:r>
              <a:rPr lang="uk-UA" sz="2400" dirty="0">
                <a:solidFill>
                  <a:schemeClr val="tx1"/>
                </a:solidFill>
              </a:rPr>
              <a:t>), а також для операцій з постачання послуг культури, кіноіндустрії, туризму, а саме: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24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937</TotalTime>
  <Words>4707</Words>
  <Application>Microsoft Office PowerPoint</Application>
  <PresentationFormat>Произвольный</PresentationFormat>
  <Paragraphs>457</Paragraphs>
  <Slides>62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3" baseType="lpstr">
      <vt:lpstr>Ретро</vt:lpstr>
      <vt:lpstr>Облік ПДВ</vt:lpstr>
      <vt:lpstr>Податок на додану вартість (ПДВ) — </vt:lpstr>
      <vt:lpstr>Платники ПДВ</vt:lpstr>
      <vt:lpstr>Презентация PowerPoint</vt:lpstr>
      <vt:lpstr>Витяг з реєстру платників ПДВ</vt:lpstr>
      <vt:lpstr>Звітний період та строки сплати ПДВ</vt:lpstr>
      <vt:lpstr>Звітний період та строки сплати ПДВ</vt:lpstr>
      <vt:lpstr>Об’єкт оподаткування</vt:lpstr>
      <vt:lpstr>Ставки ПДВ</vt:lpstr>
      <vt:lpstr>Для операцій з постачання послуг культури, кіноіндустрії, туризму, а саме:</vt:lpstr>
      <vt:lpstr>Ставка ПДВ</vt:lpstr>
      <vt:lpstr>Як відобразити суму ПДВ у фіскальному чеку</vt:lpstr>
      <vt:lpstr>Податкові зобов’язання</vt:lpstr>
      <vt:lpstr>Податкові зобов’язання</vt:lpstr>
      <vt:lpstr>Податковий кредит</vt:lpstr>
      <vt:lpstr>Податковий кредит</vt:lpstr>
      <vt:lpstr>Дата віднесення сум податку до податкового кредиту</vt:lpstr>
      <vt:lpstr>Документи</vt:lpstr>
      <vt:lpstr>Інші документи</vt:lpstr>
      <vt:lpstr>Приклад</vt:lpstr>
      <vt:lpstr>Відображення операцій</vt:lpstr>
      <vt:lpstr>Податкова накладна</vt:lpstr>
      <vt:lpstr>Податкова накладна</vt:lpstr>
      <vt:lpstr>Податкова накладна</vt:lpstr>
      <vt:lpstr>Податкова накладна</vt:lpstr>
      <vt:lpstr>Податкова накладна</vt:lpstr>
      <vt:lpstr>Обов’язкові реквізити податкової накладної (п. 201.1 ПК):</vt:lpstr>
      <vt:lpstr>Податкова накладна</vt:lpstr>
      <vt:lpstr>Електронне адміністрування ПДВ</vt:lpstr>
      <vt:lpstr>Рахунок в СЕА ПДВ</vt:lpstr>
      <vt:lpstr>Рахунок в СЕА ПДВ</vt:lpstr>
      <vt:lpstr>Розрахунок суми ПДВ</vt:lpstr>
      <vt:lpstr>Ситуація</vt:lpstr>
      <vt:lpstr>Бюджетне відшкодування ПДВ</vt:lpstr>
      <vt:lpstr>Облік ПДВ</vt:lpstr>
      <vt:lpstr>СЕА ПДВ</vt:lpstr>
      <vt:lpstr>Рух коштів у системі електронного адміністрування ПДВ</vt:lpstr>
      <vt:lpstr>Презентация PowerPoint</vt:lpstr>
      <vt:lpstr>Вхідний ПДВ</vt:lpstr>
      <vt:lpstr>Вхідний ПДВ</vt:lpstr>
      <vt:lpstr>Облік податкового кредиту</vt:lpstr>
      <vt:lpstr>Презентация PowerPoint</vt:lpstr>
      <vt:lpstr>Презентация PowerPoint</vt:lpstr>
      <vt:lpstr>Податкові зобов’язання</vt:lpstr>
      <vt:lpstr>Облік податкових зобов’язань</vt:lpstr>
      <vt:lpstr>На суму перевищення</vt:lpstr>
      <vt:lpstr>Облік ПДВ-зобов’язань на суму перевищення</vt:lpstr>
      <vt:lpstr>Бухоблік ПДВ у разі повернення товарів</vt:lpstr>
      <vt:lpstr>Аванс</vt:lpstr>
      <vt:lpstr>Бухоблік ПДВ у разі повернення авансу</vt:lpstr>
      <vt:lpstr>Презентация PowerPoint</vt:lpstr>
      <vt:lpstr>Ситуація</vt:lpstr>
      <vt:lpstr>Рішення</vt:lpstr>
      <vt:lpstr>Рішення</vt:lpstr>
      <vt:lpstr>Операції</vt:lpstr>
      <vt:lpstr>Операції</vt:lpstr>
      <vt:lpstr>Презентация PowerPoint</vt:lpstr>
      <vt:lpstr>Презентация PowerPoint</vt:lpstr>
      <vt:lpstr>Презентация PowerPoint</vt:lpstr>
      <vt:lpstr>Сплата ПДВ до бюджету</vt:lpstr>
      <vt:lpstr>Відповідальність за несвоєчасну сплату</vt:lpstr>
      <vt:lpstr>Відповідальність за несвоєчасну сплату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Селецька Дар'я Олегівна</dc:creator>
  <cp:lastModifiedBy>MSI</cp:lastModifiedBy>
  <cp:revision>25</cp:revision>
  <dcterms:created xsi:type="dcterms:W3CDTF">2023-03-15T08:36:16Z</dcterms:created>
  <dcterms:modified xsi:type="dcterms:W3CDTF">2023-03-16T20:04:32Z</dcterms:modified>
</cp:coreProperties>
</file>