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5" r:id="rId1"/>
  </p:sldMasterIdLst>
  <p:notesMasterIdLst>
    <p:notesMasterId r:id="rId34"/>
  </p:notes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86" r:id="rId14"/>
    <p:sldId id="287" r:id="rId15"/>
    <p:sldId id="270" r:id="rId16"/>
    <p:sldId id="288" r:id="rId17"/>
    <p:sldId id="289" r:id="rId18"/>
    <p:sldId id="290" r:id="rId19"/>
    <p:sldId id="291" r:id="rId20"/>
    <p:sldId id="292" r:id="rId21"/>
    <p:sldId id="293" r:id="rId22"/>
    <p:sldId id="294" r:id="rId23"/>
    <p:sldId id="295" r:id="rId24"/>
    <p:sldId id="296" r:id="rId25"/>
    <p:sldId id="297" r:id="rId26"/>
    <p:sldId id="298" r:id="rId27"/>
    <p:sldId id="299" r:id="rId28"/>
    <p:sldId id="271" r:id="rId29"/>
    <p:sldId id="281" r:id="rId30"/>
    <p:sldId id="284" r:id="rId31"/>
    <p:sldId id="285" r:id="rId32"/>
    <p:sldId id="280" r:id="rId3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595"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AF96C8-C679-47B0-AB5C-4337F2DC82E6}" type="datetimeFigureOut">
              <a:rPr lang="ru-RU" smtClean="0"/>
              <a:t>12.09.2024</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6517A6-6512-43F5-B43E-58D731FC7562}" type="slidenum">
              <a:rPr lang="ru-RU" smtClean="0"/>
              <a:t>‹#›</a:t>
            </a:fld>
            <a:endParaRPr lang="ru-RU"/>
          </a:p>
        </p:txBody>
      </p:sp>
    </p:spTree>
    <p:extLst>
      <p:ext uri="{BB962C8B-B14F-4D97-AF65-F5344CB8AC3E}">
        <p14:creationId xmlns:p14="http://schemas.microsoft.com/office/powerpoint/2010/main" val="460363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F6517A6-6512-43F5-B43E-58D731FC7562}" type="slidenum">
              <a:rPr lang="ru-RU" smtClean="0"/>
              <a:t>10</a:t>
            </a:fld>
            <a:endParaRPr lang="ru-RU"/>
          </a:p>
        </p:txBody>
      </p:sp>
    </p:spTree>
    <p:extLst>
      <p:ext uri="{BB962C8B-B14F-4D97-AF65-F5344CB8AC3E}">
        <p14:creationId xmlns:p14="http://schemas.microsoft.com/office/powerpoint/2010/main" val="2662043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CE965D8C-7ED7-4A25-9C0F-C455DEB3EB2E}" type="datetimeFigureOut">
              <a:rPr lang="ru-RU" smtClean="0"/>
              <a:t>12.09.2024</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2242083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E965D8C-7ED7-4A25-9C0F-C455DEB3EB2E}" type="datetimeFigureOut">
              <a:rPr lang="ru-RU" smtClean="0"/>
              <a:t>12.09.2024</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2183149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E965D8C-7ED7-4A25-9C0F-C455DEB3EB2E}" type="datetimeFigureOut">
              <a:rPr lang="ru-RU" smtClean="0"/>
              <a:t>12.09.2024</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77FE0FA-6CDE-479B-BE72-2E9252A0E26F}"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862017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CE965D8C-7ED7-4A25-9C0F-C455DEB3EB2E}" type="datetimeFigureOut">
              <a:rPr lang="ru-RU" smtClean="0"/>
              <a:t>12.09.2024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5359049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CE965D8C-7ED7-4A25-9C0F-C455DEB3EB2E}" type="datetimeFigureOut">
              <a:rPr lang="ru-RU" smtClean="0"/>
              <a:t>12.09.2024</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7FE0FA-6CDE-479B-BE72-2E9252A0E26F}"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35786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CE965D8C-7ED7-4A25-9C0F-C455DEB3EB2E}" type="datetimeFigureOut">
              <a:rPr lang="ru-RU" smtClean="0"/>
              <a:t>12.09.2024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37085074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E965D8C-7ED7-4A25-9C0F-C455DEB3EB2E}" type="datetimeFigureOut">
              <a:rPr lang="ru-RU" smtClean="0"/>
              <a:t>12.09.2024</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1516635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E965D8C-7ED7-4A25-9C0F-C455DEB3EB2E}" type="datetimeFigureOut">
              <a:rPr lang="ru-RU" smtClean="0"/>
              <a:t>12.09.2024</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3648054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E965D8C-7ED7-4A25-9C0F-C455DEB3EB2E}" type="datetimeFigureOut">
              <a:rPr lang="ru-RU" smtClean="0"/>
              <a:t>12.09.2024</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769288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E965D8C-7ED7-4A25-9C0F-C455DEB3EB2E}" type="datetimeFigureOut">
              <a:rPr lang="ru-RU" smtClean="0"/>
              <a:t>12.09.2024</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4285398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CE965D8C-7ED7-4A25-9C0F-C455DEB3EB2E}" type="datetimeFigureOut">
              <a:rPr lang="ru-RU" smtClean="0"/>
              <a:t>12.09.2024</a:t>
            </a:fld>
            <a:endParaRPr lang="ru-RU"/>
          </a:p>
        </p:txBody>
      </p:sp>
      <p:sp>
        <p:nvSpPr>
          <p:cNvPr id="6" name="Footer Placeholder 5"/>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1767169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E965D8C-7ED7-4A25-9C0F-C455DEB3EB2E}" type="datetimeFigureOut">
              <a:rPr lang="ru-RU" smtClean="0"/>
              <a:t>12.09.2024</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4004594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CE965D8C-7ED7-4A25-9C0F-C455DEB3EB2E}" type="datetimeFigureOut">
              <a:rPr lang="ru-RU" smtClean="0"/>
              <a:t>12.09.2024</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1150236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965D8C-7ED7-4A25-9C0F-C455DEB3EB2E}" type="datetimeFigureOut">
              <a:rPr lang="ru-RU" smtClean="0"/>
              <a:t>12.09.2024</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1054945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E965D8C-7ED7-4A25-9C0F-C455DEB3EB2E}" type="datetimeFigureOut">
              <a:rPr lang="ru-RU" smtClean="0"/>
              <a:t>12.09.2024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71849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E965D8C-7ED7-4A25-9C0F-C455DEB3EB2E}" type="datetimeFigureOut">
              <a:rPr lang="ru-RU" smtClean="0"/>
              <a:t>12.09.2024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3565046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E965D8C-7ED7-4A25-9C0F-C455DEB3EB2E}" type="datetimeFigureOut">
              <a:rPr lang="ru-RU" smtClean="0"/>
              <a:t>12.09.2024</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77FE0FA-6CDE-479B-BE72-2E9252A0E26F}" type="slidenum">
              <a:rPr lang="ru-RU" smtClean="0"/>
              <a:t>‹#›</a:t>
            </a:fld>
            <a:endParaRPr lang="ru-RU"/>
          </a:p>
        </p:txBody>
      </p:sp>
    </p:spTree>
    <p:extLst>
      <p:ext uri="{BB962C8B-B14F-4D97-AF65-F5344CB8AC3E}">
        <p14:creationId xmlns:p14="http://schemas.microsoft.com/office/powerpoint/2010/main" val="1799744780"/>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 id="2147483759" r:id="rId14"/>
    <p:sldLayoutId id="2147483760" r:id="rId15"/>
    <p:sldLayoutId id="2147483761"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Autofit/>
          </a:bodyPr>
          <a:lstStyle/>
          <a:p>
            <a:pPr algn="ctr"/>
            <a:r>
              <a:rPr lang="uk-UA" sz="4000" b="1" dirty="0" smtClean="0">
                <a:latin typeface="Times New Roman" panose="02020603050405020304" pitchFamily="18" charset="0"/>
                <a:cs typeface="Times New Roman" panose="02020603050405020304" pitchFamily="18" charset="0"/>
              </a:rPr>
              <a:t>Тема 2. Операції банків з формування власного капіталу</a:t>
            </a:r>
          </a:p>
          <a:p>
            <a:pPr algn="just">
              <a:spcBef>
                <a:spcPts val="0"/>
              </a:spcBef>
            </a:pPr>
            <a:endParaRPr lang="uk-UA" sz="4000" dirty="0" smtClean="0">
              <a:latin typeface="Times New Roman" panose="02020603050405020304" pitchFamily="18" charset="0"/>
              <a:cs typeface="Times New Roman" panose="02020603050405020304" pitchFamily="18" charset="0"/>
            </a:endParaRPr>
          </a:p>
          <a:p>
            <a:pPr algn="just">
              <a:spcBef>
                <a:spcPts val="0"/>
              </a:spcBef>
            </a:pPr>
            <a:r>
              <a:rPr lang="uk-UA" sz="4000" dirty="0" smtClean="0">
                <a:solidFill>
                  <a:srgbClr val="000000"/>
                </a:solidFill>
                <a:latin typeface="Times New Roman" panose="02020603050405020304" pitchFamily="18" charset="0"/>
                <a:cs typeface="Times New Roman" panose="02020603050405020304" pitchFamily="18" charset="0"/>
              </a:rPr>
              <a:t>1.  Поняття та функції власного капіталу банку</a:t>
            </a:r>
          </a:p>
          <a:p>
            <a:pPr algn="just">
              <a:spcBef>
                <a:spcPts val="0"/>
              </a:spcBef>
            </a:pPr>
            <a:r>
              <a:rPr lang="uk-UA" sz="4000" dirty="0" smtClean="0">
                <a:solidFill>
                  <a:srgbClr val="000000"/>
                </a:solidFill>
                <a:latin typeface="Times New Roman" panose="02020603050405020304" pitchFamily="18" charset="0"/>
                <a:cs typeface="Times New Roman" panose="02020603050405020304" pitchFamily="18" charset="0"/>
              </a:rPr>
              <a:t>2. Структура та порядок формування власного капіталу</a:t>
            </a:r>
          </a:p>
          <a:p>
            <a:pPr algn="just">
              <a:spcBef>
                <a:spcPts val="0"/>
              </a:spcBef>
            </a:pPr>
            <a:r>
              <a:rPr lang="uk-UA" sz="4000" dirty="0" smtClean="0">
                <a:solidFill>
                  <a:srgbClr val="000000"/>
                </a:solidFill>
                <a:latin typeface="Times New Roman" panose="02020603050405020304" pitchFamily="18" charset="0"/>
                <a:cs typeface="Times New Roman" panose="02020603050405020304" pitchFamily="18" charset="0"/>
              </a:rPr>
              <a:t>3. Впровадження нових вимог до капіталу відповідно до норм Базеля та законодавства ЄС</a:t>
            </a:r>
            <a:endParaRPr lang="uk-UA" sz="40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72850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b="1" dirty="0" smtClean="0">
                <a:solidFill>
                  <a:srgbClr val="000000"/>
                </a:solidFill>
                <a:latin typeface="Times New Roman" panose="02020603050405020304" pitchFamily="18" charset="0"/>
                <a:cs typeface="Times New Roman" panose="02020603050405020304" pitchFamily="18" charset="0"/>
              </a:rPr>
              <a:t>Банк </a:t>
            </a:r>
            <a:r>
              <a:rPr lang="uk-UA" sz="2200" b="1" dirty="0">
                <a:solidFill>
                  <a:srgbClr val="000000"/>
                </a:solidFill>
                <a:latin typeface="Times New Roman" panose="02020603050405020304" pitchFamily="18" charset="0"/>
                <a:cs typeface="Times New Roman" panose="02020603050405020304" pitchFamily="18" charset="0"/>
              </a:rPr>
              <a:t>визначає розмір капіталу 1 рівня (далі - К1) як суму таких величин</a:t>
            </a:r>
            <a:r>
              <a:rPr lang="uk-UA" sz="2200" b="1" dirty="0" smtClean="0">
                <a:solidFill>
                  <a:srgbClr val="000000"/>
                </a:solidFill>
                <a:latin typeface="Times New Roman" panose="02020603050405020304" pitchFamily="18" charset="0"/>
                <a:cs typeface="Times New Roman" panose="02020603050405020304" pitchFamily="18" charset="0"/>
              </a:rPr>
              <a:t>:</a:t>
            </a:r>
            <a:endParaRPr lang="uk-UA" sz="2200" b="1"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b="1" i="1" dirty="0" smtClean="0">
                <a:solidFill>
                  <a:srgbClr val="000000"/>
                </a:solidFill>
                <a:latin typeface="Times New Roman" panose="02020603050405020304" pitchFamily="18" charset="0"/>
                <a:cs typeface="Times New Roman" panose="02020603050405020304" pitchFamily="18" charset="0"/>
              </a:rPr>
              <a:t>1) розміру </a:t>
            </a:r>
            <a:r>
              <a:rPr lang="uk-UA" sz="2200" b="1" i="1" dirty="0">
                <a:solidFill>
                  <a:srgbClr val="000000"/>
                </a:solidFill>
                <a:latin typeface="Times New Roman" panose="02020603050405020304" pitchFamily="18" charset="0"/>
                <a:cs typeface="Times New Roman" panose="02020603050405020304" pitchFamily="18" charset="0"/>
              </a:rPr>
              <a:t>основного капіталу 1 рівня (далі - ОК1</a:t>
            </a:r>
            <a:r>
              <a:rPr lang="uk-UA" sz="2200" b="1" i="1" dirty="0" smtClean="0">
                <a:solidFill>
                  <a:srgbClr val="000000"/>
                </a:solidFill>
                <a:latin typeface="Times New Roman" panose="02020603050405020304" pitchFamily="18" charset="0"/>
                <a:cs typeface="Times New Roman" panose="02020603050405020304" pitchFamily="18" charset="0"/>
              </a:rPr>
              <a:t>) та 2</a:t>
            </a:r>
            <a:r>
              <a:rPr lang="uk-UA" sz="2200" b="1" i="1" dirty="0">
                <a:solidFill>
                  <a:srgbClr val="000000"/>
                </a:solidFill>
                <a:latin typeface="Times New Roman" panose="02020603050405020304" pitchFamily="18" charset="0"/>
                <a:cs typeface="Times New Roman" panose="02020603050405020304" pitchFamily="18" charset="0"/>
              </a:rPr>
              <a:t>) розміру додаткового капіталу 1 рівня (далі - ДК1</a:t>
            </a:r>
            <a:r>
              <a:rPr lang="uk-UA" sz="2200" b="1" i="1"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b="1" dirty="0" smtClean="0">
                <a:solidFill>
                  <a:srgbClr val="000000"/>
                </a:solidFill>
                <a:latin typeface="Times New Roman" panose="02020603050405020304" pitchFamily="18" charset="0"/>
                <a:cs typeface="Times New Roman" panose="02020603050405020304" pitchFamily="18" charset="0"/>
              </a:rPr>
              <a:t>Банк </a:t>
            </a:r>
            <a:r>
              <a:rPr lang="uk-UA" sz="2200" b="1" dirty="0">
                <a:solidFill>
                  <a:srgbClr val="000000"/>
                </a:solidFill>
                <a:latin typeface="Times New Roman" panose="02020603050405020304" pitchFamily="18" charset="0"/>
                <a:cs typeface="Times New Roman" panose="02020603050405020304" pitchFamily="18" charset="0"/>
              </a:rPr>
              <a:t>уключає до складових ОК1</a:t>
            </a:r>
            <a:r>
              <a:rPr lang="uk-UA"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a:t>
            </a: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власні інструменти ОК1</a:t>
            </a:r>
            <a:r>
              <a:rPr lang="uk-UA" sz="2200" dirty="0">
                <a:solidFill>
                  <a:srgbClr val="000000"/>
                </a:solidFill>
                <a:latin typeface="Times New Roman" panose="02020603050405020304" pitchFamily="18" charset="0"/>
                <a:cs typeface="Times New Roman" panose="02020603050405020304" pitchFamily="18" charset="0"/>
              </a:rPr>
              <a:t>, якими є прості акції/паї в зареєстрованому статутному капіталі банку, за умови їх відповідності вимогам </a:t>
            </a:r>
            <a:r>
              <a:rPr lang="uk-UA" sz="2200" dirty="0" smtClean="0">
                <a:solidFill>
                  <a:srgbClr val="000000"/>
                </a:solidFill>
                <a:latin typeface="Times New Roman" panose="02020603050405020304" pitchFamily="18" charset="0"/>
                <a:cs typeface="Times New Roman" panose="02020603050405020304" pitchFamily="18" charset="0"/>
              </a:rPr>
              <a:t>до </a:t>
            </a:r>
            <a:r>
              <a:rPr lang="uk-UA" sz="2200" dirty="0">
                <a:solidFill>
                  <a:srgbClr val="000000"/>
                </a:solidFill>
                <a:latin typeface="Times New Roman" panose="02020603050405020304" pitchFamily="18" charset="0"/>
                <a:cs typeface="Times New Roman" panose="02020603050405020304" pitchFamily="18" charset="0"/>
              </a:rPr>
              <a:t>власних інструментів ОК1, за їх номінальною вартістю;</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a:t>
            </a: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емісійні різниці (емісійний дохід)</a:t>
            </a:r>
            <a:r>
              <a:rPr lang="uk-UA" sz="2200" dirty="0">
                <a:solidFill>
                  <a:srgbClr val="000000"/>
                </a:solidFill>
                <a:latin typeface="Times New Roman" panose="02020603050405020304" pitchFamily="18" charset="0"/>
                <a:cs typeface="Times New Roman" panose="02020603050405020304" pitchFamily="18" charset="0"/>
              </a:rPr>
              <a:t>, отримані за власними інструментами ОК1, за їх балансовою вартістю;</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a:t>
            </a: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прибуток згідно </a:t>
            </a:r>
            <a:r>
              <a:rPr lang="uk-UA" sz="2200" i="1" dirty="0" smtClean="0">
                <a:solidFill>
                  <a:srgbClr val="000000"/>
                </a:solidFill>
                <a:latin typeface="Times New Roman" panose="02020603050405020304" pitchFamily="18" charset="0"/>
                <a:cs typeface="Times New Roman" panose="02020603050405020304" pitchFamily="18" charset="0"/>
              </a:rPr>
              <a:t>до вимог НБУ;</a:t>
            </a:r>
            <a:endParaRPr lang="uk-UA" sz="2200" i="1"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4</a:t>
            </a:r>
            <a:r>
              <a:rPr lang="uk-UA" sz="2200" dirty="0">
                <a:solidFill>
                  <a:srgbClr val="000000"/>
                </a:solidFill>
                <a:latin typeface="Times New Roman" panose="02020603050405020304" pitchFamily="18" charset="0"/>
                <a:cs typeface="Times New Roman" panose="02020603050405020304" pitchFamily="18" charset="0"/>
              </a:rPr>
              <a:t>) резервний та інші фонди, які формуються за рахунок чистого прибутку банку, окремо розкриваються в оприлюдненій фінансовій звітності банку та призначені для покриття збитків банку, за їх балансовою вартістю;</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5</a:t>
            </a: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позитивний результат коригування вартості фінансових інструментів за операціями з акціонерами банку</a:t>
            </a:r>
            <a:r>
              <a:rPr lang="uk-UA" sz="2200" dirty="0">
                <a:solidFill>
                  <a:srgbClr val="000000"/>
                </a:solidFill>
                <a:latin typeface="Times New Roman" panose="02020603050405020304" pitchFamily="18" charset="0"/>
                <a:cs typeface="Times New Roman" panose="02020603050405020304" pitchFamily="18" charset="0"/>
              </a:rPr>
              <a:t> під час первісного визнання, які обліковувалися на балансі банку станом на 15 листопада 2023 року.</a:t>
            </a:r>
          </a:p>
        </p:txBody>
      </p:sp>
    </p:spTree>
    <p:extLst>
      <p:ext uri="{BB962C8B-B14F-4D97-AF65-F5344CB8AC3E}">
        <p14:creationId xmlns:p14="http://schemas.microsoft.com/office/powerpoint/2010/main" val="8748420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fontScale="77500" lnSpcReduction="20000"/>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3100" dirty="0">
                <a:solidFill>
                  <a:srgbClr val="000000"/>
                </a:solidFill>
                <a:latin typeface="Times New Roman" panose="02020603050405020304" pitchFamily="18" charset="0"/>
                <a:cs typeface="Times New Roman" panose="02020603050405020304" pitchFamily="18" charset="0"/>
              </a:rPr>
              <a:t>Банк уключає до ОК1 власні інструменти ОК1 у вигляді простих акцій / паїв банку з дати їх відображення за балансовим рахунком з обліку статутного капіталу банку відповідно до нормативно-правового </a:t>
            </a:r>
            <a:r>
              <a:rPr lang="uk-UA" sz="3100" dirty="0" err="1">
                <a:solidFill>
                  <a:srgbClr val="000000"/>
                </a:solidFill>
                <a:latin typeface="Times New Roman" panose="02020603050405020304" pitchFamily="18" charset="0"/>
                <a:cs typeface="Times New Roman" panose="02020603050405020304" pitchFamily="18" charset="0"/>
              </a:rPr>
              <a:t>акта</a:t>
            </a:r>
            <a:r>
              <a:rPr lang="uk-UA" sz="3100" dirty="0">
                <a:solidFill>
                  <a:srgbClr val="000000"/>
                </a:solidFill>
                <a:latin typeface="Times New Roman" panose="02020603050405020304" pitchFamily="18" charset="0"/>
                <a:cs typeface="Times New Roman" panose="02020603050405020304" pitchFamily="18" charset="0"/>
              </a:rPr>
              <a:t> Національного банку з питань обліку фінансових інструментів.</a:t>
            </a:r>
          </a:p>
          <a:p>
            <a:pPr algn="just">
              <a:spcBef>
                <a:spcPts val="0"/>
              </a:spcBef>
            </a:pPr>
            <a:r>
              <a:rPr lang="uk-UA" sz="3100" dirty="0">
                <a:solidFill>
                  <a:srgbClr val="000000"/>
                </a:solidFill>
                <a:latin typeface="Times New Roman" panose="02020603050405020304" pitchFamily="18" charset="0"/>
                <a:cs typeface="Times New Roman" panose="02020603050405020304" pitchFamily="18" charset="0"/>
              </a:rPr>
              <a:t>	Прості акції / паї, емісія / сплата яких здійснена з 05 серпня 2024 року, банк уключає до ОК1 за умови погодження Національним банком.</a:t>
            </a:r>
          </a:p>
          <a:p>
            <a:pPr algn="just">
              <a:spcBef>
                <a:spcPts val="0"/>
              </a:spcBef>
            </a:pPr>
            <a:r>
              <a:rPr lang="uk-UA" sz="3100" dirty="0">
                <a:solidFill>
                  <a:srgbClr val="000000"/>
                </a:solidFill>
                <a:latin typeface="Times New Roman" panose="02020603050405020304" pitchFamily="18" charset="0"/>
                <a:cs typeface="Times New Roman" panose="02020603050405020304" pitchFamily="18" charset="0"/>
              </a:rPr>
              <a:t> 	</a:t>
            </a:r>
            <a:r>
              <a:rPr lang="uk-UA" sz="3100" b="1" dirty="0">
                <a:solidFill>
                  <a:srgbClr val="000000"/>
                </a:solidFill>
                <a:latin typeface="Times New Roman" panose="02020603050405020304" pitchFamily="18" charset="0"/>
                <a:cs typeface="Times New Roman" panose="02020603050405020304" pitchFamily="18" charset="0"/>
              </a:rPr>
              <a:t>Банк уключає до ОК1 такі </a:t>
            </a:r>
            <a:r>
              <a:rPr lang="uk-UA" sz="3100" b="1" dirty="0" smtClean="0">
                <a:solidFill>
                  <a:srgbClr val="000000"/>
                </a:solidFill>
                <a:latin typeface="Times New Roman" panose="02020603050405020304" pitchFamily="18" charset="0"/>
                <a:cs typeface="Times New Roman" panose="02020603050405020304" pitchFamily="18" charset="0"/>
              </a:rPr>
              <a:t>прибутки</a:t>
            </a:r>
            <a:r>
              <a:rPr lang="uk-UA" sz="31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3100" i="1" dirty="0" smtClean="0">
                <a:solidFill>
                  <a:srgbClr val="000000"/>
                </a:solidFill>
                <a:latin typeface="Times New Roman" panose="02020603050405020304" pitchFamily="18" charset="0"/>
                <a:cs typeface="Times New Roman" panose="02020603050405020304" pitchFamily="18" charset="0"/>
              </a:rPr>
              <a:t>1</a:t>
            </a:r>
            <a:r>
              <a:rPr lang="uk-UA" sz="3100" i="1" dirty="0">
                <a:solidFill>
                  <a:srgbClr val="000000"/>
                </a:solidFill>
                <a:latin typeface="Times New Roman" panose="02020603050405020304" pitchFamily="18" charset="0"/>
                <a:cs typeface="Times New Roman" panose="02020603050405020304" pitchFamily="18" charset="0"/>
              </a:rPr>
              <a:t>) нерозподілені прибутки минулих років</a:t>
            </a:r>
            <a:r>
              <a:rPr lang="uk-UA" sz="3100" i="1" dirty="0" smtClean="0">
                <a:solidFill>
                  <a:srgbClr val="000000"/>
                </a:solidFill>
                <a:latin typeface="Times New Roman" panose="02020603050405020304" pitchFamily="18" charset="0"/>
                <a:cs typeface="Times New Roman" panose="02020603050405020304" pitchFamily="18" charset="0"/>
              </a:rPr>
              <a:t>; 2</a:t>
            </a:r>
            <a:r>
              <a:rPr lang="uk-UA" sz="3100" i="1" dirty="0">
                <a:solidFill>
                  <a:srgbClr val="000000"/>
                </a:solidFill>
                <a:latin typeface="Times New Roman" panose="02020603050405020304" pitchFamily="18" charset="0"/>
                <a:cs typeface="Times New Roman" panose="02020603050405020304" pitchFamily="18" charset="0"/>
              </a:rPr>
              <a:t>) прибуток звітного року</a:t>
            </a:r>
            <a:r>
              <a:rPr lang="uk-UA" sz="3100" i="1" dirty="0" smtClean="0">
                <a:solidFill>
                  <a:srgbClr val="000000"/>
                </a:solidFill>
                <a:latin typeface="Times New Roman" panose="02020603050405020304" pitchFamily="18" charset="0"/>
                <a:cs typeface="Times New Roman" panose="02020603050405020304" pitchFamily="18" charset="0"/>
              </a:rPr>
              <a:t>; 3</a:t>
            </a:r>
            <a:r>
              <a:rPr lang="uk-UA" sz="3100" i="1" dirty="0">
                <a:solidFill>
                  <a:srgbClr val="000000"/>
                </a:solidFill>
                <a:latin typeface="Times New Roman" panose="02020603050405020304" pitchFamily="18" charset="0"/>
                <a:cs typeface="Times New Roman" panose="02020603050405020304" pitchFamily="18" charset="0"/>
              </a:rPr>
              <a:t>) прибуток за проміжний звітний період</a:t>
            </a:r>
            <a:r>
              <a:rPr lang="uk-UA" sz="3100" i="1" dirty="0" smtClean="0">
                <a:solidFill>
                  <a:srgbClr val="000000"/>
                </a:solidFill>
                <a:latin typeface="Times New Roman" panose="02020603050405020304" pitchFamily="18" charset="0"/>
                <a:cs typeface="Times New Roman" panose="02020603050405020304" pitchFamily="18" charset="0"/>
              </a:rPr>
              <a:t>; 4</a:t>
            </a:r>
            <a:r>
              <a:rPr lang="uk-UA" sz="3100" i="1" dirty="0">
                <a:solidFill>
                  <a:srgbClr val="000000"/>
                </a:solidFill>
                <a:latin typeface="Times New Roman" panose="02020603050405020304" pitchFamily="18" charset="0"/>
                <a:cs typeface="Times New Roman" panose="02020603050405020304" pitchFamily="18" charset="0"/>
              </a:rPr>
              <a:t>) фінансову допомогу.</a:t>
            </a:r>
          </a:p>
          <a:p>
            <a:pPr algn="just">
              <a:spcBef>
                <a:spcPts val="0"/>
              </a:spcBef>
            </a:pPr>
            <a:r>
              <a:rPr lang="uk-UA" sz="3100" dirty="0">
                <a:solidFill>
                  <a:srgbClr val="000000"/>
                </a:solidFill>
                <a:latin typeface="Times New Roman" panose="02020603050405020304" pitchFamily="18" charset="0"/>
                <a:cs typeface="Times New Roman" panose="02020603050405020304" pitchFamily="18" charset="0"/>
              </a:rPr>
              <a:t>	Банк уключає до ОК1 нерозподілені прибутки минулих років у сумі, розрахованій за такою формулою:</a:t>
            </a:r>
          </a:p>
          <a:p>
            <a:pPr algn="just">
              <a:spcBef>
                <a:spcPts val="0"/>
              </a:spcBef>
            </a:pPr>
            <a:endParaRPr lang="uk-UA" sz="3100" dirty="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31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3100" dirty="0" smtClean="0">
                <a:solidFill>
                  <a:srgbClr val="000000"/>
                </a:solidFill>
                <a:latin typeface="Times New Roman" panose="02020603050405020304" pitchFamily="18" charset="0"/>
                <a:cs typeface="Times New Roman" panose="02020603050405020304" pitchFamily="18" charset="0"/>
              </a:rPr>
              <a:t>	де:</a:t>
            </a:r>
          </a:p>
          <a:p>
            <a:pPr algn="just">
              <a:spcBef>
                <a:spcPts val="0"/>
              </a:spcBef>
            </a:pPr>
            <a:r>
              <a:rPr lang="uk-UA" sz="3100" dirty="0" smtClean="0">
                <a:solidFill>
                  <a:srgbClr val="000000"/>
                </a:solidFill>
                <a:latin typeface="Times New Roman" panose="02020603050405020304" pitchFamily="18" charset="0"/>
                <a:cs typeface="Times New Roman" panose="02020603050405020304" pitchFamily="18" charset="0"/>
              </a:rPr>
              <a:t>	Прибутки </a:t>
            </a:r>
            <a:r>
              <a:rPr lang="uk-UA" sz="3100" dirty="0">
                <a:solidFill>
                  <a:srgbClr val="000000"/>
                </a:solidFill>
                <a:latin typeface="Times New Roman" panose="02020603050405020304" pitchFamily="18" charset="0"/>
                <a:cs typeface="Times New Roman" panose="02020603050405020304" pitchFamily="18" charset="0"/>
              </a:rPr>
              <a:t>МР ОК1 - сума нерозподілених прибутків минулих років, що включається до ОК1</a:t>
            </a:r>
            <a:r>
              <a:rPr lang="uk-UA" sz="3100" dirty="0" smtClean="0">
                <a:solidFill>
                  <a:srgbClr val="000000"/>
                </a:solidFill>
                <a:latin typeface="Times New Roman" panose="02020603050405020304" pitchFamily="18" charset="0"/>
                <a:cs typeface="Times New Roman" panose="02020603050405020304" pitchFamily="18" charset="0"/>
              </a:rPr>
              <a:t>; Прибутки </a:t>
            </a:r>
            <a:r>
              <a:rPr lang="uk-UA" sz="3100" dirty="0">
                <a:solidFill>
                  <a:srgbClr val="000000"/>
                </a:solidFill>
                <a:latin typeface="Times New Roman" panose="02020603050405020304" pitchFamily="18" charset="0"/>
                <a:cs typeface="Times New Roman" panose="02020603050405020304" pitchFamily="18" charset="0"/>
              </a:rPr>
              <a:t>МР - сума нерозподілених прибутків минулих років, відображена за відповідним балансовим рахунком на дату розрахунку; Дивіденди МР - сума дивідендів, передбачуваних до сплати з нерозподілених прибутків минулих років</a:t>
            </a:r>
            <a:r>
              <a:rPr lang="uk-UA" sz="3100" dirty="0" smtClean="0">
                <a:solidFill>
                  <a:srgbClr val="000000"/>
                </a:solidFill>
                <a:latin typeface="Times New Roman" panose="02020603050405020304" pitchFamily="18" charset="0"/>
                <a:cs typeface="Times New Roman" panose="02020603050405020304" pitchFamily="18" charset="0"/>
              </a:rPr>
              <a:t>.</a:t>
            </a:r>
            <a:endParaRPr lang="uk-UA" sz="3100" dirty="0">
              <a:solidFill>
                <a:srgbClr val="000000"/>
              </a:solidFill>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stretch>
            <a:fillRect/>
          </a:stretch>
        </p:blipFill>
        <p:spPr>
          <a:xfrm>
            <a:off x="2286540" y="3983526"/>
            <a:ext cx="8083724" cy="443619"/>
          </a:xfrm>
          <a:prstGeom prst="rect">
            <a:avLst/>
          </a:prstGeom>
        </p:spPr>
      </p:pic>
    </p:spTree>
    <p:extLst>
      <p:ext uri="{BB962C8B-B14F-4D97-AF65-F5344CB8AC3E}">
        <p14:creationId xmlns:p14="http://schemas.microsoft.com/office/powerpoint/2010/main" val="2143666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7" y="461727"/>
            <a:ext cx="11081443" cy="593002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a:t>
            </a:r>
            <a:r>
              <a:rPr lang="uk-UA" sz="2200" dirty="0">
                <a:solidFill>
                  <a:srgbClr val="000000"/>
                </a:solidFill>
                <a:latin typeface="Times New Roman" panose="02020603050405020304" pitchFamily="18" charset="0"/>
                <a:cs typeface="Times New Roman" panose="02020603050405020304" pitchFamily="18" charset="0"/>
              </a:rPr>
              <a:t>уключає до ОК1 прибуток звітного року за умови погодження його включення Національним банком до капіталу банку:</a:t>
            </a: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де    </a:t>
            </a:r>
            <a:r>
              <a:rPr lang="uk-UA" sz="2200" dirty="0">
                <a:solidFill>
                  <a:srgbClr val="000000"/>
                </a:solidFill>
                <a:latin typeface="Times New Roman" panose="02020603050405020304" pitchFamily="18" charset="0"/>
                <a:cs typeface="Times New Roman" panose="02020603050405020304" pitchFamily="18" charset="0"/>
              </a:rPr>
              <a:t>Прибуток ЗР ОК1 - сума прибутку звітного року, що включається до ОК1</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	Прибуток ЗР - сума прибутку звітного року, відображена за відповідним балансовим рахунком на дату розрахунку та яка відповідає сумі прибутку звітного року, відображеній в перевіреній аудитором річній фінансовій звітності банку</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	Виплати ЗР - сума виплат, передбачуваних до сплати з прибутку звітного року</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	Дивіденди ЗР - сума дивідендів, передбачуваних до сплати з прибутку звітного року; Прибуток П/ЗР - сума поточного прибутку/прибутку звітного року, які належать до того самого звітного року, що і Прибуток ПЗП, на дату розрахунку</a:t>
            </a:r>
            <a:r>
              <a:rPr lang="uk-UA" sz="2200" dirty="0" smtClean="0">
                <a:solidFill>
                  <a:srgbClr val="000000"/>
                </a:solidFill>
                <a:latin typeface="Times New Roman" panose="02020603050405020304" pitchFamily="18" charset="0"/>
                <a:cs typeface="Times New Roman" panose="02020603050405020304" pitchFamily="18" charset="0"/>
              </a:rPr>
              <a:t>; Дивіденди </a:t>
            </a:r>
            <a:r>
              <a:rPr lang="uk-UA" sz="2200" dirty="0">
                <a:solidFill>
                  <a:srgbClr val="000000"/>
                </a:solidFill>
                <a:latin typeface="Times New Roman" panose="02020603050405020304" pitchFamily="18" charset="0"/>
                <a:cs typeface="Times New Roman" panose="02020603050405020304" pitchFamily="18" charset="0"/>
              </a:rPr>
              <a:t>П/ЗР - сума дивідендів, передбачуваних до сплати з поточного прибутку/прибутку звітного </a:t>
            </a:r>
            <a:r>
              <a:rPr lang="uk-UA" sz="2200" dirty="0" smtClean="0">
                <a:solidFill>
                  <a:srgbClr val="000000"/>
                </a:solidFill>
                <a:latin typeface="Times New Roman" panose="02020603050405020304" pitchFamily="18" charset="0"/>
                <a:cs typeface="Times New Roman" panose="02020603050405020304" pitchFamily="18" charset="0"/>
              </a:rPr>
              <a:t>року.</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ru-RU" sz="2200" dirty="0" smtClean="0">
                <a:solidFill>
                  <a:srgbClr val="000000"/>
                </a:solidFill>
                <a:latin typeface="Times New Roman" panose="02020603050405020304" pitchFamily="18" charset="0"/>
                <a:cs typeface="Times New Roman" panose="02020603050405020304" pitchFamily="18" charset="0"/>
              </a:rPr>
              <a:t>Банк </a:t>
            </a:r>
            <a:r>
              <a:rPr lang="ru-RU" sz="2200" dirty="0" err="1">
                <a:solidFill>
                  <a:srgbClr val="000000"/>
                </a:solidFill>
                <a:latin typeface="Times New Roman" panose="02020603050405020304" pitchFamily="18" charset="0"/>
                <a:cs typeface="Times New Roman" panose="02020603050405020304" pitchFamily="18" charset="0"/>
              </a:rPr>
              <a:t>має</a:t>
            </a:r>
            <a:r>
              <a:rPr lang="ru-RU" sz="2200" dirty="0">
                <a:solidFill>
                  <a:srgbClr val="000000"/>
                </a:solidFill>
                <a:latin typeface="Times New Roman" panose="02020603050405020304" pitchFamily="18" charset="0"/>
                <a:cs typeface="Times New Roman" panose="02020603050405020304" pitchFamily="18" charset="0"/>
              </a:rPr>
              <a:t> право </a:t>
            </a:r>
            <a:r>
              <a:rPr lang="ru-RU" sz="2200" dirty="0" err="1">
                <a:solidFill>
                  <a:srgbClr val="000000"/>
                </a:solidFill>
                <a:latin typeface="Times New Roman" panose="02020603050405020304" pitchFamily="18" charset="0"/>
                <a:cs typeface="Times New Roman" panose="02020603050405020304" pitchFamily="18" charset="0"/>
              </a:rPr>
              <a:t>включати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фінансову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допомогу</a:t>
            </a:r>
            <a:r>
              <a:rPr lang="ru-RU" sz="2200" dirty="0">
                <a:solidFill>
                  <a:srgbClr val="000000"/>
                </a:solidFill>
                <a:latin typeface="Times New Roman" panose="02020603050405020304" pitchFamily="18" charset="0"/>
                <a:cs typeface="Times New Roman" panose="02020603050405020304" pitchFamily="18" charset="0"/>
              </a:rPr>
              <a:t> до ОК1 за </a:t>
            </a:r>
            <a:r>
              <a:rPr lang="ru-RU" sz="2200" dirty="0" err="1">
                <a:solidFill>
                  <a:srgbClr val="000000"/>
                </a:solidFill>
                <a:latin typeface="Times New Roman" panose="02020603050405020304" pitchFamily="18" charset="0"/>
                <a:cs typeface="Times New Roman" panose="02020603050405020304" pitchFamily="18" charset="0"/>
              </a:rPr>
              <a:t>умови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отримання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дозволу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Національного</a:t>
            </a:r>
            <a:r>
              <a:rPr lang="ru-RU" sz="2200" dirty="0">
                <a:solidFill>
                  <a:srgbClr val="000000"/>
                </a:solidFill>
                <a:latin typeface="Times New Roman" panose="02020603050405020304" pitchFamily="18" charset="0"/>
                <a:cs typeface="Times New Roman" panose="02020603050405020304" pitchFamily="18" charset="0"/>
              </a:rPr>
              <a:t> банку на </a:t>
            </a:r>
            <a:r>
              <a:rPr lang="ru-RU" sz="2200" dirty="0" err="1">
                <a:solidFill>
                  <a:srgbClr val="000000"/>
                </a:solidFill>
                <a:latin typeface="Times New Roman" panose="02020603050405020304" pitchFamily="18" charset="0"/>
                <a:cs typeface="Times New Roman" panose="02020603050405020304" pitchFamily="18" charset="0"/>
              </a:rPr>
              <a:t>включення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фінансової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допомоги</a:t>
            </a:r>
            <a:r>
              <a:rPr lang="ru-RU" sz="2200" dirty="0">
                <a:solidFill>
                  <a:srgbClr val="000000"/>
                </a:solidFill>
                <a:latin typeface="Times New Roman" panose="02020603050405020304" pitchFamily="18" charset="0"/>
                <a:cs typeface="Times New Roman" panose="02020603050405020304" pitchFamily="18" charset="0"/>
              </a:rPr>
              <a:t> до </a:t>
            </a:r>
            <a:r>
              <a:rPr lang="ru-RU" sz="2200" dirty="0" err="1">
                <a:solidFill>
                  <a:srgbClr val="000000"/>
                </a:solidFill>
                <a:latin typeface="Times New Roman" panose="02020603050405020304" pitchFamily="18" charset="0"/>
                <a:cs typeface="Times New Roman" panose="02020603050405020304" pitchFamily="18" charset="0"/>
              </a:rPr>
              <a:t>капіталу</a:t>
            </a:r>
            <a:r>
              <a:rPr lang="ru-RU" sz="2200" dirty="0">
                <a:solidFill>
                  <a:srgbClr val="000000"/>
                </a:solidFill>
                <a:latin typeface="Times New Roman" panose="02020603050405020304" pitchFamily="18" charset="0"/>
                <a:cs typeface="Times New Roman" panose="02020603050405020304" pitchFamily="18" charset="0"/>
              </a:rPr>
              <a:t> банку за </a:t>
            </a:r>
            <a:r>
              <a:rPr lang="ru-RU" sz="2200" dirty="0" err="1">
                <a:solidFill>
                  <a:srgbClr val="000000"/>
                </a:solidFill>
                <a:latin typeface="Times New Roman" panose="02020603050405020304" pitchFamily="18" charset="0"/>
                <a:cs typeface="Times New Roman" panose="02020603050405020304" pitchFamily="18" charset="0"/>
              </a:rPr>
              <a:t>дотримання</a:t>
            </a:r>
            <a:r>
              <a:rPr lang="ru-RU" sz="2200" dirty="0">
                <a:solidFill>
                  <a:srgbClr val="000000"/>
                </a:solidFill>
                <a:latin typeface="Times New Roman" panose="02020603050405020304" pitchFamily="18" charset="0"/>
                <a:cs typeface="Times New Roman" panose="02020603050405020304" pitchFamily="18" charset="0"/>
              </a:rPr>
              <a:t> таких </a:t>
            </a:r>
            <a:r>
              <a:rPr lang="ru-RU" sz="2200" dirty="0" err="1" smtClean="0">
                <a:solidFill>
                  <a:srgbClr val="000000"/>
                </a:solidFill>
                <a:latin typeface="Times New Roman" panose="02020603050405020304" pitchFamily="18" charset="0"/>
                <a:cs typeface="Times New Roman" panose="02020603050405020304" pitchFamily="18" charset="0"/>
              </a:rPr>
              <a:t>вимог</a:t>
            </a:r>
            <a:r>
              <a:rPr lang="ru-RU" sz="2200" dirty="0" smtClean="0">
                <a:solidFill>
                  <a:srgbClr val="000000"/>
                </a:solidFill>
                <a:latin typeface="Times New Roman" panose="02020603050405020304" pitchFamily="18" charset="0"/>
                <a:cs typeface="Times New Roman" panose="02020603050405020304" pitchFamily="18" charset="0"/>
              </a:rPr>
              <a:t>:</a:t>
            </a:r>
            <a:endParaRPr lang="ru-RU" sz="2200" dirty="0">
              <a:solidFill>
                <a:srgbClr val="000000"/>
              </a:solidFill>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stretch>
            <a:fillRect/>
          </a:stretch>
        </p:blipFill>
        <p:spPr>
          <a:xfrm>
            <a:off x="1852142" y="1238628"/>
            <a:ext cx="6677025" cy="800100"/>
          </a:xfrm>
          <a:prstGeom prst="rect">
            <a:avLst/>
          </a:prstGeom>
        </p:spPr>
      </p:pic>
    </p:spTree>
    <p:extLst>
      <p:ext uri="{BB962C8B-B14F-4D97-AF65-F5344CB8AC3E}">
        <p14:creationId xmlns:p14="http://schemas.microsoft.com/office/powerpoint/2010/main" val="2871585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1) </a:t>
            </a:r>
            <a:r>
              <a:rPr lang="ru-RU" sz="2200" dirty="0" err="1">
                <a:solidFill>
                  <a:srgbClr val="000000"/>
                </a:solidFill>
                <a:latin typeface="Times New Roman" panose="02020603050405020304" pitchFamily="18" charset="0"/>
                <a:cs typeface="Times New Roman" panose="02020603050405020304" pitchFamily="18" charset="0"/>
              </a:rPr>
              <a:t>джерелом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формування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коштів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фінансової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допомоги</a:t>
            </a:r>
            <a:r>
              <a:rPr lang="ru-RU" sz="2200" dirty="0">
                <a:solidFill>
                  <a:srgbClr val="000000"/>
                </a:solidFill>
                <a:latin typeface="Times New Roman" panose="02020603050405020304" pitchFamily="18" charset="0"/>
                <a:cs typeface="Times New Roman" panose="02020603050405020304" pitchFamily="18" charset="0"/>
              </a:rPr>
              <a:t> є </a:t>
            </a:r>
            <a:r>
              <a:rPr lang="ru-RU" sz="2200" dirty="0" err="1">
                <a:solidFill>
                  <a:srgbClr val="000000"/>
                </a:solidFill>
                <a:latin typeface="Times New Roman" panose="02020603050405020304" pitchFamily="18" charset="0"/>
                <a:cs typeface="Times New Roman" panose="02020603050405020304" pitchFamily="18" charset="0"/>
              </a:rPr>
              <a:t>власні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кошти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акціонера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надані</a:t>
            </a:r>
            <a:r>
              <a:rPr lang="ru-RU" sz="2200" dirty="0">
                <a:solidFill>
                  <a:srgbClr val="000000"/>
                </a:solidFill>
                <a:latin typeface="Times New Roman" panose="02020603050405020304" pitchFamily="18" charset="0"/>
                <a:cs typeface="Times New Roman" panose="02020603050405020304" pitchFamily="18" charset="0"/>
              </a:rPr>
              <a:t> в </a:t>
            </a:r>
            <a:r>
              <a:rPr lang="ru-RU" sz="2200" dirty="0" err="1">
                <a:solidFill>
                  <a:srgbClr val="000000"/>
                </a:solidFill>
                <a:latin typeface="Times New Roman" panose="02020603050405020304" pitchFamily="18" charset="0"/>
                <a:cs typeface="Times New Roman" panose="02020603050405020304" pitchFamily="18" charset="0"/>
              </a:rPr>
              <a:t>грошовій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формі</a:t>
            </a:r>
            <a:r>
              <a:rPr lang="ru-RU" sz="2200" dirty="0">
                <a:solidFill>
                  <a:srgbClr val="000000"/>
                </a:solidFill>
                <a:latin typeface="Times New Roman" panose="02020603050405020304" pitchFamily="18" charset="0"/>
                <a:cs typeface="Times New Roman" panose="02020603050405020304" pitchFamily="18" charset="0"/>
              </a:rPr>
              <a:t> та на </a:t>
            </a:r>
            <a:r>
              <a:rPr lang="ru-RU" sz="2200" dirty="0" err="1">
                <a:solidFill>
                  <a:srgbClr val="000000"/>
                </a:solidFill>
                <a:latin typeface="Times New Roman" panose="02020603050405020304" pitchFamily="18" charset="0"/>
                <a:cs typeface="Times New Roman" panose="02020603050405020304" pitchFamily="18" charset="0"/>
              </a:rPr>
              <a:t>умовах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безповоротності</a:t>
            </a:r>
            <a:r>
              <a:rPr lang="ru-RU"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2) джерела походження коштів фінансової допомоги акціонера підтверджують, що:</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грошові кошти не є коштами осіб, до яких застосовано санкції іноземними державами або міждержавними об’єднаннями, або міжнародними організаціями та/або застосовано санкції відповідно до Закону України «Про санкції»;</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грошові кошти отримані в результаті правочинів, зміст яких не суперечить законодавству, вчинених на ринкових умовам, які не мають ознак фіктивності та/або удаваності та спрямовані на досягнення економічного результату та/або особистих цілей;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грошові кошти акціонера - фізичної особи перебували в обігу в безготівковій формі на рахунках, відкритих у фінансових установах, які відповідно до закону мають право на надання фінансових платіжних послуг із відкриттям рахунків, в Україні / за кордоном, включно з переказами цих коштів між рахунками, безперервно протягом одного року до дати їх надання банку.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уключає фінансову допомогу до ОК1 з наступного робочого дня після отримання дозволу Національного банку на включення фінансової допомоги до капіталу банку.	</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21300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Банк уключає до </a:t>
            </a:r>
            <a:r>
              <a:rPr lang="uk-UA" sz="2200" b="1" dirty="0" err="1" smtClean="0">
                <a:solidFill>
                  <a:srgbClr val="000000"/>
                </a:solidFill>
                <a:latin typeface="Times New Roman" panose="02020603050405020304" pitchFamily="18" charset="0"/>
                <a:cs typeface="Times New Roman" panose="02020603050405020304" pitchFamily="18" charset="0"/>
              </a:rPr>
              <a:t>вирахувань</a:t>
            </a:r>
            <a:r>
              <a:rPr lang="uk-UA" sz="2200" b="1" dirty="0" smtClean="0">
                <a:solidFill>
                  <a:srgbClr val="000000"/>
                </a:solidFill>
                <a:latin typeface="Times New Roman" panose="02020603050405020304" pitchFamily="18" charset="0"/>
                <a:cs typeface="Times New Roman" panose="02020603050405020304" pitchFamily="18" charset="0"/>
              </a:rPr>
              <a:t> з ОК1</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збитки, що обліковуються за балансовими рахунками 5 класу “Капітал банку” Плану рахунків бухгалтерського обліку банків України: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 непокриті збитки минулих років;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 збиток звітного року;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 від операцій з акціонерами;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 негативний результат переоцінки боргових фінансових активів, які обліковуються за справедливою вартістю через інший сукупний дохід, крім переоцінки облігацій внутрішньої державної позики, випущених в обмін на акції додаткової емісії банку;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 негативний результат коригування вартості фінансових інструментів за операціями з акціонерами банку під час первісного визнання, крім переоцінки облігацій внутрішньої державної позики, випущених в обмін на акції додаткової емісії банку;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 негативний результат переоцінки інструментів капіталу, які обліковуються за справедливою вартістю через інший сукупний дохід;</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2</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збиток</a:t>
            </a:r>
            <a:r>
              <a:rPr lang="ru-RU" sz="2200" dirty="0">
                <a:solidFill>
                  <a:srgbClr val="000000"/>
                </a:solidFill>
                <a:latin typeface="Times New Roman" panose="02020603050405020304" pitchFamily="18" charset="0"/>
                <a:cs typeface="Times New Roman" panose="02020603050405020304" pitchFamily="18" charset="0"/>
              </a:rPr>
              <a:t> поточного року;</a:t>
            </a:r>
          </a:p>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3) </a:t>
            </a:r>
            <a:r>
              <a:rPr lang="ru-RU" sz="2200" dirty="0" err="1">
                <a:solidFill>
                  <a:srgbClr val="000000"/>
                </a:solidFill>
                <a:latin typeface="Times New Roman" panose="02020603050405020304" pitchFamily="18" charset="0"/>
                <a:cs typeface="Times New Roman" panose="02020603050405020304" pitchFamily="18" charset="0"/>
              </a:rPr>
              <a:t>активи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які</a:t>
            </a:r>
            <a:r>
              <a:rPr lang="ru-RU" sz="2200" dirty="0">
                <a:solidFill>
                  <a:srgbClr val="000000"/>
                </a:solidFill>
                <a:latin typeface="Times New Roman" panose="02020603050405020304" pitchFamily="18" charset="0"/>
                <a:cs typeface="Times New Roman" panose="02020603050405020304" pitchFamily="18" charset="0"/>
              </a:rPr>
              <a:t> не </a:t>
            </a:r>
            <a:r>
              <a:rPr lang="ru-RU" sz="2200" dirty="0" err="1">
                <a:solidFill>
                  <a:srgbClr val="000000"/>
                </a:solidFill>
                <a:latin typeface="Times New Roman" panose="02020603050405020304" pitchFamily="18" charset="0"/>
                <a:cs typeface="Times New Roman" panose="02020603050405020304" pitchFamily="18" charset="0"/>
              </a:rPr>
              <a:t>мають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матеріальної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форми</a:t>
            </a:r>
            <a:r>
              <a:rPr lang="ru-RU" sz="2200" dirty="0" smtClean="0">
                <a:solidFill>
                  <a:srgbClr val="000000"/>
                </a:solidFill>
                <a:latin typeface="Times New Roman" panose="02020603050405020304" pitchFamily="18" charset="0"/>
                <a:cs typeface="Times New Roman" panose="02020603050405020304" pitchFamily="18" charset="0"/>
              </a:rPr>
              <a:t>;</a:t>
            </a:r>
            <a:endParaRPr lang="ru-RU"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35780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sz="half" idx="2"/>
          </p:nvPr>
        </p:nvSpPr>
        <p:spPr>
          <a:xfrm>
            <a:off x="769545" y="525101"/>
            <a:ext cx="10891318" cy="5803271"/>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4</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вкладення</a:t>
            </a:r>
            <a:r>
              <a:rPr lang="ru-RU" sz="2200" dirty="0">
                <a:solidFill>
                  <a:srgbClr val="000000"/>
                </a:solidFill>
                <a:latin typeface="Times New Roman" panose="02020603050405020304" pitchFamily="18" charset="0"/>
                <a:cs typeface="Times New Roman" panose="02020603050405020304" pitchFamily="18" charset="0"/>
              </a:rPr>
              <a:t> у </a:t>
            </a:r>
            <a:r>
              <a:rPr lang="ru-RU" sz="2200" dirty="0" err="1">
                <a:solidFill>
                  <a:srgbClr val="000000"/>
                </a:solidFill>
                <a:latin typeface="Times New Roman" panose="02020603050405020304" pitchFamily="18" charset="0"/>
                <a:cs typeface="Times New Roman" panose="02020603050405020304" pitchFamily="18" charset="0"/>
              </a:rPr>
              <a:t>власні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smtClean="0">
                <a:solidFill>
                  <a:srgbClr val="000000"/>
                </a:solidFill>
                <a:latin typeface="Times New Roman" panose="02020603050405020304" pitchFamily="18" charset="0"/>
                <a:cs typeface="Times New Roman" panose="02020603050405020304" pitchFamily="18" charset="0"/>
              </a:rPr>
              <a:t>ОК1;</a:t>
            </a:r>
            <a:endParaRPr lang="ru-RU"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5</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вкладення</a:t>
            </a:r>
            <a:r>
              <a:rPr lang="ru-RU" sz="2200" dirty="0">
                <a:solidFill>
                  <a:srgbClr val="000000"/>
                </a:solidFill>
                <a:latin typeface="Times New Roman" panose="02020603050405020304" pitchFamily="18" charset="0"/>
                <a:cs typeface="Times New Roman" panose="02020603050405020304" pitchFamily="18" charset="0"/>
              </a:rPr>
              <a:t> в </a:t>
            </a:r>
            <a:r>
              <a:rPr lang="ru-RU" sz="2200" dirty="0" err="1">
                <a:solidFill>
                  <a:srgbClr val="000000"/>
                </a:solidFill>
                <a:latin typeface="Times New Roman" panose="02020603050405020304" pitchFamily="18" charset="0"/>
                <a:cs typeface="Times New Roman" panose="02020603050405020304" pitchFamily="18" charset="0"/>
              </a:rPr>
              <a:t>інструменти</a:t>
            </a:r>
            <a:r>
              <a:rPr lang="ru-RU" sz="2200" dirty="0">
                <a:solidFill>
                  <a:srgbClr val="000000"/>
                </a:solidFill>
                <a:latin typeface="Times New Roman" panose="02020603050405020304" pitchFamily="18" charset="0"/>
                <a:cs typeface="Times New Roman" panose="02020603050405020304" pitchFamily="18" charset="0"/>
              </a:rPr>
              <a:t> ОК1 </a:t>
            </a:r>
            <a:r>
              <a:rPr lang="ru-RU" sz="2200" dirty="0" err="1">
                <a:solidFill>
                  <a:srgbClr val="000000"/>
                </a:solidFill>
                <a:latin typeface="Times New Roman" panose="02020603050405020304" pitchFamily="18" charset="0"/>
                <a:cs typeface="Times New Roman" panose="02020603050405020304" pitchFamily="18" charset="0"/>
              </a:rPr>
              <a:t>установ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фінансового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smtClean="0">
                <a:solidFill>
                  <a:srgbClr val="000000"/>
                </a:solidFill>
                <a:latin typeface="Times New Roman" panose="02020603050405020304" pitchFamily="18" charset="0"/>
                <a:cs typeface="Times New Roman" panose="02020603050405020304" pitchFamily="18" charset="0"/>
              </a:rPr>
              <a:t>сектору;</a:t>
            </a:r>
            <a:endParaRPr lang="ru-RU"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6</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відстрочені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податкові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активи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згідно</a:t>
            </a:r>
            <a:r>
              <a:rPr lang="ru-RU" sz="2200" dirty="0">
                <a:solidFill>
                  <a:srgbClr val="000000"/>
                </a:solidFill>
                <a:latin typeface="Times New Roman" panose="02020603050405020304" pitchFamily="18" charset="0"/>
                <a:cs typeface="Times New Roman" panose="02020603050405020304" pitchFamily="18" charset="0"/>
              </a:rPr>
              <a:t> з </a:t>
            </a:r>
            <a:r>
              <a:rPr lang="ru-RU" sz="2200" dirty="0" smtClean="0">
                <a:solidFill>
                  <a:srgbClr val="000000"/>
                </a:solidFill>
                <a:latin typeface="Times New Roman" panose="02020603050405020304" pitchFamily="18" charset="0"/>
                <a:cs typeface="Times New Roman" panose="02020603050405020304" pitchFamily="18" charset="0"/>
              </a:rPr>
              <a:t>порядком;</a:t>
            </a:r>
            <a:endParaRPr lang="ru-RU"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7</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перевищення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суми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вирахувань</a:t>
            </a:r>
            <a:r>
              <a:rPr lang="ru-RU" sz="2200" dirty="0">
                <a:solidFill>
                  <a:srgbClr val="000000"/>
                </a:solidFill>
                <a:latin typeface="Times New Roman" panose="02020603050405020304" pitchFamily="18" charset="0"/>
                <a:cs typeface="Times New Roman" panose="02020603050405020304" pitchFamily="18" charset="0"/>
              </a:rPr>
              <a:t> з ДК1 над сумою </a:t>
            </a:r>
            <a:r>
              <a:rPr lang="ru-RU" sz="2200" dirty="0" err="1">
                <a:solidFill>
                  <a:srgbClr val="000000"/>
                </a:solidFill>
                <a:latin typeface="Times New Roman" panose="02020603050405020304" pitchFamily="18" charset="0"/>
                <a:cs typeface="Times New Roman" panose="02020603050405020304" pitchFamily="18" charset="0"/>
              </a:rPr>
              <a:t>складових</a:t>
            </a:r>
            <a:r>
              <a:rPr lang="ru-RU" sz="2200" dirty="0">
                <a:solidFill>
                  <a:srgbClr val="000000"/>
                </a:solidFill>
                <a:latin typeface="Times New Roman" panose="02020603050405020304" pitchFamily="18" charset="0"/>
                <a:cs typeface="Times New Roman" panose="02020603050405020304" pitchFamily="18" charset="0"/>
              </a:rPr>
              <a:t> ДК1 (</a:t>
            </a:r>
            <a:r>
              <a:rPr lang="ru-RU" sz="2200" dirty="0" err="1">
                <a:solidFill>
                  <a:srgbClr val="000000"/>
                </a:solidFill>
                <a:latin typeface="Times New Roman" panose="02020603050405020304" pitchFamily="18" charset="0"/>
                <a:cs typeface="Times New Roman" panose="02020603050405020304" pitchFamily="18" charset="0"/>
              </a:rPr>
              <a:t>від’ємне</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значення</a:t>
            </a:r>
            <a:r>
              <a:rPr lang="ru-RU" sz="2200" dirty="0">
                <a:solidFill>
                  <a:srgbClr val="000000"/>
                </a:solidFill>
                <a:latin typeface="Times New Roman" panose="02020603050405020304" pitchFamily="18" charset="0"/>
                <a:cs typeface="Times New Roman" panose="02020603050405020304" pitchFamily="18" charset="0"/>
              </a:rPr>
              <a:t> ДК1);</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8</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нараховані</a:t>
            </a:r>
            <a:r>
              <a:rPr lang="ru-RU" sz="2200" dirty="0">
                <a:solidFill>
                  <a:srgbClr val="000000"/>
                </a:solidFill>
                <a:latin typeface="Times New Roman" panose="02020603050405020304" pitchFamily="18" charset="0"/>
                <a:cs typeface="Times New Roman" panose="02020603050405020304" pitchFamily="18" charset="0"/>
              </a:rPr>
              <a:t> доходи </a:t>
            </a:r>
            <a:r>
              <a:rPr lang="ru-RU" sz="2200" dirty="0" err="1">
                <a:solidFill>
                  <a:srgbClr val="000000"/>
                </a:solidFill>
                <a:latin typeface="Times New Roman" panose="02020603050405020304" pitchFamily="18" charset="0"/>
                <a:cs typeface="Times New Roman" panose="02020603050405020304" pitchFamily="18" charset="0"/>
              </a:rPr>
              <a:t>згідно</a:t>
            </a:r>
            <a:r>
              <a:rPr lang="ru-RU" sz="2200" dirty="0">
                <a:solidFill>
                  <a:srgbClr val="000000"/>
                </a:solidFill>
                <a:latin typeface="Times New Roman" panose="02020603050405020304" pitchFamily="18" charset="0"/>
                <a:cs typeface="Times New Roman" panose="02020603050405020304" pitchFamily="18" charset="0"/>
              </a:rPr>
              <a:t> з </a:t>
            </a:r>
            <a:r>
              <a:rPr lang="ru-RU" sz="2200" dirty="0" smtClean="0">
                <a:solidFill>
                  <a:srgbClr val="000000"/>
                </a:solidFill>
                <a:latin typeface="Times New Roman" panose="02020603050405020304" pitchFamily="18" charset="0"/>
                <a:cs typeface="Times New Roman" panose="02020603050405020304" pitchFamily="18" charset="0"/>
              </a:rPr>
              <a:t>порядком;</a:t>
            </a:r>
            <a:endParaRPr lang="ru-RU"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9</a:t>
            </a:r>
            <a:r>
              <a:rPr lang="ru-RU" sz="2200" dirty="0">
                <a:solidFill>
                  <a:srgbClr val="000000"/>
                </a:solidFill>
                <a:latin typeface="Times New Roman" panose="02020603050405020304" pitchFamily="18" charset="0"/>
                <a:cs typeface="Times New Roman" panose="02020603050405020304" pitchFamily="18" charset="0"/>
              </a:rPr>
              <a:t>) величину </a:t>
            </a:r>
            <a:r>
              <a:rPr lang="ru-RU" sz="2200" dirty="0" err="1">
                <a:solidFill>
                  <a:srgbClr val="000000"/>
                </a:solidFill>
                <a:latin typeface="Times New Roman" panose="02020603050405020304" pitchFamily="18" charset="0"/>
                <a:cs typeface="Times New Roman" panose="02020603050405020304" pitchFamily="18" charset="0"/>
              </a:rPr>
              <a:t>непокритого</a:t>
            </a:r>
            <a:r>
              <a:rPr lang="ru-RU" sz="2200" dirty="0">
                <a:solidFill>
                  <a:srgbClr val="000000"/>
                </a:solidFill>
                <a:latin typeface="Times New Roman" panose="02020603050405020304" pitchFamily="18" charset="0"/>
                <a:cs typeface="Times New Roman" panose="02020603050405020304" pitchFamily="18" charset="0"/>
              </a:rPr>
              <a:t> кредитного </a:t>
            </a:r>
            <a:r>
              <a:rPr lang="ru-RU" sz="2200" dirty="0" err="1" smtClean="0">
                <a:solidFill>
                  <a:srgbClr val="000000"/>
                </a:solidFill>
                <a:latin typeface="Times New Roman" panose="02020603050405020304" pitchFamily="18" charset="0"/>
                <a:cs typeface="Times New Roman" panose="02020603050405020304" pitchFamily="18" charset="0"/>
              </a:rPr>
              <a:t>ризику</a:t>
            </a:r>
            <a:r>
              <a:rPr lang="ru-RU" sz="2200" dirty="0" smtClean="0">
                <a:solidFill>
                  <a:srgbClr val="000000"/>
                </a:solidFill>
                <a:latin typeface="Times New Roman" panose="02020603050405020304" pitchFamily="18" charset="0"/>
                <a:cs typeface="Times New Roman" panose="02020603050405020304" pitchFamily="18" charset="0"/>
              </a:rPr>
              <a:t>;</a:t>
            </a:r>
            <a:endParaRPr lang="ru-RU"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10</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балансову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вартість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непрофільних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активів</a:t>
            </a:r>
            <a:r>
              <a:rPr lang="ru-RU" sz="2200" dirty="0">
                <a:solidFill>
                  <a:srgbClr val="000000"/>
                </a:solidFill>
                <a:latin typeface="Times New Roman" panose="02020603050405020304" pitchFamily="18" charset="0"/>
                <a:cs typeface="Times New Roman" panose="02020603050405020304" pitchFamily="18" charset="0"/>
              </a:rPr>
              <a:t>.</a:t>
            </a:r>
            <a:endParaRPr lang="ru-RU"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a:t>
            </a:r>
            <a:r>
              <a:rPr lang="ru-RU" sz="2200" b="1" dirty="0">
                <a:solidFill>
                  <a:srgbClr val="000000"/>
                </a:solidFill>
                <a:latin typeface="Times New Roman" panose="02020603050405020304" pitchFamily="18" charset="0"/>
                <a:cs typeface="Times New Roman" panose="02020603050405020304" pitchFamily="18" charset="0"/>
              </a:rPr>
              <a:t>Банк </a:t>
            </a:r>
            <a:r>
              <a:rPr lang="ru-RU" sz="2200" b="1" dirty="0" err="1">
                <a:solidFill>
                  <a:srgbClr val="000000"/>
                </a:solidFill>
                <a:latin typeface="Times New Roman" panose="02020603050405020304" pitchFamily="18" charset="0"/>
                <a:cs typeface="Times New Roman" panose="02020603050405020304" pitchFamily="18" charset="0"/>
              </a:rPr>
              <a:t>визначає</a:t>
            </a:r>
            <a:r>
              <a:rPr lang="ru-RU" sz="2200" b="1" dirty="0">
                <a:solidFill>
                  <a:srgbClr val="000000"/>
                </a:solidFill>
                <a:latin typeface="Times New Roman" panose="02020603050405020304" pitchFamily="18" charset="0"/>
                <a:cs typeface="Times New Roman" panose="02020603050405020304" pitchFamily="18" charset="0"/>
              </a:rPr>
              <a:t> величину </a:t>
            </a:r>
            <a:r>
              <a:rPr lang="ru-RU" sz="2200" b="1" dirty="0" err="1">
                <a:solidFill>
                  <a:srgbClr val="000000"/>
                </a:solidFill>
                <a:latin typeface="Times New Roman" panose="02020603050405020304" pitchFamily="18" charset="0"/>
                <a:cs typeface="Times New Roman" panose="02020603050405020304" pitchFamily="18" charset="0"/>
              </a:rPr>
              <a:t>непокритого</a:t>
            </a:r>
            <a:r>
              <a:rPr lang="ru-RU" sz="2200" b="1" dirty="0">
                <a:solidFill>
                  <a:srgbClr val="000000"/>
                </a:solidFill>
                <a:latin typeface="Times New Roman" panose="02020603050405020304" pitchFamily="18" charset="0"/>
                <a:cs typeface="Times New Roman" panose="02020603050405020304" pitchFamily="18" charset="0"/>
              </a:rPr>
              <a:t> кредитного </a:t>
            </a:r>
            <a:r>
              <a:rPr lang="ru-RU" sz="2200" b="1" dirty="0" err="1">
                <a:solidFill>
                  <a:srgbClr val="000000"/>
                </a:solidFill>
                <a:latin typeface="Times New Roman" panose="02020603050405020304" pitchFamily="18" charset="0"/>
                <a:cs typeface="Times New Roman" panose="02020603050405020304" pitchFamily="18" charset="0"/>
              </a:rPr>
              <a:t>ризику</a:t>
            </a:r>
            <a:r>
              <a:rPr lang="ru-RU" sz="2200" dirty="0">
                <a:solidFill>
                  <a:srgbClr val="000000"/>
                </a:solidFill>
                <a:latin typeface="Times New Roman" panose="02020603050405020304" pitchFamily="18" charset="0"/>
                <a:cs typeface="Times New Roman" panose="02020603050405020304" pitchFamily="18" charset="0"/>
              </a:rPr>
              <a:t> станом на перше число кожного </a:t>
            </a:r>
            <a:r>
              <a:rPr lang="ru-RU" sz="2200" dirty="0" err="1">
                <a:solidFill>
                  <a:srgbClr val="000000"/>
                </a:solidFill>
                <a:latin typeface="Times New Roman" panose="02020603050405020304" pitchFamily="18" charset="0"/>
                <a:cs typeface="Times New Roman" panose="02020603050405020304" pitchFamily="18" charset="0"/>
              </a:rPr>
              <a:t>місяця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наступного</a:t>
            </a:r>
            <a:r>
              <a:rPr lang="ru-RU" sz="2200" dirty="0">
                <a:solidFill>
                  <a:srgbClr val="000000"/>
                </a:solidFill>
                <a:latin typeface="Times New Roman" panose="02020603050405020304" pitchFamily="18" charset="0"/>
                <a:cs typeface="Times New Roman" panose="02020603050405020304" pitchFamily="18" charset="0"/>
              </a:rPr>
              <a:t> за </a:t>
            </a:r>
            <a:r>
              <a:rPr lang="ru-RU" sz="2200" dirty="0" err="1">
                <a:solidFill>
                  <a:srgbClr val="000000"/>
                </a:solidFill>
                <a:latin typeface="Times New Roman" panose="02020603050405020304" pitchFamily="18" charset="0"/>
                <a:cs typeface="Times New Roman" panose="02020603050405020304" pitchFamily="18" charset="0"/>
              </a:rPr>
              <a:t>звітним</a:t>
            </a:r>
            <a:r>
              <a:rPr lang="ru-RU" sz="2200" dirty="0">
                <a:solidFill>
                  <a:srgbClr val="000000"/>
                </a:solidFill>
                <a:latin typeface="Times New Roman" panose="02020603050405020304" pitchFamily="18" charset="0"/>
                <a:cs typeface="Times New Roman" panose="02020603050405020304" pitchFamily="18" charset="0"/>
              </a:rPr>
              <a:t>, та </a:t>
            </a:r>
            <a:r>
              <a:rPr lang="ru-RU" sz="2200" dirty="0" err="1">
                <a:solidFill>
                  <a:srgbClr val="000000"/>
                </a:solidFill>
                <a:latin typeface="Times New Roman" panose="02020603050405020304" pitchFamily="18" charset="0"/>
                <a:cs typeface="Times New Roman" panose="02020603050405020304" pitchFamily="18" charset="0"/>
              </a:rPr>
              <a:t>включає</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її</a:t>
            </a:r>
            <a:r>
              <a:rPr lang="ru-RU" sz="2200" dirty="0">
                <a:solidFill>
                  <a:srgbClr val="000000"/>
                </a:solidFill>
                <a:latin typeface="Times New Roman" panose="02020603050405020304" pitchFamily="18" charset="0"/>
                <a:cs typeface="Times New Roman" panose="02020603050405020304" pitchFamily="18" charset="0"/>
              </a:rPr>
              <a:t> до </a:t>
            </a:r>
            <a:r>
              <a:rPr lang="ru-RU" sz="2200" dirty="0" err="1">
                <a:solidFill>
                  <a:srgbClr val="000000"/>
                </a:solidFill>
                <a:latin typeface="Times New Roman" panose="02020603050405020304" pitchFamily="18" charset="0"/>
                <a:cs typeface="Times New Roman" panose="02020603050405020304" pitchFamily="18" charset="0"/>
              </a:rPr>
              <a:t>вирахувань</a:t>
            </a:r>
            <a:r>
              <a:rPr lang="ru-RU" sz="2200" dirty="0">
                <a:solidFill>
                  <a:srgbClr val="000000"/>
                </a:solidFill>
                <a:latin typeface="Times New Roman" panose="02020603050405020304" pitchFamily="18" charset="0"/>
                <a:cs typeface="Times New Roman" panose="02020603050405020304" pitchFamily="18" charset="0"/>
              </a:rPr>
              <a:t> з ОК1 </a:t>
            </a:r>
            <a:r>
              <a:rPr lang="ru-RU" sz="2200" dirty="0" err="1">
                <a:solidFill>
                  <a:srgbClr val="000000"/>
                </a:solidFill>
                <a:latin typeface="Times New Roman" panose="02020603050405020304" pitchFamily="18" charset="0"/>
                <a:cs typeface="Times New Roman" panose="02020603050405020304" pitchFamily="18" charset="0"/>
              </a:rPr>
              <a:t>протягом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наступного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місяця</a:t>
            </a:r>
            <a:r>
              <a:rPr lang="ru-RU" sz="2200" dirty="0">
                <a:solidFill>
                  <a:srgbClr val="000000"/>
                </a:solidFill>
                <a:latin typeface="Times New Roman" panose="02020603050405020304" pitchFamily="18" charset="0"/>
                <a:cs typeface="Times New Roman" panose="02020603050405020304" pitchFamily="18" charset="0"/>
              </a:rPr>
              <a:t>. Банк </a:t>
            </a:r>
            <a:r>
              <a:rPr lang="ru-RU" sz="2200" dirty="0" err="1">
                <a:solidFill>
                  <a:srgbClr val="000000"/>
                </a:solidFill>
                <a:latin typeface="Times New Roman" panose="02020603050405020304" pitchFamily="18" charset="0"/>
                <a:cs typeface="Times New Roman" panose="02020603050405020304" pitchFamily="18" charset="0"/>
              </a:rPr>
              <a:t>визначає</a:t>
            </a:r>
            <a:r>
              <a:rPr lang="ru-RU" sz="2200" dirty="0">
                <a:solidFill>
                  <a:srgbClr val="000000"/>
                </a:solidFill>
                <a:latin typeface="Times New Roman" panose="02020603050405020304" pitchFamily="18" charset="0"/>
                <a:cs typeface="Times New Roman" panose="02020603050405020304" pitchFamily="18" charset="0"/>
              </a:rPr>
              <a:t> величину </a:t>
            </a:r>
            <a:r>
              <a:rPr lang="ru-RU" sz="2200" dirty="0" err="1">
                <a:solidFill>
                  <a:srgbClr val="000000"/>
                </a:solidFill>
                <a:latin typeface="Times New Roman" panose="02020603050405020304" pitchFamily="18" charset="0"/>
                <a:cs typeface="Times New Roman" panose="02020603050405020304" pitchFamily="18" charset="0"/>
              </a:rPr>
              <a:t>непокритого</a:t>
            </a:r>
            <a:r>
              <a:rPr lang="ru-RU" sz="2200" dirty="0">
                <a:solidFill>
                  <a:srgbClr val="000000"/>
                </a:solidFill>
                <a:latin typeface="Times New Roman" panose="02020603050405020304" pitchFamily="18" charset="0"/>
                <a:cs typeface="Times New Roman" panose="02020603050405020304" pitchFamily="18" charset="0"/>
              </a:rPr>
              <a:t> кредитного </a:t>
            </a:r>
            <a:r>
              <a:rPr lang="ru-RU" sz="2200" dirty="0" err="1">
                <a:solidFill>
                  <a:srgbClr val="000000"/>
                </a:solidFill>
                <a:latin typeface="Times New Roman" panose="02020603050405020304" pitchFamily="18" charset="0"/>
                <a:cs typeface="Times New Roman" panose="02020603050405020304" pitchFamily="18" charset="0"/>
              </a:rPr>
              <a:t>ризику</a:t>
            </a:r>
            <a:r>
              <a:rPr lang="ru-RU" sz="2200" dirty="0">
                <a:solidFill>
                  <a:srgbClr val="000000"/>
                </a:solidFill>
                <a:latin typeface="Times New Roman" panose="02020603050405020304" pitchFamily="18" charset="0"/>
                <a:cs typeface="Times New Roman" panose="02020603050405020304" pitchFamily="18" charset="0"/>
              </a:rPr>
              <a:t> таким чином:</a:t>
            </a:r>
          </a:p>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1) </a:t>
            </a:r>
            <a:r>
              <a:rPr lang="ru-RU" sz="2200" dirty="0" err="1">
                <a:solidFill>
                  <a:srgbClr val="000000"/>
                </a:solidFill>
                <a:latin typeface="Times New Roman" panose="02020603050405020304" pitchFamily="18" charset="0"/>
                <a:cs typeface="Times New Roman" panose="02020603050405020304" pitchFamily="18" charset="0"/>
              </a:rPr>
              <a:t>якщо</a:t>
            </a:r>
            <a:r>
              <a:rPr lang="ru-RU" sz="2200" dirty="0">
                <a:solidFill>
                  <a:srgbClr val="000000"/>
                </a:solidFill>
                <a:latin typeface="Times New Roman" panose="02020603050405020304" pitchFamily="18" charset="0"/>
                <a:cs typeface="Times New Roman" panose="02020603050405020304" pitchFamily="18" charset="0"/>
              </a:rPr>
              <a:t> величина кредитного </a:t>
            </a:r>
            <a:r>
              <a:rPr lang="ru-RU" sz="2200" dirty="0" err="1">
                <a:solidFill>
                  <a:srgbClr val="000000"/>
                </a:solidFill>
                <a:latin typeface="Times New Roman" panose="02020603050405020304" pitchFamily="18" charset="0"/>
                <a:cs typeface="Times New Roman" panose="02020603050405020304" pitchFamily="18" charset="0"/>
              </a:rPr>
              <a:t>ризику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визначена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згідно</a:t>
            </a:r>
            <a:r>
              <a:rPr lang="ru-RU" sz="2200" dirty="0">
                <a:solidFill>
                  <a:srgbClr val="000000"/>
                </a:solidFill>
                <a:latin typeface="Times New Roman" panose="02020603050405020304" pitchFamily="18" charset="0"/>
                <a:cs typeface="Times New Roman" panose="02020603050405020304" pitchFamily="18" charset="0"/>
              </a:rPr>
              <a:t> з </a:t>
            </a:r>
            <a:r>
              <a:rPr lang="ru-RU" sz="2200" dirty="0" err="1">
                <a:solidFill>
                  <a:srgbClr val="000000"/>
                </a:solidFill>
                <a:latin typeface="Times New Roman" panose="02020603050405020304" pitchFamily="18" charset="0"/>
                <a:cs typeface="Times New Roman" panose="02020603050405020304" pitchFamily="18" charset="0"/>
              </a:rPr>
              <a:t>вимогами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Положення</a:t>
            </a:r>
            <a:r>
              <a:rPr lang="ru-RU" sz="2200" dirty="0">
                <a:solidFill>
                  <a:srgbClr val="000000"/>
                </a:solidFill>
                <a:latin typeface="Times New Roman" panose="02020603050405020304" pitchFamily="18" charset="0"/>
                <a:cs typeface="Times New Roman" panose="02020603050405020304" pitchFamily="18" charset="0"/>
              </a:rPr>
              <a:t> № 351, є </a:t>
            </a:r>
            <a:r>
              <a:rPr lang="ru-RU" sz="2200" dirty="0" err="1">
                <a:solidFill>
                  <a:srgbClr val="000000"/>
                </a:solidFill>
                <a:latin typeface="Times New Roman" panose="02020603050405020304" pitchFamily="18" charset="0"/>
                <a:cs typeface="Times New Roman" panose="02020603050405020304" pitchFamily="18" charset="0"/>
              </a:rPr>
              <a:t>меншою</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або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дорівнює</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сумі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сукупного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розміру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резервів</a:t>
            </a:r>
            <a:r>
              <a:rPr lang="ru-RU" sz="2200" dirty="0">
                <a:solidFill>
                  <a:srgbClr val="000000"/>
                </a:solidFill>
                <a:latin typeface="Times New Roman" panose="02020603050405020304" pitchFamily="18" charset="0"/>
                <a:cs typeface="Times New Roman" panose="02020603050405020304" pitchFamily="18" charset="0"/>
              </a:rPr>
              <a:t> за </a:t>
            </a:r>
            <a:r>
              <a:rPr lang="ru-RU" sz="2200" dirty="0" err="1">
                <a:solidFill>
                  <a:srgbClr val="000000"/>
                </a:solidFill>
                <a:latin typeface="Times New Roman" panose="02020603050405020304" pitchFamily="18" charset="0"/>
                <a:cs typeface="Times New Roman" panose="02020603050405020304" pitchFamily="18" charset="0"/>
              </a:rPr>
              <a:t>активними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банківськими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операціями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сформованих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відповідно</a:t>
            </a:r>
            <a:r>
              <a:rPr lang="ru-RU" sz="2200" dirty="0">
                <a:solidFill>
                  <a:srgbClr val="000000"/>
                </a:solidFill>
                <a:latin typeface="Times New Roman" panose="02020603050405020304" pitchFamily="18" charset="0"/>
                <a:cs typeface="Times New Roman" panose="02020603050405020304" pitchFamily="18" charset="0"/>
              </a:rPr>
              <a:t> до </a:t>
            </a:r>
            <a:r>
              <a:rPr lang="ru-RU" sz="2200" dirty="0" err="1">
                <a:solidFill>
                  <a:srgbClr val="000000"/>
                </a:solidFill>
                <a:latin typeface="Times New Roman" panose="02020603050405020304" pitchFamily="18" charset="0"/>
                <a:cs typeface="Times New Roman" panose="02020603050405020304" pitchFamily="18" charset="0"/>
              </a:rPr>
              <a:t>вимог</a:t>
            </a:r>
            <a:r>
              <a:rPr lang="ru-RU" sz="2200" dirty="0">
                <a:solidFill>
                  <a:srgbClr val="000000"/>
                </a:solidFill>
                <a:latin typeface="Times New Roman" panose="02020603050405020304" pitchFamily="18" charset="0"/>
                <a:cs typeface="Times New Roman" panose="02020603050405020304" pitchFamily="18" charset="0"/>
              </a:rPr>
              <a:t> МСФЗ, </a:t>
            </a:r>
            <a:r>
              <a:rPr lang="ru-RU" sz="2200" dirty="0" err="1">
                <a:solidFill>
                  <a:srgbClr val="000000"/>
                </a:solidFill>
                <a:latin typeface="Times New Roman" panose="02020603050405020304" pitchFamily="18" charset="0"/>
                <a:cs typeface="Times New Roman" panose="02020603050405020304" pitchFamily="18" charset="0"/>
              </a:rPr>
              <a:t>розміру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уцінки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фінансових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активів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що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оцінюються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smtClean="0">
                <a:solidFill>
                  <a:srgbClr val="000000"/>
                </a:solidFill>
                <a:latin typeface="Times New Roman" panose="02020603050405020304" pitchFamily="18" charset="0"/>
                <a:cs typeface="Times New Roman" panose="02020603050405020304" pitchFamily="18" charset="0"/>
              </a:rPr>
              <a:t>за справедливою </a:t>
            </a:r>
            <a:r>
              <a:rPr lang="ru-RU" sz="2200" dirty="0" err="1" smtClean="0">
                <a:solidFill>
                  <a:srgbClr val="000000"/>
                </a:solidFill>
                <a:latin typeface="Times New Roman" panose="02020603050405020304" pitchFamily="18" charset="0"/>
                <a:cs typeface="Times New Roman" panose="02020603050405020304" pitchFamily="18" charset="0"/>
              </a:rPr>
              <a:t>вартістю</a:t>
            </a:r>
            <a:r>
              <a:rPr lang="ru-RU" sz="2200" dirty="0" smtClean="0">
                <a:solidFill>
                  <a:srgbClr val="000000"/>
                </a:solidFill>
                <a:latin typeface="Times New Roman" panose="02020603050405020304" pitchFamily="18" charset="0"/>
                <a:cs typeface="Times New Roman" panose="02020603050405020304" pitchFamily="18" charset="0"/>
              </a:rPr>
              <a:t>, та </a:t>
            </a:r>
            <a:r>
              <a:rPr lang="ru-RU" sz="2200" dirty="0" err="1" smtClean="0">
                <a:solidFill>
                  <a:srgbClr val="000000"/>
                </a:solidFill>
                <a:latin typeface="Times New Roman" panose="02020603050405020304" pitchFamily="18" charset="0"/>
                <a:cs typeface="Times New Roman" panose="02020603050405020304" pitchFamily="18" charset="0"/>
              </a:rPr>
              <a:t>очікуваних</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кредитних</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збитків</a:t>
            </a:r>
            <a:r>
              <a:rPr lang="ru-RU" sz="2200" dirty="0" smtClean="0">
                <a:solidFill>
                  <a:srgbClr val="000000"/>
                </a:solidFill>
                <a:latin typeface="Times New Roman" panose="02020603050405020304" pitchFamily="18" charset="0"/>
                <a:cs typeface="Times New Roman" panose="02020603050405020304" pitchFamily="18" charset="0"/>
              </a:rPr>
              <a:t>,</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73033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sz="half" idx="2"/>
          </p:nvPr>
        </p:nvSpPr>
        <p:spPr>
          <a:xfrm>
            <a:off x="697117" y="353086"/>
            <a:ext cx="11063334" cy="6102036"/>
          </a:xfrm>
        </p:spPr>
        <p:txBody>
          <a:bodyPr>
            <a:normAutofit/>
          </a:bodyPr>
          <a:lstStyle/>
          <a:p>
            <a:pPr algn="just">
              <a:spcBef>
                <a:spcPts val="0"/>
              </a:spcBef>
            </a:pPr>
            <a:r>
              <a:rPr lang="ru-RU" sz="2200" dirty="0" err="1" smtClean="0">
                <a:solidFill>
                  <a:srgbClr val="000000"/>
                </a:solidFill>
                <a:latin typeface="Times New Roman" panose="02020603050405020304" pitchFamily="18" charset="0"/>
                <a:cs typeface="Times New Roman" panose="02020603050405020304" pitchFamily="18" charset="0"/>
              </a:rPr>
              <a:t>які</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відповідно</a:t>
            </a:r>
            <a:r>
              <a:rPr lang="ru-RU" sz="2200" dirty="0">
                <a:solidFill>
                  <a:srgbClr val="000000"/>
                </a:solidFill>
                <a:latin typeface="Times New Roman" panose="02020603050405020304" pitchFamily="18" charset="0"/>
                <a:cs typeface="Times New Roman" panose="02020603050405020304" pitchFamily="18" charset="0"/>
              </a:rPr>
              <a:t> до нормативно-правового акта НБУ з </a:t>
            </a:r>
            <a:r>
              <a:rPr lang="ru-RU" sz="2200" dirty="0" err="1">
                <a:solidFill>
                  <a:srgbClr val="000000"/>
                </a:solidFill>
                <a:latin typeface="Times New Roman" panose="02020603050405020304" pitchFamily="18" charset="0"/>
                <a:cs typeface="Times New Roman" panose="02020603050405020304" pitchFamily="18" charset="0"/>
              </a:rPr>
              <a:t>питань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обліку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фінансових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інструментів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відображаються</a:t>
            </a:r>
            <a:r>
              <a:rPr lang="ru-RU" sz="2200" dirty="0">
                <a:solidFill>
                  <a:srgbClr val="000000"/>
                </a:solidFill>
                <a:latin typeface="Times New Roman" panose="02020603050405020304" pitchFamily="18" charset="0"/>
                <a:cs typeface="Times New Roman" panose="02020603050405020304" pitchFamily="18" charset="0"/>
              </a:rPr>
              <a:t> на </a:t>
            </a:r>
            <a:r>
              <a:rPr lang="ru-RU" sz="2200" dirty="0" err="1">
                <a:solidFill>
                  <a:srgbClr val="000000"/>
                </a:solidFill>
                <a:latin typeface="Times New Roman" panose="02020603050405020304" pitchFamily="18" charset="0"/>
                <a:cs typeface="Times New Roman" panose="02020603050405020304" pitchFamily="18" charset="0"/>
              </a:rPr>
              <a:t>окремих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аналітичних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рахунках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дисконтів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якщо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такі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кредитні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збитки</a:t>
            </a:r>
            <a:r>
              <a:rPr lang="ru-RU" sz="2200" dirty="0">
                <a:solidFill>
                  <a:srgbClr val="000000"/>
                </a:solidFill>
                <a:latin typeface="Times New Roman" panose="02020603050405020304" pitchFamily="18" charset="0"/>
                <a:cs typeface="Times New Roman" panose="02020603050405020304" pitchFamily="18" charset="0"/>
              </a:rPr>
              <a:t> не </a:t>
            </a:r>
            <a:r>
              <a:rPr lang="ru-RU" sz="2200" dirty="0" err="1">
                <a:solidFill>
                  <a:srgbClr val="000000"/>
                </a:solidFill>
                <a:latin typeface="Times New Roman" panose="02020603050405020304" pitchFamily="18" charset="0"/>
                <a:cs typeface="Times New Roman" panose="02020603050405020304" pitchFamily="18" charset="0"/>
              </a:rPr>
              <a:t>обліковуються</a:t>
            </a:r>
            <a:r>
              <a:rPr lang="ru-RU" sz="2200" dirty="0">
                <a:solidFill>
                  <a:srgbClr val="000000"/>
                </a:solidFill>
                <a:latin typeface="Times New Roman" panose="02020603050405020304" pitchFamily="18" charset="0"/>
                <a:cs typeface="Times New Roman" panose="02020603050405020304" pitchFamily="18" charset="0"/>
              </a:rPr>
              <a:t> за </a:t>
            </a:r>
            <a:r>
              <a:rPr lang="ru-RU" sz="2200" dirty="0" err="1">
                <a:solidFill>
                  <a:srgbClr val="000000"/>
                </a:solidFill>
                <a:latin typeface="Times New Roman" panose="02020603050405020304" pitchFamily="18" charset="0"/>
                <a:cs typeface="Times New Roman" panose="02020603050405020304" pitchFamily="18" charset="0"/>
              </a:rPr>
              <a:t>рахунками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резервів</a:t>
            </a:r>
            <a:r>
              <a:rPr lang="ru-RU" sz="2200" dirty="0">
                <a:solidFill>
                  <a:srgbClr val="000000"/>
                </a:solidFill>
                <a:latin typeface="Times New Roman" panose="02020603050405020304" pitchFamily="18" charset="0"/>
                <a:cs typeface="Times New Roman" panose="02020603050405020304" pitchFamily="18" charset="0"/>
              </a:rPr>
              <a:t>, то величина </a:t>
            </a:r>
            <a:r>
              <a:rPr lang="ru-RU" sz="2200" dirty="0" err="1">
                <a:solidFill>
                  <a:srgbClr val="000000"/>
                </a:solidFill>
                <a:latin typeface="Times New Roman" panose="02020603050405020304" pitchFamily="18" charset="0"/>
                <a:cs typeface="Times New Roman" panose="02020603050405020304" pitchFamily="18" charset="0"/>
              </a:rPr>
              <a:t>непокритого</a:t>
            </a:r>
            <a:r>
              <a:rPr lang="ru-RU" sz="2200" dirty="0">
                <a:solidFill>
                  <a:srgbClr val="000000"/>
                </a:solidFill>
                <a:latin typeface="Times New Roman" panose="02020603050405020304" pitchFamily="18" charset="0"/>
                <a:cs typeface="Times New Roman" panose="02020603050405020304" pitchFamily="18" charset="0"/>
              </a:rPr>
              <a:t> кредитного </a:t>
            </a:r>
            <a:r>
              <a:rPr lang="ru-RU" sz="2200" dirty="0" err="1">
                <a:solidFill>
                  <a:srgbClr val="000000"/>
                </a:solidFill>
                <a:latin typeface="Times New Roman" panose="02020603050405020304" pitchFamily="18" charset="0"/>
                <a:cs typeface="Times New Roman" panose="02020603050405020304" pitchFamily="18" charset="0"/>
              </a:rPr>
              <a:t>ризику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дорівнює</a:t>
            </a:r>
            <a:r>
              <a:rPr lang="ru-RU" sz="2200" dirty="0">
                <a:solidFill>
                  <a:srgbClr val="000000"/>
                </a:solidFill>
                <a:latin typeface="Times New Roman" panose="02020603050405020304" pitchFamily="18" charset="0"/>
                <a:cs typeface="Times New Roman" panose="02020603050405020304" pitchFamily="18" charset="0"/>
              </a:rPr>
              <a:t> нулю;</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2</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якщо</a:t>
            </a:r>
            <a:r>
              <a:rPr lang="ru-RU" sz="2200" dirty="0">
                <a:solidFill>
                  <a:srgbClr val="000000"/>
                </a:solidFill>
                <a:latin typeface="Times New Roman" panose="02020603050405020304" pitchFamily="18" charset="0"/>
                <a:cs typeface="Times New Roman" panose="02020603050405020304" pitchFamily="18" charset="0"/>
              </a:rPr>
              <a:t> величина кредитного </a:t>
            </a:r>
            <a:r>
              <a:rPr lang="ru-RU" sz="2200" dirty="0" err="1">
                <a:solidFill>
                  <a:srgbClr val="000000"/>
                </a:solidFill>
                <a:latin typeface="Times New Roman" panose="02020603050405020304" pitchFamily="18" charset="0"/>
                <a:cs typeface="Times New Roman" panose="02020603050405020304" pitchFamily="18" charset="0"/>
              </a:rPr>
              <a:t>ризику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перевищує</a:t>
            </a:r>
            <a:r>
              <a:rPr lang="ru-RU" sz="2200" dirty="0">
                <a:solidFill>
                  <a:srgbClr val="000000"/>
                </a:solidFill>
                <a:latin typeface="Times New Roman" panose="02020603050405020304" pitchFamily="18" charset="0"/>
                <a:cs typeface="Times New Roman" panose="02020603050405020304" pitchFamily="18" charset="0"/>
              </a:rPr>
              <a:t> суму </a:t>
            </a:r>
            <a:r>
              <a:rPr lang="ru-RU" sz="2200" dirty="0" err="1">
                <a:solidFill>
                  <a:srgbClr val="000000"/>
                </a:solidFill>
                <a:latin typeface="Times New Roman" panose="02020603050405020304" pitchFamily="18" charset="0"/>
                <a:cs typeface="Times New Roman" panose="02020603050405020304" pitchFamily="18" charset="0"/>
              </a:rPr>
              <a:t>розміру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резервів</a:t>
            </a:r>
            <a:r>
              <a:rPr lang="ru-RU" sz="2200" dirty="0">
                <a:solidFill>
                  <a:srgbClr val="000000"/>
                </a:solidFill>
                <a:latin typeface="Times New Roman" panose="02020603050405020304" pitchFamily="18" charset="0"/>
                <a:cs typeface="Times New Roman" panose="02020603050405020304" pitchFamily="18" charset="0"/>
              </a:rPr>
              <a:t> за МСФЗ, </a:t>
            </a:r>
            <a:r>
              <a:rPr lang="ru-RU" sz="2200" dirty="0" err="1">
                <a:solidFill>
                  <a:srgbClr val="000000"/>
                </a:solidFill>
                <a:latin typeface="Times New Roman" panose="02020603050405020304" pitchFamily="18" charset="0"/>
                <a:cs typeface="Times New Roman" panose="02020603050405020304" pitchFamily="18" charset="0"/>
              </a:rPr>
              <a:t>розміру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уцінки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фінансових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активів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що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оцінюються</a:t>
            </a:r>
            <a:r>
              <a:rPr lang="ru-RU" sz="2200" dirty="0">
                <a:solidFill>
                  <a:srgbClr val="000000"/>
                </a:solidFill>
                <a:latin typeface="Times New Roman" panose="02020603050405020304" pitchFamily="18" charset="0"/>
                <a:cs typeface="Times New Roman" panose="02020603050405020304" pitchFamily="18" charset="0"/>
              </a:rPr>
              <a:t> за справедливою </a:t>
            </a:r>
            <a:r>
              <a:rPr lang="ru-RU" sz="2200" dirty="0" err="1">
                <a:solidFill>
                  <a:srgbClr val="000000"/>
                </a:solidFill>
                <a:latin typeface="Times New Roman" panose="02020603050405020304" pitchFamily="18" charset="0"/>
                <a:cs typeface="Times New Roman" panose="02020603050405020304" pitchFamily="18" charset="0"/>
              </a:rPr>
              <a:t>вартістю</a:t>
            </a:r>
            <a:r>
              <a:rPr lang="ru-RU" sz="2200" dirty="0">
                <a:solidFill>
                  <a:srgbClr val="000000"/>
                </a:solidFill>
                <a:latin typeface="Times New Roman" panose="02020603050405020304" pitchFamily="18" charset="0"/>
                <a:cs typeface="Times New Roman" panose="02020603050405020304" pitchFamily="18" charset="0"/>
              </a:rPr>
              <a:t>, та </a:t>
            </a:r>
            <a:r>
              <a:rPr lang="ru-RU" sz="2200" dirty="0" err="1">
                <a:solidFill>
                  <a:srgbClr val="000000"/>
                </a:solidFill>
                <a:latin typeface="Times New Roman" panose="02020603050405020304" pitchFamily="18" charset="0"/>
                <a:cs typeface="Times New Roman" panose="02020603050405020304" pitchFamily="18" charset="0"/>
              </a:rPr>
              <a:t>розміру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очікуваних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кредитних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збитків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відображених</a:t>
            </a:r>
            <a:r>
              <a:rPr lang="ru-RU" sz="2200" dirty="0">
                <a:solidFill>
                  <a:srgbClr val="000000"/>
                </a:solidFill>
                <a:latin typeface="Times New Roman" panose="02020603050405020304" pitchFamily="18" charset="0"/>
                <a:cs typeface="Times New Roman" panose="02020603050405020304" pitchFamily="18" charset="0"/>
              </a:rPr>
              <a:t> за </a:t>
            </a:r>
            <a:r>
              <a:rPr lang="ru-RU" sz="2200" dirty="0" err="1">
                <a:solidFill>
                  <a:srgbClr val="000000"/>
                </a:solidFill>
                <a:latin typeface="Times New Roman" panose="02020603050405020304" pitchFamily="18" charset="0"/>
                <a:cs typeface="Times New Roman" panose="02020603050405020304" pitchFamily="18" charset="0"/>
              </a:rPr>
              <a:t>рахунками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дисконтів</a:t>
            </a:r>
            <a:r>
              <a:rPr lang="ru-RU" sz="2200" dirty="0">
                <a:solidFill>
                  <a:srgbClr val="000000"/>
                </a:solidFill>
                <a:latin typeface="Times New Roman" panose="02020603050405020304" pitchFamily="18" charset="0"/>
                <a:cs typeface="Times New Roman" panose="02020603050405020304" pitchFamily="18" charset="0"/>
              </a:rPr>
              <a:t>, то величина </a:t>
            </a:r>
            <a:r>
              <a:rPr lang="ru-RU" sz="2200" dirty="0" err="1">
                <a:solidFill>
                  <a:srgbClr val="000000"/>
                </a:solidFill>
                <a:latin typeface="Times New Roman" panose="02020603050405020304" pitchFamily="18" charset="0"/>
                <a:cs typeface="Times New Roman" panose="02020603050405020304" pitchFamily="18" charset="0"/>
              </a:rPr>
              <a:t>непокритого</a:t>
            </a:r>
            <a:r>
              <a:rPr lang="ru-RU" sz="2200" dirty="0">
                <a:solidFill>
                  <a:srgbClr val="000000"/>
                </a:solidFill>
                <a:latin typeface="Times New Roman" panose="02020603050405020304" pitchFamily="18" charset="0"/>
                <a:cs typeface="Times New Roman" panose="02020603050405020304" pitchFamily="18" charset="0"/>
              </a:rPr>
              <a:t> кредитного </a:t>
            </a:r>
            <a:r>
              <a:rPr lang="ru-RU" sz="2200" dirty="0" err="1">
                <a:solidFill>
                  <a:srgbClr val="000000"/>
                </a:solidFill>
                <a:latin typeface="Times New Roman" panose="02020603050405020304" pitchFamily="18" charset="0"/>
                <a:cs typeface="Times New Roman" panose="02020603050405020304" pitchFamily="18" charset="0"/>
              </a:rPr>
              <a:t>ризику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дорівнює</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сумі</a:t>
            </a:r>
            <a:r>
              <a:rPr lang="ru-RU" sz="2200" dirty="0">
                <a:solidFill>
                  <a:srgbClr val="000000"/>
                </a:solidFill>
                <a:latin typeface="Times New Roman" panose="02020603050405020304" pitchFamily="18" charset="0"/>
                <a:cs typeface="Times New Roman" panose="02020603050405020304" pitchFamily="18" charset="0"/>
              </a:rPr>
              <a:t> такого </a:t>
            </a:r>
            <a:r>
              <a:rPr lang="ru-RU" sz="2200" dirty="0" err="1">
                <a:solidFill>
                  <a:srgbClr val="000000"/>
                </a:solidFill>
                <a:latin typeface="Times New Roman" panose="02020603050405020304" pitchFamily="18" charset="0"/>
                <a:cs typeface="Times New Roman" panose="02020603050405020304" pitchFamily="18" charset="0"/>
              </a:rPr>
              <a:t>перевищення</a:t>
            </a:r>
            <a:r>
              <a:rPr lang="ru-RU"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Щодо</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i="1" dirty="0" err="1" smtClean="0">
                <a:solidFill>
                  <a:srgbClr val="000000"/>
                </a:solidFill>
                <a:latin typeface="Times New Roman" panose="02020603050405020304" pitchFamily="18" charset="0"/>
                <a:cs typeface="Times New Roman" panose="02020603050405020304" pitchFamily="18" charset="0"/>
              </a:rPr>
              <a:t>непрофільних</a:t>
            </a:r>
            <a:r>
              <a:rPr lang="ru-RU" sz="2200" i="1" dirty="0" smtClean="0">
                <a:solidFill>
                  <a:srgbClr val="000000"/>
                </a:solidFill>
                <a:latin typeface="Times New Roman" panose="02020603050405020304" pitchFamily="18" charset="0"/>
                <a:cs typeface="Times New Roman" panose="02020603050405020304" pitchFamily="18" charset="0"/>
              </a:rPr>
              <a:t> </a:t>
            </a:r>
            <a:r>
              <a:rPr lang="ru-RU" sz="2200" i="1" dirty="0" err="1" smtClean="0">
                <a:solidFill>
                  <a:srgbClr val="000000"/>
                </a:solidFill>
                <a:latin typeface="Times New Roman" panose="02020603050405020304" pitchFamily="18" charset="0"/>
                <a:cs typeface="Times New Roman" panose="02020603050405020304" pitchFamily="18" charset="0"/>
              </a:rPr>
              <a:t>активів</a:t>
            </a:r>
            <a:r>
              <a:rPr lang="ru-RU" sz="2200" dirty="0" smtClean="0">
                <a:solidFill>
                  <a:srgbClr val="000000"/>
                </a:solidFill>
                <a:latin typeface="Times New Roman" panose="02020603050405020304" pitchFamily="18" charset="0"/>
                <a:cs typeface="Times New Roman" panose="02020603050405020304" pitchFamily="18" charset="0"/>
              </a:rPr>
              <a:t>, то банк </a:t>
            </a:r>
            <a:r>
              <a:rPr lang="ru-RU" sz="2200" dirty="0" err="1">
                <a:solidFill>
                  <a:srgbClr val="000000"/>
                </a:solidFill>
                <a:latin typeface="Times New Roman" panose="02020603050405020304" pitchFamily="18" charset="0"/>
                <a:cs typeface="Times New Roman" panose="02020603050405020304" pitchFamily="18" charset="0"/>
              </a:rPr>
              <a:t>визначає</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їх</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балансову</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вартість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smtClean="0">
                <a:solidFill>
                  <a:srgbClr val="000000"/>
                </a:solidFill>
                <a:latin typeface="Times New Roman" panose="02020603050405020304" pitchFamily="18" charset="0"/>
                <a:cs typeface="Times New Roman" panose="02020603050405020304" pitchFamily="18" charset="0"/>
              </a:rPr>
              <a:t>станом </a:t>
            </a:r>
            <a:r>
              <a:rPr lang="ru-RU" sz="2200" dirty="0">
                <a:solidFill>
                  <a:srgbClr val="000000"/>
                </a:solidFill>
                <a:latin typeface="Times New Roman" panose="02020603050405020304" pitchFamily="18" charset="0"/>
                <a:cs typeface="Times New Roman" panose="02020603050405020304" pitchFamily="18" charset="0"/>
              </a:rPr>
              <a:t>на перше число кожного </a:t>
            </a:r>
            <a:r>
              <a:rPr lang="ru-RU" sz="2200" dirty="0" err="1">
                <a:solidFill>
                  <a:srgbClr val="000000"/>
                </a:solidFill>
                <a:latin typeface="Times New Roman" panose="02020603050405020304" pitchFamily="18" charset="0"/>
                <a:cs typeface="Times New Roman" panose="02020603050405020304" pitchFamily="18" charset="0"/>
              </a:rPr>
              <a:t>місяця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наступного</a:t>
            </a:r>
            <a:r>
              <a:rPr lang="ru-RU" sz="2200" dirty="0">
                <a:solidFill>
                  <a:srgbClr val="000000"/>
                </a:solidFill>
                <a:latin typeface="Times New Roman" panose="02020603050405020304" pitchFamily="18" charset="0"/>
                <a:cs typeface="Times New Roman" panose="02020603050405020304" pitchFamily="18" charset="0"/>
              </a:rPr>
              <a:t> за </a:t>
            </a:r>
            <a:r>
              <a:rPr lang="ru-RU" sz="2200" dirty="0" err="1">
                <a:solidFill>
                  <a:srgbClr val="000000"/>
                </a:solidFill>
                <a:latin typeface="Times New Roman" panose="02020603050405020304" pitchFamily="18" charset="0"/>
                <a:cs typeface="Times New Roman" panose="02020603050405020304" pitchFamily="18" charset="0"/>
              </a:rPr>
              <a:t>звітним</a:t>
            </a:r>
            <a:r>
              <a:rPr lang="ru-RU" sz="2200" dirty="0">
                <a:solidFill>
                  <a:srgbClr val="000000"/>
                </a:solidFill>
                <a:latin typeface="Times New Roman" panose="02020603050405020304" pitchFamily="18" charset="0"/>
                <a:cs typeface="Times New Roman" panose="02020603050405020304" pitchFamily="18" charset="0"/>
              </a:rPr>
              <a:t>, та </a:t>
            </a:r>
            <a:r>
              <a:rPr lang="ru-RU" sz="2200" dirty="0" err="1">
                <a:solidFill>
                  <a:srgbClr val="000000"/>
                </a:solidFill>
                <a:latin typeface="Times New Roman" panose="02020603050405020304" pitchFamily="18" charset="0"/>
                <a:cs typeface="Times New Roman" panose="02020603050405020304" pitchFamily="18" charset="0"/>
              </a:rPr>
              <a:t>включає</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її</a:t>
            </a:r>
            <a:r>
              <a:rPr lang="ru-RU" sz="2200" dirty="0">
                <a:solidFill>
                  <a:srgbClr val="000000"/>
                </a:solidFill>
                <a:latin typeface="Times New Roman" panose="02020603050405020304" pitchFamily="18" charset="0"/>
                <a:cs typeface="Times New Roman" panose="02020603050405020304" pitchFamily="18" charset="0"/>
              </a:rPr>
              <a:t> до </a:t>
            </a:r>
            <a:r>
              <a:rPr lang="ru-RU" sz="2200" dirty="0" err="1">
                <a:solidFill>
                  <a:srgbClr val="000000"/>
                </a:solidFill>
                <a:latin typeface="Times New Roman" panose="02020603050405020304" pitchFamily="18" charset="0"/>
                <a:cs typeface="Times New Roman" panose="02020603050405020304" pitchFamily="18" charset="0"/>
              </a:rPr>
              <a:t>вирахувань</a:t>
            </a:r>
            <a:r>
              <a:rPr lang="ru-RU" sz="2200" dirty="0">
                <a:solidFill>
                  <a:srgbClr val="000000"/>
                </a:solidFill>
                <a:latin typeface="Times New Roman" panose="02020603050405020304" pitchFamily="18" charset="0"/>
                <a:cs typeface="Times New Roman" panose="02020603050405020304" pitchFamily="18" charset="0"/>
              </a:rPr>
              <a:t> з ОК1 </a:t>
            </a:r>
            <a:r>
              <a:rPr lang="ru-RU" sz="2200" dirty="0" err="1">
                <a:solidFill>
                  <a:srgbClr val="000000"/>
                </a:solidFill>
                <a:latin typeface="Times New Roman" panose="02020603050405020304" pitchFamily="18" charset="0"/>
                <a:cs typeface="Times New Roman" panose="02020603050405020304" pitchFamily="18" charset="0"/>
              </a:rPr>
              <a:t>протягом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наступного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місяця</a:t>
            </a:r>
            <a:r>
              <a:rPr lang="ru-RU"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Банк уключає до </a:t>
            </a:r>
            <a:r>
              <a:rPr lang="uk-UA" sz="2200" dirty="0" err="1">
                <a:solidFill>
                  <a:srgbClr val="000000"/>
                </a:solidFill>
                <a:latin typeface="Times New Roman" panose="02020603050405020304" pitchFamily="18" charset="0"/>
                <a:cs typeface="Times New Roman" panose="02020603050405020304" pitchFamily="18" charset="0"/>
              </a:rPr>
              <a:t>вирахувань</a:t>
            </a:r>
            <a:r>
              <a:rPr lang="uk-UA" sz="2200" dirty="0">
                <a:solidFill>
                  <a:srgbClr val="000000"/>
                </a:solidFill>
                <a:latin typeface="Times New Roman" panose="02020603050405020304" pitchFamily="18" charset="0"/>
                <a:cs typeface="Times New Roman" panose="02020603050405020304" pitchFamily="18" charset="0"/>
              </a:rPr>
              <a:t> з ОК1 такі </a:t>
            </a:r>
            <a:r>
              <a:rPr lang="uk-UA" sz="2200" b="1" dirty="0">
                <a:solidFill>
                  <a:srgbClr val="000000"/>
                </a:solidFill>
                <a:latin typeface="Times New Roman" panose="02020603050405020304" pitchFamily="18" charset="0"/>
                <a:cs typeface="Times New Roman" panose="02020603050405020304" pitchFamily="18" charset="0"/>
              </a:rPr>
              <a:t>нараховані доходи</a:t>
            </a:r>
            <a:r>
              <a:rPr lang="uk-UA"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a:t>
            </a:r>
            <a:r>
              <a:rPr lang="uk-UA" sz="2200" dirty="0">
                <a:solidFill>
                  <a:srgbClr val="000000"/>
                </a:solidFill>
                <a:latin typeface="Times New Roman" panose="02020603050405020304" pitchFamily="18" charset="0"/>
                <a:cs typeface="Times New Roman" panose="02020603050405020304" pitchFamily="18" charset="0"/>
              </a:rPr>
              <a:t>) нараховані доходи, строк сплати яких згідно з договором </a:t>
            </a:r>
            <a:r>
              <a:rPr lang="uk-UA" sz="2200" dirty="0" smtClean="0">
                <a:solidFill>
                  <a:srgbClr val="000000"/>
                </a:solidFill>
                <a:latin typeface="Times New Roman" panose="02020603050405020304" pitchFamily="18" charset="0"/>
                <a:cs typeface="Times New Roman" panose="02020603050405020304" pitchFamily="18" charset="0"/>
              </a:rPr>
              <a:t>минув,, </a:t>
            </a:r>
            <a:r>
              <a:rPr lang="uk-UA" sz="2200" dirty="0">
                <a:solidFill>
                  <a:srgbClr val="000000"/>
                </a:solidFill>
                <a:latin typeface="Times New Roman" panose="02020603050405020304" pitchFamily="18" charset="0"/>
                <a:cs typeface="Times New Roman" panose="02020603050405020304" pitchFamily="18" charset="0"/>
              </a:rPr>
              <a:t>крім доходів за фінансовими активами, балансова вартість яких уключається до розрахунку суми вкладень банку в інструменти </a:t>
            </a:r>
            <a:r>
              <a:rPr lang="uk-UA" sz="2200" dirty="0" smtClean="0">
                <a:solidFill>
                  <a:srgbClr val="000000"/>
                </a:solidFill>
                <a:latin typeface="Times New Roman" panose="02020603050405020304" pitchFamily="18" charset="0"/>
                <a:cs typeface="Times New Roman" panose="02020603050405020304" pitchFamily="18" charset="0"/>
              </a:rPr>
              <a:t>капіталу;</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2</a:t>
            </a:r>
            <a:r>
              <a:rPr lang="uk-UA" sz="2200" dirty="0">
                <a:solidFill>
                  <a:srgbClr val="000000"/>
                </a:solidFill>
                <a:latin typeface="Times New Roman" panose="02020603050405020304" pitchFamily="18" charset="0"/>
                <a:cs typeface="Times New Roman" panose="02020603050405020304" pitchFamily="18" charset="0"/>
              </a:rPr>
              <a:t>) нараховані доходи, неотримані понад 30 днів із дати їх нарахування, строк сплати яких згідно з договором не </a:t>
            </a:r>
            <a:r>
              <a:rPr lang="uk-UA" sz="2200" dirty="0" smtClean="0">
                <a:solidFill>
                  <a:srgbClr val="000000"/>
                </a:solidFill>
                <a:latin typeface="Times New Roman" panose="02020603050405020304" pitchFamily="18" charset="0"/>
                <a:cs typeface="Times New Roman" panose="02020603050405020304" pitchFamily="18" charset="0"/>
              </a:rPr>
              <a:t>минув.</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60306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sz="half" idx="2"/>
          </p:nvPr>
        </p:nvSpPr>
        <p:spPr>
          <a:xfrm>
            <a:off x="769545" y="525101"/>
            <a:ext cx="10891318" cy="5803271"/>
          </a:xfrm>
        </p:spPr>
        <p:txBody>
          <a:bodyPr>
            <a:normAutofit lnSpcReduction="10000"/>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Банк </a:t>
            </a:r>
            <a:r>
              <a:rPr lang="ru-RU" sz="2200" dirty="0" err="1">
                <a:solidFill>
                  <a:srgbClr val="000000"/>
                </a:solidFill>
                <a:latin typeface="Times New Roman" panose="02020603050405020304" pitchFamily="18" charset="0"/>
                <a:cs typeface="Times New Roman" panose="02020603050405020304" pitchFamily="18" charset="0"/>
              </a:rPr>
              <a:t>уключає</a:t>
            </a:r>
            <a:r>
              <a:rPr lang="ru-RU" sz="2200" dirty="0">
                <a:solidFill>
                  <a:srgbClr val="000000"/>
                </a:solidFill>
                <a:latin typeface="Times New Roman" panose="02020603050405020304" pitchFamily="18" charset="0"/>
                <a:cs typeface="Times New Roman" panose="02020603050405020304" pitchFamily="18" charset="0"/>
              </a:rPr>
              <a:t> до </a:t>
            </a:r>
            <a:r>
              <a:rPr lang="ru-RU" sz="2200" dirty="0" err="1">
                <a:solidFill>
                  <a:srgbClr val="000000"/>
                </a:solidFill>
                <a:latin typeface="Times New Roman" panose="02020603050405020304" pitchFamily="18" charset="0"/>
                <a:cs typeface="Times New Roman" panose="02020603050405020304" pitchFamily="18" charset="0"/>
              </a:rPr>
              <a:t>розрахунку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суми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нарахованих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доходів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неотриманих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понад</a:t>
            </a:r>
            <a:r>
              <a:rPr lang="ru-RU" sz="2200" dirty="0">
                <a:solidFill>
                  <a:srgbClr val="000000"/>
                </a:solidFill>
                <a:latin typeface="Times New Roman" panose="02020603050405020304" pitchFamily="18" charset="0"/>
                <a:cs typeface="Times New Roman" panose="02020603050405020304" pitchFamily="18" charset="0"/>
              </a:rPr>
              <a:t> 30 </a:t>
            </a:r>
            <a:r>
              <a:rPr lang="ru-RU" sz="2200" dirty="0" err="1">
                <a:solidFill>
                  <a:srgbClr val="000000"/>
                </a:solidFill>
                <a:latin typeface="Times New Roman" panose="02020603050405020304" pitchFamily="18" charset="0"/>
                <a:cs typeface="Times New Roman" panose="02020603050405020304" pitchFamily="18" charset="0"/>
              </a:rPr>
              <a:t>днів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із</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дати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їх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нарахування</a:t>
            </a:r>
            <a:r>
              <a:rPr lang="ru-RU" sz="2200" dirty="0">
                <a:solidFill>
                  <a:srgbClr val="000000"/>
                </a:solidFill>
                <a:latin typeface="Times New Roman" panose="02020603050405020304" pitchFamily="18" charset="0"/>
                <a:cs typeface="Times New Roman" panose="02020603050405020304" pitchFamily="18" charset="0"/>
              </a:rPr>
              <a:t>, строк </a:t>
            </a:r>
            <a:r>
              <a:rPr lang="ru-RU" sz="2200" dirty="0" err="1">
                <a:solidFill>
                  <a:srgbClr val="000000"/>
                </a:solidFill>
                <a:latin typeface="Times New Roman" panose="02020603050405020304" pitchFamily="18" charset="0"/>
                <a:cs typeface="Times New Roman" panose="02020603050405020304" pitchFamily="18" charset="0"/>
              </a:rPr>
              <a:t>сплати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яких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згідно</a:t>
            </a:r>
            <a:r>
              <a:rPr lang="ru-RU" sz="2200" dirty="0">
                <a:solidFill>
                  <a:srgbClr val="000000"/>
                </a:solidFill>
                <a:latin typeface="Times New Roman" panose="02020603050405020304" pitchFamily="18" charset="0"/>
                <a:cs typeface="Times New Roman" panose="02020603050405020304" pitchFamily="18" charset="0"/>
              </a:rPr>
              <a:t> з договором не минув, </a:t>
            </a:r>
            <a:r>
              <a:rPr lang="ru-RU" sz="2200" dirty="0" err="1">
                <a:solidFill>
                  <a:srgbClr val="000000"/>
                </a:solidFill>
                <a:latin typeface="Times New Roman" panose="02020603050405020304" pitchFamily="18" charset="0"/>
                <a:cs typeface="Times New Roman" panose="02020603050405020304" pitchFamily="18" charset="0"/>
              </a:rPr>
              <a:t>нараховані</a:t>
            </a:r>
            <a:r>
              <a:rPr lang="ru-RU" sz="2200" dirty="0">
                <a:solidFill>
                  <a:srgbClr val="000000"/>
                </a:solidFill>
                <a:latin typeface="Times New Roman" panose="02020603050405020304" pitchFamily="18" charset="0"/>
                <a:cs typeface="Times New Roman" panose="02020603050405020304" pitchFamily="18" charset="0"/>
              </a:rPr>
              <a:t> доходи за </a:t>
            </a:r>
            <a:r>
              <a:rPr lang="ru-RU" sz="2200" dirty="0" err="1">
                <a:solidFill>
                  <a:srgbClr val="000000"/>
                </a:solidFill>
                <a:latin typeface="Times New Roman" panose="02020603050405020304" pitchFamily="18" charset="0"/>
                <a:cs typeface="Times New Roman" panose="02020603050405020304" pitchFamily="18" charset="0"/>
              </a:rPr>
              <a:t>борговими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цінними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паперами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емітованими</a:t>
            </a:r>
            <a:r>
              <a:rPr lang="ru-RU" sz="2200" dirty="0">
                <a:solidFill>
                  <a:srgbClr val="000000"/>
                </a:solidFill>
                <a:latin typeface="Times New Roman" panose="02020603050405020304" pitchFamily="18" charset="0"/>
                <a:cs typeface="Times New Roman" panose="02020603050405020304" pitchFamily="18" charset="0"/>
              </a:rPr>
              <a:t> в </a:t>
            </a:r>
            <a:r>
              <a:rPr lang="ru-RU" sz="2200" dirty="0" err="1">
                <a:solidFill>
                  <a:srgbClr val="000000"/>
                </a:solidFill>
                <a:latin typeface="Times New Roman" panose="02020603050405020304" pitchFamily="18" charset="0"/>
                <a:cs typeface="Times New Roman" panose="02020603050405020304" pitchFamily="18" charset="0"/>
              </a:rPr>
              <a:t>іноземній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валюті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центральними</a:t>
            </a:r>
            <a:r>
              <a:rPr lang="ru-RU" sz="2200" dirty="0">
                <a:solidFill>
                  <a:srgbClr val="000000"/>
                </a:solidFill>
                <a:latin typeface="Times New Roman" panose="02020603050405020304" pitchFamily="18" charset="0"/>
                <a:cs typeface="Times New Roman" panose="02020603050405020304" pitchFamily="18" charset="0"/>
              </a:rPr>
              <a:t> органами </a:t>
            </a:r>
            <a:r>
              <a:rPr lang="ru-RU" sz="2200" dirty="0" err="1">
                <a:solidFill>
                  <a:srgbClr val="000000"/>
                </a:solidFill>
                <a:latin typeface="Times New Roman" panose="02020603050405020304" pitchFamily="18" charset="0"/>
                <a:cs typeface="Times New Roman" panose="02020603050405020304" pitchFamily="18" charset="0"/>
              </a:rPr>
              <a:t>виконавчої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влади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України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придбаними</a:t>
            </a:r>
            <a:r>
              <a:rPr lang="ru-RU" sz="2200" dirty="0">
                <a:solidFill>
                  <a:srgbClr val="000000"/>
                </a:solidFill>
                <a:latin typeface="Times New Roman" panose="02020603050405020304" pitchFamily="18" charset="0"/>
                <a:cs typeface="Times New Roman" panose="02020603050405020304" pitchFamily="18" charset="0"/>
              </a:rPr>
              <a:t>/</a:t>
            </a:r>
            <a:r>
              <a:rPr lang="ru-RU" sz="2200" dirty="0" err="1">
                <a:solidFill>
                  <a:srgbClr val="000000"/>
                </a:solidFill>
                <a:latin typeface="Times New Roman" panose="02020603050405020304" pitchFamily="18" charset="0"/>
                <a:cs typeface="Times New Roman" panose="02020603050405020304" pitchFamily="18" charset="0"/>
              </a:rPr>
              <a:t>набутими</a:t>
            </a:r>
            <a:r>
              <a:rPr lang="ru-RU" sz="2200" dirty="0">
                <a:solidFill>
                  <a:srgbClr val="000000"/>
                </a:solidFill>
                <a:latin typeface="Times New Roman" panose="02020603050405020304" pitchFamily="18" charset="0"/>
                <a:cs typeface="Times New Roman" panose="02020603050405020304" pitchFamily="18" charset="0"/>
              </a:rPr>
              <a:t> у </a:t>
            </a:r>
            <a:r>
              <a:rPr lang="ru-RU" sz="2200" dirty="0" err="1">
                <a:solidFill>
                  <a:srgbClr val="000000"/>
                </a:solidFill>
                <a:latin typeface="Times New Roman" panose="02020603050405020304" pitchFamily="18" charset="0"/>
                <a:cs typeface="Times New Roman" panose="02020603050405020304" pitchFamily="18" charset="0"/>
              </a:rPr>
              <a:t>власність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після</a:t>
            </a:r>
            <a:r>
              <a:rPr lang="ru-RU" sz="2200" dirty="0">
                <a:solidFill>
                  <a:srgbClr val="000000"/>
                </a:solidFill>
                <a:latin typeface="Times New Roman" panose="02020603050405020304" pitchFamily="18" charset="0"/>
                <a:cs typeface="Times New Roman" panose="02020603050405020304" pitchFamily="18" charset="0"/>
              </a:rPr>
              <a:t> 31 </a:t>
            </a:r>
            <a:r>
              <a:rPr lang="ru-RU" sz="2200" dirty="0" err="1">
                <a:solidFill>
                  <a:srgbClr val="000000"/>
                </a:solidFill>
                <a:latin typeface="Times New Roman" panose="02020603050405020304" pitchFamily="18" charset="0"/>
                <a:cs typeface="Times New Roman" panose="02020603050405020304" pitchFamily="18" charset="0"/>
              </a:rPr>
              <a:t>березня</a:t>
            </a:r>
            <a:r>
              <a:rPr lang="ru-RU" sz="2200" dirty="0">
                <a:solidFill>
                  <a:srgbClr val="000000"/>
                </a:solidFill>
                <a:latin typeface="Times New Roman" panose="02020603050405020304" pitchFamily="18" charset="0"/>
                <a:cs typeface="Times New Roman" panose="02020603050405020304" pitchFamily="18" charset="0"/>
              </a:rPr>
              <a:t> 2021 року, </a:t>
            </a:r>
            <a:r>
              <a:rPr lang="ru-RU" sz="2200" dirty="0" err="1">
                <a:solidFill>
                  <a:srgbClr val="000000"/>
                </a:solidFill>
                <a:latin typeface="Times New Roman" panose="02020603050405020304" pitchFamily="18" charset="0"/>
                <a:cs typeface="Times New Roman" panose="02020603050405020304" pitchFamily="18" charset="0"/>
              </a:rPr>
              <a:t>із</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застосуванням</a:t>
            </a:r>
            <a:r>
              <a:rPr lang="ru-RU" sz="2200" dirty="0">
                <a:solidFill>
                  <a:srgbClr val="000000"/>
                </a:solidFill>
                <a:latin typeface="Times New Roman" panose="02020603050405020304" pitchFamily="18" charset="0"/>
                <a:cs typeface="Times New Roman" panose="02020603050405020304" pitchFamily="18" charset="0"/>
              </a:rPr>
              <a:t> таких </a:t>
            </a:r>
            <a:r>
              <a:rPr lang="ru-RU" sz="2200" dirty="0" err="1">
                <a:solidFill>
                  <a:srgbClr val="000000"/>
                </a:solidFill>
                <a:latin typeface="Times New Roman" panose="02020603050405020304" pitchFamily="18" charset="0"/>
                <a:cs typeface="Times New Roman" panose="02020603050405020304" pitchFamily="18" charset="0"/>
              </a:rPr>
              <a:t>коефіцієнтів</a:t>
            </a:r>
            <a:r>
              <a:rPr lang="ru-RU" sz="2200" dirty="0">
                <a:solidFill>
                  <a:srgbClr val="000000"/>
                </a:solidFill>
                <a:latin typeface="Times New Roman" panose="02020603050405020304" pitchFamily="18" charset="0"/>
                <a:cs typeface="Times New Roman" panose="02020603050405020304" pitchFamily="18" charset="0"/>
              </a:rPr>
              <a:t>: до 30 </a:t>
            </a:r>
            <a:r>
              <a:rPr lang="ru-RU" sz="2200" dirty="0" err="1">
                <a:solidFill>
                  <a:srgbClr val="000000"/>
                </a:solidFill>
                <a:latin typeface="Times New Roman" panose="02020603050405020304" pitchFamily="18" charset="0"/>
                <a:cs typeface="Times New Roman" panose="02020603050405020304" pitchFamily="18" charset="0"/>
              </a:rPr>
              <a:t>грудня</a:t>
            </a:r>
            <a:r>
              <a:rPr lang="ru-RU" sz="2200" dirty="0">
                <a:solidFill>
                  <a:srgbClr val="000000"/>
                </a:solidFill>
                <a:latin typeface="Times New Roman" panose="02020603050405020304" pitchFamily="18" charset="0"/>
                <a:cs typeface="Times New Roman" panose="02020603050405020304" pitchFamily="18" charset="0"/>
              </a:rPr>
              <a:t> 2025 року (</a:t>
            </a:r>
            <a:r>
              <a:rPr lang="ru-RU" sz="2200" dirty="0" err="1">
                <a:solidFill>
                  <a:srgbClr val="000000"/>
                </a:solidFill>
                <a:latin typeface="Times New Roman" panose="02020603050405020304" pitchFamily="18" charset="0"/>
                <a:cs typeface="Times New Roman" panose="02020603050405020304" pitchFamily="18" charset="0"/>
              </a:rPr>
              <a:t>включно</a:t>
            </a:r>
            <a:r>
              <a:rPr lang="ru-RU" sz="2200" dirty="0">
                <a:solidFill>
                  <a:srgbClr val="000000"/>
                </a:solidFill>
                <a:latin typeface="Times New Roman" panose="02020603050405020304" pitchFamily="18" charset="0"/>
                <a:cs typeface="Times New Roman" panose="02020603050405020304" pitchFamily="18" charset="0"/>
              </a:rPr>
              <a:t>) - 0,5; з 31 </a:t>
            </a:r>
            <a:r>
              <a:rPr lang="ru-RU" sz="2200" dirty="0" err="1">
                <a:solidFill>
                  <a:srgbClr val="000000"/>
                </a:solidFill>
                <a:latin typeface="Times New Roman" panose="02020603050405020304" pitchFamily="18" charset="0"/>
                <a:cs typeface="Times New Roman" panose="02020603050405020304" pitchFamily="18" charset="0"/>
              </a:rPr>
              <a:t>грудня</a:t>
            </a:r>
            <a:r>
              <a:rPr lang="ru-RU" sz="2200" dirty="0">
                <a:solidFill>
                  <a:srgbClr val="000000"/>
                </a:solidFill>
                <a:latin typeface="Times New Roman" panose="02020603050405020304" pitchFamily="18" charset="0"/>
                <a:cs typeface="Times New Roman" panose="02020603050405020304" pitchFamily="18" charset="0"/>
              </a:rPr>
              <a:t> 2025 року - 1</a:t>
            </a:r>
            <a:r>
              <a:rPr lang="ru-RU" sz="2200" dirty="0" smtClean="0">
                <a:solidFill>
                  <a:srgbClr val="000000"/>
                </a:solidFill>
                <a:latin typeface="Times New Roman" panose="02020603050405020304" pitchFamily="18" charset="0"/>
                <a:cs typeface="Times New Roman" panose="02020603050405020304" pitchFamily="18" charset="0"/>
              </a:rPr>
              <a:t>.</a:t>
            </a:r>
          </a:p>
          <a:p>
            <a:pPr algn="ctr">
              <a:spcBef>
                <a:spcPts val="0"/>
              </a:spcBef>
            </a:pPr>
            <a:r>
              <a:rPr lang="ru-RU" sz="2200" b="1" dirty="0" err="1" smtClean="0">
                <a:solidFill>
                  <a:srgbClr val="000000"/>
                </a:solidFill>
                <a:latin typeface="Times New Roman" panose="02020603050405020304" pitchFamily="18" charset="0"/>
                <a:cs typeface="Times New Roman" panose="02020603050405020304" pitchFamily="18" charset="0"/>
              </a:rPr>
              <a:t>Складові</a:t>
            </a:r>
            <a:r>
              <a:rPr lang="ru-RU" sz="2200" b="1" dirty="0" smtClean="0">
                <a:solidFill>
                  <a:srgbClr val="000000"/>
                </a:solidFill>
                <a:latin typeface="Times New Roman" panose="02020603050405020304" pitchFamily="18" charset="0"/>
                <a:cs typeface="Times New Roman" panose="02020603050405020304" pitchFamily="18" charset="0"/>
              </a:rPr>
              <a:t> </a:t>
            </a:r>
            <a:r>
              <a:rPr lang="ru-RU" sz="2200" b="1" dirty="0">
                <a:solidFill>
                  <a:srgbClr val="000000"/>
                </a:solidFill>
                <a:latin typeface="Times New Roman" panose="02020603050405020304" pitchFamily="18" charset="0"/>
                <a:cs typeface="Times New Roman" panose="02020603050405020304" pitchFamily="18" charset="0"/>
              </a:rPr>
              <a:t>ДК1 та </a:t>
            </a:r>
            <a:r>
              <a:rPr lang="ru-RU" sz="2200" b="1" dirty="0" err="1">
                <a:solidFill>
                  <a:srgbClr val="000000"/>
                </a:solidFill>
                <a:latin typeface="Times New Roman" panose="02020603050405020304" pitchFamily="18" charset="0"/>
                <a:cs typeface="Times New Roman" panose="02020603050405020304" pitchFamily="18" charset="0"/>
              </a:rPr>
              <a:t>вирахування</a:t>
            </a:r>
            <a:r>
              <a:rPr lang="ru-RU" sz="2200" b="1" dirty="0">
                <a:solidFill>
                  <a:srgbClr val="000000"/>
                </a:solidFill>
                <a:latin typeface="Times New Roman" panose="02020603050405020304" pitchFamily="18" charset="0"/>
                <a:cs typeface="Times New Roman" panose="02020603050405020304" pitchFamily="18" charset="0"/>
              </a:rPr>
              <a:t> з </a:t>
            </a:r>
            <a:r>
              <a:rPr lang="ru-RU" sz="2200" b="1" dirty="0" smtClean="0">
                <a:solidFill>
                  <a:srgbClr val="000000"/>
                </a:solidFill>
                <a:latin typeface="Times New Roman" panose="02020603050405020304" pitchFamily="18" charset="0"/>
                <a:cs typeface="Times New Roman" panose="02020603050405020304" pitchFamily="18" charset="0"/>
              </a:rPr>
              <a:t>ДК1:</a:t>
            </a:r>
            <a:endParaRPr lang="ru-RU" sz="2200" b="1"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Банк </a:t>
            </a:r>
            <a:r>
              <a:rPr lang="ru-RU" sz="2200" dirty="0" err="1">
                <a:solidFill>
                  <a:srgbClr val="000000"/>
                </a:solidFill>
                <a:latin typeface="Times New Roman" panose="02020603050405020304" pitchFamily="18" charset="0"/>
                <a:cs typeface="Times New Roman" panose="02020603050405020304" pitchFamily="18" charset="0"/>
              </a:rPr>
              <a:t>уключає</a:t>
            </a:r>
            <a:r>
              <a:rPr lang="ru-RU" sz="2200" dirty="0">
                <a:solidFill>
                  <a:srgbClr val="000000"/>
                </a:solidFill>
                <a:latin typeface="Times New Roman" panose="02020603050405020304" pitchFamily="18" charset="0"/>
                <a:cs typeface="Times New Roman" panose="02020603050405020304" pitchFamily="18" charset="0"/>
              </a:rPr>
              <a:t> до </a:t>
            </a:r>
            <a:r>
              <a:rPr lang="ru-RU" sz="2200" dirty="0" err="1">
                <a:solidFill>
                  <a:srgbClr val="000000"/>
                </a:solidFill>
                <a:latin typeface="Times New Roman" panose="02020603050405020304" pitchFamily="18" charset="0"/>
                <a:cs typeface="Times New Roman" panose="02020603050405020304" pitchFamily="18" charset="0"/>
              </a:rPr>
              <a:t>складових</a:t>
            </a:r>
            <a:r>
              <a:rPr lang="ru-RU" sz="2200" dirty="0">
                <a:solidFill>
                  <a:srgbClr val="000000"/>
                </a:solidFill>
                <a:latin typeface="Times New Roman" panose="02020603050405020304" pitchFamily="18" charset="0"/>
                <a:cs typeface="Times New Roman" panose="02020603050405020304" pitchFamily="18" charset="0"/>
              </a:rPr>
              <a:t> ДК1 </a:t>
            </a:r>
            <a:r>
              <a:rPr lang="ru-RU" sz="2200" dirty="0" err="1">
                <a:solidFill>
                  <a:srgbClr val="000000"/>
                </a:solidFill>
                <a:latin typeface="Times New Roman" panose="02020603050405020304" pitchFamily="18" charset="0"/>
                <a:cs typeface="Times New Roman" panose="02020603050405020304" pitchFamily="18" charset="0"/>
              </a:rPr>
              <a:t>власні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інструменти</a:t>
            </a:r>
            <a:r>
              <a:rPr lang="ru-RU" sz="2200" dirty="0">
                <a:solidFill>
                  <a:srgbClr val="000000"/>
                </a:solidFill>
                <a:latin typeface="Times New Roman" panose="02020603050405020304" pitchFamily="18" charset="0"/>
                <a:cs typeface="Times New Roman" panose="02020603050405020304" pitchFamily="18" charset="0"/>
              </a:rPr>
              <a:t> ДК1, до </a:t>
            </a:r>
            <a:r>
              <a:rPr lang="ru-RU" sz="2200" dirty="0" err="1">
                <a:solidFill>
                  <a:srgbClr val="000000"/>
                </a:solidFill>
                <a:latin typeface="Times New Roman" panose="02020603050405020304" pitchFamily="18" charset="0"/>
                <a:cs typeface="Times New Roman" panose="02020603050405020304" pitchFamily="18" charset="0"/>
              </a:rPr>
              <a:t>яких</a:t>
            </a:r>
            <a:r>
              <a:rPr lang="ru-RU" sz="2200" dirty="0">
                <a:solidFill>
                  <a:srgbClr val="000000"/>
                </a:solidFill>
                <a:latin typeface="Times New Roman" panose="02020603050405020304" pitchFamily="18" charset="0"/>
                <a:cs typeface="Times New Roman" panose="02020603050405020304" pitchFamily="18" charset="0"/>
              </a:rPr>
              <a:t> належать </a:t>
            </a:r>
            <a:r>
              <a:rPr lang="ru-RU" sz="2200" dirty="0" err="1">
                <a:solidFill>
                  <a:srgbClr val="000000"/>
                </a:solidFill>
                <a:latin typeface="Times New Roman" panose="02020603050405020304" pitchFamily="18" charset="0"/>
                <a:cs typeface="Times New Roman" panose="02020603050405020304" pitchFamily="18" charset="0"/>
              </a:rPr>
              <a:t>інструмент</a:t>
            </a:r>
            <a:r>
              <a:rPr lang="ru-RU" sz="2200" dirty="0">
                <a:solidFill>
                  <a:srgbClr val="000000"/>
                </a:solidFill>
                <a:latin typeface="Times New Roman" panose="02020603050405020304" pitchFamily="18" charset="0"/>
                <a:cs typeface="Times New Roman" panose="02020603050405020304" pitchFamily="18" charset="0"/>
              </a:rPr>
              <a:t> з </a:t>
            </a:r>
            <a:r>
              <a:rPr lang="ru-RU" sz="2200" dirty="0" err="1">
                <a:solidFill>
                  <a:srgbClr val="000000"/>
                </a:solidFill>
                <a:latin typeface="Times New Roman" panose="02020603050405020304" pitchFamily="18" charset="0"/>
                <a:cs typeface="Times New Roman" panose="02020603050405020304" pitchFamily="18" charset="0"/>
              </a:rPr>
              <a:t>умовами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списання</a:t>
            </a:r>
            <a:r>
              <a:rPr lang="ru-RU" sz="2200" dirty="0">
                <a:solidFill>
                  <a:srgbClr val="000000"/>
                </a:solidFill>
                <a:latin typeface="Times New Roman" panose="02020603050405020304" pitchFamily="18" charset="0"/>
                <a:cs typeface="Times New Roman" panose="02020603050405020304" pitchFamily="18" charset="0"/>
              </a:rPr>
              <a:t> / </a:t>
            </a:r>
            <a:r>
              <a:rPr lang="ru-RU" sz="2200" dirty="0" err="1">
                <a:solidFill>
                  <a:srgbClr val="000000"/>
                </a:solidFill>
                <a:latin typeface="Times New Roman" panose="02020603050405020304" pitchFamily="18" charset="0"/>
                <a:cs typeface="Times New Roman" panose="02020603050405020304" pitchFamily="18" charset="0"/>
              </a:rPr>
              <a:t>конверсії</a:t>
            </a:r>
            <a:r>
              <a:rPr lang="ru-RU" sz="2200" dirty="0">
                <a:solidFill>
                  <a:srgbClr val="000000"/>
                </a:solidFill>
                <a:latin typeface="Times New Roman" panose="02020603050405020304" pitchFamily="18" charset="0"/>
                <a:cs typeface="Times New Roman" panose="02020603050405020304" pitchFamily="18" charset="0"/>
              </a:rPr>
              <a:t>, за </a:t>
            </a:r>
            <a:r>
              <a:rPr lang="ru-RU" sz="2200" dirty="0" err="1">
                <a:solidFill>
                  <a:srgbClr val="000000"/>
                </a:solidFill>
                <a:latin typeface="Times New Roman" panose="02020603050405020304" pitchFamily="18" charset="0"/>
                <a:cs typeface="Times New Roman" panose="02020603050405020304" pitchFamily="18" charset="0"/>
              </a:rPr>
              <a:t>умови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отримання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дозволу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Національного</a:t>
            </a:r>
            <a:r>
              <a:rPr lang="ru-RU" sz="2200" dirty="0">
                <a:solidFill>
                  <a:srgbClr val="000000"/>
                </a:solidFill>
                <a:latin typeface="Times New Roman" panose="02020603050405020304" pitchFamily="18" charset="0"/>
                <a:cs typeface="Times New Roman" panose="02020603050405020304" pitchFamily="18" charset="0"/>
              </a:rPr>
              <a:t> банку на </a:t>
            </a:r>
            <a:r>
              <a:rPr lang="ru-RU" sz="2200" dirty="0" err="1">
                <a:solidFill>
                  <a:srgbClr val="000000"/>
                </a:solidFill>
                <a:latin typeface="Times New Roman" panose="02020603050405020304" pitchFamily="18" charset="0"/>
                <a:cs typeface="Times New Roman" panose="02020603050405020304" pitchFamily="18" charset="0"/>
              </a:rPr>
              <a:t>його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включення</a:t>
            </a:r>
            <a:r>
              <a:rPr lang="ru-RU" sz="2200" dirty="0">
                <a:solidFill>
                  <a:srgbClr val="000000"/>
                </a:solidFill>
                <a:latin typeface="Times New Roman" panose="02020603050405020304" pitchFamily="18" charset="0"/>
                <a:cs typeface="Times New Roman" panose="02020603050405020304" pitchFamily="18" charset="0"/>
              </a:rPr>
              <a:t> до ДК1 </a:t>
            </a:r>
            <a:r>
              <a:rPr lang="ru-RU" sz="2200" dirty="0" err="1">
                <a:solidFill>
                  <a:srgbClr val="000000"/>
                </a:solidFill>
                <a:latin typeface="Times New Roman" panose="02020603050405020304" pitchFamily="18" charset="0"/>
                <a:cs typeface="Times New Roman" panose="02020603050405020304" pitchFamily="18" charset="0"/>
              </a:rPr>
              <a:t>відповідно</a:t>
            </a:r>
            <a:r>
              <a:rPr lang="ru-RU" sz="2200" dirty="0">
                <a:solidFill>
                  <a:srgbClr val="000000"/>
                </a:solidFill>
                <a:latin typeface="Times New Roman" panose="02020603050405020304" pitchFamily="18" charset="0"/>
                <a:cs typeface="Times New Roman" panose="02020603050405020304" pitchFamily="18" charset="0"/>
              </a:rPr>
              <a:t> до порядку та умов, </a:t>
            </a:r>
            <a:r>
              <a:rPr lang="ru-RU" sz="2200" dirty="0" err="1">
                <a:solidFill>
                  <a:srgbClr val="000000"/>
                </a:solidFill>
                <a:latin typeface="Times New Roman" panose="02020603050405020304" pitchFamily="18" charset="0"/>
                <a:cs typeface="Times New Roman" panose="02020603050405020304" pitchFamily="18" charset="0"/>
              </a:rPr>
              <a:t>визначених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smtClean="0">
                <a:solidFill>
                  <a:srgbClr val="000000"/>
                </a:solidFill>
                <a:latin typeface="Times New Roman" panose="02020603050405020304" pitchFamily="18" charset="0"/>
                <a:cs typeface="Times New Roman" panose="02020603050405020304" pitchFamily="18" charset="0"/>
              </a:rPr>
              <a:t>НБУ.</a:t>
            </a:r>
            <a:endParaRPr lang="ru-RU"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Банк </a:t>
            </a:r>
            <a:r>
              <a:rPr lang="ru-RU" sz="2200" dirty="0" err="1">
                <a:solidFill>
                  <a:srgbClr val="000000"/>
                </a:solidFill>
                <a:latin typeface="Times New Roman" panose="02020603050405020304" pitchFamily="18" charset="0"/>
                <a:cs typeface="Times New Roman" panose="02020603050405020304" pitchFamily="18" charset="0"/>
              </a:rPr>
              <a:t>має</a:t>
            </a:r>
            <a:r>
              <a:rPr lang="ru-RU" sz="2200" dirty="0">
                <a:solidFill>
                  <a:srgbClr val="000000"/>
                </a:solidFill>
                <a:latin typeface="Times New Roman" panose="02020603050405020304" pitchFamily="18" charset="0"/>
                <a:cs typeface="Times New Roman" panose="02020603050405020304" pitchFamily="18" charset="0"/>
              </a:rPr>
              <a:t> право </a:t>
            </a:r>
            <a:r>
              <a:rPr lang="ru-RU" sz="2200" dirty="0" err="1">
                <a:solidFill>
                  <a:srgbClr val="000000"/>
                </a:solidFill>
                <a:latin typeface="Times New Roman" panose="02020603050405020304" pitchFamily="18" charset="0"/>
                <a:cs typeface="Times New Roman" panose="02020603050405020304" pitchFamily="18" charset="0"/>
              </a:rPr>
              <a:t>включати</a:t>
            </a:r>
            <a:r>
              <a:rPr lang="ru-RU" sz="2200" dirty="0">
                <a:solidFill>
                  <a:srgbClr val="000000"/>
                </a:solidFill>
                <a:latin typeface="Times New Roman" panose="02020603050405020304" pitchFamily="18" charset="0"/>
                <a:cs typeface="Times New Roman" panose="02020603050405020304" pitchFamily="18" charset="0"/>
              </a:rPr>
              <a:t> до ДК1 </a:t>
            </a:r>
            <a:r>
              <a:rPr lang="ru-RU" sz="2200" dirty="0" err="1">
                <a:solidFill>
                  <a:srgbClr val="000000"/>
                </a:solidFill>
                <a:latin typeface="Times New Roman" panose="02020603050405020304" pitchFamily="18" charset="0"/>
                <a:cs typeface="Times New Roman" panose="02020603050405020304" pitchFamily="18" charset="0"/>
              </a:rPr>
              <a:t>власний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a:t>
            </a:r>
            <a:r>
              <a:rPr lang="ru-RU" sz="2200" dirty="0">
                <a:solidFill>
                  <a:srgbClr val="000000"/>
                </a:solidFill>
                <a:latin typeface="Times New Roman" panose="02020603050405020304" pitchFamily="18" charset="0"/>
                <a:cs typeface="Times New Roman" panose="02020603050405020304" pitchFamily="18" charset="0"/>
              </a:rPr>
              <a:t> ДК1 з </a:t>
            </a:r>
            <a:r>
              <a:rPr lang="ru-RU" sz="2200" dirty="0" err="1">
                <a:solidFill>
                  <a:srgbClr val="000000"/>
                </a:solidFill>
                <a:latin typeface="Times New Roman" panose="02020603050405020304" pitchFamily="18" charset="0"/>
                <a:cs typeface="Times New Roman" panose="02020603050405020304" pitchFamily="18" charset="0"/>
              </a:rPr>
              <a:t>наступного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робочого</a:t>
            </a:r>
            <a:r>
              <a:rPr lang="ru-RU" sz="2200" dirty="0">
                <a:solidFill>
                  <a:srgbClr val="000000"/>
                </a:solidFill>
                <a:latin typeface="Times New Roman" panose="02020603050405020304" pitchFamily="18" charset="0"/>
                <a:cs typeface="Times New Roman" panose="02020603050405020304" pitchFamily="18" charset="0"/>
              </a:rPr>
              <a:t> дня </a:t>
            </a:r>
            <a:r>
              <a:rPr lang="ru-RU" sz="2200" dirty="0" err="1">
                <a:solidFill>
                  <a:srgbClr val="000000"/>
                </a:solidFill>
                <a:latin typeface="Times New Roman" panose="02020603050405020304" pitchFamily="18" charset="0"/>
                <a:cs typeface="Times New Roman" panose="02020603050405020304" pitchFamily="18" charset="0"/>
              </a:rPr>
              <a:t>після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отримання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дозволу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Національного</a:t>
            </a:r>
            <a:r>
              <a:rPr lang="ru-RU" sz="2200" dirty="0">
                <a:solidFill>
                  <a:srgbClr val="000000"/>
                </a:solidFill>
                <a:latin typeface="Times New Roman" panose="02020603050405020304" pitchFamily="18" charset="0"/>
                <a:cs typeface="Times New Roman" panose="02020603050405020304" pitchFamily="18" charset="0"/>
              </a:rPr>
              <a:t> банку на </a:t>
            </a:r>
            <a:r>
              <a:rPr lang="ru-RU" sz="2200" dirty="0" err="1">
                <a:solidFill>
                  <a:srgbClr val="000000"/>
                </a:solidFill>
                <a:latin typeface="Times New Roman" panose="02020603050405020304" pitchFamily="18" charset="0"/>
                <a:cs typeface="Times New Roman" panose="02020603050405020304" pitchFamily="18" charset="0"/>
              </a:rPr>
              <a:t>включення</a:t>
            </a:r>
            <a:r>
              <a:rPr lang="ru-RU" sz="2200" dirty="0">
                <a:solidFill>
                  <a:srgbClr val="000000"/>
                </a:solidFill>
                <a:latin typeface="Times New Roman" panose="02020603050405020304" pitchFamily="18" charset="0"/>
                <a:cs typeface="Times New Roman" panose="02020603050405020304" pitchFamily="18" charset="0"/>
              </a:rPr>
              <a:t> до ДК1 </a:t>
            </a:r>
            <a:r>
              <a:rPr lang="ru-RU" sz="2200" dirty="0" err="1">
                <a:solidFill>
                  <a:srgbClr val="000000"/>
                </a:solidFill>
                <a:latin typeface="Times New Roman" panose="02020603050405020304" pitchFamily="18" charset="0"/>
                <a:cs typeface="Times New Roman" panose="02020603050405020304" pitchFamily="18" charset="0"/>
              </a:rPr>
              <a:t>власного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smtClean="0">
                <a:solidFill>
                  <a:srgbClr val="000000"/>
                </a:solidFill>
                <a:latin typeface="Times New Roman" panose="02020603050405020304" pitchFamily="18" charset="0"/>
                <a:cs typeface="Times New Roman" panose="02020603050405020304" pitchFamily="18" charset="0"/>
              </a:rPr>
              <a:t>ДК1. Банк </a:t>
            </a:r>
            <a:r>
              <a:rPr lang="ru-RU" sz="2200" dirty="0">
                <a:solidFill>
                  <a:srgbClr val="000000"/>
                </a:solidFill>
                <a:latin typeface="Times New Roman" panose="02020603050405020304" pitchFamily="18" charset="0"/>
                <a:cs typeface="Times New Roman" panose="02020603050405020304" pitchFamily="18" charset="0"/>
              </a:rPr>
              <a:t>з 05 </a:t>
            </a:r>
            <a:r>
              <a:rPr lang="ru-RU" sz="2200" dirty="0" err="1">
                <a:solidFill>
                  <a:srgbClr val="000000"/>
                </a:solidFill>
                <a:latin typeface="Times New Roman" panose="02020603050405020304" pitchFamily="18" charset="0"/>
                <a:cs typeface="Times New Roman" panose="02020603050405020304" pitchFamily="18" charset="0"/>
              </a:rPr>
              <a:t>серпня</a:t>
            </a:r>
            <a:r>
              <a:rPr lang="ru-RU" sz="2200" dirty="0">
                <a:solidFill>
                  <a:srgbClr val="000000"/>
                </a:solidFill>
                <a:latin typeface="Times New Roman" panose="02020603050405020304" pitchFamily="18" charset="0"/>
                <a:cs typeface="Times New Roman" panose="02020603050405020304" pitchFamily="18" charset="0"/>
              </a:rPr>
              <a:t> 2024 року </a:t>
            </a:r>
            <a:r>
              <a:rPr lang="ru-RU" sz="2200" dirty="0" err="1">
                <a:solidFill>
                  <a:srgbClr val="000000"/>
                </a:solidFill>
                <a:latin typeface="Times New Roman" panose="02020603050405020304" pitchFamily="18" charset="0"/>
                <a:cs typeface="Times New Roman" panose="02020603050405020304" pitchFamily="18" charset="0"/>
              </a:rPr>
              <a:t>має</a:t>
            </a:r>
            <a:r>
              <a:rPr lang="ru-RU" sz="2200" dirty="0">
                <a:solidFill>
                  <a:srgbClr val="000000"/>
                </a:solidFill>
                <a:latin typeface="Times New Roman" panose="02020603050405020304" pitchFamily="18" charset="0"/>
                <a:cs typeface="Times New Roman" panose="02020603050405020304" pitchFamily="18" charset="0"/>
              </a:rPr>
              <a:t> право </a:t>
            </a:r>
            <a:r>
              <a:rPr lang="ru-RU" sz="2200" dirty="0" err="1">
                <a:solidFill>
                  <a:srgbClr val="000000"/>
                </a:solidFill>
                <a:latin typeface="Times New Roman" panose="02020603050405020304" pitchFamily="18" charset="0"/>
                <a:cs typeface="Times New Roman" panose="02020603050405020304" pitchFamily="18" charset="0"/>
              </a:rPr>
              <a:t>включати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a:t>
            </a:r>
            <a:r>
              <a:rPr lang="ru-RU" sz="2200" dirty="0">
                <a:solidFill>
                  <a:srgbClr val="000000"/>
                </a:solidFill>
                <a:latin typeface="Times New Roman" panose="02020603050405020304" pitchFamily="18" charset="0"/>
                <a:cs typeface="Times New Roman" panose="02020603050405020304" pitchFamily="18" charset="0"/>
              </a:rPr>
              <a:t> з </a:t>
            </a:r>
            <a:r>
              <a:rPr lang="ru-RU" sz="2200" dirty="0" err="1">
                <a:solidFill>
                  <a:srgbClr val="000000"/>
                </a:solidFill>
                <a:latin typeface="Times New Roman" panose="02020603050405020304" pitchFamily="18" charset="0"/>
                <a:cs typeface="Times New Roman" panose="02020603050405020304" pitchFamily="18" charset="0"/>
              </a:rPr>
              <a:t>умовами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списання</a:t>
            </a:r>
            <a:r>
              <a:rPr lang="ru-RU" sz="2200" dirty="0">
                <a:solidFill>
                  <a:srgbClr val="000000"/>
                </a:solidFill>
                <a:latin typeface="Times New Roman" panose="02020603050405020304" pitchFamily="18" charset="0"/>
                <a:cs typeface="Times New Roman" panose="02020603050405020304" pitchFamily="18" charset="0"/>
              </a:rPr>
              <a:t> / </a:t>
            </a:r>
            <a:r>
              <a:rPr lang="ru-RU" sz="2200" dirty="0" err="1">
                <a:solidFill>
                  <a:srgbClr val="000000"/>
                </a:solidFill>
                <a:latin typeface="Times New Roman" panose="02020603050405020304" pitchFamily="18" charset="0"/>
                <a:cs typeface="Times New Roman" panose="02020603050405020304" pitchFamily="18" charset="0"/>
              </a:rPr>
              <a:t>конверсії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який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включався</a:t>
            </a:r>
            <a:r>
              <a:rPr lang="ru-RU" sz="2200" dirty="0">
                <a:solidFill>
                  <a:srgbClr val="000000"/>
                </a:solidFill>
                <a:latin typeface="Times New Roman" panose="02020603050405020304" pitchFamily="18" charset="0"/>
                <a:cs typeface="Times New Roman" panose="02020603050405020304" pitchFamily="18" charset="0"/>
              </a:rPr>
              <a:t> до </a:t>
            </a:r>
            <a:r>
              <a:rPr lang="ru-RU" sz="2200" dirty="0" err="1">
                <a:solidFill>
                  <a:srgbClr val="000000"/>
                </a:solidFill>
                <a:latin typeface="Times New Roman" panose="02020603050405020304" pitchFamily="18" charset="0"/>
                <a:cs typeface="Times New Roman" panose="02020603050405020304" pitchFamily="18" charset="0"/>
              </a:rPr>
              <a:t>розрахунку</a:t>
            </a:r>
            <a:r>
              <a:rPr lang="ru-RU" sz="2200" dirty="0">
                <a:solidFill>
                  <a:srgbClr val="000000"/>
                </a:solidFill>
                <a:latin typeface="Times New Roman" panose="02020603050405020304" pitchFamily="18" charset="0"/>
                <a:cs typeface="Times New Roman" panose="02020603050405020304" pitchFamily="18" charset="0"/>
              </a:rPr>
              <a:t> регулятивного </a:t>
            </a:r>
            <a:r>
              <a:rPr lang="ru-RU" sz="2200" dirty="0" err="1">
                <a:solidFill>
                  <a:srgbClr val="000000"/>
                </a:solidFill>
                <a:latin typeface="Times New Roman" panose="02020603050405020304" pitchFamily="18" charset="0"/>
                <a:cs typeface="Times New Roman" panose="02020603050405020304" pitchFamily="18" charset="0"/>
              </a:rPr>
              <a:t>капіталу</a:t>
            </a:r>
            <a:r>
              <a:rPr lang="ru-RU" sz="2200" dirty="0">
                <a:solidFill>
                  <a:srgbClr val="000000"/>
                </a:solidFill>
                <a:latin typeface="Times New Roman" panose="02020603050405020304" pitchFamily="18" charset="0"/>
                <a:cs typeface="Times New Roman" panose="02020603050405020304" pitchFamily="18" charset="0"/>
              </a:rPr>
              <a:t> банку до 04 </a:t>
            </a:r>
            <a:r>
              <a:rPr lang="ru-RU" sz="2200" dirty="0" err="1">
                <a:solidFill>
                  <a:srgbClr val="000000"/>
                </a:solidFill>
                <a:latin typeface="Times New Roman" panose="02020603050405020304" pitchFamily="18" charset="0"/>
                <a:cs typeface="Times New Roman" panose="02020603050405020304" pitchFamily="18" charset="0"/>
              </a:rPr>
              <a:t>серпня</a:t>
            </a:r>
            <a:r>
              <a:rPr lang="ru-RU" sz="2200" dirty="0">
                <a:solidFill>
                  <a:srgbClr val="000000"/>
                </a:solidFill>
                <a:latin typeface="Times New Roman" panose="02020603050405020304" pitchFamily="18" charset="0"/>
                <a:cs typeface="Times New Roman" panose="02020603050405020304" pitchFamily="18" charset="0"/>
              </a:rPr>
              <a:t> 2024 року (</a:t>
            </a:r>
            <a:r>
              <a:rPr lang="ru-RU" sz="2200" dirty="0" err="1">
                <a:solidFill>
                  <a:srgbClr val="000000"/>
                </a:solidFill>
                <a:latin typeface="Times New Roman" panose="02020603050405020304" pitchFamily="18" charset="0"/>
                <a:cs typeface="Times New Roman" panose="02020603050405020304" pitchFamily="18" charset="0"/>
              </a:rPr>
              <a:t>включно</a:t>
            </a:r>
            <a:r>
              <a:rPr lang="ru-RU"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1</a:t>
            </a:r>
            <a:r>
              <a:rPr lang="ru-RU" sz="2200" dirty="0">
                <a:solidFill>
                  <a:srgbClr val="000000"/>
                </a:solidFill>
                <a:latin typeface="Times New Roman" panose="02020603050405020304" pitchFamily="18" charset="0"/>
                <a:cs typeface="Times New Roman" panose="02020603050405020304" pitchFamily="18" charset="0"/>
              </a:rPr>
              <a:t>) до ДК1 - за </a:t>
            </a:r>
            <a:r>
              <a:rPr lang="ru-RU" sz="2200" dirty="0" err="1">
                <a:solidFill>
                  <a:srgbClr val="000000"/>
                </a:solidFill>
                <a:latin typeface="Times New Roman" panose="02020603050405020304" pitchFamily="18" charset="0"/>
                <a:cs typeface="Times New Roman" panose="02020603050405020304" pitchFamily="18" charset="0"/>
              </a:rPr>
              <a:t>умови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погодження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Національним</a:t>
            </a:r>
            <a:r>
              <a:rPr lang="ru-RU" sz="2200" dirty="0">
                <a:solidFill>
                  <a:srgbClr val="000000"/>
                </a:solidFill>
                <a:latin typeface="Times New Roman" panose="02020603050405020304" pitchFamily="18" charset="0"/>
                <a:cs typeface="Times New Roman" panose="02020603050405020304" pitchFamily="18" charset="0"/>
              </a:rPr>
              <a:t> банком такого </a:t>
            </a:r>
            <a:r>
              <a:rPr lang="ru-RU" sz="2200" dirty="0" err="1">
                <a:solidFill>
                  <a:srgbClr val="000000"/>
                </a:solidFill>
                <a:latin typeface="Times New Roman" panose="02020603050405020304" pitchFamily="18" charset="0"/>
                <a:cs typeface="Times New Roman" panose="02020603050405020304" pitchFamily="18" charset="0"/>
              </a:rPr>
              <a:t>включення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відповідно</a:t>
            </a:r>
            <a:r>
              <a:rPr lang="ru-RU" sz="2200" dirty="0">
                <a:solidFill>
                  <a:srgbClr val="000000"/>
                </a:solidFill>
                <a:latin typeface="Times New Roman" panose="02020603050405020304" pitchFamily="18" charset="0"/>
                <a:cs typeface="Times New Roman" panose="02020603050405020304" pitchFamily="18" charset="0"/>
              </a:rPr>
              <a:t> до порядку та умов, </a:t>
            </a:r>
            <a:r>
              <a:rPr lang="ru-RU" sz="2200" dirty="0" err="1">
                <a:solidFill>
                  <a:srgbClr val="000000"/>
                </a:solidFill>
                <a:latin typeface="Times New Roman" panose="02020603050405020304" pitchFamily="18" charset="0"/>
                <a:cs typeface="Times New Roman" panose="02020603050405020304" pitchFamily="18" charset="0"/>
              </a:rPr>
              <a:t>визначених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smtClean="0">
                <a:solidFill>
                  <a:srgbClr val="000000"/>
                </a:solidFill>
                <a:latin typeface="Times New Roman" panose="02020603050405020304" pitchFamily="18" charset="0"/>
                <a:cs typeface="Times New Roman" panose="02020603050405020304" pitchFamily="18" charset="0"/>
              </a:rPr>
              <a:t>НБУ;</a:t>
            </a:r>
            <a:endParaRPr lang="ru-RU"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2</a:t>
            </a:r>
            <a:r>
              <a:rPr lang="ru-RU" sz="2200" dirty="0">
                <a:solidFill>
                  <a:srgbClr val="000000"/>
                </a:solidFill>
                <a:latin typeface="Times New Roman" panose="02020603050405020304" pitchFamily="18" charset="0"/>
                <a:cs typeface="Times New Roman" panose="02020603050405020304" pitchFamily="18" charset="0"/>
              </a:rPr>
              <a:t>) до </a:t>
            </a:r>
            <a:r>
              <a:rPr lang="ru-RU" sz="2200" dirty="0" err="1">
                <a:solidFill>
                  <a:srgbClr val="000000"/>
                </a:solidFill>
                <a:latin typeface="Times New Roman" panose="02020603050405020304" pitchFamily="18" charset="0"/>
                <a:cs typeface="Times New Roman" panose="02020603050405020304" pitchFamily="18" charset="0"/>
              </a:rPr>
              <a:t>капіталу</a:t>
            </a:r>
            <a:r>
              <a:rPr lang="ru-RU" sz="2200" dirty="0">
                <a:solidFill>
                  <a:srgbClr val="000000"/>
                </a:solidFill>
                <a:latin typeface="Times New Roman" panose="02020603050405020304" pitchFamily="18" charset="0"/>
                <a:cs typeface="Times New Roman" panose="02020603050405020304" pitchFamily="18" charset="0"/>
              </a:rPr>
              <a:t> 2 </a:t>
            </a:r>
            <a:r>
              <a:rPr lang="ru-RU" sz="2200" dirty="0" err="1">
                <a:solidFill>
                  <a:srgbClr val="000000"/>
                </a:solidFill>
                <a:latin typeface="Times New Roman" panose="02020603050405020304" pitchFamily="18" charset="0"/>
                <a:cs typeface="Times New Roman" panose="02020603050405020304" pitchFamily="18" charset="0"/>
              </a:rPr>
              <a:t>рівня</a:t>
            </a:r>
            <a:r>
              <a:rPr lang="ru-RU" sz="2200" dirty="0">
                <a:solidFill>
                  <a:srgbClr val="000000"/>
                </a:solidFill>
                <a:latin typeface="Times New Roman" panose="02020603050405020304" pitchFamily="18" charset="0"/>
                <a:cs typeface="Times New Roman" panose="02020603050405020304" pitchFamily="18" charset="0"/>
              </a:rPr>
              <a:t> - за </a:t>
            </a:r>
            <a:r>
              <a:rPr lang="ru-RU" sz="2200" dirty="0" err="1">
                <a:solidFill>
                  <a:srgbClr val="000000"/>
                </a:solidFill>
                <a:latin typeface="Times New Roman" panose="02020603050405020304" pitchFamily="18" charset="0"/>
                <a:cs typeface="Times New Roman" panose="02020603050405020304" pitchFamily="18" charset="0"/>
              </a:rPr>
              <a:t>умови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відповідності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вимогам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smtClean="0">
                <a:solidFill>
                  <a:srgbClr val="000000"/>
                </a:solidFill>
                <a:latin typeface="Times New Roman" panose="02020603050405020304" pitchFamily="18" charset="0"/>
                <a:cs typeface="Times New Roman" panose="02020603050405020304" pitchFamily="18" charset="0"/>
              </a:rPr>
              <a:t>НБУ.</a:t>
            </a:r>
            <a:endParaRPr lang="ru-RU"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88542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sz="half" idx="2"/>
          </p:nvPr>
        </p:nvSpPr>
        <p:spPr>
          <a:xfrm>
            <a:off x="769545" y="525101"/>
            <a:ext cx="10891318" cy="5803271"/>
          </a:xfrm>
        </p:spPr>
        <p:txBody>
          <a:bodyPr>
            <a:normAutofit/>
          </a:bodyPr>
          <a:lstStyle/>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Банк </a:t>
            </a:r>
            <a:r>
              <a:rPr lang="ru-RU" sz="2200" dirty="0" err="1">
                <a:solidFill>
                  <a:srgbClr val="000000"/>
                </a:solidFill>
                <a:latin typeface="Times New Roman" panose="02020603050405020304" pitchFamily="18" charset="0"/>
                <a:cs typeface="Times New Roman" panose="02020603050405020304" pitchFamily="18" charset="0"/>
              </a:rPr>
              <a:t>уключає</a:t>
            </a:r>
            <a:r>
              <a:rPr lang="ru-RU" sz="2200" dirty="0">
                <a:solidFill>
                  <a:srgbClr val="000000"/>
                </a:solidFill>
                <a:latin typeface="Times New Roman" panose="02020603050405020304" pitchFamily="18" charset="0"/>
                <a:cs typeface="Times New Roman" panose="02020603050405020304" pitchFamily="18" charset="0"/>
              </a:rPr>
              <a:t> до ДК1 </a:t>
            </a:r>
            <a:r>
              <a:rPr lang="ru-RU" sz="2200" dirty="0" err="1">
                <a:solidFill>
                  <a:srgbClr val="000000"/>
                </a:solidFill>
                <a:latin typeface="Times New Roman" panose="02020603050405020304" pitchFamily="18" charset="0"/>
                <a:cs typeface="Times New Roman" panose="02020603050405020304" pitchFamily="18" charset="0"/>
              </a:rPr>
              <a:t>власний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a:t>
            </a:r>
            <a:r>
              <a:rPr lang="ru-RU" sz="2200" dirty="0">
                <a:solidFill>
                  <a:srgbClr val="000000"/>
                </a:solidFill>
                <a:latin typeface="Times New Roman" panose="02020603050405020304" pitchFamily="18" charset="0"/>
                <a:cs typeface="Times New Roman" panose="02020603050405020304" pitchFamily="18" charset="0"/>
              </a:rPr>
              <a:t> ДК1 за </a:t>
            </a:r>
            <a:r>
              <a:rPr lang="ru-RU" sz="2200" dirty="0" err="1">
                <a:solidFill>
                  <a:srgbClr val="000000"/>
                </a:solidFill>
                <a:latin typeface="Times New Roman" panose="02020603050405020304" pitchFamily="18" charset="0"/>
                <a:cs typeface="Times New Roman" panose="02020603050405020304" pitchFamily="18" charset="0"/>
              </a:rPr>
              <a:t>його</a:t>
            </a:r>
            <a:r>
              <a:rPr lang="ru-RU" sz="2200" dirty="0">
                <a:solidFill>
                  <a:srgbClr val="000000"/>
                </a:solidFill>
                <a:latin typeface="Times New Roman" panose="02020603050405020304" pitchFamily="18" charset="0"/>
                <a:cs typeface="Times New Roman" panose="02020603050405020304" pitchFamily="18" charset="0"/>
              </a:rPr>
              <a:t> балансовою </a:t>
            </a:r>
            <a:r>
              <a:rPr lang="ru-RU" sz="2200" dirty="0" err="1">
                <a:solidFill>
                  <a:srgbClr val="000000"/>
                </a:solidFill>
                <a:latin typeface="Times New Roman" panose="02020603050405020304" pitchFamily="18" charset="0"/>
                <a:cs typeface="Times New Roman" panose="02020603050405020304" pitchFamily="18" charset="0"/>
              </a:rPr>
              <a:t>вартістю</a:t>
            </a:r>
            <a:r>
              <a:rPr lang="ru-RU" sz="2200" dirty="0">
                <a:solidFill>
                  <a:srgbClr val="000000"/>
                </a:solidFill>
                <a:latin typeface="Times New Roman" panose="02020603050405020304" pitchFamily="18" charset="0"/>
                <a:cs typeface="Times New Roman" panose="02020603050405020304" pitchFamily="18" charset="0"/>
              </a:rPr>
              <a:t> в </a:t>
            </a:r>
            <a:r>
              <a:rPr lang="ru-RU" sz="2200" dirty="0" err="1">
                <a:solidFill>
                  <a:srgbClr val="000000"/>
                </a:solidFill>
                <a:latin typeface="Times New Roman" panose="02020603050405020304" pitchFamily="18" charset="0"/>
                <a:cs typeface="Times New Roman" panose="02020603050405020304" pitchFamily="18" charset="0"/>
              </a:rPr>
              <a:t>сумі</a:t>
            </a:r>
            <a:r>
              <a:rPr lang="ru-RU" sz="2200" dirty="0">
                <a:solidFill>
                  <a:srgbClr val="000000"/>
                </a:solidFill>
                <a:latin typeface="Times New Roman" panose="02020603050405020304" pitchFamily="18" charset="0"/>
                <a:cs typeface="Times New Roman" panose="02020603050405020304" pitchFamily="18" charset="0"/>
              </a:rPr>
              <a:t>, не </a:t>
            </a:r>
            <a:r>
              <a:rPr lang="ru-RU" sz="2200" dirty="0" err="1">
                <a:solidFill>
                  <a:srgbClr val="000000"/>
                </a:solidFill>
                <a:latin typeface="Times New Roman" panose="02020603050405020304" pitchFamily="18" charset="0"/>
                <a:cs typeface="Times New Roman" panose="02020603050405020304" pitchFamily="18" charset="0"/>
              </a:rPr>
              <a:t>більшій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ніж</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потенційна</a:t>
            </a:r>
            <a:r>
              <a:rPr lang="ru-RU" sz="2200" dirty="0">
                <a:solidFill>
                  <a:srgbClr val="000000"/>
                </a:solidFill>
                <a:latin typeface="Times New Roman" panose="02020603050405020304" pitchFamily="18" charset="0"/>
                <a:cs typeface="Times New Roman" panose="02020603050405020304" pitchFamily="18" charset="0"/>
              </a:rPr>
              <a:t> сума </a:t>
            </a:r>
            <a:r>
              <a:rPr lang="ru-RU" sz="2200" dirty="0" err="1">
                <a:solidFill>
                  <a:srgbClr val="000000"/>
                </a:solidFill>
                <a:latin typeface="Times New Roman" panose="02020603050405020304" pitchFamily="18" charset="0"/>
                <a:cs typeface="Times New Roman" panose="02020603050405020304" pitchFamily="18" charset="0"/>
              </a:rPr>
              <a:t>збільшення</a:t>
            </a:r>
            <a:r>
              <a:rPr lang="ru-RU" sz="2200" dirty="0">
                <a:solidFill>
                  <a:srgbClr val="000000"/>
                </a:solidFill>
                <a:latin typeface="Times New Roman" panose="02020603050405020304" pitchFamily="18" charset="0"/>
                <a:cs typeface="Times New Roman" panose="02020603050405020304" pitchFamily="18" charset="0"/>
              </a:rPr>
              <a:t> ОК1, </a:t>
            </a:r>
            <a:r>
              <a:rPr lang="ru-RU" sz="2200" dirty="0" err="1">
                <a:solidFill>
                  <a:srgbClr val="000000"/>
                </a:solidFill>
                <a:latin typeface="Times New Roman" panose="02020603050405020304" pitchFamily="18" charset="0"/>
                <a:cs typeface="Times New Roman" panose="02020603050405020304" pitchFamily="18" charset="0"/>
              </a:rPr>
              <a:t>визначена</a:t>
            </a:r>
            <a:r>
              <a:rPr lang="ru-RU" sz="2200" dirty="0">
                <a:solidFill>
                  <a:srgbClr val="000000"/>
                </a:solidFill>
                <a:latin typeface="Times New Roman" panose="02020603050405020304" pitchFamily="18" charset="0"/>
                <a:cs typeface="Times New Roman" panose="02020603050405020304" pitchFamily="18" charset="0"/>
              </a:rPr>
              <a:t> банком на дату </a:t>
            </a:r>
            <a:r>
              <a:rPr lang="ru-RU" sz="2200" dirty="0" err="1">
                <a:solidFill>
                  <a:srgbClr val="000000"/>
                </a:solidFill>
                <a:latin typeface="Times New Roman" panose="02020603050405020304" pitchFamily="18" charset="0"/>
                <a:cs typeface="Times New Roman" panose="02020603050405020304" pitchFamily="18" charset="0"/>
              </a:rPr>
              <a:t>розрахунку</a:t>
            </a:r>
            <a:r>
              <a:rPr lang="ru-RU" sz="2200" dirty="0">
                <a:solidFill>
                  <a:srgbClr val="000000"/>
                </a:solidFill>
                <a:latin typeface="Times New Roman" panose="02020603050405020304" pitchFamily="18" charset="0"/>
                <a:cs typeface="Times New Roman" panose="02020603050405020304" pitchFamily="18" charset="0"/>
              </a:rPr>
              <a:t> як </a:t>
            </a:r>
            <a:r>
              <a:rPr lang="ru-RU" sz="2200" dirty="0" err="1">
                <a:solidFill>
                  <a:srgbClr val="000000"/>
                </a:solidFill>
                <a:latin typeface="Times New Roman" panose="02020603050405020304" pitchFamily="18" charset="0"/>
                <a:cs typeface="Times New Roman" panose="02020603050405020304" pitchFamily="18" charset="0"/>
              </a:rPr>
              <a:t>основна</a:t>
            </a:r>
            <a:r>
              <a:rPr lang="ru-RU" sz="2200" dirty="0">
                <a:solidFill>
                  <a:srgbClr val="000000"/>
                </a:solidFill>
                <a:latin typeface="Times New Roman" panose="02020603050405020304" pitchFamily="18" charset="0"/>
                <a:cs typeface="Times New Roman" panose="02020603050405020304" pitchFamily="18" charset="0"/>
              </a:rPr>
              <a:t> сума </a:t>
            </a:r>
            <a:r>
              <a:rPr lang="ru-RU" sz="2200" dirty="0" err="1">
                <a:solidFill>
                  <a:srgbClr val="000000"/>
                </a:solidFill>
                <a:latin typeface="Times New Roman" panose="02020603050405020304" pitchFamily="18" charset="0"/>
                <a:cs typeface="Times New Roman" panose="02020603050405020304" pitchFamily="18" charset="0"/>
              </a:rPr>
              <a:t>власного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інструменту</a:t>
            </a:r>
            <a:r>
              <a:rPr lang="ru-RU" sz="2200" dirty="0">
                <a:solidFill>
                  <a:srgbClr val="000000"/>
                </a:solidFill>
                <a:latin typeface="Times New Roman" panose="02020603050405020304" pitchFamily="18" charset="0"/>
                <a:cs typeface="Times New Roman" panose="02020603050405020304" pitchFamily="18" charset="0"/>
              </a:rPr>
              <a:t> ДК1, </a:t>
            </a:r>
            <a:r>
              <a:rPr lang="ru-RU" sz="2200" dirty="0" err="1">
                <a:solidFill>
                  <a:srgbClr val="000000"/>
                </a:solidFill>
                <a:latin typeface="Times New Roman" panose="02020603050405020304" pitchFamily="18" charset="0"/>
                <a:cs typeface="Times New Roman" panose="02020603050405020304" pitchFamily="18" charset="0"/>
              </a:rPr>
              <a:t>що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підлягає</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списанню</a:t>
            </a:r>
            <a:r>
              <a:rPr lang="ru-RU" sz="2200" dirty="0">
                <a:solidFill>
                  <a:srgbClr val="000000"/>
                </a:solidFill>
                <a:latin typeface="Times New Roman" panose="02020603050405020304" pitchFamily="18" charset="0"/>
                <a:cs typeface="Times New Roman" panose="02020603050405020304" pitchFamily="18" charset="0"/>
              </a:rPr>
              <a:t> / </a:t>
            </a:r>
            <a:r>
              <a:rPr lang="ru-RU" sz="2200" dirty="0" err="1">
                <a:solidFill>
                  <a:srgbClr val="000000"/>
                </a:solidFill>
                <a:latin typeface="Times New Roman" panose="02020603050405020304" pitchFamily="18" charset="0"/>
                <a:cs typeface="Times New Roman" panose="02020603050405020304" pitchFamily="18" charset="0"/>
              </a:rPr>
              <a:t>конверсії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зменшена</a:t>
            </a:r>
            <a:r>
              <a:rPr lang="ru-RU" sz="2200" dirty="0">
                <a:solidFill>
                  <a:srgbClr val="000000"/>
                </a:solidFill>
                <a:latin typeface="Times New Roman" panose="02020603050405020304" pitchFamily="18" charset="0"/>
                <a:cs typeface="Times New Roman" panose="02020603050405020304" pitchFamily="18" charset="0"/>
              </a:rPr>
              <a:t> на суму </a:t>
            </a:r>
            <a:r>
              <a:rPr lang="ru-RU" sz="2200" dirty="0" err="1">
                <a:solidFill>
                  <a:srgbClr val="000000"/>
                </a:solidFill>
                <a:latin typeface="Times New Roman" panose="02020603050405020304" pitchFamily="18" charset="0"/>
                <a:cs typeface="Times New Roman" panose="02020603050405020304" pitchFamily="18" charset="0"/>
              </a:rPr>
              <a:t>можливих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витрат</a:t>
            </a:r>
            <a:r>
              <a:rPr lang="ru-RU" sz="2200" dirty="0">
                <a:solidFill>
                  <a:srgbClr val="000000"/>
                </a:solidFill>
                <a:latin typeface="Times New Roman" panose="02020603050405020304" pitchFamily="18" charset="0"/>
                <a:cs typeface="Times New Roman" panose="02020603050405020304" pitchFamily="18" charset="0"/>
              </a:rPr>
              <a:t> банку в </a:t>
            </a:r>
            <a:r>
              <a:rPr lang="ru-RU" sz="2200" dirty="0" err="1">
                <a:solidFill>
                  <a:srgbClr val="000000"/>
                </a:solidFill>
                <a:latin typeface="Times New Roman" panose="02020603050405020304" pitchFamily="18" charset="0"/>
                <a:cs typeface="Times New Roman" panose="02020603050405020304" pitchFamily="18" charset="0"/>
              </a:rPr>
              <a:t>разі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здійснення</a:t>
            </a:r>
            <a:r>
              <a:rPr lang="ru-RU" sz="2200" dirty="0">
                <a:solidFill>
                  <a:srgbClr val="000000"/>
                </a:solidFill>
                <a:latin typeface="Times New Roman" panose="02020603050405020304" pitchFamily="18" charset="0"/>
                <a:cs typeface="Times New Roman" panose="02020603050405020304" pitchFamily="18" charset="0"/>
              </a:rPr>
              <a:t> такого </a:t>
            </a:r>
            <a:r>
              <a:rPr lang="ru-RU" sz="2200" dirty="0" err="1">
                <a:solidFill>
                  <a:srgbClr val="000000"/>
                </a:solidFill>
                <a:latin typeface="Times New Roman" panose="02020603050405020304" pitchFamily="18" charset="0"/>
                <a:cs typeface="Times New Roman" panose="02020603050405020304" pitchFamily="18" charset="0"/>
              </a:rPr>
              <a:t>списання</a:t>
            </a:r>
            <a:r>
              <a:rPr lang="ru-RU" sz="2200" dirty="0">
                <a:solidFill>
                  <a:srgbClr val="000000"/>
                </a:solidFill>
                <a:latin typeface="Times New Roman" panose="02020603050405020304" pitchFamily="18" charset="0"/>
                <a:cs typeface="Times New Roman" panose="02020603050405020304" pitchFamily="18" charset="0"/>
              </a:rPr>
              <a:t> / </a:t>
            </a:r>
            <a:r>
              <a:rPr lang="ru-RU" sz="2200" dirty="0" err="1">
                <a:solidFill>
                  <a:srgbClr val="000000"/>
                </a:solidFill>
                <a:latin typeface="Times New Roman" panose="02020603050405020304" pitchFamily="18" charset="0"/>
                <a:cs typeface="Times New Roman" panose="02020603050405020304" pitchFamily="18" charset="0"/>
              </a:rPr>
              <a:t>конверсії</a:t>
            </a:r>
            <a:r>
              <a:rPr lang="ru-RU"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Банк </a:t>
            </a:r>
            <a:r>
              <a:rPr lang="ru-RU" sz="2200" dirty="0" err="1">
                <a:solidFill>
                  <a:srgbClr val="000000"/>
                </a:solidFill>
                <a:latin typeface="Times New Roman" panose="02020603050405020304" pitchFamily="18" charset="0"/>
                <a:cs typeface="Times New Roman" panose="02020603050405020304" pitchFamily="18" charset="0"/>
              </a:rPr>
              <a:t>уключає</a:t>
            </a:r>
            <a:r>
              <a:rPr lang="ru-RU" sz="2200" dirty="0">
                <a:solidFill>
                  <a:srgbClr val="000000"/>
                </a:solidFill>
                <a:latin typeface="Times New Roman" panose="02020603050405020304" pitchFamily="18" charset="0"/>
                <a:cs typeface="Times New Roman" panose="02020603050405020304" pitchFamily="18" charset="0"/>
              </a:rPr>
              <a:t> до </a:t>
            </a:r>
            <a:r>
              <a:rPr lang="ru-RU" sz="2200" dirty="0" err="1">
                <a:solidFill>
                  <a:srgbClr val="000000"/>
                </a:solidFill>
                <a:latin typeface="Times New Roman" panose="02020603050405020304" pitchFamily="18" charset="0"/>
                <a:cs typeface="Times New Roman" panose="02020603050405020304" pitchFamily="18" charset="0"/>
              </a:rPr>
              <a:t>капіталу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a:t>
            </a:r>
            <a:r>
              <a:rPr lang="ru-RU" sz="2200" dirty="0">
                <a:solidFill>
                  <a:srgbClr val="000000"/>
                </a:solidFill>
                <a:latin typeface="Times New Roman" panose="02020603050405020304" pitchFamily="18" charset="0"/>
                <a:cs typeface="Times New Roman" panose="02020603050405020304" pitchFamily="18" charset="0"/>
              </a:rPr>
              <a:t> з </a:t>
            </a:r>
            <a:r>
              <a:rPr lang="ru-RU" sz="2200" dirty="0" err="1">
                <a:solidFill>
                  <a:srgbClr val="000000"/>
                </a:solidFill>
                <a:latin typeface="Times New Roman" panose="02020603050405020304" pitchFamily="18" charset="0"/>
                <a:cs typeface="Times New Roman" panose="02020603050405020304" pitchFamily="18" charset="0"/>
              </a:rPr>
              <a:t>умовами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списання</a:t>
            </a:r>
            <a:r>
              <a:rPr lang="ru-RU" sz="2200" dirty="0">
                <a:solidFill>
                  <a:srgbClr val="000000"/>
                </a:solidFill>
                <a:latin typeface="Times New Roman" panose="02020603050405020304" pitchFamily="18" charset="0"/>
                <a:cs typeface="Times New Roman" panose="02020603050405020304" pitchFamily="18" charset="0"/>
              </a:rPr>
              <a:t> / </a:t>
            </a:r>
            <a:r>
              <a:rPr lang="ru-RU" sz="2200" dirty="0" err="1">
                <a:solidFill>
                  <a:srgbClr val="000000"/>
                </a:solidFill>
                <a:latin typeface="Times New Roman" panose="02020603050405020304" pitchFamily="18" charset="0"/>
                <a:cs typeface="Times New Roman" panose="02020603050405020304" pitchFamily="18" charset="0"/>
              </a:rPr>
              <a:t>конверсії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який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включався</a:t>
            </a:r>
            <a:r>
              <a:rPr lang="ru-RU" sz="2200" dirty="0">
                <a:solidFill>
                  <a:srgbClr val="000000"/>
                </a:solidFill>
                <a:latin typeface="Times New Roman" panose="02020603050405020304" pitchFamily="18" charset="0"/>
                <a:cs typeface="Times New Roman" panose="02020603050405020304" pitchFamily="18" charset="0"/>
              </a:rPr>
              <a:t> до </a:t>
            </a:r>
            <a:r>
              <a:rPr lang="ru-RU" sz="2200" dirty="0" err="1">
                <a:solidFill>
                  <a:srgbClr val="000000"/>
                </a:solidFill>
                <a:latin typeface="Times New Roman" panose="02020603050405020304" pitchFamily="18" charset="0"/>
                <a:cs typeface="Times New Roman" panose="02020603050405020304" pitchFamily="18" charset="0"/>
              </a:rPr>
              <a:t>розрахунку</a:t>
            </a:r>
            <a:r>
              <a:rPr lang="ru-RU" sz="2200" dirty="0">
                <a:solidFill>
                  <a:srgbClr val="000000"/>
                </a:solidFill>
                <a:latin typeface="Times New Roman" panose="02020603050405020304" pitchFamily="18" charset="0"/>
                <a:cs typeface="Times New Roman" panose="02020603050405020304" pitchFamily="18" charset="0"/>
              </a:rPr>
              <a:t> регулятивного </a:t>
            </a:r>
            <a:r>
              <a:rPr lang="ru-RU" sz="2200" dirty="0" err="1">
                <a:solidFill>
                  <a:srgbClr val="000000"/>
                </a:solidFill>
                <a:latin typeface="Times New Roman" panose="02020603050405020304" pitchFamily="18" charset="0"/>
                <a:cs typeface="Times New Roman" panose="02020603050405020304" pitchFamily="18" charset="0"/>
              </a:rPr>
              <a:t>капіталу</a:t>
            </a:r>
            <a:r>
              <a:rPr lang="ru-RU" sz="2200" dirty="0">
                <a:solidFill>
                  <a:srgbClr val="000000"/>
                </a:solidFill>
                <a:latin typeface="Times New Roman" panose="02020603050405020304" pitchFamily="18" charset="0"/>
                <a:cs typeface="Times New Roman" panose="02020603050405020304" pitchFamily="18" charset="0"/>
              </a:rPr>
              <a:t> до 04 </a:t>
            </a:r>
            <a:r>
              <a:rPr lang="ru-RU" sz="2200" dirty="0" err="1">
                <a:solidFill>
                  <a:srgbClr val="000000"/>
                </a:solidFill>
                <a:latin typeface="Times New Roman" panose="02020603050405020304" pitchFamily="18" charset="0"/>
                <a:cs typeface="Times New Roman" panose="02020603050405020304" pitchFamily="18" charset="0"/>
              </a:rPr>
              <a:t>серпня</a:t>
            </a:r>
            <a:r>
              <a:rPr lang="ru-RU" sz="2200" dirty="0">
                <a:solidFill>
                  <a:srgbClr val="000000"/>
                </a:solidFill>
                <a:latin typeface="Times New Roman" panose="02020603050405020304" pitchFamily="18" charset="0"/>
                <a:cs typeface="Times New Roman" panose="02020603050405020304" pitchFamily="18" charset="0"/>
              </a:rPr>
              <a:t> 2024 року (</a:t>
            </a:r>
            <a:r>
              <a:rPr lang="ru-RU" sz="2200" dirty="0" err="1">
                <a:solidFill>
                  <a:srgbClr val="000000"/>
                </a:solidFill>
                <a:latin typeface="Times New Roman" panose="02020603050405020304" pitchFamily="18" charset="0"/>
                <a:cs typeface="Times New Roman" panose="02020603050405020304" pitchFamily="18" charset="0"/>
              </a:rPr>
              <a:t>включно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залишковий</a:t>
            </a:r>
            <a:r>
              <a:rPr lang="ru-RU" sz="2200" dirty="0">
                <a:solidFill>
                  <a:srgbClr val="000000"/>
                </a:solidFill>
                <a:latin typeface="Times New Roman" panose="02020603050405020304" pitchFamily="18" charset="0"/>
                <a:cs typeface="Times New Roman" panose="02020603050405020304" pitchFamily="18" charset="0"/>
              </a:rPr>
              <a:t> строк до </a:t>
            </a:r>
            <a:r>
              <a:rPr lang="ru-RU" sz="2200" dirty="0" err="1">
                <a:solidFill>
                  <a:srgbClr val="000000"/>
                </a:solidFill>
                <a:latin typeface="Times New Roman" panose="02020603050405020304" pitchFamily="18" charset="0"/>
                <a:cs typeface="Times New Roman" panose="02020603050405020304" pitchFamily="18" charset="0"/>
              </a:rPr>
              <a:t>погашення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основної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суми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якого</a:t>
            </a:r>
            <a:r>
              <a:rPr lang="ru-RU" sz="2200" dirty="0">
                <a:solidFill>
                  <a:srgbClr val="000000"/>
                </a:solidFill>
                <a:latin typeface="Times New Roman" panose="02020603050405020304" pitchFamily="18" charset="0"/>
                <a:cs typeface="Times New Roman" panose="02020603050405020304" pitchFamily="18" charset="0"/>
              </a:rPr>
              <a:t> становить:</a:t>
            </a:r>
          </a:p>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1) </a:t>
            </a:r>
            <a:r>
              <a:rPr lang="ru-RU" sz="2200" dirty="0" err="1">
                <a:solidFill>
                  <a:srgbClr val="000000"/>
                </a:solidFill>
                <a:latin typeface="Times New Roman" panose="02020603050405020304" pitchFamily="18" charset="0"/>
                <a:cs typeface="Times New Roman" panose="02020603050405020304" pitchFamily="18" charset="0"/>
              </a:rPr>
              <a:t>більше</a:t>
            </a:r>
            <a:r>
              <a:rPr lang="ru-RU" sz="2200" dirty="0">
                <a:solidFill>
                  <a:srgbClr val="000000"/>
                </a:solidFill>
                <a:latin typeface="Times New Roman" panose="02020603050405020304" pitchFamily="18" charset="0"/>
                <a:cs typeface="Times New Roman" panose="02020603050405020304" pitchFamily="18" charset="0"/>
              </a:rPr>
              <a:t> 15 </a:t>
            </a:r>
            <a:r>
              <a:rPr lang="ru-RU" sz="2200" dirty="0" err="1">
                <a:solidFill>
                  <a:srgbClr val="000000"/>
                </a:solidFill>
                <a:latin typeface="Times New Roman" panose="02020603050405020304" pitchFamily="18" charset="0"/>
                <a:cs typeface="Times New Roman" panose="02020603050405020304" pitchFamily="18" charset="0"/>
              </a:rPr>
              <a:t>років</a:t>
            </a:r>
            <a:r>
              <a:rPr lang="ru-RU" sz="2200" dirty="0">
                <a:solidFill>
                  <a:srgbClr val="000000"/>
                </a:solidFill>
                <a:latin typeface="Times New Roman" panose="02020603050405020304" pitchFamily="18" charset="0"/>
                <a:cs typeface="Times New Roman" panose="02020603050405020304" pitchFamily="18" charset="0"/>
              </a:rPr>
              <a:t> - за балансовою </a:t>
            </a:r>
            <a:r>
              <a:rPr lang="ru-RU" sz="2200" dirty="0" err="1">
                <a:solidFill>
                  <a:srgbClr val="000000"/>
                </a:solidFill>
                <a:latin typeface="Times New Roman" panose="02020603050405020304" pitchFamily="18" charset="0"/>
                <a:cs typeface="Times New Roman" panose="02020603050405020304" pitchFamily="18" charset="0"/>
              </a:rPr>
              <a:t>вартістю</a:t>
            </a:r>
            <a:r>
              <a:rPr lang="ru-RU" sz="2200" dirty="0">
                <a:solidFill>
                  <a:srgbClr val="000000"/>
                </a:solidFill>
                <a:latin typeface="Times New Roman" panose="02020603050405020304" pitchFamily="18" charset="0"/>
                <a:cs typeface="Times New Roman" panose="02020603050405020304" pitchFamily="18" charset="0"/>
              </a:rPr>
              <a:t> в </a:t>
            </a:r>
            <a:r>
              <a:rPr lang="ru-RU" sz="2200" dirty="0" err="1">
                <a:solidFill>
                  <a:srgbClr val="000000"/>
                </a:solidFill>
                <a:latin typeface="Times New Roman" panose="02020603050405020304" pitchFamily="18" charset="0"/>
                <a:cs typeface="Times New Roman" panose="02020603050405020304" pitchFamily="18" charset="0"/>
              </a:rPr>
              <a:t>сумі</a:t>
            </a:r>
            <a:r>
              <a:rPr lang="ru-RU" sz="2200" dirty="0">
                <a:solidFill>
                  <a:srgbClr val="000000"/>
                </a:solidFill>
                <a:latin typeface="Times New Roman" panose="02020603050405020304" pitchFamily="18" charset="0"/>
                <a:cs typeface="Times New Roman" panose="02020603050405020304" pitchFamily="18" charset="0"/>
              </a:rPr>
              <a:t>, не </a:t>
            </a:r>
            <a:r>
              <a:rPr lang="ru-RU" sz="2200" dirty="0" err="1">
                <a:solidFill>
                  <a:srgbClr val="000000"/>
                </a:solidFill>
                <a:latin typeface="Times New Roman" panose="02020603050405020304" pitchFamily="18" charset="0"/>
                <a:cs typeface="Times New Roman" panose="02020603050405020304" pitchFamily="18" charset="0"/>
              </a:rPr>
              <a:t>більшій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ніж</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потенційна</a:t>
            </a:r>
            <a:r>
              <a:rPr lang="ru-RU" sz="2200" dirty="0">
                <a:solidFill>
                  <a:srgbClr val="000000"/>
                </a:solidFill>
                <a:latin typeface="Times New Roman" panose="02020603050405020304" pitchFamily="18" charset="0"/>
                <a:cs typeface="Times New Roman" panose="02020603050405020304" pitchFamily="18" charset="0"/>
              </a:rPr>
              <a:t> сума </a:t>
            </a:r>
            <a:r>
              <a:rPr lang="ru-RU" sz="2200" dirty="0" err="1">
                <a:solidFill>
                  <a:srgbClr val="000000"/>
                </a:solidFill>
                <a:latin typeface="Times New Roman" panose="02020603050405020304" pitchFamily="18" charset="0"/>
                <a:cs typeface="Times New Roman" panose="02020603050405020304" pitchFamily="18" charset="0"/>
              </a:rPr>
              <a:t>збільшення</a:t>
            </a:r>
            <a:r>
              <a:rPr lang="ru-RU" sz="2200" dirty="0">
                <a:solidFill>
                  <a:srgbClr val="000000"/>
                </a:solidFill>
                <a:latin typeface="Times New Roman" panose="02020603050405020304" pitchFamily="18" charset="0"/>
                <a:cs typeface="Times New Roman" panose="02020603050405020304" pitchFamily="18" charset="0"/>
              </a:rPr>
              <a:t> ОК1, </a:t>
            </a:r>
            <a:r>
              <a:rPr lang="ru-RU" sz="2200" dirty="0" err="1">
                <a:solidFill>
                  <a:srgbClr val="000000"/>
                </a:solidFill>
                <a:latin typeface="Times New Roman" panose="02020603050405020304" pitchFamily="18" charset="0"/>
                <a:cs typeface="Times New Roman" panose="02020603050405020304" pitchFamily="18" charset="0"/>
              </a:rPr>
              <a:t>визначена</a:t>
            </a:r>
            <a:r>
              <a:rPr lang="ru-RU" sz="2200" dirty="0">
                <a:solidFill>
                  <a:srgbClr val="000000"/>
                </a:solidFill>
                <a:latin typeface="Times New Roman" panose="02020603050405020304" pitchFamily="18" charset="0"/>
                <a:cs typeface="Times New Roman" panose="02020603050405020304" pitchFamily="18" charset="0"/>
              </a:rPr>
              <a:t> банком на дату </a:t>
            </a:r>
            <a:r>
              <a:rPr lang="ru-RU" sz="2200" dirty="0" err="1">
                <a:solidFill>
                  <a:srgbClr val="000000"/>
                </a:solidFill>
                <a:latin typeface="Times New Roman" panose="02020603050405020304" pitchFamily="18" charset="0"/>
                <a:cs typeface="Times New Roman" panose="02020603050405020304" pitchFamily="18" charset="0"/>
              </a:rPr>
              <a:t>розрахунку</a:t>
            </a:r>
            <a:r>
              <a:rPr lang="ru-RU" sz="2200" dirty="0">
                <a:solidFill>
                  <a:srgbClr val="000000"/>
                </a:solidFill>
                <a:latin typeface="Times New Roman" panose="02020603050405020304" pitchFamily="18" charset="0"/>
                <a:cs typeface="Times New Roman" panose="02020603050405020304" pitchFamily="18" charset="0"/>
              </a:rPr>
              <a:t> як </a:t>
            </a:r>
            <a:r>
              <a:rPr lang="ru-RU" sz="2200" dirty="0" err="1">
                <a:solidFill>
                  <a:srgbClr val="000000"/>
                </a:solidFill>
                <a:latin typeface="Times New Roman" panose="02020603050405020304" pitchFamily="18" charset="0"/>
                <a:cs typeface="Times New Roman" panose="02020603050405020304" pitchFamily="18" charset="0"/>
              </a:rPr>
              <a:t>основна</a:t>
            </a:r>
            <a:r>
              <a:rPr lang="ru-RU" sz="2200" dirty="0">
                <a:solidFill>
                  <a:srgbClr val="000000"/>
                </a:solidFill>
                <a:latin typeface="Times New Roman" panose="02020603050405020304" pitchFamily="18" charset="0"/>
                <a:cs typeface="Times New Roman" panose="02020603050405020304" pitchFamily="18" charset="0"/>
              </a:rPr>
              <a:t> сума </a:t>
            </a:r>
            <a:r>
              <a:rPr lang="ru-RU" sz="2200" dirty="0" err="1">
                <a:solidFill>
                  <a:srgbClr val="000000"/>
                </a:solidFill>
                <a:latin typeface="Times New Roman" panose="02020603050405020304" pitchFamily="18" charset="0"/>
                <a:cs typeface="Times New Roman" panose="02020603050405020304" pitchFamily="18" charset="0"/>
              </a:rPr>
              <a:t>власного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інструменту</a:t>
            </a:r>
            <a:r>
              <a:rPr lang="ru-RU" sz="2200" dirty="0">
                <a:solidFill>
                  <a:srgbClr val="000000"/>
                </a:solidFill>
                <a:latin typeface="Times New Roman" panose="02020603050405020304" pitchFamily="18" charset="0"/>
                <a:cs typeface="Times New Roman" panose="02020603050405020304" pitchFamily="18" charset="0"/>
              </a:rPr>
              <a:t> ДК1, </a:t>
            </a:r>
            <a:r>
              <a:rPr lang="ru-RU" sz="2200" dirty="0" err="1">
                <a:solidFill>
                  <a:srgbClr val="000000"/>
                </a:solidFill>
                <a:latin typeface="Times New Roman" panose="02020603050405020304" pitchFamily="18" charset="0"/>
                <a:cs typeface="Times New Roman" panose="02020603050405020304" pitchFamily="18" charset="0"/>
              </a:rPr>
              <a:t>що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підлягає</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списанню</a:t>
            </a:r>
            <a:r>
              <a:rPr lang="ru-RU" sz="2200" dirty="0">
                <a:solidFill>
                  <a:srgbClr val="000000"/>
                </a:solidFill>
                <a:latin typeface="Times New Roman" panose="02020603050405020304" pitchFamily="18" charset="0"/>
                <a:cs typeface="Times New Roman" panose="02020603050405020304" pitchFamily="18" charset="0"/>
              </a:rPr>
              <a:t> / </a:t>
            </a:r>
            <a:r>
              <a:rPr lang="ru-RU" sz="2200" dirty="0" err="1">
                <a:solidFill>
                  <a:srgbClr val="000000"/>
                </a:solidFill>
                <a:latin typeface="Times New Roman" panose="02020603050405020304" pitchFamily="18" charset="0"/>
                <a:cs typeface="Times New Roman" panose="02020603050405020304" pitchFamily="18" charset="0"/>
              </a:rPr>
              <a:t>конверсії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зменшена</a:t>
            </a:r>
            <a:r>
              <a:rPr lang="ru-RU" sz="2200" dirty="0">
                <a:solidFill>
                  <a:srgbClr val="000000"/>
                </a:solidFill>
                <a:latin typeface="Times New Roman" panose="02020603050405020304" pitchFamily="18" charset="0"/>
                <a:cs typeface="Times New Roman" panose="02020603050405020304" pitchFamily="18" charset="0"/>
              </a:rPr>
              <a:t> на суму </a:t>
            </a:r>
            <a:r>
              <a:rPr lang="ru-RU" sz="2200" dirty="0" err="1">
                <a:solidFill>
                  <a:srgbClr val="000000"/>
                </a:solidFill>
                <a:latin typeface="Times New Roman" panose="02020603050405020304" pitchFamily="18" charset="0"/>
                <a:cs typeface="Times New Roman" panose="02020603050405020304" pitchFamily="18" charset="0"/>
              </a:rPr>
              <a:t>можливих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витрат</a:t>
            </a:r>
            <a:r>
              <a:rPr lang="ru-RU" sz="2200" dirty="0">
                <a:solidFill>
                  <a:srgbClr val="000000"/>
                </a:solidFill>
                <a:latin typeface="Times New Roman" panose="02020603050405020304" pitchFamily="18" charset="0"/>
                <a:cs typeface="Times New Roman" panose="02020603050405020304" pitchFamily="18" charset="0"/>
              </a:rPr>
              <a:t> банку в </a:t>
            </a:r>
            <a:r>
              <a:rPr lang="ru-RU" sz="2200" dirty="0" err="1">
                <a:solidFill>
                  <a:srgbClr val="000000"/>
                </a:solidFill>
                <a:latin typeface="Times New Roman" panose="02020603050405020304" pitchFamily="18" charset="0"/>
                <a:cs typeface="Times New Roman" panose="02020603050405020304" pitchFamily="18" charset="0"/>
              </a:rPr>
              <a:t>разі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здійснення</a:t>
            </a:r>
            <a:r>
              <a:rPr lang="ru-RU" sz="2200" dirty="0">
                <a:solidFill>
                  <a:srgbClr val="000000"/>
                </a:solidFill>
                <a:latin typeface="Times New Roman" panose="02020603050405020304" pitchFamily="18" charset="0"/>
                <a:cs typeface="Times New Roman" panose="02020603050405020304" pitchFamily="18" charset="0"/>
              </a:rPr>
              <a:t> такого </a:t>
            </a:r>
            <a:r>
              <a:rPr lang="ru-RU" sz="2200" dirty="0" err="1">
                <a:solidFill>
                  <a:srgbClr val="000000"/>
                </a:solidFill>
                <a:latin typeface="Times New Roman" panose="02020603050405020304" pitchFamily="18" charset="0"/>
                <a:cs typeface="Times New Roman" panose="02020603050405020304" pitchFamily="18" charset="0"/>
              </a:rPr>
              <a:t>списання</a:t>
            </a:r>
            <a:r>
              <a:rPr lang="ru-RU" sz="2200" dirty="0">
                <a:solidFill>
                  <a:srgbClr val="000000"/>
                </a:solidFill>
                <a:latin typeface="Times New Roman" panose="02020603050405020304" pitchFamily="18" charset="0"/>
                <a:cs typeface="Times New Roman" panose="02020603050405020304" pitchFamily="18" charset="0"/>
              </a:rPr>
              <a:t> / </a:t>
            </a:r>
            <a:r>
              <a:rPr lang="ru-RU" sz="2200" dirty="0" err="1">
                <a:solidFill>
                  <a:srgbClr val="000000"/>
                </a:solidFill>
                <a:latin typeface="Times New Roman" panose="02020603050405020304" pitchFamily="18" charset="0"/>
                <a:cs typeface="Times New Roman" panose="02020603050405020304" pitchFamily="18" charset="0"/>
              </a:rPr>
              <a:t>конверсії</a:t>
            </a:r>
            <a:r>
              <a:rPr lang="ru-RU"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2) 15 </a:t>
            </a:r>
            <a:r>
              <a:rPr lang="ru-RU" sz="2200" dirty="0" err="1">
                <a:solidFill>
                  <a:srgbClr val="000000"/>
                </a:solidFill>
                <a:latin typeface="Times New Roman" panose="02020603050405020304" pitchFamily="18" charset="0"/>
                <a:cs typeface="Times New Roman" panose="02020603050405020304" pitchFamily="18" charset="0"/>
              </a:rPr>
              <a:t>років</a:t>
            </a:r>
            <a:r>
              <a:rPr lang="ru-RU" sz="2200" dirty="0">
                <a:solidFill>
                  <a:srgbClr val="000000"/>
                </a:solidFill>
                <a:latin typeface="Times New Roman" panose="02020603050405020304" pitchFamily="18" charset="0"/>
                <a:cs typeface="Times New Roman" panose="02020603050405020304" pitchFamily="18" charset="0"/>
              </a:rPr>
              <a:t> та </a:t>
            </a:r>
            <a:r>
              <a:rPr lang="ru-RU" sz="2200" dirty="0" err="1">
                <a:solidFill>
                  <a:srgbClr val="000000"/>
                </a:solidFill>
                <a:latin typeface="Times New Roman" panose="02020603050405020304" pitchFamily="18" charset="0"/>
                <a:cs typeface="Times New Roman" panose="02020603050405020304" pitchFamily="18" charset="0"/>
              </a:rPr>
              <a:t>менше</a:t>
            </a:r>
            <a:r>
              <a:rPr lang="ru-RU" sz="2200" dirty="0">
                <a:solidFill>
                  <a:srgbClr val="000000"/>
                </a:solidFill>
                <a:latin typeface="Times New Roman" panose="02020603050405020304" pitchFamily="18" charset="0"/>
                <a:cs typeface="Times New Roman" panose="02020603050405020304" pitchFamily="18" charset="0"/>
              </a:rPr>
              <a:t> - у </a:t>
            </a:r>
            <a:r>
              <a:rPr lang="ru-RU" sz="2200" dirty="0" err="1">
                <a:solidFill>
                  <a:srgbClr val="000000"/>
                </a:solidFill>
                <a:latin typeface="Times New Roman" panose="02020603050405020304" pitchFamily="18" charset="0"/>
                <a:cs typeface="Times New Roman" panose="02020603050405020304" pitchFamily="18" charset="0"/>
              </a:rPr>
              <a:t>сумі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визначеній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згідно</a:t>
            </a:r>
            <a:r>
              <a:rPr lang="ru-RU" sz="2200" dirty="0">
                <a:solidFill>
                  <a:srgbClr val="000000"/>
                </a:solidFill>
                <a:latin typeface="Times New Roman" panose="02020603050405020304" pitchFamily="18" charset="0"/>
                <a:cs typeface="Times New Roman" panose="02020603050405020304" pitchFamily="18" charset="0"/>
              </a:rPr>
              <a:t> з </a:t>
            </a:r>
            <a:r>
              <a:rPr lang="ru-RU" sz="2200" dirty="0" err="1">
                <a:solidFill>
                  <a:srgbClr val="000000"/>
                </a:solidFill>
                <a:latin typeface="Times New Roman" panose="02020603050405020304" pitchFamily="18" charset="0"/>
                <a:cs typeface="Times New Roman" panose="02020603050405020304" pitchFamily="18" charset="0"/>
              </a:rPr>
              <a:t>графіком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включення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власного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інструменту</a:t>
            </a:r>
            <a:r>
              <a:rPr lang="ru-RU" sz="2200" dirty="0">
                <a:solidFill>
                  <a:srgbClr val="000000"/>
                </a:solidFill>
                <a:latin typeface="Times New Roman" panose="02020603050405020304" pitchFamily="18" charset="0"/>
                <a:cs typeface="Times New Roman" panose="02020603050405020304" pitchFamily="18" charset="0"/>
              </a:rPr>
              <a:t> ДК1 до </a:t>
            </a:r>
            <a:r>
              <a:rPr lang="ru-RU" sz="2200" dirty="0" err="1">
                <a:solidFill>
                  <a:srgbClr val="000000"/>
                </a:solidFill>
                <a:latin typeface="Times New Roman" panose="02020603050405020304" pitchFamily="18" charset="0"/>
                <a:cs typeface="Times New Roman" panose="02020603050405020304" pitchFamily="18" charset="0"/>
              </a:rPr>
              <a:t>капіталу</a:t>
            </a:r>
            <a:r>
              <a:rPr lang="ru-RU" sz="2200" dirty="0">
                <a:solidFill>
                  <a:srgbClr val="000000"/>
                </a:solidFill>
                <a:latin typeface="Times New Roman" panose="02020603050405020304" pitchFamily="18" charset="0"/>
                <a:cs typeface="Times New Roman" panose="02020603050405020304" pitchFamily="18" charset="0"/>
              </a:rPr>
              <a:t> банку.</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 Банк </a:t>
            </a:r>
            <a:r>
              <a:rPr lang="ru-RU" sz="2200" dirty="0" err="1">
                <a:solidFill>
                  <a:srgbClr val="000000"/>
                </a:solidFill>
                <a:latin typeface="Times New Roman" panose="02020603050405020304" pitchFamily="18" charset="0"/>
                <a:cs typeface="Times New Roman" panose="02020603050405020304" pitchFamily="18" charset="0"/>
              </a:rPr>
              <a:t>визначає</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розрахункову</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вартість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власного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інструменту</a:t>
            </a:r>
            <a:r>
              <a:rPr lang="ru-RU" sz="2200" dirty="0">
                <a:solidFill>
                  <a:srgbClr val="000000"/>
                </a:solidFill>
                <a:latin typeface="Times New Roman" panose="02020603050405020304" pitchFamily="18" charset="0"/>
                <a:cs typeface="Times New Roman" panose="02020603050405020304" pitchFamily="18" charset="0"/>
              </a:rPr>
              <a:t> ДК1 за такою формулою</a:t>
            </a:r>
            <a:r>
              <a:rPr lang="ru-RU"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stretch>
            <a:fillRect/>
          </a:stretch>
        </p:blipFill>
        <p:spPr>
          <a:xfrm>
            <a:off x="3506990" y="5712737"/>
            <a:ext cx="6405535" cy="615635"/>
          </a:xfrm>
          <a:prstGeom prst="rect">
            <a:avLst/>
          </a:prstGeom>
        </p:spPr>
      </p:pic>
    </p:spTree>
    <p:extLst>
      <p:ext uri="{BB962C8B-B14F-4D97-AF65-F5344CB8AC3E}">
        <p14:creationId xmlns:p14="http://schemas.microsoft.com/office/powerpoint/2010/main" val="1154710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sz="half" idx="2"/>
          </p:nvPr>
        </p:nvSpPr>
        <p:spPr>
          <a:xfrm>
            <a:off x="769545" y="525101"/>
            <a:ext cx="10891318" cy="5803271"/>
          </a:xfrm>
        </p:spPr>
        <p:txBody>
          <a:bodyPr>
            <a:normAutofit lnSpcReduction="10000"/>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Де:    </a:t>
            </a:r>
            <a:r>
              <a:rPr lang="ru-RU" sz="2200" dirty="0">
                <a:solidFill>
                  <a:srgbClr val="000000"/>
                </a:solidFill>
                <a:latin typeface="Times New Roman" panose="02020603050405020304" pitchFamily="18" charset="0"/>
                <a:cs typeface="Times New Roman" panose="02020603050405020304" pitchFamily="18" charset="0"/>
              </a:rPr>
              <a:t>РВ ДК1 - </a:t>
            </a:r>
            <a:r>
              <a:rPr lang="ru-RU" sz="2200" dirty="0" err="1">
                <a:solidFill>
                  <a:srgbClr val="000000"/>
                </a:solidFill>
                <a:latin typeface="Times New Roman" panose="02020603050405020304" pitchFamily="18" charset="0"/>
                <a:cs typeface="Times New Roman" panose="02020603050405020304" pitchFamily="18" charset="0"/>
              </a:rPr>
              <a:t>розрахункова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вартість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власного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інструменту</a:t>
            </a:r>
            <a:r>
              <a:rPr lang="ru-RU" sz="2200" dirty="0">
                <a:solidFill>
                  <a:srgbClr val="000000"/>
                </a:solidFill>
                <a:latin typeface="Times New Roman" panose="02020603050405020304" pitchFamily="18" charset="0"/>
                <a:cs typeface="Times New Roman" panose="02020603050405020304" pitchFamily="18" charset="0"/>
              </a:rPr>
              <a:t> ДК1;</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СВІ </a:t>
            </a:r>
            <a:r>
              <a:rPr lang="ru-RU" sz="2200" dirty="0">
                <a:solidFill>
                  <a:srgbClr val="000000"/>
                </a:solidFill>
                <a:latin typeface="Times New Roman" panose="02020603050405020304" pitchFamily="18" charset="0"/>
                <a:cs typeface="Times New Roman" panose="02020603050405020304" pitchFamily="18" charset="0"/>
              </a:rPr>
              <a:t>ДК1 - </a:t>
            </a:r>
            <a:r>
              <a:rPr lang="ru-RU" sz="2200" dirty="0" err="1">
                <a:solidFill>
                  <a:srgbClr val="000000"/>
                </a:solidFill>
                <a:latin typeface="Times New Roman" panose="02020603050405020304" pitchFamily="18" charset="0"/>
                <a:cs typeface="Times New Roman" panose="02020603050405020304" pitchFamily="18" charset="0"/>
              </a:rPr>
              <a:t>скоригована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вартість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власного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інструменту</a:t>
            </a:r>
            <a:r>
              <a:rPr lang="ru-RU" sz="2200" dirty="0">
                <a:solidFill>
                  <a:srgbClr val="000000"/>
                </a:solidFill>
                <a:latin typeface="Times New Roman" panose="02020603050405020304" pitchFamily="18" charset="0"/>
                <a:cs typeface="Times New Roman" panose="02020603050405020304" pitchFamily="18" charset="0"/>
              </a:rPr>
              <a:t> ДК1, </a:t>
            </a:r>
            <a:r>
              <a:rPr lang="ru-RU" sz="2200" dirty="0" err="1">
                <a:solidFill>
                  <a:srgbClr val="000000"/>
                </a:solidFill>
                <a:latin typeface="Times New Roman" panose="02020603050405020304" pitchFamily="18" charset="0"/>
                <a:cs typeface="Times New Roman" panose="02020603050405020304" pitchFamily="18" charset="0"/>
              </a:rPr>
              <a:t>визначена</a:t>
            </a:r>
            <a:r>
              <a:rPr lang="ru-RU" sz="2200" dirty="0">
                <a:solidFill>
                  <a:srgbClr val="000000"/>
                </a:solidFill>
                <a:latin typeface="Times New Roman" panose="02020603050405020304" pitchFamily="18" charset="0"/>
                <a:cs typeface="Times New Roman" panose="02020603050405020304" pitchFamily="18" charset="0"/>
              </a:rPr>
              <a:t> на дату </a:t>
            </a:r>
            <a:r>
              <a:rPr lang="ru-RU" sz="2200" dirty="0" err="1">
                <a:solidFill>
                  <a:srgbClr val="000000"/>
                </a:solidFill>
                <a:latin typeface="Times New Roman" panose="02020603050405020304" pitchFamily="18" charset="0"/>
                <a:cs typeface="Times New Roman" panose="02020603050405020304" pitchFamily="18" charset="0"/>
              </a:rPr>
              <a:t>розрахунку</a:t>
            </a:r>
            <a:r>
              <a:rPr lang="ru-RU"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СА </a:t>
            </a:r>
            <a:r>
              <a:rPr lang="ru-RU" sz="2200" dirty="0">
                <a:solidFill>
                  <a:srgbClr val="000000"/>
                </a:solidFill>
                <a:latin typeface="Times New Roman" panose="02020603050405020304" pitchFamily="18" charset="0"/>
                <a:cs typeface="Times New Roman" panose="02020603050405020304" pitchFamily="18" charset="0"/>
              </a:rPr>
              <a:t>ДК1 - строк </a:t>
            </a:r>
            <a:r>
              <a:rPr lang="ru-RU" sz="2200" dirty="0" err="1">
                <a:solidFill>
                  <a:srgbClr val="000000"/>
                </a:solidFill>
                <a:latin typeface="Times New Roman" panose="02020603050405020304" pitchFamily="18" charset="0"/>
                <a:cs typeface="Times New Roman" panose="02020603050405020304" pitchFamily="18" charset="0"/>
              </a:rPr>
              <a:t>амортизації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власного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інструменту</a:t>
            </a:r>
            <a:r>
              <a:rPr lang="ru-RU" sz="2200" dirty="0">
                <a:solidFill>
                  <a:srgbClr val="000000"/>
                </a:solidFill>
                <a:latin typeface="Times New Roman" panose="02020603050405020304" pitchFamily="18" charset="0"/>
                <a:cs typeface="Times New Roman" panose="02020603050405020304" pitchFamily="18" charset="0"/>
              </a:rPr>
              <a:t> ДК1, </a:t>
            </a:r>
            <a:r>
              <a:rPr lang="ru-RU" sz="2200" dirty="0" err="1">
                <a:solidFill>
                  <a:srgbClr val="000000"/>
                </a:solidFill>
                <a:latin typeface="Times New Roman" panose="02020603050405020304" pitchFamily="18" charset="0"/>
                <a:cs typeface="Times New Roman" panose="02020603050405020304" pitchFamily="18" charset="0"/>
              </a:rPr>
              <a:t>визначений</a:t>
            </a:r>
            <a:r>
              <a:rPr lang="ru-RU" sz="2200" dirty="0">
                <a:solidFill>
                  <a:srgbClr val="000000"/>
                </a:solidFill>
                <a:latin typeface="Times New Roman" panose="02020603050405020304" pitchFamily="18" charset="0"/>
                <a:cs typeface="Times New Roman" panose="02020603050405020304" pitchFamily="18" charset="0"/>
              </a:rPr>
              <a:t> у </a:t>
            </a:r>
            <a:r>
              <a:rPr lang="ru-RU" sz="2200" dirty="0" err="1">
                <a:solidFill>
                  <a:srgbClr val="000000"/>
                </a:solidFill>
                <a:latin typeface="Times New Roman" panose="02020603050405020304" pitchFamily="18" charset="0"/>
                <a:cs typeface="Times New Roman" panose="02020603050405020304" pitchFamily="18" charset="0"/>
              </a:rPr>
              <a:t>місяцях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залежно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від</a:t>
            </a:r>
            <a:r>
              <a:rPr lang="ru-RU" sz="2200" dirty="0">
                <a:solidFill>
                  <a:srgbClr val="000000"/>
                </a:solidFill>
                <a:latin typeface="Times New Roman" panose="02020603050405020304" pitchFamily="18" charset="0"/>
                <a:cs typeface="Times New Roman" panose="02020603050405020304" pitchFamily="18" charset="0"/>
              </a:rPr>
              <a:t> строку </a:t>
            </a:r>
            <a:r>
              <a:rPr lang="ru-RU" sz="2200" dirty="0" err="1">
                <a:solidFill>
                  <a:srgbClr val="000000"/>
                </a:solidFill>
                <a:latin typeface="Times New Roman" panose="02020603050405020304" pitchFamily="18" charset="0"/>
                <a:cs typeface="Times New Roman" panose="02020603050405020304" pitchFamily="18" charset="0"/>
              </a:rPr>
              <a:t>погашення</a:t>
            </a:r>
            <a:r>
              <a:rPr lang="ru-RU" sz="2200" dirty="0">
                <a:solidFill>
                  <a:srgbClr val="000000"/>
                </a:solidFill>
                <a:latin typeface="Times New Roman" panose="02020603050405020304" pitchFamily="18" charset="0"/>
                <a:cs typeface="Times New Roman" panose="02020603050405020304" pitchFamily="18" charset="0"/>
              </a:rPr>
              <a:t> основного боргу </a:t>
            </a:r>
            <a:r>
              <a:rPr lang="ru-RU" sz="2200" dirty="0" err="1">
                <a:solidFill>
                  <a:srgbClr val="000000"/>
                </a:solidFill>
                <a:latin typeface="Times New Roman" panose="02020603050405020304" pitchFamily="18" charset="0"/>
                <a:cs typeface="Times New Roman" panose="02020603050405020304" pitchFamily="18" charset="0"/>
              </a:rPr>
              <a:t>власного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smtClean="0">
                <a:solidFill>
                  <a:srgbClr val="000000"/>
                </a:solidFill>
                <a:latin typeface="Times New Roman" panose="02020603050405020304" pitchFamily="18" charset="0"/>
                <a:cs typeface="Times New Roman" panose="02020603050405020304" pitchFamily="18" charset="0"/>
              </a:rPr>
              <a:t>ДК1.</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Банк уключає до </a:t>
            </a:r>
            <a:r>
              <a:rPr lang="uk-UA" sz="2200" b="1" dirty="0" err="1">
                <a:solidFill>
                  <a:srgbClr val="000000"/>
                </a:solidFill>
                <a:latin typeface="Times New Roman" panose="02020603050405020304" pitchFamily="18" charset="0"/>
                <a:cs typeface="Times New Roman" panose="02020603050405020304" pitchFamily="18" charset="0"/>
              </a:rPr>
              <a:t>вирахувань</a:t>
            </a:r>
            <a:r>
              <a:rPr lang="uk-UA" sz="2200" b="1" dirty="0">
                <a:solidFill>
                  <a:srgbClr val="000000"/>
                </a:solidFill>
                <a:latin typeface="Times New Roman" panose="02020603050405020304" pitchFamily="18" charset="0"/>
                <a:cs typeface="Times New Roman" panose="02020603050405020304" pitchFamily="18" charset="0"/>
              </a:rPr>
              <a:t> з ДК1</a:t>
            </a:r>
            <a:r>
              <a:rPr lang="uk-UA"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1</a:t>
            </a:r>
            <a:r>
              <a:rPr lang="uk-UA" sz="2200" dirty="0">
                <a:solidFill>
                  <a:srgbClr val="000000"/>
                </a:solidFill>
                <a:latin typeface="Times New Roman" panose="02020603050405020304" pitchFamily="18" charset="0"/>
                <a:cs typeface="Times New Roman" panose="02020603050405020304" pitchFamily="18" charset="0"/>
              </a:rPr>
              <a:t>) вкладення у власні інструменти ДК1 згідно з порядком, визначеним </a:t>
            </a:r>
            <a:r>
              <a:rPr lang="uk-UA" sz="2200" dirty="0" smtClean="0">
                <a:solidFill>
                  <a:srgbClr val="000000"/>
                </a:solidFill>
                <a:latin typeface="Times New Roman" panose="02020603050405020304" pitchFamily="18" charset="0"/>
                <a:cs typeface="Times New Roman" panose="02020603050405020304" pitchFamily="18" charset="0"/>
              </a:rPr>
              <a:t>НБУ;</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2</a:t>
            </a:r>
            <a:r>
              <a:rPr lang="uk-UA" sz="2200" dirty="0">
                <a:solidFill>
                  <a:srgbClr val="000000"/>
                </a:solidFill>
                <a:latin typeface="Times New Roman" panose="02020603050405020304" pitchFamily="18" charset="0"/>
                <a:cs typeface="Times New Roman" panose="02020603050405020304" pitchFamily="18" charset="0"/>
              </a:rPr>
              <a:t>) вкладення в інструменти ДК1 установ фінансового сектору згідно з порядком, визначеним </a:t>
            </a:r>
            <a:r>
              <a:rPr lang="uk-UA" sz="2200" dirty="0" smtClean="0">
                <a:solidFill>
                  <a:srgbClr val="000000"/>
                </a:solidFill>
                <a:latin typeface="Times New Roman" panose="02020603050405020304" pitchFamily="18" charset="0"/>
                <a:cs typeface="Times New Roman" panose="02020603050405020304" pitchFamily="18" charset="0"/>
              </a:rPr>
              <a:t>НБУ;</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3</a:t>
            </a:r>
            <a:r>
              <a:rPr lang="uk-UA" sz="2200" dirty="0">
                <a:solidFill>
                  <a:srgbClr val="000000"/>
                </a:solidFill>
                <a:latin typeface="Times New Roman" panose="02020603050405020304" pitchFamily="18" charset="0"/>
                <a:cs typeface="Times New Roman" panose="02020603050405020304" pitchFamily="18" charset="0"/>
              </a:rPr>
              <a:t>) величину перевищення суми </a:t>
            </a:r>
            <a:r>
              <a:rPr lang="uk-UA" sz="2200" dirty="0" err="1">
                <a:solidFill>
                  <a:srgbClr val="000000"/>
                </a:solidFill>
                <a:latin typeface="Times New Roman" panose="02020603050405020304" pitchFamily="18" charset="0"/>
                <a:cs typeface="Times New Roman" panose="02020603050405020304" pitchFamily="18" charset="0"/>
              </a:rPr>
              <a:t>вирахувань</a:t>
            </a:r>
            <a:r>
              <a:rPr lang="uk-UA" sz="2200" dirty="0">
                <a:solidFill>
                  <a:srgbClr val="000000"/>
                </a:solidFill>
                <a:latin typeface="Times New Roman" panose="02020603050405020304" pitchFamily="18" charset="0"/>
                <a:cs typeface="Times New Roman" panose="02020603050405020304" pitchFamily="18" charset="0"/>
              </a:rPr>
              <a:t> з капіталу 2 рівня над сумою складових капіталу 2 рівня (від’ємне значення капіталу 2 рівня</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b="1" dirty="0" smtClean="0">
                <a:solidFill>
                  <a:srgbClr val="000000"/>
                </a:solidFill>
                <a:latin typeface="Times New Roman" panose="02020603050405020304" pitchFamily="18" charset="0"/>
                <a:cs typeface="Times New Roman" panose="02020603050405020304" pitchFamily="18" charset="0"/>
              </a:rPr>
              <a:t>Загальний </a:t>
            </a:r>
            <a:r>
              <a:rPr lang="uk-UA" sz="2200" b="1" dirty="0">
                <a:solidFill>
                  <a:srgbClr val="000000"/>
                </a:solidFill>
                <a:latin typeface="Times New Roman" panose="02020603050405020304" pitchFamily="18" charset="0"/>
                <a:cs typeface="Times New Roman" panose="02020603050405020304" pitchFamily="18" charset="0"/>
              </a:rPr>
              <a:t>підхід до розрахунку капіталу 2 рівня та його складові</a:t>
            </a: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Банк </a:t>
            </a:r>
            <a:r>
              <a:rPr lang="uk-UA" sz="2200" dirty="0">
                <a:solidFill>
                  <a:srgbClr val="000000"/>
                </a:solidFill>
                <a:latin typeface="Times New Roman" panose="02020603050405020304" pitchFamily="18" charset="0"/>
                <a:cs typeface="Times New Roman" panose="02020603050405020304" pitchFamily="18" charset="0"/>
              </a:rPr>
              <a:t>визначає розмір капіталу 2 рівня (далі - К2) як суму </a:t>
            </a:r>
            <a:r>
              <a:rPr lang="uk-UA" sz="2200" dirty="0" smtClean="0">
                <a:solidFill>
                  <a:srgbClr val="000000"/>
                </a:solidFill>
                <a:latin typeface="Times New Roman" panose="02020603050405020304" pitchFamily="18" charset="0"/>
                <a:cs typeface="Times New Roman" panose="02020603050405020304" pitchFamily="18" charset="0"/>
              </a:rPr>
              <a:t>складових:</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1</a:t>
            </a:r>
            <a:r>
              <a:rPr lang="uk-UA" sz="2200" dirty="0">
                <a:solidFill>
                  <a:srgbClr val="000000"/>
                </a:solidFill>
                <a:latin typeface="Times New Roman" panose="02020603050405020304" pitchFamily="18" charset="0"/>
                <a:cs typeface="Times New Roman" panose="02020603050405020304" pitchFamily="18" charset="0"/>
              </a:rPr>
              <a:t>) власні інструменти К2, якими є:</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привілейовані </a:t>
            </a:r>
            <a:r>
              <a:rPr lang="uk-UA" sz="2200" dirty="0">
                <a:solidFill>
                  <a:srgbClr val="000000"/>
                </a:solidFill>
                <a:latin typeface="Times New Roman" panose="02020603050405020304" pitchFamily="18" charset="0"/>
                <a:cs typeface="Times New Roman" panose="02020603050405020304" pitchFamily="18" charset="0"/>
              </a:rPr>
              <a:t>акції в зареєстрованому статутному капіталі банку за умови їх відповідності вимогам </a:t>
            </a:r>
            <a:r>
              <a:rPr lang="uk-UA" sz="2200" dirty="0" smtClean="0">
                <a:solidFill>
                  <a:srgbClr val="000000"/>
                </a:solidFill>
                <a:latin typeface="Times New Roman" panose="02020603050405020304" pitchFamily="18" charset="0"/>
                <a:cs typeface="Times New Roman" panose="02020603050405020304" pitchFamily="18" charset="0"/>
              </a:rPr>
              <a:t>НБУ </a:t>
            </a:r>
            <a:r>
              <a:rPr lang="uk-UA" sz="2200" dirty="0">
                <a:solidFill>
                  <a:srgbClr val="000000"/>
                </a:solidFill>
                <a:latin typeface="Times New Roman" panose="02020603050405020304" pitchFamily="18" charset="0"/>
                <a:cs typeface="Times New Roman" panose="02020603050405020304" pitchFamily="18" charset="0"/>
              </a:rPr>
              <a:t>до власних інструментів К2, за їх номінальною вартістю;</a:t>
            </a: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7899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ctr">
              <a:spcBef>
                <a:spcPts val="0"/>
              </a:spcBef>
            </a:pPr>
            <a:r>
              <a:rPr lang="ru-RU" sz="2400" b="1" dirty="0" smtClean="0">
                <a:solidFill>
                  <a:srgbClr val="000000"/>
                </a:solidFill>
                <a:latin typeface="Times New Roman" panose="02020603050405020304" pitchFamily="18" charset="0"/>
                <a:cs typeface="Times New Roman" panose="02020603050405020304" pitchFamily="18" charset="0"/>
              </a:rPr>
              <a:t>3.1</a:t>
            </a:r>
            <a:r>
              <a:rPr lang="ru-RU" sz="2400" b="1" dirty="0">
                <a:solidFill>
                  <a:srgbClr val="000000"/>
                </a:solidFill>
                <a:latin typeface="Times New Roman" panose="02020603050405020304" pitchFamily="18" charset="0"/>
                <a:cs typeface="Times New Roman" panose="02020603050405020304" pitchFamily="18" charset="0"/>
              </a:rPr>
              <a:t>. </a:t>
            </a:r>
            <a:r>
              <a:rPr lang="ru-RU" sz="2400" b="1" dirty="0" smtClean="0">
                <a:solidFill>
                  <a:srgbClr val="000000"/>
                </a:solidFill>
                <a:latin typeface="Times New Roman" panose="02020603050405020304" pitchFamily="18" charset="0"/>
                <a:cs typeface="Times New Roman" panose="02020603050405020304" pitchFamily="18" charset="0"/>
              </a:rPr>
              <a:t>  </a:t>
            </a:r>
            <a:r>
              <a:rPr lang="ru-RU" sz="2400" b="1" dirty="0" err="1">
                <a:solidFill>
                  <a:srgbClr val="000000"/>
                </a:solidFill>
                <a:latin typeface="Times New Roman" panose="02020603050405020304" pitchFamily="18" charset="0"/>
                <a:cs typeface="Times New Roman" panose="02020603050405020304" pitchFamily="18" charset="0"/>
              </a:rPr>
              <a:t>Поняття</a:t>
            </a:r>
            <a:r>
              <a:rPr lang="ru-RU" sz="2400" b="1" dirty="0">
                <a:solidFill>
                  <a:srgbClr val="000000"/>
                </a:solidFill>
                <a:latin typeface="Times New Roman" panose="02020603050405020304" pitchFamily="18" charset="0"/>
                <a:cs typeface="Times New Roman" panose="02020603050405020304" pitchFamily="18" charset="0"/>
              </a:rPr>
              <a:t> та </a:t>
            </a:r>
            <a:r>
              <a:rPr lang="ru-RU" sz="2400" b="1" dirty="0" err="1">
                <a:solidFill>
                  <a:srgbClr val="000000"/>
                </a:solidFill>
                <a:latin typeface="Times New Roman" panose="02020603050405020304" pitchFamily="18" charset="0"/>
                <a:cs typeface="Times New Roman" panose="02020603050405020304" pitchFamily="18" charset="0"/>
              </a:rPr>
              <a:t>функції</a:t>
            </a:r>
            <a:r>
              <a:rPr lang="ru-RU" sz="2400" b="1" dirty="0">
                <a:solidFill>
                  <a:srgbClr val="000000"/>
                </a:solidFill>
                <a:latin typeface="Times New Roman" panose="02020603050405020304" pitchFamily="18" charset="0"/>
                <a:cs typeface="Times New Roman" panose="02020603050405020304" pitchFamily="18" charset="0"/>
              </a:rPr>
              <a:t> </a:t>
            </a:r>
            <a:r>
              <a:rPr lang="ru-RU" sz="2400" b="1" dirty="0" err="1">
                <a:solidFill>
                  <a:srgbClr val="000000"/>
                </a:solidFill>
                <a:latin typeface="Times New Roman" panose="02020603050405020304" pitchFamily="18" charset="0"/>
                <a:cs typeface="Times New Roman" panose="02020603050405020304" pitchFamily="18" charset="0"/>
              </a:rPr>
              <a:t>власного</a:t>
            </a:r>
            <a:r>
              <a:rPr lang="ru-RU" sz="2400" b="1" dirty="0">
                <a:solidFill>
                  <a:srgbClr val="000000"/>
                </a:solidFill>
                <a:latin typeface="Times New Roman" panose="02020603050405020304" pitchFamily="18" charset="0"/>
                <a:cs typeface="Times New Roman" panose="02020603050405020304" pitchFamily="18" charset="0"/>
              </a:rPr>
              <a:t> </a:t>
            </a:r>
            <a:r>
              <a:rPr lang="ru-RU" sz="2400" b="1" dirty="0" err="1">
                <a:solidFill>
                  <a:srgbClr val="000000"/>
                </a:solidFill>
                <a:latin typeface="Times New Roman" panose="02020603050405020304" pitchFamily="18" charset="0"/>
                <a:cs typeface="Times New Roman" panose="02020603050405020304" pitchFamily="18" charset="0"/>
              </a:rPr>
              <a:t>капіталу</a:t>
            </a:r>
            <a:r>
              <a:rPr lang="ru-RU" sz="2400" b="1" dirty="0">
                <a:solidFill>
                  <a:srgbClr val="000000"/>
                </a:solidFill>
                <a:latin typeface="Times New Roman" panose="02020603050405020304" pitchFamily="18" charset="0"/>
                <a:cs typeface="Times New Roman" panose="02020603050405020304" pitchFamily="18" charset="0"/>
              </a:rPr>
              <a:t> банку</a:t>
            </a:r>
          </a:p>
          <a:p>
            <a:pPr algn="just">
              <a:spcBef>
                <a:spcPts val="0"/>
              </a:spcBef>
            </a:pPr>
            <a:endParaRPr lang="en-US"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Капітал (власні кошти)</a:t>
            </a:r>
            <a:r>
              <a:rPr lang="uk-UA" sz="2200" dirty="0">
                <a:solidFill>
                  <a:srgbClr val="000000"/>
                </a:solidFill>
                <a:latin typeface="Times New Roman" panose="02020603050405020304" pitchFamily="18" charset="0"/>
                <a:cs typeface="Times New Roman" panose="02020603050405020304" pitchFamily="18" charset="0"/>
              </a:rPr>
              <a:t> у фінансовій звітності банку є </a:t>
            </a:r>
            <a:r>
              <a:rPr lang="ru-RU" sz="2200" dirty="0" err="1" smtClean="0">
                <a:solidFill>
                  <a:srgbClr val="000000"/>
                </a:solidFill>
                <a:latin typeface="Times New Roman" panose="02020603050405020304" pitchFamily="18" charset="0"/>
                <a:cs typeface="Times New Roman" panose="02020603050405020304" pitchFamily="18" charset="0"/>
              </a:rPr>
              <a:t>залишковою</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вартістю</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активів</a:t>
            </a:r>
            <a:r>
              <a:rPr lang="ru-RU" sz="2200" dirty="0">
                <a:solidFill>
                  <a:srgbClr val="000000"/>
                </a:solidFill>
                <a:latin typeface="Times New Roman" panose="02020603050405020304" pitchFamily="18" charset="0"/>
                <a:cs typeface="Times New Roman" panose="02020603050405020304" pitchFamily="18" charset="0"/>
              </a:rPr>
              <a:t> банку </a:t>
            </a:r>
            <a:r>
              <a:rPr lang="ru-RU" sz="2200" dirty="0" err="1">
                <a:solidFill>
                  <a:srgbClr val="000000"/>
                </a:solidFill>
                <a:latin typeface="Times New Roman" panose="02020603050405020304" pitchFamily="18" charset="0"/>
                <a:cs typeface="Times New Roman" panose="02020603050405020304" pitchFamily="18" charset="0"/>
              </a:rPr>
              <a:t>після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вирахування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всіх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його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зобов’язань</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Капітал банку визначається як сума основного капіталу (капітал першого рівня) та </a:t>
            </a:r>
            <a:r>
              <a:rPr lang="uk-UA" sz="2200" dirty="0" smtClean="0">
                <a:solidFill>
                  <a:srgbClr val="000000"/>
                </a:solidFill>
                <a:latin typeface="Times New Roman" panose="02020603050405020304" pitchFamily="18" charset="0"/>
                <a:cs typeface="Times New Roman" panose="02020603050405020304" pitchFamily="18" charset="0"/>
              </a:rPr>
              <a:t>додаткового </a:t>
            </a:r>
            <a:r>
              <a:rPr lang="uk-UA" sz="2200" dirty="0">
                <a:solidFill>
                  <a:srgbClr val="000000"/>
                </a:solidFill>
                <a:latin typeface="Times New Roman" panose="02020603050405020304" pitchFamily="18" charset="0"/>
                <a:cs typeface="Times New Roman" panose="02020603050405020304" pitchFamily="18" charset="0"/>
              </a:rPr>
              <a:t>капіталу (капітал другого рівня), виключаючи відвернення</a:t>
            </a:r>
            <a:r>
              <a:rPr lang="uk-UA" sz="2200" dirty="0" smtClean="0">
                <a:solidFill>
                  <a:srgbClr val="000000"/>
                </a:solidFill>
                <a:latin typeface="Times New Roman" panose="02020603050405020304" pitchFamily="18" charset="0"/>
                <a:cs typeface="Times New Roman" panose="02020603050405020304" pitchFamily="18" charset="0"/>
              </a:rPr>
              <a:t>.</a:t>
            </a:r>
            <a:r>
              <a:rPr lang="en-US" sz="2200" dirty="0" smtClean="0">
                <a:solidFill>
                  <a:srgbClr val="000000"/>
                </a:solidFill>
                <a:latin typeface="Times New Roman" panose="02020603050405020304" pitchFamily="18" charset="0"/>
                <a:cs typeface="Times New Roman" panose="02020603050405020304" pitchFamily="18" charset="0"/>
              </a:rPr>
              <a:t> </a:t>
            </a:r>
          </a:p>
          <a:p>
            <a:pPr algn="just">
              <a:spcBef>
                <a:spcPts val="0"/>
              </a:spcBef>
            </a:pPr>
            <a:r>
              <a:rPr lang="en-US"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Для </a:t>
            </a:r>
            <a:r>
              <a:rPr lang="uk-UA" sz="2200" dirty="0">
                <a:solidFill>
                  <a:srgbClr val="000000"/>
                </a:solidFill>
                <a:latin typeface="Times New Roman" panose="02020603050405020304" pitchFamily="18" charset="0"/>
                <a:cs typeface="Times New Roman" panose="02020603050405020304" pitchFamily="18" charset="0"/>
              </a:rPr>
              <a:t>комерційного банку роль капіталу та прирівняних до нього статей у структурі фінансових ресурсів є значною, коли мова йде про забезпечення стійкості банку та ефективної діяльності. Він є незамінним джерелом фінансових ресурсів для банку на початкових етапах діяльності, коли засновники здійснюють ряд першочергових витрат, без яких банк просто не може розпочати свою діяльність (витрати на придбання будівлі, обладнання приміщення, виплата заробітної плати персоналу тощо</a:t>
            </a:r>
            <a:r>
              <a:rPr lang="uk-UA" sz="2200" dirty="0" smtClean="0">
                <a:solidFill>
                  <a:srgbClr val="000000"/>
                </a:solidFill>
                <a:latin typeface="Times New Roman" panose="02020603050405020304" pitchFamily="18" charset="0"/>
                <a:cs typeface="Times New Roman" panose="02020603050405020304" pitchFamily="18" charset="0"/>
              </a:rPr>
              <a:t>).</a:t>
            </a:r>
            <a:endParaRPr lang="en-US"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en-US"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Не </a:t>
            </a:r>
            <a:r>
              <a:rPr lang="uk-UA" sz="2200" dirty="0">
                <a:solidFill>
                  <a:srgbClr val="000000"/>
                </a:solidFill>
                <a:latin typeface="Times New Roman" panose="02020603050405020304" pitchFamily="18" charset="0"/>
                <a:cs typeface="Times New Roman" panose="02020603050405020304" pitchFamily="18" charset="0"/>
              </a:rPr>
              <a:t>менш важливою є роль власного капіталу як джерела фінансування витрат банку на подальших етапах розгортання банківських операцій. </a:t>
            </a:r>
            <a:r>
              <a:rPr lang="en-US"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Ці </a:t>
            </a:r>
            <a:r>
              <a:rPr lang="uk-UA" sz="2200" dirty="0">
                <a:solidFill>
                  <a:srgbClr val="000000"/>
                </a:solidFill>
                <a:latin typeface="Times New Roman" panose="02020603050405020304" pitchFamily="18" charset="0"/>
                <a:cs typeface="Times New Roman" panose="02020603050405020304" pitchFamily="18" charset="0"/>
              </a:rPr>
              <a:t>кошти частково вкладаються в довгострокові активи (земля, будівлі, обладнання – на такі цілі йде 1/5  частина капіталу), крім того, за рахунок відрахувань у капітал створюються різні резерви. Хоча основним джерелом покриття витрат на розширення операцій служить прибуток, що накопичується, банки </a:t>
            </a:r>
            <a:r>
              <a:rPr lang="uk-UA" sz="2200" dirty="0" smtClean="0">
                <a:solidFill>
                  <a:srgbClr val="000000"/>
                </a:solidFill>
                <a:latin typeface="Times New Roman" panose="02020603050405020304" pitchFamily="18" charset="0"/>
                <a:cs typeface="Times New Roman" panose="02020603050405020304" pitchFamily="18" charset="0"/>
              </a:rPr>
              <a:t>часто здійснюють новий випуск акцій і розміщення довгострокових</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48457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sz="half" idx="2"/>
          </p:nvPr>
        </p:nvSpPr>
        <p:spPr>
          <a:xfrm>
            <a:off x="769545" y="525101"/>
            <a:ext cx="10891318" cy="5803271"/>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 </a:t>
            </a:r>
            <a:r>
              <a:rPr lang="ru-RU" sz="2200" dirty="0" err="1" smtClean="0">
                <a:solidFill>
                  <a:srgbClr val="000000"/>
                </a:solidFill>
                <a:latin typeface="Times New Roman" panose="02020603050405020304" pitchFamily="18" charset="0"/>
                <a:cs typeface="Times New Roman" panose="02020603050405020304" pitchFamily="18" charset="0"/>
              </a:rPr>
              <a:t>субординований</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борг за </a:t>
            </a:r>
            <a:r>
              <a:rPr lang="ru-RU" sz="2200" dirty="0" err="1">
                <a:solidFill>
                  <a:srgbClr val="000000"/>
                </a:solidFill>
                <a:latin typeface="Times New Roman" panose="02020603050405020304" pitchFamily="18" charset="0"/>
                <a:cs typeface="Times New Roman" panose="02020603050405020304" pitchFamily="18" charset="0"/>
              </a:rPr>
              <a:t>умови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отримання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дозволу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Національного</a:t>
            </a:r>
            <a:r>
              <a:rPr lang="ru-RU" sz="2200" dirty="0">
                <a:solidFill>
                  <a:srgbClr val="000000"/>
                </a:solidFill>
                <a:latin typeface="Times New Roman" panose="02020603050405020304" pitchFamily="18" charset="0"/>
                <a:cs typeface="Times New Roman" panose="02020603050405020304" pitchFamily="18" charset="0"/>
              </a:rPr>
              <a:t> банку на </a:t>
            </a:r>
            <a:r>
              <a:rPr lang="ru-RU" sz="2200" dirty="0" err="1">
                <a:solidFill>
                  <a:srgbClr val="000000"/>
                </a:solidFill>
                <a:latin typeface="Times New Roman" panose="02020603050405020304" pitchFamily="18" charset="0"/>
                <a:cs typeface="Times New Roman" panose="02020603050405020304" pitchFamily="18" charset="0"/>
              </a:rPr>
              <a:t>його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включення</a:t>
            </a:r>
            <a:r>
              <a:rPr lang="ru-RU" sz="2200" dirty="0">
                <a:solidFill>
                  <a:srgbClr val="000000"/>
                </a:solidFill>
                <a:latin typeface="Times New Roman" panose="02020603050405020304" pitchFamily="18" charset="0"/>
                <a:cs typeface="Times New Roman" panose="02020603050405020304" pitchFamily="18" charset="0"/>
              </a:rPr>
              <a:t> до К2 </a:t>
            </a:r>
            <a:r>
              <a:rPr lang="ru-RU" sz="2200" dirty="0" err="1">
                <a:solidFill>
                  <a:srgbClr val="000000"/>
                </a:solidFill>
                <a:latin typeface="Times New Roman" panose="02020603050405020304" pitchFamily="18" charset="0"/>
                <a:cs typeface="Times New Roman" panose="02020603050405020304" pitchFamily="18" charset="0"/>
              </a:rPr>
              <a:t>згідно</a:t>
            </a:r>
            <a:r>
              <a:rPr lang="ru-RU" sz="2200" dirty="0">
                <a:solidFill>
                  <a:srgbClr val="000000"/>
                </a:solidFill>
                <a:latin typeface="Times New Roman" panose="02020603050405020304" pitchFamily="18" charset="0"/>
                <a:cs typeface="Times New Roman" panose="02020603050405020304" pitchFamily="18" charset="0"/>
              </a:rPr>
              <a:t> з </a:t>
            </a:r>
            <a:r>
              <a:rPr lang="ru-RU" sz="2200" dirty="0" err="1" smtClean="0">
                <a:solidFill>
                  <a:srgbClr val="000000"/>
                </a:solidFill>
                <a:latin typeface="Times New Roman" panose="02020603050405020304" pitchFamily="18" charset="0"/>
                <a:cs typeface="Times New Roman" panose="02020603050405020304" pitchFamily="18" charset="0"/>
              </a:rPr>
              <a:t>вимогами</a:t>
            </a:r>
            <a:r>
              <a:rPr lang="ru-RU" sz="2200" dirty="0" smtClean="0">
                <a:solidFill>
                  <a:srgbClr val="000000"/>
                </a:solidFill>
                <a:latin typeface="Times New Roman" panose="02020603050405020304" pitchFamily="18" charset="0"/>
                <a:cs typeface="Times New Roman" panose="02020603050405020304" pitchFamily="18" charset="0"/>
              </a:rPr>
              <a:t>;</a:t>
            </a:r>
            <a:endParaRPr lang="ru-RU"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 </a:t>
            </a:r>
            <a:r>
              <a:rPr lang="ru-RU" sz="2200" dirty="0" err="1" smtClean="0">
                <a:solidFill>
                  <a:srgbClr val="000000"/>
                </a:solidFill>
                <a:latin typeface="Times New Roman" panose="02020603050405020304" pitchFamily="18" charset="0"/>
                <a:cs typeface="Times New Roman" panose="02020603050405020304" pitchFamily="18" charset="0"/>
              </a:rPr>
              <a:t>субординований</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борг, </a:t>
            </a:r>
            <a:r>
              <a:rPr lang="ru-RU" sz="2200" dirty="0" err="1">
                <a:solidFill>
                  <a:srgbClr val="000000"/>
                </a:solidFill>
                <a:latin typeface="Times New Roman" panose="02020603050405020304" pitchFamily="18" charset="0"/>
                <a:cs typeface="Times New Roman" panose="02020603050405020304" pitchFamily="18" charset="0"/>
              </a:rPr>
              <a:t>який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включався</a:t>
            </a:r>
            <a:r>
              <a:rPr lang="ru-RU" sz="2200" dirty="0">
                <a:solidFill>
                  <a:srgbClr val="000000"/>
                </a:solidFill>
                <a:latin typeface="Times New Roman" panose="02020603050405020304" pitchFamily="18" charset="0"/>
                <a:cs typeface="Times New Roman" panose="02020603050405020304" pitchFamily="18" charset="0"/>
              </a:rPr>
              <a:t> до </a:t>
            </a:r>
            <a:r>
              <a:rPr lang="ru-RU" sz="2200" dirty="0" err="1">
                <a:solidFill>
                  <a:srgbClr val="000000"/>
                </a:solidFill>
                <a:latin typeface="Times New Roman" panose="02020603050405020304" pitchFamily="18" charset="0"/>
                <a:cs typeface="Times New Roman" panose="02020603050405020304" pitchFamily="18" charset="0"/>
              </a:rPr>
              <a:t>розрахунку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капіталу</a:t>
            </a:r>
            <a:r>
              <a:rPr lang="ru-RU" sz="2200" dirty="0">
                <a:solidFill>
                  <a:srgbClr val="000000"/>
                </a:solidFill>
                <a:latin typeface="Times New Roman" panose="02020603050405020304" pitchFamily="18" charset="0"/>
                <a:cs typeface="Times New Roman" panose="02020603050405020304" pitchFamily="18" charset="0"/>
              </a:rPr>
              <a:t> банку до 04 </a:t>
            </a:r>
            <a:r>
              <a:rPr lang="ru-RU" sz="2200" dirty="0" err="1">
                <a:solidFill>
                  <a:srgbClr val="000000"/>
                </a:solidFill>
                <a:latin typeface="Times New Roman" panose="02020603050405020304" pitchFamily="18" charset="0"/>
                <a:cs typeface="Times New Roman" panose="02020603050405020304" pitchFamily="18" charset="0"/>
              </a:rPr>
              <a:t>серпня</a:t>
            </a:r>
            <a:r>
              <a:rPr lang="ru-RU" sz="2200" dirty="0">
                <a:solidFill>
                  <a:srgbClr val="000000"/>
                </a:solidFill>
                <a:latin typeface="Times New Roman" panose="02020603050405020304" pitchFamily="18" charset="0"/>
                <a:cs typeface="Times New Roman" panose="02020603050405020304" pitchFamily="18" charset="0"/>
              </a:rPr>
              <a:t> 2024 року (</a:t>
            </a:r>
            <a:r>
              <a:rPr lang="ru-RU" sz="2200" dirty="0" err="1">
                <a:solidFill>
                  <a:srgbClr val="000000"/>
                </a:solidFill>
                <a:latin typeface="Times New Roman" panose="02020603050405020304" pitchFamily="18" charset="0"/>
                <a:cs typeface="Times New Roman" panose="02020603050405020304" pitchFamily="18" charset="0"/>
              </a:rPr>
              <a:t>включно</a:t>
            </a:r>
            <a:r>
              <a:rPr lang="ru-RU" sz="2200" dirty="0" smtClean="0">
                <a:solidFill>
                  <a:srgbClr val="000000"/>
                </a:solidFill>
                <a:latin typeface="Times New Roman" panose="02020603050405020304" pitchFamily="18" charset="0"/>
                <a:cs typeface="Times New Roman" panose="02020603050405020304" pitchFamily="18" charset="0"/>
              </a:rPr>
              <a:t>);</a:t>
            </a:r>
            <a:endParaRPr lang="ru-RU"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2</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емісійні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різниці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емісійний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дохід</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отримані</a:t>
            </a:r>
            <a:r>
              <a:rPr lang="ru-RU" sz="2200" dirty="0">
                <a:solidFill>
                  <a:srgbClr val="000000"/>
                </a:solidFill>
                <a:latin typeface="Times New Roman" panose="02020603050405020304" pitchFamily="18" charset="0"/>
                <a:cs typeface="Times New Roman" panose="02020603050405020304" pitchFamily="18" charset="0"/>
              </a:rPr>
              <a:t> за </a:t>
            </a:r>
            <a:r>
              <a:rPr lang="ru-RU" sz="2200" dirty="0" err="1">
                <a:solidFill>
                  <a:srgbClr val="000000"/>
                </a:solidFill>
                <a:latin typeface="Times New Roman" panose="02020603050405020304" pitchFamily="18" charset="0"/>
                <a:cs typeface="Times New Roman" panose="02020603050405020304" pitchFamily="18" charset="0"/>
              </a:rPr>
              <a:t>власним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інструментом</a:t>
            </a:r>
            <a:r>
              <a:rPr lang="ru-RU" sz="2200" dirty="0">
                <a:solidFill>
                  <a:srgbClr val="000000"/>
                </a:solidFill>
                <a:latin typeface="Times New Roman" panose="02020603050405020304" pitchFamily="18" charset="0"/>
                <a:cs typeface="Times New Roman" panose="02020603050405020304" pitchFamily="18" charset="0"/>
              </a:rPr>
              <a:t> К2 у </a:t>
            </a:r>
            <a:r>
              <a:rPr lang="ru-RU" sz="2200" dirty="0" err="1">
                <a:solidFill>
                  <a:srgbClr val="000000"/>
                </a:solidFill>
                <a:latin typeface="Times New Roman" panose="02020603050405020304" pitchFamily="18" charset="0"/>
                <a:cs typeface="Times New Roman" panose="02020603050405020304" pitchFamily="18" charset="0"/>
              </a:rPr>
              <a:t>формі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привілейованих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акцій</a:t>
            </a:r>
            <a:r>
              <a:rPr lang="ru-RU" sz="2200" dirty="0">
                <a:solidFill>
                  <a:srgbClr val="000000"/>
                </a:solidFill>
                <a:latin typeface="Times New Roman" panose="02020603050405020304" pitchFamily="18" charset="0"/>
                <a:cs typeface="Times New Roman" panose="02020603050405020304" pitchFamily="18" charset="0"/>
              </a:rPr>
              <a:t> банку;</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3</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власний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a:t>
            </a:r>
            <a:r>
              <a:rPr lang="ru-RU" sz="2200" dirty="0">
                <a:solidFill>
                  <a:srgbClr val="000000"/>
                </a:solidFill>
                <a:latin typeface="Times New Roman" panose="02020603050405020304" pitchFamily="18" charset="0"/>
                <a:cs typeface="Times New Roman" panose="02020603050405020304" pitchFamily="18" charset="0"/>
              </a:rPr>
              <a:t> ДК1, </a:t>
            </a:r>
            <a:r>
              <a:rPr lang="ru-RU" sz="2200" dirty="0" err="1">
                <a:solidFill>
                  <a:srgbClr val="000000"/>
                </a:solidFill>
                <a:latin typeface="Times New Roman" panose="02020603050405020304" pitchFamily="18" charset="0"/>
                <a:cs typeface="Times New Roman" panose="02020603050405020304" pitchFamily="18" charset="0"/>
              </a:rPr>
              <a:t>який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включається</a:t>
            </a:r>
            <a:r>
              <a:rPr lang="ru-RU" sz="2200" dirty="0">
                <a:solidFill>
                  <a:srgbClr val="000000"/>
                </a:solidFill>
                <a:latin typeface="Times New Roman" panose="02020603050405020304" pitchFamily="18" charset="0"/>
                <a:cs typeface="Times New Roman" panose="02020603050405020304" pitchFamily="18" charset="0"/>
              </a:rPr>
              <a:t> до </a:t>
            </a:r>
            <a:r>
              <a:rPr lang="ru-RU" sz="2200" dirty="0" smtClean="0">
                <a:solidFill>
                  <a:srgbClr val="000000"/>
                </a:solidFill>
                <a:latin typeface="Times New Roman" panose="02020603050405020304" pitchFamily="18" charset="0"/>
                <a:cs typeface="Times New Roman" panose="02020603050405020304" pitchFamily="18" charset="0"/>
              </a:rPr>
              <a:t>К2.</a:t>
            </a:r>
            <a:endParaRPr lang="ru-RU"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Банк </a:t>
            </a:r>
            <a:r>
              <a:rPr lang="ru-RU" sz="2200" dirty="0" err="1">
                <a:solidFill>
                  <a:srgbClr val="000000"/>
                </a:solidFill>
                <a:latin typeface="Times New Roman" panose="02020603050405020304" pitchFamily="18" charset="0"/>
                <a:cs typeface="Times New Roman" panose="02020603050405020304" pitchFamily="18" charset="0"/>
              </a:rPr>
              <a:t>має</a:t>
            </a:r>
            <a:r>
              <a:rPr lang="ru-RU" sz="2200" dirty="0">
                <a:solidFill>
                  <a:srgbClr val="000000"/>
                </a:solidFill>
                <a:latin typeface="Times New Roman" panose="02020603050405020304" pitchFamily="18" charset="0"/>
                <a:cs typeface="Times New Roman" panose="02020603050405020304" pitchFamily="18" charset="0"/>
              </a:rPr>
              <a:t> право </a:t>
            </a:r>
            <a:r>
              <a:rPr lang="ru-RU" sz="2200" dirty="0" err="1">
                <a:solidFill>
                  <a:srgbClr val="000000"/>
                </a:solidFill>
                <a:latin typeface="Times New Roman" panose="02020603050405020304" pitchFamily="18" charset="0"/>
                <a:cs typeface="Times New Roman" panose="02020603050405020304" pitchFamily="18" charset="0"/>
              </a:rPr>
              <a:t>включати</a:t>
            </a:r>
            <a:r>
              <a:rPr lang="ru-RU" sz="2200" dirty="0">
                <a:solidFill>
                  <a:srgbClr val="000000"/>
                </a:solidFill>
                <a:latin typeface="Times New Roman" panose="02020603050405020304" pitchFamily="18" charset="0"/>
                <a:cs typeface="Times New Roman" panose="02020603050405020304" pitchFamily="18" charset="0"/>
              </a:rPr>
              <a:t> до К2 </a:t>
            </a:r>
            <a:r>
              <a:rPr lang="ru-RU" sz="2200" dirty="0" err="1">
                <a:solidFill>
                  <a:srgbClr val="000000"/>
                </a:solidFill>
                <a:latin typeface="Times New Roman" panose="02020603050405020304" pitchFamily="18" charset="0"/>
                <a:cs typeface="Times New Roman" panose="02020603050405020304" pitchFamily="18" charset="0"/>
              </a:rPr>
              <a:t>власний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a:t>
            </a:r>
            <a:r>
              <a:rPr lang="ru-RU" sz="2200" dirty="0">
                <a:solidFill>
                  <a:srgbClr val="000000"/>
                </a:solidFill>
                <a:latin typeface="Times New Roman" panose="02020603050405020304" pitchFamily="18" charset="0"/>
                <a:cs typeface="Times New Roman" panose="02020603050405020304" pitchFamily="18" charset="0"/>
              </a:rPr>
              <a:t> К2 у </a:t>
            </a:r>
            <a:r>
              <a:rPr lang="ru-RU" sz="2200" dirty="0" err="1">
                <a:solidFill>
                  <a:srgbClr val="000000"/>
                </a:solidFill>
                <a:latin typeface="Times New Roman" panose="02020603050405020304" pitchFamily="18" charset="0"/>
                <a:cs typeface="Times New Roman" panose="02020603050405020304" pitchFamily="18" charset="0"/>
              </a:rPr>
              <a:t>формі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субординованого</a:t>
            </a:r>
            <a:r>
              <a:rPr lang="ru-RU" sz="2200" dirty="0">
                <a:solidFill>
                  <a:srgbClr val="000000"/>
                </a:solidFill>
                <a:latin typeface="Times New Roman" panose="02020603050405020304" pitchFamily="18" charset="0"/>
                <a:cs typeface="Times New Roman" panose="02020603050405020304" pitchFamily="18" charset="0"/>
              </a:rPr>
              <a:t> боргу, </a:t>
            </a:r>
            <a:r>
              <a:rPr lang="ru-RU" sz="2200" dirty="0" err="1">
                <a:solidFill>
                  <a:srgbClr val="000000"/>
                </a:solidFill>
                <a:latin typeface="Times New Roman" panose="02020603050405020304" pitchFamily="18" charset="0"/>
                <a:cs typeface="Times New Roman" panose="02020603050405020304" pitchFamily="18" charset="0"/>
              </a:rPr>
              <a:t>який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включався</a:t>
            </a:r>
            <a:r>
              <a:rPr lang="ru-RU" sz="2200" dirty="0">
                <a:solidFill>
                  <a:srgbClr val="000000"/>
                </a:solidFill>
                <a:latin typeface="Times New Roman" panose="02020603050405020304" pitchFamily="18" charset="0"/>
                <a:cs typeface="Times New Roman" panose="02020603050405020304" pitchFamily="18" charset="0"/>
              </a:rPr>
              <a:t> до </a:t>
            </a:r>
            <a:r>
              <a:rPr lang="ru-RU" sz="2200" dirty="0" err="1">
                <a:solidFill>
                  <a:srgbClr val="000000"/>
                </a:solidFill>
                <a:latin typeface="Times New Roman" panose="02020603050405020304" pitchFamily="18" charset="0"/>
                <a:cs typeface="Times New Roman" panose="02020603050405020304" pitchFamily="18" charset="0"/>
              </a:rPr>
              <a:t>розрахунку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капіталу</a:t>
            </a:r>
            <a:r>
              <a:rPr lang="ru-RU" sz="2200" dirty="0">
                <a:solidFill>
                  <a:srgbClr val="000000"/>
                </a:solidFill>
                <a:latin typeface="Times New Roman" panose="02020603050405020304" pitchFamily="18" charset="0"/>
                <a:cs typeface="Times New Roman" panose="02020603050405020304" pitchFamily="18" charset="0"/>
              </a:rPr>
              <a:t> банку до 04 </a:t>
            </a:r>
            <a:r>
              <a:rPr lang="ru-RU" sz="2200" dirty="0" err="1">
                <a:solidFill>
                  <a:srgbClr val="000000"/>
                </a:solidFill>
                <a:latin typeface="Times New Roman" panose="02020603050405020304" pitchFamily="18" charset="0"/>
                <a:cs typeface="Times New Roman" panose="02020603050405020304" pitchFamily="18" charset="0"/>
              </a:rPr>
              <a:t>серпня</a:t>
            </a:r>
            <a:r>
              <a:rPr lang="ru-RU" sz="2200" dirty="0">
                <a:solidFill>
                  <a:srgbClr val="000000"/>
                </a:solidFill>
                <a:latin typeface="Times New Roman" panose="02020603050405020304" pitchFamily="18" charset="0"/>
                <a:cs typeface="Times New Roman" panose="02020603050405020304" pitchFamily="18" charset="0"/>
              </a:rPr>
              <a:t> 2024 року (</a:t>
            </a:r>
            <a:r>
              <a:rPr lang="ru-RU" sz="2200" dirty="0" err="1">
                <a:solidFill>
                  <a:srgbClr val="000000"/>
                </a:solidFill>
                <a:latin typeface="Times New Roman" panose="02020603050405020304" pitchFamily="18" charset="0"/>
                <a:cs typeface="Times New Roman" panose="02020603050405020304" pitchFamily="18" charset="0"/>
              </a:rPr>
              <a:t>включно</a:t>
            </a:r>
            <a:r>
              <a:rPr lang="ru-RU" sz="2200" dirty="0">
                <a:solidFill>
                  <a:srgbClr val="000000"/>
                </a:solidFill>
                <a:latin typeface="Times New Roman" panose="02020603050405020304" pitchFamily="18" charset="0"/>
                <a:cs typeface="Times New Roman" panose="02020603050405020304" pitchFamily="18" charset="0"/>
              </a:rPr>
              <a:t>), за </a:t>
            </a:r>
            <a:r>
              <a:rPr lang="ru-RU" sz="2200" dirty="0" err="1">
                <a:solidFill>
                  <a:srgbClr val="000000"/>
                </a:solidFill>
                <a:latin typeface="Times New Roman" panose="02020603050405020304" pitchFamily="18" charset="0"/>
                <a:cs typeface="Times New Roman" panose="02020603050405020304" pitchFamily="18" charset="0"/>
              </a:rPr>
              <a:t>умови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дотримання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однієї</a:t>
            </a:r>
            <a:r>
              <a:rPr lang="ru-RU" sz="2200" dirty="0">
                <a:solidFill>
                  <a:srgbClr val="000000"/>
                </a:solidFill>
                <a:latin typeface="Times New Roman" panose="02020603050405020304" pitchFamily="18" charset="0"/>
                <a:cs typeface="Times New Roman" panose="02020603050405020304" pitchFamily="18" charset="0"/>
              </a:rPr>
              <a:t> з </a:t>
            </a:r>
            <a:r>
              <a:rPr lang="ru-RU" sz="2200" dirty="0" err="1">
                <a:solidFill>
                  <a:srgbClr val="000000"/>
                </a:solidFill>
                <a:latin typeface="Times New Roman" panose="02020603050405020304" pitchFamily="18" charset="0"/>
                <a:cs typeface="Times New Roman" panose="02020603050405020304" pitchFamily="18" charset="0"/>
              </a:rPr>
              <a:t>вимог</a:t>
            </a:r>
            <a:r>
              <a:rPr lang="ru-RU"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1</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власний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a:t>
            </a:r>
            <a:r>
              <a:rPr lang="ru-RU" sz="2200" dirty="0">
                <a:solidFill>
                  <a:srgbClr val="000000"/>
                </a:solidFill>
                <a:latin typeface="Times New Roman" panose="02020603050405020304" pitchFamily="18" charset="0"/>
                <a:cs typeface="Times New Roman" panose="02020603050405020304" pitchFamily="18" charset="0"/>
              </a:rPr>
              <a:t> К2 </a:t>
            </a:r>
            <a:r>
              <a:rPr lang="ru-RU" sz="2200" dirty="0" err="1">
                <a:solidFill>
                  <a:srgbClr val="000000"/>
                </a:solidFill>
                <a:latin typeface="Times New Roman" panose="02020603050405020304" pitchFamily="18" charset="0"/>
                <a:cs typeface="Times New Roman" panose="02020603050405020304" pitchFamily="18" charset="0"/>
              </a:rPr>
              <a:t>відповідає</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вимогам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smtClean="0">
                <a:solidFill>
                  <a:srgbClr val="000000"/>
                </a:solidFill>
                <a:latin typeface="Times New Roman" panose="02020603050405020304" pitchFamily="18" charset="0"/>
                <a:cs typeface="Times New Roman" panose="02020603050405020304" pitchFamily="18" charset="0"/>
              </a:rPr>
              <a:t>НБУ до </a:t>
            </a:r>
            <a:r>
              <a:rPr lang="ru-RU" sz="2200" dirty="0" err="1">
                <a:solidFill>
                  <a:srgbClr val="000000"/>
                </a:solidFill>
                <a:latin typeface="Times New Roman" panose="02020603050405020304" pitchFamily="18" charset="0"/>
                <a:cs typeface="Times New Roman" panose="02020603050405020304" pitchFamily="18" charset="0"/>
              </a:rPr>
              <a:t>власних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інструментів</a:t>
            </a:r>
            <a:r>
              <a:rPr lang="ru-RU" sz="2200" dirty="0">
                <a:solidFill>
                  <a:srgbClr val="000000"/>
                </a:solidFill>
                <a:latin typeface="Times New Roman" panose="02020603050405020304" pitchFamily="18" charset="0"/>
                <a:cs typeface="Times New Roman" panose="02020603050405020304" pitchFamily="18" charset="0"/>
              </a:rPr>
              <a:t> К2 та </a:t>
            </a:r>
            <a:r>
              <a:rPr lang="ru-RU" sz="2200" dirty="0" err="1">
                <a:solidFill>
                  <a:srgbClr val="000000"/>
                </a:solidFill>
                <a:latin typeface="Times New Roman" panose="02020603050405020304" pitchFamily="18" charset="0"/>
                <a:cs typeface="Times New Roman" panose="02020603050405020304" pitchFamily="18" charset="0"/>
              </a:rPr>
              <a:t>Національним</a:t>
            </a:r>
            <a:r>
              <a:rPr lang="ru-RU" sz="2200" dirty="0">
                <a:solidFill>
                  <a:srgbClr val="000000"/>
                </a:solidFill>
                <a:latin typeface="Times New Roman" panose="02020603050405020304" pitchFamily="18" charset="0"/>
                <a:cs typeface="Times New Roman" panose="02020603050405020304" pitchFamily="18" charset="0"/>
              </a:rPr>
              <a:t> банком </a:t>
            </a:r>
            <a:r>
              <a:rPr lang="ru-RU" sz="2200" dirty="0" err="1">
                <a:solidFill>
                  <a:srgbClr val="000000"/>
                </a:solidFill>
                <a:latin typeface="Times New Roman" panose="02020603050405020304" pitchFamily="18" charset="0"/>
                <a:cs typeface="Times New Roman" panose="02020603050405020304" pitchFamily="18" charset="0"/>
              </a:rPr>
              <a:t>погоджено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його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включення</a:t>
            </a:r>
            <a:r>
              <a:rPr lang="ru-RU" sz="2200" dirty="0" smtClean="0">
                <a:solidFill>
                  <a:srgbClr val="000000"/>
                </a:solidFill>
                <a:latin typeface="Times New Roman" panose="02020603050405020304" pitchFamily="18" charset="0"/>
                <a:cs typeface="Times New Roman" panose="02020603050405020304" pitchFamily="18" charset="0"/>
              </a:rPr>
              <a:t>;</a:t>
            </a:r>
            <a:endParaRPr lang="ru-RU"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2</a:t>
            </a:r>
            <a:r>
              <a:rPr lang="ru-RU" sz="2200" dirty="0">
                <a:solidFill>
                  <a:srgbClr val="000000"/>
                </a:solidFill>
                <a:latin typeface="Times New Roman" panose="02020603050405020304" pitchFamily="18" charset="0"/>
                <a:cs typeface="Times New Roman" panose="02020603050405020304" pitchFamily="18" charset="0"/>
              </a:rPr>
              <a:t>) до договору </a:t>
            </a:r>
            <a:r>
              <a:rPr lang="ru-RU" sz="2200" dirty="0" err="1">
                <a:solidFill>
                  <a:srgbClr val="000000"/>
                </a:solidFill>
                <a:latin typeface="Times New Roman" panose="02020603050405020304" pitchFamily="18" charset="0"/>
                <a:cs typeface="Times New Roman" panose="02020603050405020304" pitchFamily="18" charset="0"/>
              </a:rPr>
              <a:t>щодо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залучення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коштів</a:t>
            </a:r>
            <a:r>
              <a:rPr lang="ru-RU" sz="2200" dirty="0">
                <a:solidFill>
                  <a:srgbClr val="000000"/>
                </a:solidFill>
                <a:latin typeface="Times New Roman" panose="02020603050405020304" pitchFamily="18" charset="0"/>
                <a:cs typeface="Times New Roman" panose="02020603050405020304" pitchFamily="18" charset="0"/>
              </a:rPr>
              <a:t> на </a:t>
            </a:r>
            <a:r>
              <a:rPr lang="ru-RU" sz="2200" dirty="0" err="1">
                <a:solidFill>
                  <a:srgbClr val="000000"/>
                </a:solidFill>
                <a:latin typeface="Times New Roman" panose="02020603050405020304" pitchFamily="18" charset="0"/>
                <a:cs typeface="Times New Roman" panose="02020603050405020304" pitchFamily="18" charset="0"/>
              </a:rPr>
              <a:t>умовах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субординованого</a:t>
            </a:r>
            <a:r>
              <a:rPr lang="ru-RU" sz="2200" dirty="0">
                <a:solidFill>
                  <a:srgbClr val="000000"/>
                </a:solidFill>
                <a:latin typeface="Times New Roman" panose="02020603050405020304" pitchFamily="18" charset="0"/>
                <a:cs typeface="Times New Roman" panose="02020603050405020304" pitchFamily="18" charset="0"/>
              </a:rPr>
              <a:t> боргу не </a:t>
            </a:r>
            <a:r>
              <a:rPr lang="ru-RU" sz="2200" dirty="0" err="1">
                <a:solidFill>
                  <a:srgbClr val="000000"/>
                </a:solidFill>
                <a:latin typeface="Times New Roman" panose="02020603050405020304" pitchFamily="18" charset="0"/>
                <a:cs typeface="Times New Roman" panose="02020603050405020304" pitchFamily="18" charset="0"/>
              </a:rPr>
              <a:t>вносилися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зміни</a:t>
            </a:r>
            <a:r>
              <a:rPr lang="ru-RU" sz="2200" dirty="0">
                <a:solidFill>
                  <a:srgbClr val="000000"/>
                </a:solidFill>
                <a:latin typeface="Times New Roman" panose="02020603050405020304" pitchFamily="18" charset="0"/>
                <a:cs typeface="Times New Roman" panose="02020603050405020304" pitchFamily="18" charset="0"/>
              </a:rPr>
              <a:t> в </a:t>
            </a:r>
            <a:r>
              <a:rPr lang="ru-RU" sz="2200" dirty="0" err="1">
                <a:solidFill>
                  <a:srgbClr val="000000"/>
                </a:solidFill>
                <a:latin typeface="Times New Roman" panose="02020603050405020304" pitchFamily="18" charset="0"/>
                <a:cs typeface="Times New Roman" panose="02020603050405020304" pitchFamily="18" charset="0"/>
              </a:rPr>
              <a:t>частині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продовження</a:t>
            </a:r>
            <a:r>
              <a:rPr lang="ru-RU" sz="2200" dirty="0">
                <a:solidFill>
                  <a:srgbClr val="000000"/>
                </a:solidFill>
                <a:latin typeface="Times New Roman" panose="02020603050405020304" pitchFamily="18" charset="0"/>
                <a:cs typeface="Times New Roman" panose="02020603050405020304" pitchFamily="18" charset="0"/>
              </a:rPr>
              <a:t> строку </a:t>
            </a:r>
            <a:r>
              <a:rPr lang="ru-RU" sz="2200" dirty="0" err="1">
                <a:solidFill>
                  <a:srgbClr val="000000"/>
                </a:solidFill>
                <a:latin typeface="Times New Roman" panose="02020603050405020304" pitchFamily="18" charset="0"/>
                <a:cs typeface="Times New Roman" panose="02020603050405020304" pitchFamily="18" charset="0"/>
              </a:rPr>
              <a:t>залучення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коштів</a:t>
            </a:r>
            <a:r>
              <a:rPr lang="ru-RU" sz="2200" dirty="0">
                <a:solidFill>
                  <a:srgbClr val="000000"/>
                </a:solidFill>
                <a:latin typeface="Times New Roman" panose="02020603050405020304" pitchFamily="18" charset="0"/>
                <a:cs typeface="Times New Roman" panose="02020603050405020304" pitchFamily="18" charset="0"/>
              </a:rPr>
              <a:t> з 15 листопада 2023 року</a:t>
            </a:r>
            <a:r>
              <a:rPr lang="ru-RU"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Банк </a:t>
            </a:r>
            <a:r>
              <a:rPr lang="ru-RU" sz="2200" dirty="0" err="1">
                <a:solidFill>
                  <a:srgbClr val="000000"/>
                </a:solidFill>
                <a:latin typeface="Times New Roman" panose="02020603050405020304" pitchFamily="18" charset="0"/>
                <a:cs typeface="Times New Roman" panose="02020603050405020304" pitchFamily="18" charset="0"/>
              </a:rPr>
              <a:t>уключає</a:t>
            </a:r>
            <a:r>
              <a:rPr lang="ru-RU" sz="2200" dirty="0">
                <a:solidFill>
                  <a:srgbClr val="000000"/>
                </a:solidFill>
                <a:latin typeface="Times New Roman" panose="02020603050405020304" pitchFamily="18" charset="0"/>
                <a:cs typeface="Times New Roman" panose="02020603050405020304" pitchFamily="18" charset="0"/>
              </a:rPr>
              <a:t> до К2 </a:t>
            </a:r>
            <a:r>
              <a:rPr lang="ru-RU" sz="2200" dirty="0" err="1">
                <a:solidFill>
                  <a:srgbClr val="000000"/>
                </a:solidFill>
                <a:latin typeface="Times New Roman" panose="02020603050405020304" pitchFamily="18" charset="0"/>
                <a:cs typeface="Times New Roman" panose="02020603050405020304" pitchFamily="18" charset="0"/>
              </a:rPr>
              <a:t>власний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a:t>
            </a:r>
            <a:r>
              <a:rPr lang="ru-RU" sz="2200" dirty="0">
                <a:solidFill>
                  <a:srgbClr val="000000"/>
                </a:solidFill>
                <a:latin typeface="Times New Roman" panose="02020603050405020304" pitchFamily="18" charset="0"/>
                <a:cs typeface="Times New Roman" panose="02020603050405020304" pitchFamily="18" charset="0"/>
              </a:rPr>
              <a:t> К2 у </a:t>
            </a:r>
            <a:r>
              <a:rPr lang="ru-RU" sz="2200" dirty="0" err="1">
                <a:solidFill>
                  <a:srgbClr val="000000"/>
                </a:solidFill>
                <a:latin typeface="Times New Roman" panose="02020603050405020304" pitchFamily="18" charset="0"/>
                <a:cs typeface="Times New Roman" panose="02020603050405020304" pitchFamily="18" charset="0"/>
              </a:rPr>
              <a:t>формі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субординованого</a:t>
            </a:r>
            <a:r>
              <a:rPr lang="ru-RU" sz="2200" dirty="0">
                <a:solidFill>
                  <a:srgbClr val="000000"/>
                </a:solidFill>
                <a:latin typeface="Times New Roman" panose="02020603050405020304" pitchFamily="18" charset="0"/>
                <a:cs typeface="Times New Roman" panose="02020603050405020304" pitchFamily="18" charset="0"/>
              </a:rPr>
              <a:t> боргу, </a:t>
            </a:r>
            <a:r>
              <a:rPr lang="ru-RU" sz="2200" dirty="0" err="1">
                <a:solidFill>
                  <a:srgbClr val="000000"/>
                </a:solidFill>
                <a:latin typeface="Times New Roman" panose="02020603050405020304" pitchFamily="18" charset="0"/>
                <a:cs typeface="Times New Roman" panose="02020603050405020304" pitchFamily="18" charset="0"/>
              </a:rPr>
              <a:t>залишковий</a:t>
            </a:r>
            <a:r>
              <a:rPr lang="ru-RU" sz="2200" dirty="0">
                <a:solidFill>
                  <a:srgbClr val="000000"/>
                </a:solidFill>
                <a:latin typeface="Times New Roman" panose="02020603050405020304" pitchFamily="18" charset="0"/>
                <a:cs typeface="Times New Roman" panose="02020603050405020304" pitchFamily="18" charset="0"/>
              </a:rPr>
              <a:t> строк до </a:t>
            </a:r>
            <a:r>
              <a:rPr lang="ru-RU" sz="2200" dirty="0" err="1">
                <a:solidFill>
                  <a:srgbClr val="000000"/>
                </a:solidFill>
                <a:latin typeface="Times New Roman" panose="02020603050405020304" pitchFamily="18" charset="0"/>
                <a:cs typeface="Times New Roman" panose="02020603050405020304" pitchFamily="18" charset="0"/>
              </a:rPr>
              <a:t>погашення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основної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суми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якого</a:t>
            </a:r>
            <a:r>
              <a:rPr lang="ru-RU" sz="2200" dirty="0">
                <a:solidFill>
                  <a:srgbClr val="000000"/>
                </a:solidFill>
                <a:latin typeface="Times New Roman" panose="02020603050405020304" pitchFamily="18" charset="0"/>
                <a:cs typeface="Times New Roman" panose="02020603050405020304" pitchFamily="18" charset="0"/>
              </a:rPr>
              <a:t> становить</a:t>
            </a:r>
            <a:r>
              <a:rPr lang="ru-RU" sz="2200" dirty="0" smtClean="0">
                <a:solidFill>
                  <a:srgbClr val="000000"/>
                </a:solidFill>
                <a:latin typeface="Times New Roman" panose="02020603050405020304" pitchFamily="18" charset="0"/>
                <a:cs typeface="Times New Roman" panose="02020603050405020304" pitchFamily="18" charset="0"/>
              </a:rPr>
              <a:t>:	</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38757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sz="half" idx="2"/>
          </p:nvPr>
        </p:nvSpPr>
        <p:spPr>
          <a:xfrm>
            <a:off x="769545" y="525101"/>
            <a:ext cx="10891318" cy="5803271"/>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1</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більше</a:t>
            </a:r>
            <a:r>
              <a:rPr lang="ru-RU" sz="2200" dirty="0">
                <a:solidFill>
                  <a:srgbClr val="000000"/>
                </a:solidFill>
                <a:latin typeface="Times New Roman" panose="02020603050405020304" pitchFamily="18" charset="0"/>
                <a:cs typeface="Times New Roman" panose="02020603050405020304" pitchFamily="18" charset="0"/>
              </a:rPr>
              <a:t> 5 </a:t>
            </a:r>
            <a:r>
              <a:rPr lang="ru-RU" sz="2200" dirty="0" err="1">
                <a:solidFill>
                  <a:srgbClr val="000000"/>
                </a:solidFill>
                <a:latin typeface="Times New Roman" panose="02020603050405020304" pitchFamily="18" charset="0"/>
                <a:cs typeface="Times New Roman" panose="02020603050405020304" pitchFamily="18" charset="0"/>
              </a:rPr>
              <a:t>років</a:t>
            </a:r>
            <a:r>
              <a:rPr lang="ru-RU" sz="2200" dirty="0">
                <a:solidFill>
                  <a:srgbClr val="000000"/>
                </a:solidFill>
                <a:latin typeface="Times New Roman" panose="02020603050405020304" pitchFamily="18" charset="0"/>
                <a:cs typeface="Times New Roman" panose="02020603050405020304" pitchFamily="18" charset="0"/>
              </a:rPr>
              <a:t> - за балансовою </a:t>
            </a:r>
            <a:r>
              <a:rPr lang="ru-RU" sz="2200" dirty="0" err="1">
                <a:solidFill>
                  <a:srgbClr val="000000"/>
                </a:solidFill>
                <a:latin typeface="Times New Roman" panose="02020603050405020304" pitchFamily="18" charset="0"/>
                <a:cs typeface="Times New Roman" panose="02020603050405020304" pitchFamily="18" charset="0"/>
              </a:rPr>
              <a:t>вартістю</a:t>
            </a:r>
            <a:r>
              <a:rPr lang="ru-RU"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2</a:t>
            </a:r>
            <a:r>
              <a:rPr lang="ru-RU" sz="2200" dirty="0">
                <a:solidFill>
                  <a:srgbClr val="000000"/>
                </a:solidFill>
                <a:latin typeface="Times New Roman" panose="02020603050405020304" pitchFamily="18" charset="0"/>
                <a:cs typeface="Times New Roman" panose="02020603050405020304" pitchFamily="18" charset="0"/>
              </a:rPr>
              <a:t>) 5 </a:t>
            </a:r>
            <a:r>
              <a:rPr lang="ru-RU" sz="2200" dirty="0" err="1">
                <a:solidFill>
                  <a:srgbClr val="000000"/>
                </a:solidFill>
                <a:latin typeface="Times New Roman" panose="02020603050405020304" pitchFamily="18" charset="0"/>
                <a:cs typeface="Times New Roman" panose="02020603050405020304" pitchFamily="18" charset="0"/>
              </a:rPr>
              <a:t>років</a:t>
            </a:r>
            <a:r>
              <a:rPr lang="ru-RU" sz="2200" dirty="0">
                <a:solidFill>
                  <a:srgbClr val="000000"/>
                </a:solidFill>
                <a:latin typeface="Times New Roman" panose="02020603050405020304" pitchFamily="18" charset="0"/>
                <a:cs typeface="Times New Roman" panose="02020603050405020304" pitchFamily="18" charset="0"/>
              </a:rPr>
              <a:t> і </a:t>
            </a:r>
            <a:r>
              <a:rPr lang="ru-RU" sz="2200" dirty="0" err="1">
                <a:solidFill>
                  <a:srgbClr val="000000"/>
                </a:solidFill>
                <a:latin typeface="Times New Roman" panose="02020603050405020304" pitchFamily="18" charset="0"/>
                <a:cs typeface="Times New Roman" panose="02020603050405020304" pitchFamily="18" charset="0"/>
              </a:rPr>
              <a:t>менше</a:t>
            </a:r>
            <a:r>
              <a:rPr lang="ru-RU" sz="2200" dirty="0">
                <a:solidFill>
                  <a:srgbClr val="000000"/>
                </a:solidFill>
                <a:latin typeface="Times New Roman" panose="02020603050405020304" pitchFamily="18" charset="0"/>
                <a:cs typeface="Times New Roman" panose="02020603050405020304" pitchFamily="18" charset="0"/>
              </a:rPr>
              <a:t> - за </a:t>
            </a:r>
            <a:r>
              <a:rPr lang="ru-RU" sz="2200" dirty="0" err="1">
                <a:solidFill>
                  <a:srgbClr val="000000"/>
                </a:solidFill>
                <a:latin typeface="Times New Roman" panose="02020603050405020304" pitchFamily="18" charset="0"/>
                <a:cs typeface="Times New Roman" panose="02020603050405020304" pitchFamily="18" charset="0"/>
              </a:rPr>
              <a:t>розрахунковою</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вартістю</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власного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інструменту</a:t>
            </a:r>
            <a:r>
              <a:rPr lang="ru-RU" sz="2200" dirty="0">
                <a:solidFill>
                  <a:srgbClr val="000000"/>
                </a:solidFill>
                <a:latin typeface="Times New Roman" panose="02020603050405020304" pitchFamily="18" charset="0"/>
                <a:cs typeface="Times New Roman" panose="02020603050405020304" pitchFamily="18" charset="0"/>
              </a:rPr>
              <a:t> К2, </a:t>
            </a:r>
            <a:r>
              <a:rPr lang="ru-RU" sz="2200" dirty="0" err="1">
                <a:solidFill>
                  <a:srgbClr val="000000"/>
                </a:solidFill>
                <a:latin typeface="Times New Roman" panose="02020603050405020304" pitchFamily="18" charset="0"/>
                <a:cs typeface="Times New Roman" panose="02020603050405020304" pitchFamily="18" charset="0"/>
              </a:rPr>
              <a:t>визначеною</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згідно</a:t>
            </a:r>
            <a:r>
              <a:rPr lang="ru-RU" sz="2200" dirty="0">
                <a:solidFill>
                  <a:srgbClr val="000000"/>
                </a:solidFill>
                <a:latin typeface="Times New Roman" panose="02020603050405020304" pitchFamily="18" charset="0"/>
                <a:cs typeface="Times New Roman" panose="02020603050405020304" pitchFamily="18" charset="0"/>
              </a:rPr>
              <a:t> з </a:t>
            </a:r>
            <a:r>
              <a:rPr lang="ru-RU" sz="2200" dirty="0" err="1" smtClean="0">
                <a:solidFill>
                  <a:srgbClr val="000000"/>
                </a:solidFill>
                <a:latin typeface="Times New Roman" panose="02020603050405020304" pitchFamily="18" charset="0"/>
                <a:cs typeface="Times New Roman" panose="02020603050405020304" pitchFamily="18" charset="0"/>
              </a:rPr>
              <a:t>вимогами</a:t>
            </a:r>
            <a:r>
              <a:rPr lang="ru-RU" sz="2200" dirty="0" smtClean="0">
                <a:solidFill>
                  <a:srgbClr val="000000"/>
                </a:solidFill>
                <a:latin typeface="Times New Roman" panose="02020603050405020304" pitchFamily="18" charset="0"/>
                <a:cs typeface="Times New Roman" panose="02020603050405020304" pitchFamily="18" charset="0"/>
              </a:rPr>
              <a:t> НБУ.</a:t>
            </a:r>
            <a:endParaRPr lang="ru-RU"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Банк </a:t>
            </a:r>
            <a:r>
              <a:rPr lang="ru-RU" sz="2200" dirty="0" err="1">
                <a:solidFill>
                  <a:srgbClr val="000000"/>
                </a:solidFill>
                <a:latin typeface="Times New Roman" panose="02020603050405020304" pitchFamily="18" charset="0"/>
                <a:cs typeface="Times New Roman" panose="02020603050405020304" pitchFamily="18" charset="0"/>
              </a:rPr>
              <a:t>визначає</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розрахункову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вартість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власного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інструменту</a:t>
            </a:r>
            <a:r>
              <a:rPr lang="ru-RU" sz="2200" dirty="0">
                <a:solidFill>
                  <a:srgbClr val="000000"/>
                </a:solidFill>
                <a:latin typeface="Times New Roman" panose="02020603050405020304" pitchFamily="18" charset="0"/>
                <a:cs typeface="Times New Roman" panose="02020603050405020304" pitchFamily="18" charset="0"/>
              </a:rPr>
              <a:t> К2 за такою формулою</a:t>
            </a:r>
            <a:r>
              <a:rPr lang="ru-RU" sz="2200" dirty="0" smtClean="0">
                <a:solidFill>
                  <a:srgbClr val="000000"/>
                </a:solidFill>
                <a:latin typeface="Times New Roman" panose="02020603050405020304" pitchFamily="18" charset="0"/>
                <a:cs typeface="Times New Roman" panose="02020603050405020304" pitchFamily="18" charset="0"/>
              </a:rPr>
              <a:t>:</a:t>
            </a:r>
            <a:endParaRPr lang="ru-RU"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Де:    </a:t>
            </a:r>
            <a:r>
              <a:rPr lang="ru-RU" sz="2200" dirty="0">
                <a:solidFill>
                  <a:srgbClr val="000000"/>
                </a:solidFill>
                <a:latin typeface="Times New Roman" panose="02020603050405020304" pitchFamily="18" charset="0"/>
                <a:cs typeface="Times New Roman" panose="02020603050405020304" pitchFamily="18" charset="0"/>
              </a:rPr>
              <a:t>РВ К2 - </a:t>
            </a:r>
            <a:r>
              <a:rPr lang="ru-RU" sz="2200" dirty="0" err="1">
                <a:solidFill>
                  <a:srgbClr val="000000"/>
                </a:solidFill>
                <a:latin typeface="Times New Roman" panose="02020603050405020304" pitchFamily="18" charset="0"/>
                <a:cs typeface="Times New Roman" panose="02020603050405020304" pitchFamily="18" charset="0"/>
              </a:rPr>
              <a:t>розрахункова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вартість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власного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інструменту</a:t>
            </a:r>
            <a:r>
              <a:rPr lang="ru-RU" sz="2200" dirty="0">
                <a:solidFill>
                  <a:srgbClr val="000000"/>
                </a:solidFill>
                <a:latin typeface="Times New Roman" panose="02020603050405020304" pitchFamily="18" charset="0"/>
                <a:cs typeface="Times New Roman" panose="02020603050405020304" pitchFamily="18" charset="0"/>
              </a:rPr>
              <a:t> К2;</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БВІ </a:t>
            </a:r>
            <a:r>
              <a:rPr lang="ru-RU" sz="2200" dirty="0">
                <a:solidFill>
                  <a:srgbClr val="000000"/>
                </a:solidFill>
                <a:latin typeface="Times New Roman" panose="02020603050405020304" pitchFamily="18" charset="0"/>
                <a:cs typeface="Times New Roman" panose="02020603050405020304" pitchFamily="18" charset="0"/>
              </a:rPr>
              <a:t>К2 - </a:t>
            </a:r>
            <a:r>
              <a:rPr lang="ru-RU" sz="2200" dirty="0" err="1">
                <a:solidFill>
                  <a:srgbClr val="000000"/>
                </a:solidFill>
                <a:latin typeface="Times New Roman" panose="02020603050405020304" pitchFamily="18" charset="0"/>
                <a:cs typeface="Times New Roman" panose="02020603050405020304" pitchFamily="18" charset="0"/>
              </a:rPr>
              <a:t>балансова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вартість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власного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інструменту</a:t>
            </a:r>
            <a:r>
              <a:rPr lang="ru-RU" sz="2200" dirty="0">
                <a:solidFill>
                  <a:srgbClr val="000000"/>
                </a:solidFill>
                <a:latin typeface="Times New Roman" panose="02020603050405020304" pitchFamily="18" charset="0"/>
                <a:cs typeface="Times New Roman" panose="02020603050405020304" pitchFamily="18" charset="0"/>
              </a:rPr>
              <a:t> К2;</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СА </a:t>
            </a:r>
            <a:r>
              <a:rPr lang="ru-RU" sz="2200" dirty="0">
                <a:solidFill>
                  <a:srgbClr val="000000"/>
                </a:solidFill>
                <a:latin typeface="Times New Roman" panose="02020603050405020304" pitchFamily="18" charset="0"/>
                <a:cs typeface="Times New Roman" panose="02020603050405020304" pitchFamily="18" charset="0"/>
              </a:rPr>
              <a:t>К2 - строк </a:t>
            </a:r>
            <a:r>
              <a:rPr lang="ru-RU" sz="2200" dirty="0" err="1">
                <a:solidFill>
                  <a:srgbClr val="000000"/>
                </a:solidFill>
                <a:latin typeface="Times New Roman" panose="02020603050405020304" pitchFamily="18" charset="0"/>
                <a:cs typeface="Times New Roman" panose="02020603050405020304" pitchFamily="18" charset="0"/>
              </a:rPr>
              <a:t>амортизації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власного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інструменту</a:t>
            </a:r>
            <a:r>
              <a:rPr lang="ru-RU" sz="2200" dirty="0">
                <a:solidFill>
                  <a:srgbClr val="000000"/>
                </a:solidFill>
                <a:latin typeface="Times New Roman" panose="02020603050405020304" pitchFamily="18" charset="0"/>
                <a:cs typeface="Times New Roman" panose="02020603050405020304" pitchFamily="18" charset="0"/>
              </a:rPr>
              <a:t> К2, </a:t>
            </a:r>
            <a:r>
              <a:rPr lang="ru-RU" sz="2200" dirty="0" err="1">
                <a:solidFill>
                  <a:srgbClr val="000000"/>
                </a:solidFill>
                <a:latin typeface="Times New Roman" panose="02020603050405020304" pitchFamily="18" charset="0"/>
                <a:cs typeface="Times New Roman" panose="02020603050405020304" pitchFamily="18" charset="0"/>
              </a:rPr>
              <a:t>визначений</a:t>
            </a:r>
            <a:r>
              <a:rPr lang="ru-RU" sz="2200" dirty="0">
                <a:solidFill>
                  <a:srgbClr val="000000"/>
                </a:solidFill>
                <a:latin typeface="Times New Roman" panose="02020603050405020304" pitchFamily="18" charset="0"/>
                <a:cs typeface="Times New Roman" panose="02020603050405020304" pitchFamily="18" charset="0"/>
              </a:rPr>
              <a:t> у </a:t>
            </a:r>
            <a:r>
              <a:rPr lang="ru-RU" sz="2200" dirty="0" err="1">
                <a:solidFill>
                  <a:srgbClr val="000000"/>
                </a:solidFill>
                <a:latin typeface="Times New Roman" panose="02020603050405020304" pitchFamily="18" charset="0"/>
                <a:cs typeface="Times New Roman" panose="02020603050405020304" pitchFamily="18" charset="0"/>
              </a:rPr>
              <a:t>місяцях</a:t>
            </a:r>
            <a:r>
              <a:rPr lang="ru-RU" sz="2200" dirty="0">
                <a:solidFill>
                  <a:srgbClr val="000000"/>
                </a:solidFill>
                <a:latin typeface="Times New Roman" panose="02020603050405020304" pitchFamily="18" charset="0"/>
                <a:cs typeface="Times New Roman" panose="02020603050405020304" pitchFamily="18" charset="0"/>
              </a:rPr>
              <a:t> до </a:t>
            </a:r>
            <a:r>
              <a:rPr lang="ru-RU" sz="2200" dirty="0" err="1">
                <a:solidFill>
                  <a:srgbClr val="000000"/>
                </a:solidFill>
                <a:latin typeface="Times New Roman" panose="02020603050405020304" pitchFamily="18" charset="0"/>
                <a:cs typeface="Times New Roman" panose="02020603050405020304" pitchFamily="18" charset="0"/>
              </a:rPr>
              <a:t>дати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погашення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smtClean="0">
                <a:solidFill>
                  <a:srgbClr val="000000"/>
                </a:solidFill>
                <a:latin typeface="Times New Roman" panose="02020603050405020304" pitchFamily="18" charset="0"/>
                <a:cs typeface="Times New Roman" panose="02020603050405020304" pitchFamily="18" charset="0"/>
              </a:rPr>
              <a:t>основного </a:t>
            </a:r>
            <a:r>
              <a:rPr lang="ru-RU" sz="2200" dirty="0">
                <a:solidFill>
                  <a:srgbClr val="000000"/>
                </a:solidFill>
                <a:latin typeface="Times New Roman" panose="02020603050405020304" pitchFamily="18" charset="0"/>
                <a:cs typeface="Times New Roman" panose="02020603050405020304" pitchFamily="18" charset="0"/>
              </a:rPr>
              <a:t>боргу </a:t>
            </a:r>
            <a:r>
              <a:rPr lang="ru-RU" sz="2200" dirty="0" err="1">
                <a:solidFill>
                  <a:srgbClr val="000000"/>
                </a:solidFill>
                <a:latin typeface="Times New Roman" panose="02020603050405020304" pitchFamily="18" charset="0"/>
                <a:cs typeface="Times New Roman" panose="02020603050405020304" pitchFamily="18" charset="0"/>
              </a:rPr>
              <a:t>власного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інструменту</a:t>
            </a:r>
            <a:r>
              <a:rPr lang="ru-RU" sz="2200" dirty="0">
                <a:solidFill>
                  <a:srgbClr val="000000"/>
                </a:solidFill>
                <a:latin typeface="Times New Roman" panose="02020603050405020304" pitchFamily="18" charset="0"/>
                <a:cs typeface="Times New Roman" panose="02020603050405020304" pitchFamily="18" charset="0"/>
              </a:rPr>
              <a:t> К2 </a:t>
            </a:r>
            <a:r>
              <a:rPr lang="ru-RU" sz="2200" dirty="0" err="1">
                <a:solidFill>
                  <a:srgbClr val="000000"/>
                </a:solidFill>
                <a:latin typeface="Times New Roman" panose="02020603050405020304" pitchFamily="18" charset="0"/>
                <a:cs typeface="Times New Roman" panose="02020603050405020304" pitchFamily="18" charset="0"/>
              </a:rPr>
              <a:t>згідно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Положенням</a:t>
            </a:r>
            <a:r>
              <a:rPr lang="ru-RU" sz="2200" dirty="0" smtClean="0">
                <a:solidFill>
                  <a:srgbClr val="000000"/>
                </a:solidFill>
                <a:latin typeface="Times New Roman" panose="02020603050405020304" pitchFamily="18" charset="0"/>
                <a:cs typeface="Times New Roman" panose="02020603050405020304" pitchFamily="18" charset="0"/>
              </a:rPr>
              <a:t> НБУ.</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Банк </a:t>
            </a:r>
            <a:r>
              <a:rPr lang="ru-RU" sz="2200" dirty="0" err="1">
                <a:solidFill>
                  <a:srgbClr val="000000"/>
                </a:solidFill>
                <a:latin typeface="Times New Roman" panose="02020603050405020304" pitchFamily="18" charset="0"/>
                <a:cs typeface="Times New Roman" panose="02020603050405020304" pitchFamily="18" charset="0"/>
              </a:rPr>
              <a:t>уключає</a:t>
            </a:r>
            <a:r>
              <a:rPr lang="ru-RU" sz="2200" dirty="0">
                <a:solidFill>
                  <a:srgbClr val="000000"/>
                </a:solidFill>
                <a:latin typeface="Times New Roman" panose="02020603050405020304" pitchFamily="18" charset="0"/>
                <a:cs typeface="Times New Roman" panose="02020603050405020304" pitchFamily="18" charset="0"/>
              </a:rPr>
              <a:t> до </a:t>
            </a:r>
            <a:r>
              <a:rPr lang="ru-RU" sz="2200" b="1" dirty="0" err="1">
                <a:solidFill>
                  <a:srgbClr val="000000"/>
                </a:solidFill>
                <a:latin typeface="Times New Roman" panose="02020603050405020304" pitchFamily="18" charset="0"/>
                <a:cs typeface="Times New Roman" panose="02020603050405020304" pitchFamily="18" charset="0"/>
              </a:rPr>
              <a:t>вирахувань</a:t>
            </a:r>
            <a:r>
              <a:rPr lang="ru-RU" sz="2200" b="1" dirty="0">
                <a:solidFill>
                  <a:srgbClr val="000000"/>
                </a:solidFill>
                <a:latin typeface="Times New Roman" panose="02020603050405020304" pitchFamily="18" charset="0"/>
                <a:cs typeface="Times New Roman" panose="02020603050405020304" pitchFamily="18" charset="0"/>
              </a:rPr>
              <a:t> з К2</a:t>
            </a:r>
            <a:r>
              <a:rPr lang="ru-RU"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1</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вкладення</a:t>
            </a:r>
            <a:r>
              <a:rPr lang="ru-RU" sz="2200" dirty="0">
                <a:solidFill>
                  <a:srgbClr val="000000"/>
                </a:solidFill>
                <a:latin typeface="Times New Roman" panose="02020603050405020304" pitchFamily="18" charset="0"/>
                <a:cs typeface="Times New Roman" panose="02020603050405020304" pitchFamily="18" charset="0"/>
              </a:rPr>
              <a:t> у </a:t>
            </a:r>
            <a:r>
              <a:rPr lang="ru-RU" sz="2200" dirty="0" err="1">
                <a:solidFill>
                  <a:srgbClr val="000000"/>
                </a:solidFill>
                <a:latin typeface="Times New Roman" panose="02020603050405020304" pitchFamily="18" charset="0"/>
                <a:cs typeface="Times New Roman" panose="02020603050405020304" pitchFamily="18" charset="0"/>
              </a:rPr>
              <a:t>власні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інструменти</a:t>
            </a:r>
            <a:r>
              <a:rPr lang="ru-RU" sz="2200" dirty="0">
                <a:solidFill>
                  <a:srgbClr val="000000"/>
                </a:solidFill>
                <a:latin typeface="Times New Roman" panose="02020603050405020304" pitchFamily="18" charset="0"/>
                <a:cs typeface="Times New Roman" panose="02020603050405020304" pitchFamily="18" charset="0"/>
              </a:rPr>
              <a:t> К2 </a:t>
            </a:r>
            <a:r>
              <a:rPr lang="ru-RU" sz="2200" dirty="0" err="1">
                <a:solidFill>
                  <a:srgbClr val="000000"/>
                </a:solidFill>
                <a:latin typeface="Times New Roman" panose="02020603050405020304" pitchFamily="18" charset="0"/>
                <a:cs typeface="Times New Roman" panose="02020603050405020304" pitchFamily="18" charset="0"/>
              </a:rPr>
              <a:t>згідно</a:t>
            </a:r>
            <a:r>
              <a:rPr lang="ru-RU" sz="2200" dirty="0">
                <a:solidFill>
                  <a:srgbClr val="000000"/>
                </a:solidFill>
                <a:latin typeface="Times New Roman" panose="02020603050405020304" pitchFamily="18" charset="0"/>
                <a:cs typeface="Times New Roman" panose="02020603050405020304" pitchFamily="18" charset="0"/>
              </a:rPr>
              <a:t> з </a:t>
            </a:r>
            <a:r>
              <a:rPr lang="ru-RU" sz="2200" dirty="0" smtClean="0">
                <a:solidFill>
                  <a:srgbClr val="000000"/>
                </a:solidFill>
                <a:latin typeface="Times New Roman" panose="02020603050405020304" pitchFamily="18" charset="0"/>
                <a:cs typeface="Times New Roman" panose="02020603050405020304" pitchFamily="18" charset="0"/>
              </a:rPr>
              <a:t>порядком, </a:t>
            </a:r>
            <a:r>
              <a:rPr lang="ru-RU" sz="2200" dirty="0" err="1">
                <a:solidFill>
                  <a:srgbClr val="000000"/>
                </a:solidFill>
                <a:latin typeface="Times New Roman" panose="02020603050405020304" pitchFamily="18" charset="0"/>
                <a:cs typeface="Times New Roman" panose="02020603050405020304" pitchFamily="18" charset="0"/>
              </a:rPr>
              <a:t>визначеним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Положенням</a:t>
            </a:r>
            <a:r>
              <a:rPr lang="ru-RU" sz="2200" dirty="0" smtClean="0">
                <a:solidFill>
                  <a:srgbClr val="000000"/>
                </a:solidFill>
                <a:latin typeface="Times New Roman" panose="02020603050405020304" pitchFamily="18" charset="0"/>
                <a:cs typeface="Times New Roman" panose="02020603050405020304" pitchFamily="18" charset="0"/>
              </a:rPr>
              <a:t> НБУ;</a:t>
            </a:r>
            <a:endParaRPr lang="ru-RU"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2</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вкладення</a:t>
            </a:r>
            <a:r>
              <a:rPr lang="ru-RU" sz="2200" dirty="0">
                <a:solidFill>
                  <a:srgbClr val="000000"/>
                </a:solidFill>
                <a:latin typeface="Times New Roman" panose="02020603050405020304" pitchFamily="18" charset="0"/>
                <a:cs typeface="Times New Roman" panose="02020603050405020304" pitchFamily="18" charset="0"/>
              </a:rPr>
              <a:t> в </a:t>
            </a:r>
            <a:r>
              <a:rPr lang="ru-RU" sz="2200" dirty="0" err="1">
                <a:solidFill>
                  <a:srgbClr val="000000"/>
                </a:solidFill>
                <a:latin typeface="Times New Roman" panose="02020603050405020304" pitchFamily="18" charset="0"/>
                <a:cs typeface="Times New Roman" panose="02020603050405020304" pitchFamily="18" charset="0"/>
              </a:rPr>
              <a:t>інструменти</a:t>
            </a:r>
            <a:r>
              <a:rPr lang="ru-RU" sz="2200" dirty="0">
                <a:solidFill>
                  <a:srgbClr val="000000"/>
                </a:solidFill>
                <a:latin typeface="Times New Roman" panose="02020603050405020304" pitchFamily="18" charset="0"/>
                <a:cs typeface="Times New Roman" panose="02020603050405020304" pitchFamily="18" charset="0"/>
              </a:rPr>
              <a:t> К2 </a:t>
            </a:r>
            <a:r>
              <a:rPr lang="ru-RU" sz="2200" dirty="0" err="1">
                <a:solidFill>
                  <a:srgbClr val="000000"/>
                </a:solidFill>
                <a:latin typeface="Times New Roman" panose="02020603050405020304" pitchFamily="18" charset="0"/>
                <a:cs typeface="Times New Roman" panose="02020603050405020304" pitchFamily="18" charset="0"/>
              </a:rPr>
              <a:t>установ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фінансового</a:t>
            </a:r>
            <a:r>
              <a:rPr lang="ru-RU" sz="2200" dirty="0">
                <a:solidFill>
                  <a:srgbClr val="000000"/>
                </a:solidFill>
                <a:latin typeface="Times New Roman" panose="02020603050405020304" pitchFamily="18" charset="0"/>
                <a:cs typeface="Times New Roman" panose="02020603050405020304" pitchFamily="18" charset="0"/>
              </a:rPr>
              <a:t> сектору </a:t>
            </a:r>
            <a:r>
              <a:rPr lang="ru-RU" sz="2200" dirty="0" err="1">
                <a:solidFill>
                  <a:srgbClr val="000000"/>
                </a:solidFill>
                <a:latin typeface="Times New Roman" panose="02020603050405020304" pitchFamily="18" charset="0"/>
                <a:cs typeface="Times New Roman" panose="02020603050405020304" pitchFamily="18" charset="0"/>
              </a:rPr>
              <a:t>згідно</a:t>
            </a:r>
            <a:r>
              <a:rPr lang="ru-RU" sz="2200" dirty="0">
                <a:solidFill>
                  <a:srgbClr val="000000"/>
                </a:solidFill>
                <a:latin typeface="Times New Roman" panose="02020603050405020304" pitchFamily="18" charset="0"/>
                <a:cs typeface="Times New Roman" panose="02020603050405020304" pitchFamily="18" charset="0"/>
              </a:rPr>
              <a:t> з порядком, </a:t>
            </a:r>
            <a:r>
              <a:rPr lang="ru-RU" sz="2200" dirty="0" err="1">
                <a:solidFill>
                  <a:srgbClr val="000000"/>
                </a:solidFill>
                <a:latin typeface="Times New Roman" panose="02020603050405020304" pitchFamily="18" charset="0"/>
                <a:cs typeface="Times New Roman" panose="02020603050405020304" pitchFamily="18" charset="0"/>
              </a:rPr>
              <a:t>визначеним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Положенням</a:t>
            </a:r>
            <a:r>
              <a:rPr lang="ru-RU" sz="2200" dirty="0" smtClean="0">
                <a:solidFill>
                  <a:srgbClr val="000000"/>
                </a:solidFill>
                <a:latin typeface="Times New Roman" panose="02020603050405020304" pitchFamily="18" charset="0"/>
                <a:cs typeface="Times New Roman" panose="02020603050405020304" pitchFamily="18" charset="0"/>
              </a:rPr>
              <a:t> НБУ;</a:t>
            </a:r>
            <a:endParaRPr lang="ru-RU"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3</a:t>
            </a:r>
            <a:r>
              <a:rPr lang="ru-RU" sz="2200" dirty="0">
                <a:solidFill>
                  <a:srgbClr val="000000"/>
                </a:solidFill>
                <a:latin typeface="Times New Roman" panose="02020603050405020304" pitchFamily="18" charset="0"/>
                <a:cs typeface="Times New Roman" panose="02020603050405020304" pitchFamily="18" charset="0"/>
              </a:rPr>
              <a:t>) величину </a:t>
            </a:r>
            <a:r>
              <a:rPr lang="ru-RU" sz="2200" dirty="0" err="1">
                <a:solidFill>
                  <a:srgbClr val="000000"/>
                </a:solidFill>
                <a:latin typeface="Times New Roman" panose="02020603050405020304" pitchFamily="18" charset="0"/>
                <a:cs typeface="Times New Roman" panose="02020603050405020304" pitchFamily="18" charset="0"/>
              </a:rPr>
              <a:t>перевищення</a:t>
            </a:r>
            <a:r>
              <a:rPr lang="ru-RU" sz="2200" dirty="0">
                <a:solidFill>
                  <a:srgbClr val="000000"/>
                </a:solidFill>
                <a:latin typeface="Times New Roman" panose="02020603050405020304" pitchFamily="18" charset="0"/>
                <a:cs typeface="Times New Roman" panose="02020603050405020304" pitchFamily="18" charset="0"/>
              </a:rPr>
              <a:t> нормативу Н9, </a:t>
            </a:r>
            <a:r>
              <a:rPr lang="ru-RU" sz="2200" dirty="0" err="1">
                <a:solidFill>
                  <a:srgbClr val="000000"/>
                </a:solidFill>
                <a:latin typeface="Times New Roman" panose="02020603050405020304" pitchFamily="18" charset="0"/>
                <a:cs typeface="Times New Roman" panose="02020603050405020304" pitchFamily="18" charset="0"/>
              </a:rPr>
              <a:t>розраховану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згідно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smtClean="0">
                <a:solidFill>
                  <a:srgbClr val="000000"/>
                </a:solidFill>
                <a:latin typeface="Times New Roman" panose="02020603050405020304" pitchFamily="18" charset="0"/>
                <a:cs typeface="Times New Roman" panose="02020603050405020304" pitchFamily="18" charset="0"/>
              </a:rPr>
              <a:t>з </a:t>
            </a:r>
            <a:r>
              <a:rPr lang="ru-RU" sz="2200" dirty="0" err="1" smtClean="0">
                <a:solidFill>
                  <a:srgbClr val="000000"/>
                </a:solidFill>
                <a:latin typeface="Times New Roman" panose="02020603050405020304" pitchFamily="18" charset="0"/>
                <a:cs typeface="Times New Roman" panose="02020603050405020304" pitchFamily="18" charset="0"/>
              </a:rPr>
              <a:t>Положенням</a:t>
            </a:r>
            <a:r>
              <a:rPr lang="ru-RU" sz="2200" dirty="0" smtClean="0">
                <a:solidFill>
                  <a:srgbClr val="000000"/>
                </a:solidFill>
                <a:latin typeface="Times New Roman" panose="02020603050405020304" pitchFamily="18" charset="0"/>
                <a:cs typeface="Times New Roman" panose="02020603050405020304" pitchFamily="18" charset="0"/>
              </a:rPr>
              <a:t> НБУ.</a:t>
            </a:r>
            <a:endParaRPr lang="uk-UA" sz="2200" dirty="0">
              <a:solidFill>
                <a:srgbClr val="000000"/>
              </a:solidFill>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stretch>
            <a:fillRect/>
          </a:stretch>
        </p:blipFill>
        <p:spPr>
          <a:xfrm>
            <a:off x="1997894" y="2073244"/>
            <a:ext cx="6672450" cy="586589"/>
          </a:xfrm>
          <a:prstGeom prst="rect">
            <a:avLst/>
          </a:prstGeom>
        </p:spPr>
      </p:pic>
    </p:spTree>
    <p:extLst>
      <p:ext uri="{BB962C8B-B14F-4D97-AF65-F5344CB8AC3E}">
        <p14:creationId xmlns:p14="http://schemas.microsoft.com/office/powerpoint/2010/main" val="18923813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sz="half" idx="2"/>
          </p:nvPr>
        </p:nvSpPr>
        <p:spPr>
          <a:xfrm>
            <a:off x="769545" y="525101"/>
            <a:ext cx="10891318" cy="5803271"/>
          </a:xfrm>
        </p:spPr>
        <p:txBody>
          <a:bodyPr>
            <a:normAutofit lnSpcReduction="10000"/>
          </a:bodyPr>
          <a:lstStyle/>
          <a:p>
            <a:pPr algn="ctr">
              <a:spcBef>
                <a:spcPts val="0"/>
              </a:spcBef>
            </a:pPr>
            <a:r>
              <a:rPr lang="ru-RU" sz="2200" b="1" dirty="0" err="1" smtClean="0">
                <a:solidFill>
                  <a:srgbClr val="000000"/>
                </a:solidFill>
                <a:latin typeface="Times New Roman" panose="02020603050405020304" pitchFamily="18" charset="0"/>
                <a:cs typeface="Times New Roman" panose="02020603050405020304" pitchFamily="18" charset="0"/>
              </a:rPr>
              <a:t>Власний</a:t>
            </a:r>
            <a:r>
              <a:rPr lang="ru-RU" sz="2200" b="1" dirty="0" smtClean="0">
                <a:solidFill>
                  <a:srgbClr val="000000"/>
                </a:solidFill>
                <a:latin typeface="Times New Roman" panose="02020603050405020304" pitchFamily="18" charset="0"/>
                <a:cs typeface="Times New Roman" panose="02020603050405020304" pitchFamily="18" charset="0"/>
              </a:rPr>
              <a:t> </a:t>
            </a:r>
            <a:r>
              <a:rPr lang="ru-RU" sz="2200" b="1" dirty="0" err="1">
                <a:solidFill>
                  <a:srgbClr val="000000"/>
                </a:solidFill>
                <a:latin typeface="Times New Roman" panose="02020603050405020304" pitchFamily="18" charset="0"/>
                <a:cs typeface="Times New Roman" panose="02020603050405020304" pitchFamily="18" charset="0"/>
              </a:rPr>
              <a:t>інструмент</a:t>
            </a:r>
            <a:r>
              <a:rPr lang="ru-RU" sz="2200" b="1" dirty="0">
                <a:solidFill>
                  <a:srgbClr val="000000"/>
                </a:solidFill>
                <a:latin typeface="Times New Roman" panose="02020603050405020304" pitchFamily="18" charset="0"/>
                <a:cs typeface="Times New Roman" panose="02020603050405020304" pitchFamily="18" charset="0"/>
              </a:rPr>
              <a:t> ОК1 для </a:t>
            </a:r>
            <a:r>
              <a:rPr lang="ru-RU" sz="2200" b="1" dirty="0" err="1">
                <a:solidFill>
                  <a:srgbClr val="000000"/>
                </a:solidFill>
                <a:latin typeface="Times New Roman" panose="02020603050405020304" pitchFamily="18" charset="0"/>
                <a:cs typeface="Times New Roman" panose="02020603050405020304" pitchFamily="18" charset="0"/>
              </a:rPr>
              <a:t>включення</a:t>
            </a:r>
            <a:r>
              <a:rPr lang="ru-RU" sz="2200" b="1" dirty="0">
                <a:solidFill>
                  <a:srgbClr val="000000"/>
                </a:solidFill>
                <a:latin typeface="Times New Roman" panose="02020603050405020304" pitchFamily="18" charset="0"/>
                <a:cs typeface="Times New Roman" panose="02020603050405020304" pitchFamily="18" charset="0"/>
              </a:rPr>
              <a:t> до ОК1 </a:t>
            </a:r>
            <a:r>
              <a:rPr lang="ru-RU" sz="2200" b="1" dirty="0" err="1">
                <a:solidFill>
                  <a:srgbClr val="000000"/>
                </a:solidFill>
                <a:latin typeface="Times New Roman" panose="02020603050405020304" pitchFamily="18" charset="0"/>
                <a:cs typeface="Times New Roman" panose="02020603050405020304" pitchFamily="18" charset="0"/>
              </a:rPr>
              <a:t>має</a:t>
            </a:r>
            <a:r>
              <a:rPr lang="ru-RU" sz="2200" b="1" dirty="0">
                <a:solidFill>
                  <a:srgbClr val="000000"/>
                </a:solidFill>
                <a:latin typeface="Times New Roman" panose="02020603050405020304" pitchFamily="18" charset="0"/>
                <a:cs typeface="Times New Roman" panose="02020603050405020304" pitchFamily="18" charset="0"/>
              </a:rPr>
              <a:t> </a:t>
            </a:r>
            <a:r>
              <a:rPr lang="ru-RU" sz="2200" b="1" dirty="0" err="1">
                <a:solidFill>
                  <a:srgbClr val="000000"/>
                </a:solidFill>
                <a:latin typeface="Times New Roman" panose="02020603050405020304" pitchFamily="18" charset="0"/>
                <a:cs typeface="Times New Roman" panose="02020603050405020304" pitchFamily="18" charset="0"/>
              </a:rPr>
              <a:t>відповідати</a:t>
            </a:r>
            <a:r>
              <a:rPr lang="ru-RU" sz="2200" b="1" dirty="0">
                <a:solidFill>
                  <a:srgbClr val="000000"/>
                </a:solidFill>
                <a:latin typeface="Times New Roman" panose="02020603050405020304" pitchFamily="18" charset="0"/>
                <a:cs typeface="Times New Roman" panose="02020603050405020304" pitchFamily="18" charset="0"/>
              </a:rPr>
              <a:t> таким </a:t>
            </a:r>
            <a:r>
              <a:rPr lang="ru-RU" sz="2200" b="1" dirty="0" err="1">
                <a:solidFill>
                  <a:srgbClr val="000000"/>
                </a:solidFill>
                <a:latin typeface="Times New Roman" panose="02020603050405020304" pitchFamily="18" charset="0"/>
                <a:cs typeface="Times New Roman" panose="02020603050405020304" pitchFamily="18" charset="0"/>
              </a:rPr>
              <a:t>вимогам</a:t>
            </a:r>
            <a:r>
              <a:rPr lang="ru-RU" sz="2200" b="1"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1</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власний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a:t>
            </a:r>
            <a:r>
              <a:rPr lang="ru-RU" sz="2200" dirty="0">
                <a:solidFill>
                  <a:srgbClr val="000000"/>
                </a:solidFill>
                <a:latin typeface="Times New Roman" panose="02020603050405020304" pitchFamily="18" charset="0"/>
                <a:cs typeface="Times New Roman" panose="02020603050405020304" pitchFamily="18" charset="0"/>
              </a:rPr>
              <a:t> ОК1 </a:t>
            </a:r>
            <a:r>
              <a:rPr lang="ru-RU" sz="2200" dirty="0" err="1">
                <a:solidFill>
                  <a:srgbClr val="000000"/>
                </a:solidFill>
                <a:latin typeface="Times New Roman" panose="02020603050405020304" pitchFamily="18" charset="0"/>
                <a:cs typeface="Times New Roman" panose="02020603050405020304" pitchFamily="18" charset="0"/>
              </a:rPr>
              <a:t>випущений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безпосередньо</a:t>
            </a:r>
            <a:r>
              <a:rPr lang="ru-RU" sz="2200" dirty="0">
                <a:solidFill>
                  <a:srgbClr val="000000"/>
                </a:solidFill>
                <a:latin typeface="Times New Roman" panose="02020603050405020304" pitchFamily="18" charset="0"/>
                <a:cs typeface="Times New Roman" panose="02020603050405020304" pitchFamily="18" charset="0"/>
              </a:rPr>
              <a:t> банком </a:t>
            </a:r>
            <a:r>
              <a:rPr lang="ru-RU" sz="2200" dirty="0" err="1">
                <a:solidFill>
                  <a:srgbClr val="000000"/>
                </a:solidFill>
                <a:latin typeface="Times New Roman" panose="02020603050405020304" pitchFamily="18" charset="0"/>
                <a:cs typeface="Times New Roman" panose="02020603050405020304" pitchFamily="18" charset="0"/>
              </a:rPr>
              <a:t>згідно</a:t>
            </a:r>
            <a:r>
              <a:rPr lang="ru-RU" sz="2200" dirty="0">
                <a:solidFill>
                  <a:srgbClr val="000000"/>
                </a:solidFill>
                <a:latin typeface="Times New Roman" panose="02020603050405020304" pitchFamily="18" charset="0"/>
                <a:cs typeface="Times New Roman" panose="02020603050405020304" pitchFamily="18" charset="0"/>
              </a:rPr>
              <a:t> з </a:t>
            </a:r>
            <a:r>
              <a:rPr lang="ru-RU" sz="2200" dirty="0" err="1">
                <a:solidFill>
                  <a:srgbClr val="000000"/>
                </a:solidFill>
                <a:latin typeface="Times New Roman" panose="02020603050405020304" pitchFamily="18" charset="0"/>
                <a:cs typeface="Times New Roman" panose="02020603050405020304" pitchFamily="18" charset="0"/>
              </a:rPr>
              <a:t>рішенням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акціонерів</a:t>
            </a:r>
            <a:r>
              <a:rPr lang="ru-RU" sz="2200" dirty="0">
                <a:solidFill>
                  <a:srgbClr val="000000"/>
                </a:solidFill>
                <a:latin typeface="Times New Roman" panose="02020603050405020304" pitchFamily="18" charset="0"/>
                <a:cs typeface="Times New Roman" panose="02020603050405020304" pitchFamily="18" charset="0"/>
              </a:rPr>
              <a:t> / </a:t>
            </a:r>
            <a:r>
              <a:rPr lang="ru-RU" sz="2200" dirty="0" err="1">
                <a:solidFill>
                  <a:srgbClr val="000000"/>
                </a:solidFill>
                <a:latin typeface="Times New Roman" panose="02020603050405020304" pitchFamily="18" charset="0"/>
                <a:cs typeface="Times New Roman" panose="02020603050405020304" pitchFamily="18" charset="0"/>
              </a:rPr>
              <a:t>учасників</a:t>
            </a:r>
            <a:r>
              <a:rPr lang="ru-RU" sz="2200" dirty="0">
                <a:solidFill>
                  <a:srgbClr val="000000"/>
                </a:solidFill>
                <a:latin typeface="Times New Roman" panose="02020603050405020304" pitchFamily="18" charset="0"/>
                <a:cs typeface="Times New Roman" panose="02020603050405020304" pitchFamily="18" charset="0"/>
              </a:rPr>
              <a:t> банку;</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2</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власний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a:t>
            </a:r>
            <a:r>
              <a:rPr lang="ru-RU" sz="2200" dirty="0">
                <a:solidFill>
                  <a:srgbClr val="000000"/>
                </a:solidFill>
                <a:latin typeface="Times New Roman" panose="02020603050405020304" pitchFamily="18" charset="0"/>
                <a:cs typeface="Times New Roman" panose="02020603050405020304" pitchFamily="18" charset="0"/>
              </a:rPr>
              <a:t> ОК1 є </a:t>
            </a:r>
            <a:r>
              <a:rPr lang="ru-RU" sz="2200" dirty="0" err="1">
                <a:solidFill>
                  <a:srgbClr val="000000"/>
                </a:solidFill>
                <a:latin typeface="Times New Roman" panose="02020603050405020304" pitchFamily="18" charset="0"/>
                <a:cs typeface="Times New Roman" panose="02020603050405020304" pitchFamily="18" charset="0"/>
              </a:rPr>
              <a:t>безстроковим</a:t>
            </a:r>
            <a:r>
              <a:rPr lang="ru-RU"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3</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власний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a:t>
            </a:r>
            <a:r>
              <a:rPr lang="ru-RU" sz="2200" dirty="0">
                <a:solidFill>
                  <a:srgbClr val="000000"/>
                </a:solidFill>
                <a:latin typeface="Times New Roman" panose="02020603050405020304" pitchFamily="18" charset="0"/>
                <a:cs typeface="Times New Roman" panose="02020603050405020304" pitchFamily="18" charset="0"/>
              </a:rPr>
              <a:t> ОК1 </a:t>
            </a:r>
            <a:r>
              <a:rPr lang="ru-RU" sz="2200" dirty="0" err="1">
                <a:solidFill>
                  <a:srgbClr val="000000"/>
                </a:solidFill>
                <a:latin typeface="Times New Roman" panose="02020603050405020304" pitchFamily="18" charset="0"/>
                <a:cs typeface="Times New Roman" panose="02020603050405020304" pitchFamily="18" charset="0"/>
              </a:rPr>
              <a:t>оплачений</a:t>
            </a:r>
            <a:r>
              <a:rPr lang="ru-RU" sz="2200" dirty="0">
                <a:solidFill>
                  <a:srgbClr val="000000"/>
                </a:solidFill>
                <a:latin typeface="Times New Roman" panose="02020603050405020304" pitchFamily="18" charset="0"/>
                <a:cs typeface="Times New Roman" panose="02020603050405020304" pitchFamily="18" charset="0"/>
              </a:rPr>
              <a:t> в </a:t>
            </a:r>
            <a:r>
              <a:rPr lang="ru-RU" sz="2200" dirty="0" err="1">
                <a:solidFill>
                  <a:srgbClr val="000000"/>
                </a:solidFill>
                <a:latin typeface="Times New Roman" panose="02020603050405020304" pitchFamily="18" charset="0"/>
                <a:cs typeface="Times New Roman" panose="02020603050405020304" pitchFamily="18" charset="0"/>
              </a:rPr>
              <a:t>повній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сумі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включаючи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здійснення</a:t>
            </a:r>
            <a:r>
              <a:rPr lang="ru-RU" sz="2200" dirty="0">
                <a:solidFill>
                  <a:srgbClr val="000000"/>
                </a:solidFill>
                <a:latin typeface="Times New Roman" panose="02020603050405020304" pitchFamily="18" charset="0"/>
                <a:cs typeface="Times New Roman" panose="02020603050405020304" pitchFamily="18" charset="0"/>
              </a:rPr>
              <a:t> оплати в </a:t>
            </a:r>
            <a:r>
              <a:rPr lang="ru-RU" sz="2200" dirty="0" err="1">
                <a:solidFill>
                  <a:srgbClr val="000000"/>
                </a:solidFill>
                <a:latin typeface="Times New Roman" panose="02020603050405020304" pitchFamily="18" charset="0"/>
                <a:cs typeface="Times New Roman" panose="02020603050405020304" pitchFamily="18" charset="0"/>
              </a:rPr>
              <a:t>повній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сумі</a:t>
            </a:r>
            <a:r>
              <a:rPr lang="ru-RU" sz="2200" dirty="0">
                <a:solidFill>
                  <a:srgbClr val="000000"/>
                </a:solidFill>
                <a:latin typeface="Times New Roman" panose="02020603050405020304" pitchFamily="18" charset="0"/>
                <a:cs typeface="Times New Roman" panose="02020603050405020304" pitchFamily="18" charset="0"/>
              </a:rPr>
              <a:t> за результатами продажу </a:t>
            </a:r>
            <a:r>
              <a:rPr lang="ru-RU" sz="2200" dirty="0" err="1">
                <a:solidFill>
                  <a:srgbClr val="000000"/>
                </a:solidFill>
                <a:latin typeface="Times New Roman" panose="02020603050405020304" pitchFamily="18" charset="0"/>
                <a:cs typeface="Times New Roman" panose="02020603050405020304" pitchFamily="18" charset="0"/>
              </a:rPr>
              <a:t>раніше</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викупленого</a:t>
            </a:r>
            <a:r>
              <a:rPr lang="ru-RU" sz="2200" dirty="0">
                <a:solidFill>
                  <a:srgbClr val="000000"/>
                </a:solidFill>
                <a:latin typeface="Times New Roman" panose="02020603050405020304" pitchFamily="18" charset="0"/>
                <a:cs typeface="Times New Roman" panose="02020603050405020304" pitchFamily="18" charset="0"/>
              </a:rPr>
              <a:t> банком </a:t>
            </a:r>
            <a:r>
              <a:rPr lang="ru-RU" sz="2200" dirty="0" err="1">
                <a:solidFill>
                  <a:srgbClr val="000000"/>
                </a:solidFill>
                <a:latin typeface="Times New Roman" panose="02020603050405020304" pitchFamily="18" charset="0"/>
                <a:cs typeface="Times New Roman" panose="02020603050405020304" pitchFamily="18" charset="0"/>
              </a:rPr>
              <a:t>інструменту</a:t>
            </a:r>
            <a:r>
              <a:rPr lang="ru-RU" sz="2200" dirty="0">
                <a:solidFill>
                  <a:srgbClr val="000000"/>
                </a:solidFill>
                <a:latin typeface="Times New Roman" panose="02020603050405020304" pitchFamily="18" charset="0"/>
                <a:cs typeface="Times New Roman" panose="02020603050405020304" pitchFamily="18" charset="0"/>
              </a:rPr>
              <a:t> ОК1;</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4</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власний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a:t>
            </a:r>
            <a:r>
              <a:rPr lang="ru-RU" sz="2200" dirty="0">
                <a:solidFill>
                  <a:srgbClr val="000000"/>
                </a:solidFill>
                <a:latin typeface="Times New Roman" panose="02020603050405020304" pitchFamily="18" charset="0"/>
                <a:cs typeface="Times New Roman" panose="02020603050405020304" pitchFamily="18" charset="0"/>
              </a:rPr>
              <a:t> ОК1 (</a:t>
            </a:r>
            <a:r>
              <a:rPr lang="ru-RU" sz="2200" dirty="0" err="1">
                <a:solidFill>
                  <a:srgbClr val="000000"/>
                </a:solidFill>
                <a:latin typeface="Times New Roman" panose="02020603050405020304" pitchFamily="18" charset="0"/>
                <a:cs typeface="Times New Roman" panose="02020603050405020304" pitchFamily="18" charset="0"/>
              </a:rPr>
              <a:t>прості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акції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обліковується</a:t>
            </a:r>
            <a:r>
              <a:rPr lang="ru-RU" sz="2200" dirty="0">
                <a:solidFill>
                  <a:srgbClr val="000000"/>
                </a:solidFill>
                <a:latin typeface="Times New Roman" panose="02020603050405020304" pitchFamily="18" charset="0"/>
                <a:cs typeface="Times New Roman" panose="02020603050405020304" pitchFamily="18" charset="0"/>
              </a:rPr>
              <a:t> як </a:t>
            </a:r>
            <a:r>
              <a:rPr lang="ru-RU" sz="2200" dirty="0" err="1">
                <a:solidFill>
                  <a:srgbClr val="000000"/>
                </a:solidFill>
                <a:latin typeface="Times New Roman" panose="02020603050405020304" pitchFamily="18" charset="0"/>
                <a:cs typeface="Times New Roman" panose="02020603050405020304" pitchFamily="18" charset="0"/>
              </a:rPr>
              <a:t>зареєстрований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статутний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капітал</a:t>
            </a:r>
            <a:r>
              <a:rPr lang="ru-RU"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5</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власні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інструменти</a:t>
            </a:r>
            <a:r>
              <a:rPr lang="ru-RU" sz="2200" dirty="0">
                <a:solidFill>
                  <a:srgbClr val="000000"/>
                </a:solidFill>
                <a:latin typeface="Times New Roman" panose="02020603050405020304" pitchFamily="18" charset="0"/>
                <a:cs typeface="Times New Roman" panose="02020603050405020304" pitchFamily="18" charset="0"/>
              </a:rPr>
              <a:t> ОК1 </a:t>
            </a:r>
            <a:r>
              <a:rPr lang="ru-RU" sz="2200" dirty="0" err="1">
                <a:solidFill>
                  <a:srgbClr val="000000"/>
                </a:solidFill>
                <a:latin typeface="Times New Roman" panose="02020603050405020304" pitchFamily="18" charset="0"/>
                <a:cs typeface="Times New Roman" panose="02020603050405020304" pitchFamily="18" charset="0"/>
              </a:rPr>
              <a:t>чітко</a:t>
            </a:r>
            <a:r>
              <a:rPr lang="ru-RU" sz="2200" dirty="0">
                <a:solidFill>
                  <a:srgbClr val="000000"/>
                </a:solidFill>
                <a:latin typeface="Times New Roman" panose="02020603050405020304" pitchFamily="18" charset="0"/>
                <a:cs typeface="Times New Roman" panose="02020603050405020304" pitchFamily="18" charset="0"/>
              </a:rPr>
              <a:t> та </a:t>
            </a:r>
            <a:r>
              <a:rPr lang="ru-RU" sz="2200" dirty="0" err="1">
                <a:solidFill>
                  <a:srgbClr val="000000"/>
                </a:solidFill>
                <a:latin typeface="Times New Roman" panose="02020603050405020304" pitchFamily="18" charset="0"/>
                <a:cs typeface="Times New Roman" panose="02020603050405020304" pitchFamily="18" charset="0"/>
              </a:rPr>
              <a:t>окремо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розкриті</a:t>
            </a:r>
            <a:r>
              <a:rPr lang="ru-RU" sz="2200" dirty="0">
                <a:solidFill>
                  <a:srgbClr val="000000"/>
                </a:solidFill>
                <a:latin typeface="Times New Roman" panose="02020603050405020304" pitchFamily="18" charset="0"/>
                <a:cs typeface="Times New Roman" panose="02020603050405020304" pitchFamily="18" charset="0"/>
              </a:rPr>
              <a:t> у </a:t>
            </a:r>
            <a:r>
              <a:rPr lang="ru-RU" sz="2200" dirty="0" err="1">
                <a:solidFill>
                  <a:srgbClr val="000000"/>
                </a:solidFill>
                <a:latin typeface="Times New Roman" panose="02020603050405020304" pitchFamily="18" charset="0"/>
                <a:cs typeface="Times New Roman" panose="02020603050405020304" pitchFamily="18" charset="0"/>
              </a:rPr>
              <a:t>Звіті</a:t>
            </a:r>
            <a:r>
              <a:rPr lang="ru-RU" sz="2200" dirty="0">
                <a:solidFill>
                  <a:srgbClr val="000000"/>
                </a:solidFill>
                <a:latin typeface="Times New Roman" panose="02020603050405020304" pitchFamily="18" charset="0"/>
                <a:cs typeface="Times New Roman" panose="02020603050405020304" pitchFamily="18" charset="0"/>
              </a:rPr>
              <a:t> про </a:t>
            </a:r>
            <a:r>
              <a:rPr lang="ru-RU" sz="2200" dirty="0" err="1">
                <a:solidFill>
                  <a:srgbClr val="000000"/>
                </a:solidFill>
                <a:latin typeface="Times New Roman" panose="02020603050405020304" pitchFamily="18" charset="0"/>
                <a:cs typeface="Times New Roman" panose="02020603050405020304" pitchFamily="18" charset="0"/>
              </a:rPr>
              <a:t>фінансовий</a:t>
            </a:r>
            <a:r>
              <a:rPr lang="ru-RU" sz="2200" dirty="0">
                <a:solidFill>
                  <a:srgbClr val="000000"/>
                </a:solidFill>
                <a:latin typeface="Times New Roman" panose="02020603050405020304" pitchFamily="18" charset="0"/>
                <a:cs typeface="Times New Roman" panose="02020603050405020304" pitchFamily="18" charset="0"/>
              </a:rPr>
              <a:t> стан (</a:t>
            </a:r>
            <a:r>
              <a:rPr lang="ru-RU" sz="2200" dirty="0" err="1">
                <a:solidFill>
                  <a:srgbClr val="000000"/>
                </a:solidFill>
                <a:latin typeface="Times New Roman" panose="02020603050405020304" pitchFamily="18" charset="0"/>
                <a:cs typeface="Times New Roman" panose="02020603050405020304" pitchFamily="18" charset="0"/>
              </a:rPr>
              <a:t>Балансі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складеного</a:t>
            </a:r>
            <a:r>
              <a:rPr lang="ru-RU" sz="2200" dirty="0">
                <a:solidFill>
                  <a:srgbClr val="000000"/>
                </a:solidFill>
                <a:latin typeface="Times New Roman" panose="02020603050405020304" pitchFamily="18" charset="0"/>
                <a:cs typeface="Times New Roman" panose="02020603050405020304" pitchFamily="18" charset="0"/>
              </a:rPr>
              <a:t> банком </a:t>
            </a:r>
            <a:r>
              <a:rPr lang="ru-RU" sz="2200" dirty="0" err="1">
                <a:solidFill>
                  <a:srgbClr val="000000"/>
                </a:solidFill>
                <a:latin typeface="Times New Roman" panose="02020603050405020304" pitchFamily="18" charset="0"/>
                <a:cs typeface="Times New Roman" panose="02020603050405020304" pitchFamily="18" charset="0"/>
              </a:rPr>
              <a:t>відповідно</a:t>
            </a:r>
            <a:r>
              <a:rPr lang="ru-RU" sz="2200" dirty="0">
                <a:solidFill>
                  <a:srgbClr val="000000"/>
                </a:solidFill>
                <a:latin typeface="Times New Roman" panose="02020603050405020304" pitchFamily="18" charset="0"/>
                <a:cs typeface="Times New Roman" panose="02020603050405020304" pitchFamily="18" charset="0"/>
              </a:rPr>
              <a:t> до </a:t>
            </a:r>
            <a:r>
              <a:rPr lang="ru-RU" sz="2200" dirty="0" err="1">
                <a:solidFill>
                  <a:srgbClr val="000000"/>
                </a:solidFill>
                <a:latin typeface="Times New Roman" panose="02020603050405020304" pitchFamily="18" charset="0"/>
                <a:cs typeface="Times New Roman" panose="02020603050405020304" pitchFamily="18" charset="0"/>
              </a:rPr>
              <a:t>вимог</a:t>
            </a:r>
            <a:r>
              <a:rPr lang="ru-RU" sz="2200" dirty="0">
                <a:solidFill>
                  <a:srgbClr val="000000"/>
                </a:solidFill>
                <a:latin typeface="Times New Roman" panose="02020603050405020304" pitchFamily="18" charset="0"/>
                <a:cs typeface="Times New Roman" panose="02020603050405020304" pitchFamily="18" charset="0"/>
              </a:rPr>
              <a:t> МСФЗ (є </a:t>
            </a:r>
            <a:r>
              <a:rPr lang="ru-RU" sz="2200" dirty="0" err="1">
                <a:solidFill>
                  <a:srgbClr val="000000"/>
                </a:solidFill>
                <a:latin typeface="Times New Roman" panose="02020603050405020304" pitchFamily="18" charset="0"/>
                <a:cs typeface="Times New Roman" panose="02020603050405020304" pitchFamily="18" charset="0"/>
              </a:rPr>
              <a:t>окремою</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статтею</a:t>
            </a:r>
            <a:r>
              <a:rPr lang="ru-RU" sz="2200" dirty="0">
                <a:solidFill>
                  <a:srgbClr val="000000"/>
                </a:solidFill>
                <a:latin typeface="Times New Roman" panose="02020603050405020304" pitchFamily="18" charset="0"/>
                <a:cs typeface="Times New Roman" panose="02020603050405020304" pitchFamily="18" charset="0"/>
              </a:rPr>
              <a:t> у </a:t>
            </a:r>
            <a:r>
              <a:rPr lang="ru-RU" sz="2200" dirty="0" err="1">
                <a:solidFill>
                  <a:srgbClr val="000000"/>
                </a:solidFill>
                <a:latin typeface="Times New Roman" panose="02020603050405020304" pitchFamily="18" charset="0"/>
                <a:cs typeface="Times New Roman" panose="02020603050405020304" pitchFamily="18" charset="0"/>
              </a:rPr>
              <a:t>звіті</a:t>
            </a:r>
            <a:r>
              <a:rPr lang="ru-RU"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6</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власний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a:t>
            </a:r>
            <a:r>
              <a:rPr lang="ru-RU" sz="2200" dirty="0">
                <a:solidFill>
                  <a:srgbClr val="000000"/>
                </a:solidFill>
                <a:latin typeface="Times New Roman" panose="02020603050405020304" pitchFamily="18" charset="0"/>
                <a:cs typeface="Times New Roman" panose="02020603050405020304" pitchFamily="18" charset="0"/>
              </a:rPr>
              <a:t> ОК1 є </a:t>
            </a:r>
            <a:r>
              <a:rPr lang="ru-RU" sz="2200" dirty="0" err="1">
                <a:solidFill>
                  <a:srgbClr val="000000"/>
                </a:solidFill>
                <a:latin typeface="Times New Roman" panose="02020603050405020304" pitchFamily="18" charset="0"/>
                <a:cs typeface="Times New Roman" panose="02020603050405020304" pitchFamily="18" charset="0"/>
              </a:rPr>
              <a:t>незабезпеченим</a:t>
            </a:r>
            <a:r>
              <a:rPr lang="ru-RU" sz="2200" dirty="0">
                <a:solidFill>
                  <a:srgbClr val="000000"/>
                </a:solidFill>
                <a:latin typeface="Times New Roman" panose="02020603050405020304" pitchFamily="18" charset="0"/>
                <a:cs typeface="Times New Roman" panose="02020603050405020304" pitchFamily="18" charset="0"/>
              </a:rPr>
              <a:t> банком </a:t>
            </a:r>
            <a:r>
              <a:rPr lang="ru-RU" sz="2200" dirty="0" err="1">
                <a:solidFill>
                  <a:srgbClr val="000000"/>
                </a:solidFill>
                <a:latin typeface="Times New Roman" panose="02020603050405020304" pitchFamily="18" charset="0"/>
                <a:cs typeface="Times New Roman" panose="02020603050405020304" pitchFamily="18" charset="0"/>
              </a:rPr>
              <a:t>або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пов’язаною</a:t>
            </a:r>
            <a:r>
              <a:rPr lang="ru-RU" sz="2200" dirty="0">
                <a:solidFill>
                  <a:srgbClr val="000000"/>
                </a:solidFill>
                <a:latin typeface="Times New Roman" panose="02020603050405020304" pitchFamily="18" charset="0"/>
                <a:cs typeface="Times New Roman" panose="02020603050405020304" pitchFamily="18" charset="0"/>
              </a:rPr>
              <a:t> з банком особою, а </a:t>
            </a:r>
            <a:r>
              <a:rPr lang="ru-RU" sz="2200" dirty="0" err="1">
                <a:solidFill>
                  <a:srgbClr val="000000"/>
                </a:solidFill>
                <a:latin typeface="Times New Roman" panose="02020603050405020304" pitchFamily="18" charset="0"/>
                <a:cs typeface="Times New Roman" panose="02020603050405020304" pitchFamily="18" charset="0"/>
              </a:rPr>
              <a:t>також</a:t>
            </a:r>
            <a:r>
              <a:rPr lang="ru-RU" sz="2200" dirty="0">
                <a:solidFill>
                  <a:srgbClr val="000000"/>
                </a:solidFill>
                <a:latin typeface="Times New Roman" panose="02020603050405020304" pitchFamily="18" charset="0"/>
                <a:cs typeface="Times New Roman" panose="02020603050405020304" pitchFamily="18" charset="0"/>
              </a:rPr>
              <a:t> не є предметом </a:t>
            </a:r>
            <a:r>
              <a:rPr lang="ru-RU" sz="2200" dirty="0" err="1">
                <a:solidFill>
                  <a:srgbClr val="000000"/>
                </a:solidFill>
                <a:latin typeface="Times New Roman" panose="02020603050405020304" pitchFamily="18" charset="0"/>
                <a:cs typeface="Times New Roman" panose="02020603050405020304" pitchFamily="18" charset="0"/>
              </a:rPr>
              <a:t>інших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договорів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включаючи</a:t>
            </a:r>
            <a:r>
              <a:rPr lang="ru-RU" sz="2200" dirty="0">
                <a:solidFill>
                  <a:srgbClr val="000000"/>
                </a:solidFill>
                <a:latin typeface="Times New Roman" panose="02020603050405020304" pitchFamily="18" charset="0"/>
                <a:cs typeface="Times New Roman" panose="02020603050405020304" pitchFamily="18" charset="0"/>
              </a:rPr>
              <a:t> договори </a:t>
            </a:r>
            <a:r>
              <a:rPr lang="ru-RU" sz="2200" dirty="0" err="1">
                <a:solidFill>
                  <a:srgbClr val="000000"/>
                </a:solidFill>
                <a:latin typeface="Times New Roman" panose="02020603050405020304" pitchFamily="18" charset="0"/>
                <a:cs typeface="Times New Roman" panose="02020603050405020304" pitchFamily="18" charset="0"/>
              </a:rPr>
              <a:t>застави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які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можуть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призвести</a:t>
            </a:r>
            <a:r>
              <a:rPr lang="ru-RU" sz="2200" dirty="0">
                <a:solidFill>
                  <a:srgbClr val="000000"/>
                </a:solidFill>
                <a:latin typeface="Times New Roman" panose="02020603050405020304" pitchFamily="18" charset="0"/>
                <a:cs typeface="Times New Roman" panose="02020603050405020304" pitchFamily="18" charset="0"/>
              </a:rPr>
              <a:t> до </a:t>
            </a:r>
            <a:r>
              <a:rPr lang="ru-RU" sz="2200" dirty="0" err="1">
                <a:solidFill>
                  <a:srgbClr val="000000"/>
                </a:solidFill>
                <a:latin typeface="Times New Roman" panose="02020603050405020304" pitchFamily="18" charset="0"/>
                <a:cs typeface="Times New Roman" panose="02020603050405020304" pitchFamily="18" charset="0"/>
              </a:rPr>
              <a:t>встановлення</a:t>
            </a:r>
            <a:r>
              <a:rPr lang="ru-RU" sz="2200" dirty="0">
                <a:solidFill>
                  <a:srgbClr val="000000"/>
                </a:solidFill>
                <a:latin typeface="Times New Roman" panose="02020603050405020304" pitchFamily="18" charset="0"/>
                <a:cs typeface="Times New Roman" panose="02020603050405020304" pitchFamily="18" charset="0"/>
              </a:rPr>
              <a:t> в </a:t>
            </a:r>
            <a:r>
              <a:rPr lang="ru-RU" sz="2200" dirty="0" err="1">
                <a:solidFill>
                  <a:srgbClr val="000000"/>
                </a:solidFill>
                <a:latin typeface="Times New Roman" panose="02020603050405020304" pitchFamily="18" charset="0"/>
                <a:cs typeface="Times New Roman" panose="02020603050405020304" pitchFamily="18" charset="0"/>
              </a:rPr>
              <a:t>разі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неплатоспроможності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або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ліквідації</a:t>
            </a:r>
            <a:r>
              <a:rPr lang="ru-RU" sz="2200" dirty="0">
                <a:solidFill>
                  <a:srgbClr val="000000"/>
                </a:solidFill>
                <a:latin typeface="Times New Roman" panose="02020603050405020304" pitchFamily="18" charset="0"/>
                <a:cs typeface="Times New Roman" panose="02020603050405020304" pitchFamily="18" charset="0"/>
              </a:rPr>
              <a:t> банку </a:t>
            </a:r>
            <a:r>
              <a:rPr lang="ru-RU" sz="2200" dirty="0" err="1">
                <a:solidFill>
                  <a:srgbClr val="000000"/>
                </a:solidFill>
                <a:latin typeface="Times New Roman" panose="02020603050405020304" pitchFamily="18" charset="0"/>
                <a:cs typeface="Times New Roman" panose="02020603050405020304" pitchFamily="18" charset="0"/>
              </a:rPr>
              <a:t>вищого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пріоритету</a:t>
            </a:r>
            <a:r>
              <a:rPr lang="ru-RU" sz="2200" dirty="0">
                <a:solidFill>
                  <a:srgbClr val="000000"/>
                </a:solidFill>
                <a:latin typeface="Times New Roman" panose="02020603050405020304" pitchFamily="18" charset="0"/>
                <a:cs typeface="Times New Roman" panose="02020603050405020304" pitchFamily="18" charset="0"/>
              </a:rPr>
              <a:t> в </a:t>
            </a:r>
            <a:r>
              <a:rPr lang="ru-RU" sz="2200" dirty="0" err="1">
                <a:solidFill>
                  <a:srgbClr val="000000"/>
                </a:solidFill>
                <a:latin typeface="Times New Roman" panose="02020603050405020304" pitchFamily="18" charset="0"/>
                <a:cs typeface="Times New Roman" panose="02020603050405020304" pitchFamily="18" charset="0"/>
              </a:rPr>
              <a:t>задоволенні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вимог</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інвестора</a:t>
            </a:r>
            <a:r>
              <a:rPr lang="ru-RU" sz="2200" dirty="0">
                <a:solidFill>
                  <a:srgbClr val="000000"/>
                </a:solidFill>
                <a:latin typeface="Times New Roman" panose="02020603050405020304" pitchFamily="18" charset="0"/>
                <a:cs typeface="Times New Roman" panose="02020603050405020304" pitchFamily="18" charset="0"/>
              </a:rPr>
              <a:t> за </a:t>
            </a:r>
            <a:r>
              <a:rPr lang="ru-RU" sz="2200" dirty="0" err="1">
                <a:solidFill>
                  <a:srgbClr val="000000"/>
                </a:solidFill>
                <a:latin typeface="Times New Roman" panose="02020603050405020304" pitchFamily="18" charset="0"/>
                <a:cs typeface="Times New Roman" panose="02020603050405020304" pitchFamily="18" charset="0"/>
              </a:rPr>
              <a:t>власним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інструментом</a:t>
            </a:r>
            <a:r>
              <a:rPr lang="ru-RU" sz="2200" dirty="0">
                <a:solidFill>
                  <a:srgbClr val="000000"/>
                </a:solidFill>
                <a:latin typeface="Times New Roman" panose="02020603050405020304" pitchFamily="18" charset="0"/>
                <a:cs typeface="Times New Roman" panose="02020603050405020304" pitchFamily="18" charset="0"/>
              </a:rPr>
              <a:t> ОК1 над </a:t>
            </a:r>
            <a:r>
              <a:rPr lang="ru-RU" sz="2200" dirty="0" err="1">
                <a:solidFill>
                  <a:srgbClr val="000000"/>
                </a:solidFill>
                <a:latin typeface="Times New Roman" panose="02020603050405020304" pitchFamily="18" charset="0"/>
                <a:cs typeface="Times New Roman" panose="02020603050405020304" pitchFamily="18" charset="0"/>
              </a:rPr>
              <a:t>вимогами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інших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інвесторів</a:t>
            </a:r>
            <a:r>
              <a:rPr lang="ru-RU" sz="2200" dirty="0">
                <a:solidFill>
                  <a:srgbClr val="000000"/>
                </a:solidFill>
                <a:latin typeface="Times New Roman" panose="02020603050405020304" pitchFamily="18" charset="0"/>
                <a:cs typeface="Times New Roman" panose="02020603050405020304" pitchFamily="18" charset="0"/>
              </a:rPr>
              <a:t> за </a:t>
            </a:r>
            <a:r>
              <a:rPr lang="ru-RU" sz="2200" dirty="0" err="1">
                <a:solidFill>
                  <a:srgbClr val="000000"/>
                </a:solidFill>
                <a:latin typeface="Times New Roman" panose="02020603050405020304" pitchFamily="18" charset="0"/>
                <a:cs typeface="Times New Roman" panose="02020603050405020304" pitchFamily="18" charset="0"/>
              </a:rPr>
              <a:t>власними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інструментами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капіталу</a:t>
            </a:r>
            <a:r>
              <a:rPr lang="ru-RU" sz="2200" dirty="0">
                <a:solidFill>
                  <a:srgbClr val="000000"/>
                </a:solidFill>
                <a:latin typeface="Times New Roman" panose="02020603050405020304" pitchFamily="18" charset="0"/>
                <a:cs typeface="Times New Roman" panose="02020603050405020304" pitchFamily="18" charset="0"/>
              </a:rPr>
              <a:t> банку, </a:t>
            </a:r>
            <a:r>
              <a:rPr lang="ru-RU" sz="2200" dirty="0" err="1">
                <a:solidFill>
                  <a:srgbClr val="000000"/>
                </a:solidFill>
                <a:latin typeface="Times New Roman" panose="02020603050405020304" pitchFamily="18" charset="0"/>
                <a:cs typeface="Times New Roman" panose="02020603050405020304" pitchFamily="18" charset="0"/>
              </a:rPr>
              <a:t>його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вкладників</a:t>
            </a:r>
            <a:r>
              <a:rPr lang="ru-RU" sz="2200" dirty="0">
                <a:solidFill>
                  <a:srgbClr val="000000"/>
                </a:solidFill>
                <a:latin typeface="Times New Roman" panose="02020603050405020304" pitchFamily="18" charset="0"/>
                <a:cs typeface="Times New Roman" panose="02020603050405020304" pitchFamily="18" charset="0"/>
              </a:rPr>
              <a:t> та </a:t>
            </a:r>
            <a:r>
              <a:rPr lang="ru-RU" sz="2200" dirty="0" err="1">
                <a:solidFill>
                  <a:srgbClr val="000000"/>
                </a:solidFill>
                <a:latin typeface="Times New Roman" panose="02020603050405020304" pitchFamily="18" charset="0"/>
                <a:cs typeface="Times New Roman" panose="02020603050405020304" pitchFamily="18" charset="0"/>
              </a:rPr>
              <a:t>інших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кредиторів</a:t>
            </a:r>
            <a:r>
              <a:rPr lang="ru-RU"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7</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власний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a:t>
            </a:r>
            <a:r>
              <a:rPr lang="ru-RU" sz="2200" dirty="0">
                <a:solidFill>
                  <a:srgbClr val="000000"/>
                </a:solidFill>
                <a:latin typeface="Times New Roman" panose="02020603050405020304" pitchFamily="18" charset="0"/>
                <a:cs typeface="Times New Roman" panose="02020603050405020304" pitchFamily="18" charset="0"/>
              </a:rPr>
              <a:t> ОК1 не є предметом </a:t>
            </a:r>
            <a:r>
              <a:rPr lang="ru-RU" sz="2200" dirty="0" err="1">
                <a:solidFill>
                  <a:srgbClr val="000000"/>
                </a:solidFill>
                <a:latin typeface="Times New Roman" panose="02020603050405020304" pitchFamily="18" charset="0"/>
                <a:cs typeface="Times New Roman" panose="02020603050405020304" pitchFamily="18" charset="0"/>
              </a:rPr>
              <a:t>правочинів</a:t>
            </a:r>
            <a:r>
              <a:rPr lang="ru-RU" sz="2200" dirty="0">
                <a:solidFill>
                  <a:srgbClr val="000000"/>
                </a:solidFill>
                <a:latin typeface="Times New Roman" panose="02020603050405020304" pitchFamily="18" charset="0"/>
                <a:cs typeface="Times New Roman" panose="02020603050405020304" pitchFamily="18" charset="0"/>
              </a:rPr>
              <a:t> про </a:t>
            </a:r>
            <a:r>
              <a:rPr lang="ru-RU" sz="2200" dirty="0" err="1">
                <a:solidFill>
                  <a:srgbClr val="000000"/>
                </a:solidFill>
                <a:latin typeface="Times New Roman" panose="02020603050405020304" pitchFamily="18" charset="0"/>
                <a:cs typeface="Times New Roman" panose="02020603050405020304" pitchFamily="18" charset="0"/>
              </a:rPr>
              <a:t>взаємозалік</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чи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неттінг</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що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може</a:t>
            </a:r>
            <a:r>
              <a:rPr lang="ru-RU" sz="2200" dirty="0">
                <a:solidFill>
                  <a:srgbClr val="000000"/>
                </a:solidFill>
                <a:latin typeface="Times New Roman" panose="02020603050405020304" pitchFamily="18" charset="0"/>
                <a:cs typeface="Times New Roman" panose="02020603050405020304" pitchFamily="18" charset="0"/>
              </a:rPr>
              <a:t> негативно </a:t>
            </a:r>
            <a:r>
              <a:rPr lang="ru-RU" sz="2200" dirty="0" err="1">
                <a:solidFill>
                  <a:srgbClr val="000000"/>
                </a:solidFill>
                <a:latin typeface="Times New Roman" panose="02020603050405020304" pitchFamily="18" charset="0"/>
                <a:cs typeface="Times New Roman" panose="02020603050405020304" pitchFamily="18" charset="0"/>
              </a:rPr>
              <a:t>вплинути</a:t>
            </a:r>
            <a:r>
              <a:rPr lang="ru-RU" sz="2200" dirty="0">
                <a:solidFill>
                  <a:srgbClr val="000000"/>
                </a:solidFill>
                <a:latin typeface="Times New Roman" panose="02020603050405020304" pitchFamily="18" charset="0"/>
                <a:cs typeface="Times New Roman" panose="02020603050405020304" pitchFamily="18" charset="0"/>
              </a:rPr>
              <a:t> на </a:t>
            </a:r>
            <a:r>
              <a:rPr lang="ru-RU" sz="2200" dirty="0" err="1">
                <a:solidFill>
                  <a:srgbClr val="000000"/>
                </a:solidFill>
                <a:latin typeface="Times New Roman" panose="02020603050405020304" pitchFamily="18" charset="0"/>
                <a:cs typeface="Times New Roman" panose="02020603050405020304" pitchFamily="18" charset="0"/>
              </a:rPr>
              <a:t>їх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здатність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поглинати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збитки</a:t>
            </a:r>
            <a:r>
              <a:rPr lang="ru-RU" sz="2200" dirty="0" smtClean="0">
                <a:solidFill>
                  <a:srgbClr val="000000"/>
                </a:solidFill>
                <a:latin typeface="Times New Roman" panose="02020603050405020304" pitchFamily="18" charset="0"/>
                <a:cs typeface="Times New Roman" panose="02020603050405020304" pitchFamily="18" charset="0"/>
              </a:rPr>
              <a:t>;</a:t>
            </a:r>
            <a:endParaRPr lang="ru-RU"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35772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sz="half" idx="2"/>
          </p:nvPr>
        </p:nvSpPr>
        <p:spPr>
          <a:xfrm>
            <a:off x="769545" y="525101"/>
            <a:ext cx="10891318" cy="5803271"/>
          </a:xfrm>
        </p:spPr>
        <p:txBody>
          <a:bodyPr>
            <a:normAutofit/>
          </a:bodyPr>
          <a:lstStyle/>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8) </a:t>
            </a:r>
            <a:r>
              <a:rPr lang="ru-RU" sz="2200" dirty="0" err="1">
                <a:solidFill>
                  <a:srgbClr val="000000"/>
                </a:solidFill>
                <a:latin typeface="Times New Roman" panose="02020603050405020304" pitchFamily="18" charset="0"/>
                <a:cs typeface="Times New Roman" panose="02020603050405020304" pitchFamily="18" charset="0"/>
              </a:rPr>
              <a:t>вимоги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інвестора</a:t>
            </a:r>
            <a:r>
              <a:rPr lang="ru-RU" sz="2200" dirty="0">
                <a:solidFill>
                  <a:srgbClr val="000000"/>
                </a:solidFill>
                <a:latin typeface="Times New Roman" panose="02020603050405020304" pitchFamily="18" charset="0"/>
                <a:cs typeface="Times New Roman" panose="02020603050405020304" pitchFamily="18" charset="0"/>
              </a:rPr>
              <a:t> за </a:t>
            </a:r>
            <a:r>
              <a:rPr lang="ru-RU" sz="2200" dirty="0" err="1">
                <a:solidFill>
                  <a:srgbClr val="000000"/>
                </a:solidFill>
                <a:latin typeface="Times New Roman" panose="02020603050405020304" pitchFamily="18" charset="0"/>
                <a:cs typeface="Times New Roman" panose="02020603050405020304" pitchFamily="18" charset="0"/>
              </a:rPr>
              <a:t>власним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інструментом</a:t>
            </a:r>
            <a:r>
              <a:rPr lang="ru-RU" sz="2200" dirty="0">
                <a:solidFill>
                  <a:srgbClr val="000000"/>
                </a:solidFill>
                <a:latin typeface="Times New Roman" panose="02020603050405020304" pitchFamily="18" charset="0"/>
                <a:cs typeface="Times New Roman" panose="02020603050405020304" pitchFamily="18" charset="0"/>
              </a:rPr>
              <a:t> ОК1 у </a:t>
            </a:r>
            <a:r>
              <a:rPr lang="ru-RU" sz="2200" dirty="0" err="1">
                <a:solidFill>
                  <a:srgbClr val="000000"/>
                </a:solidFill>
                <a:latin typeface="Times New Roman" panose="02020603050405020304" pitchFamily="18" charset="0"/>
                <a:cs typeface="Times New Roman" panose="02020603050405020304" pitchFamily="18" charset="0"/>
              </a:rPr>
              <a:t>разі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ліквідації</a:t>
            </a:r>
            <a:r>
              <a:rPr lang="ru-RU" sz="2200" dirty="0">
                <a:solidFill>
                  <a:srgbClr val="000000"/>
                </a:solidFill>
                <a:latin typeface="Times New Roman" panose="02020603050405020304" pitchFamily="18" charset="0"/>
                <a:cs typeface="Times New Roman" panose="02020603050405020304" pitchFamily="18" charset="0"/>
              </a:rPr>
              <a:t> банку </a:t>
            </a:r>
            <a:r>
              <a:rPr lang="ru-RU" sz="2200" dirty="0" err="1">
                <a:solidFill>
                  <a:srgbClr val="000000"/>
                </a:solidFill>
                <a:latin typeface="Times New Roman" panose="02020603050405020304" pitchFamily="18" charset="0"/>
                <a:cs typeface="Times New Roman" panose="02020603050405020304" pitchFamily="18" charset="0"/>
              </a:rPr>
              <a:t>задовольняються</a:t>
            </a:r>
            <a:r>
              <a:rPr lang="ru-RU" sz="2200" dirty="0">
                <a:solidFill>
                  <a:srgbClr val="000000"/>
                </a:solidFill>
                <a:latin typeface="Times New Roman" panose="02020603050405020304" pitchFamily="18" charset="0"/>
                <a:cs typeface="Times New Roman" panose="02020603050405020304" pitchFamily="18" charset="0"/>
              </a:rPr>
              <a:t> в </a:t>
            </a:r>
            <a:r>
              <a:rPr lang="ru-RU" sz="2200" dirty="0" err="1">
                <a:solidFill>
                  <a:srgbClr val="000000"/>
                </a:solidFill>
                <a:latin typeface="Times New Roman" panose="02020603050405020304" pitchFamily="18" charset="0"/>
                <a:cs typeface="Times New Roman" panose="02020603050405020304" pitchFamily="18" charset="0"/>
              </a:rPr>
              <a:t>останню</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чергу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згідно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із</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законодавством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України</a:t>
            </a:r>
            <a:r>
              <a:rPr lang="ru-RU"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9</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інвестор</a:t>
            </a:r>
            <a:r>
              <a:rPr lang="ru-RU" sz="2200" dirty="0">
                <a:solidFill>
                  <a:srgbClr val="000000"/>
                </a:solidFill>
                <a:latin typeface="Times New Roman" panose="02020603050405020304" pitchFamily="18" charset="0"/>
                <a:cs typeface="Times New Roman" panose="02020603050405020304" pitchFamily="18" charset="0"/>
              </a:rPr>
              <a:t> за </a:t>
            </a:r>
            <a:r>
              <a:rPr lang="ru-RU" sz="2200" dirty="0" err="1">
                <a:solidFill>
                  <a:srgbClr val="000000"/>
                </a:solidFill>
                <a:latin typeface="Times New Roman" panose="02020603050405020304" pitchFamily="18" charset="0"/>
                <a:cs typeface="Times New Roman" panose="02020603050405020304" pitchFamily="18" charset="0"/>
              </a:rPr>
              <a:t>власним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інструментом</a:t>
            </a:r>
            <a:r>
              <a:rPr lang="ru-RU" sz="2200" dirty="0">
                <a:solidFill>
                  <a:srgbClr val="000000"/>
                </a:solidFill>
                <a:latin typeface="Times New Roman" panose="02020603050405020304" pitchFamily="18" charset="0"/>
                <a:cs typeface="Times New Roman" panose="02020603050405020304" pitchFamily="18" charset="0"/>
              </a:rPr>
              <a:t> ОК1 у </a:t>
            </a:r>
            <a:r>
              <a:rPr lang="ru-RU" sz="2200" dirty="0" err="1">
                <a:solidFill>
                  <a:srgbClr val="000000"/>
                </a:solidFill>
                <a:latin typeface="Times New Roman" panose="02020603050405020304" pitchFamily="18" charset="0"/>
                <a:cs typeface="Times New Roman" panose="02020603050405020304" pitchFamily="18" charset="0"/>
              </a:rPr>
              <a:t>випадку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ліквідації</a:t>
            </a:r>
            <a:r>
              <a:rPr lang="ru-RU" sz="2200" dirty="0">
                <a:solidFill>
                  <a:srgbClr val="000000"/>
                </a:solidFill>
                <a:latin typeface="Times New Roman" panose="02020603050405020304" pitchFamily="18" charset="0"/>
                <a:cs typeface="Times New Roman" panose="02020603050405020304" pitchFamily="18" charset="0"/>
              </a:rPr>
              <a:t> банку за </a:t>
            </a:r>
            <a:r>
              <a:rPr lang="ru-RU" sz="2200" dirty="0" err="1">
                <a:solidFill>
                  <a:srgbClr val="000000"/>
                </a:solidFill>
                <a:latin typeface="Times New Roman" panose="02020603050405020304" pitchFamily="18" charset="0"/>
                <a:cs typeface="Times New Roman" panose="02020603050405020304" pitchFamily="18" charset="0"/>
              </a:rPr>
              <a:t>рішенням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його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власників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згідно</a:t>
            </a:r>
            <a:r>
              <a:rPr lang="ru-RU" sz="2200" dirty="0">
                <a:solidFill>
                  <a:srgbClr val="000000"/>
                </a:solidFill>
                <a:latin typeface="Times New Roman" panose="02020603050405020304" pitchFamily="18" charset="0"/>
                <a:cs typeface="Times New Roman" panose="02020603050405020304" pitchFamily="18" charset="0"/>
              </a:rPr>
              <a:t> з </a:t>
            </a:r>
            <a:r>
              <a:rPr lang="ru-RU" sz="2200" dirty="0" err="1">
                <a:solidFill>
                  <a:srgbClr val="000000"/>
                </a:solidFill>
                <a:latin typeface="Times New Roman" panose="02020603050405020304" pitchFamily="18" charset="0"/>
                <a:cs typeface="Times New Roman" panose="02020603050405020304" pitchFamily="18" charset="0"/>
              </a:rPr>
              <a:t>законодавством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України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має</a:t>
            </a:r>
            <a:r>
              <a:rPr lang="ru-RU" sz="2200" dirty="0">
                <a:solidFill>
                  <a:srgbClr val="000000"/>
                </a:solidFill>
                <a:latin typeface="Times New Roman" panose="02020603050405020304" pitchFamily="18" charset="0"/>
                <a:cs typeface="Times New Roman" panose="02020603050405020304" pitchFamily="18" charset="0"/>
              </a:rPr>
              <a:t> право на </a:t>
            </a:r>
            <a:r>
              <a:rPr lang="ru-RU" sz="2200" dirty="0" err="1">
                <a:solidFill>
                  <a:srgbClr val="000000"/>
                </a:solidFill>
                <a:latin typeface="Times New Roman" panose="02020603050405020304" pitchFamily="18" charset="0"/>
                <a:cs typeface="Times New Roman" panose="02020603050405020304" pitchFamily="18" charset="0"/>
              </a:rPr>
              <a:t>отримання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частини</a:t>
            </a:r>
            <a:r>
              <a:rPr lang="ru-RU" sz="2200" dirty="0">
                <a:solidFill>
                  <a:srgbClr val="000000"/>
                </a:solidFill>
                <a:latin typeface="Times New Roman" panose="02020603050405020304" pitchFamily="18" charset="0"/>
                <a:cs typeface="Times New Roman" panose="02020603050405020304" pitchFamily="18" charset="0"/>
              </a:rPr>
              <a:t> майна банку, </a:t>
            </a:r>
            <a:r>
              <a:rPr lang="ru-RU" sz="2200" dirty="0" err="1">
                <a:solidFill>
                  <a:srgbClr val="000000"/>
                </a:solidFill>
                <a:latin typeface="Times New Roman" panose="02020603050405020304" pitchFamily="18" charset="0"/>
                <a:cs typeface="Times New Roman" panose="02020603050405020304" pitchFamily="18" charset="0"/>
              </a:rPr>
              <a:t>що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залишилося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після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задоволення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всіх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вимог</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кредиторів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або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вартості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цієї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частини</a:t>
            </a:r>
            <a:r>
              <a:rPr lang="ru-RU" sz="2200" dirty="0">
                <a:solidFill>
                  <a:srgbClr val="000000"/>
                </a:solidFill>
                <a:latin typeface="Times New Roman" panose="02020603050405020304" pitchFamily="18" charset="0"/>
                <a:cs typeface="Times New Roman" panose="02020603050405020304" pitchFamily="18" charset="0"/>
              </a:rPr>
              <a:t>, яка </a:t>
            </a:r>
            <a:r>
              <a:rPr lang="ru-RU" sz="2200" dirty="0" err="1">
                <a:solidFill>
                  <a:srgbClr val="000000"/>
                </a:solidFill>
                <a:latin typeface="Times New Roman" panose="02020603050405020304" pitchFamily="18" charset="0"/>
                <a:cs typeface="Times New Roman" panose="02020603050405020304" pitchFamily="18" charset="0"/>
              </a:rPr>
              <a:t>пропорційно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визначена</a:t>
            </a:r>
            <a:r>
              <a:rPr lang="ru-RU" sz="2200" dirty="0">
                <a:solidFill>
                  <a:srgbClr val="000000"/>
                </a:solidFill>
                <a:latin typeface="Times New Roman" panose="02020603050405020304" pitchFamily="18" charset="0"/>
                <a:cs typeface="Times New Roman" panose="02020603050405020304" pitchFamily="18" charset="0"/>
              </a:rPr>
              <a:t> до </a:t>
            </a:r>
            <a:r>
              <a:rPr lang="ru-RU" sz="2200" dirty="0" err="1">
                <a:solidFill>
                  <a:srgbClr val="000000"/>
                </a:solidFill>
                <a:latin typeface="Times New Roman" panose="02020603050405020304" pitchFamily="18" charset="0"/>
                <a:cs typeface="Times New Roman" panose="02020603050405020304" pitchFamily="18" charset="0"/>
              </a:rPr>
              <a:t>кількості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належних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інвесторам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власних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інструментів</a:t>
            </a:r>
            <a:r>
              <a:rPr lang="ru-RU" sz="2200" dirty="0">
                <a:solidFill>
                  <a:srgbClr val="000000"/>
                </a:solidFill>
                <a:latin typeface="Times New Roman" panose="02020603050405020304" pitchFamily="18" charset="0"/>
                <a:cs typeface="Times New Roman" panose="02020603050405020304" pitchFamily="18" charset="0"/>
              </a:rPr>
              <a:t> ОК1, без </a:t>
            </a:r>
            <a:r>
              <a:rPr lang="ru-RU" sz="2200" dirty="0" err="1">
                <a:solidFill>
                  <a:srgbClr val="000000"/>
                </a:solidFill>
                <a:latin typeface="Times New Roman" panose="02020603050405020304" pitchFamily="18" charset="0"/>
                <a:cs typeface="Times New Roman" panose="02020603050405020304" pitchFamily="18" charset="0"/>
              </a:rPr>
              <a:t>застосування</a:t>
            </a:r>
            <a:r>
              <a:rPr lang="ru-RU" sz="2200" dirty="0">
                <a:solidFill>
                  <a:srgbClr val="000000"/>
                </a:solidFill>
                <a:latin typeface="Times New Roman" panose="02020603050405020304" pitchFamily="18" charset="0"/>
                <a:cs typeface="Times New Roman" panose="02020603050405020304" pitchFamily="18" charset="0"/>
              </a:rPr>
              <a:t> будь-</a:t>
            </a:r>
            <a:r>
              <a:rPr lang="ru-RU" sz="2200" dirty="0" err="1">
                <a:solidFill>
                  <a:srgbClr val="000000"/>
                </a:solidFill>
                <a:latin typeface="Times New Roman" panose="02020603050405020304" pitchFamily="18" charset="0"/>
                <a:cs typeface="Times New Roman" panose="02020603050405020304" pitchFamily="18" charset="0"/>
              </a:rPr>
              <a:t>яких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обмежень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чи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лімітів</a:t>
            </a:r>
            <a:r>
              <a:rPr lang="ru-RU" sz="2200" dirty="0">
                <a:solidFill>
                  <a:srgbClr val="000000"/>
                </a:solidFill>
                <a:latin typeface="Times New Roman" panose="02020603050405020304" pitchFamily="18" charset="0"/>
                <a:cs typeface="Times New Roman" panose="02020603050405020304" pitchFamily="18" charset="0"/>
              </a:rPr>
              <a:t> та не є </a:t>
            </a:r>
            <a:r>
              <a:rPr lang="ru-RU" sz="2200" dirty="0" err="1">
                <a:solidFill>
                  <a:srgbClr val="000000"/>
                </a:solidFill>
                <a:latin typeface="Times New Roman" panose="02020603050405020304" pitchFamily="18" charset="0"/>
                <a:cs typeface="Times New Roman" panose="02020603050405020304" pitchFamily="18" charset="0"/>
              </a:rPr>
              <a:t>фіксованою</a:t>
            </a:r>
            <a:r>
              <a:rPr lang="ru-RU" sz="2200" dirty="0">
                <a:solidFill>
                  <a:srgbClr val="000000"/>
                </a:solidFill>
                <a:latin typeface="Times New Roman" panose="02020603050405020304" pitchFamily="18" charset="0"/>
                <a:cs typeface="Times New Roman" panose="02020603050405020304" pitchFamily="18" charset="0"/>
              </a:rPr>
              <a:t> величиною;</a:t>
            </a:r>
          </a:p>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10) </a:t>
            </a:r>
            <a:r>
              <a:rPr lang="ru-RU" sz="2200" dirty="0" err="1">
                <a:solidFill>
                  <a:srgbClr val="000000"/>
                </a:solidFill>
                <a:latin typeface="Times New Roman" panose="02020603050405020304" pitchFamily="18" charset="0"/>
                <a:cs typeface="Times New Roman" panose="02020603050405020304" pitchFamily="18" charset="0"/>
              </a:rPr>
              <a:t>власний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a:t>
            </a:r>
            <a:r>
              <a:rPr lang="ru-RU" sz="2200" dirty="0">
                <a:solidFill>
                  <a:srgbClr val="000000"/>
                </a:solidFill>
                <a:latin typeface="Times New Roman" panose="02020603050405020304" pitchFamily="18" charset="0"/>
                <a:cs typeface="Times New Roman" panose="02020603050405020304" pitchFamily="18" charset="0"/>
              </a:rPr>
              <a:t> ОК1 </a:t>
            </a:r>
            <a:r>
              <a:rPr lang="ru-RU" sz="2200" dirty="0" err="1">
                <a:solidFill>
                  <a:srgbClr val="000000"/>
                </a:solidFill>
                <a:latin typeface="Times New Roman" panose="02020603050405020304" pitchFamily="18" charset="0"/>
                <a:cs typeface="Times New Roman" panose="02020603050405020304" pitchFamily="18" charset="0"/>
              </a:rPr>
              <a:t>першочергово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порівняно</a:t>
            </a:r>
            <a:r>
              <a:rPr lang="ru-RU" sz="2200" dirty="0">
                <a:solidFill>
                  <a:srgbClr val="000000"/>
                </a:solidFill>
                <a:latin typeface="Times New Roman" panose="02020603050405020304" pitchFamily="18" charset="0"/>
                <a:cs typeface="Times New Roman" panose="02020603050405020304" pitchFamily="18" charset="0"/>
              </a:rPr>
              <a:t> з </a:t>
            </a:r>
            <a:r>
              <a:rPr lang="ru-RU" sz="2200" dirty="0" err="1">
                <a:solidFill>
                  <a:srgbClr val="000000"/>
                </a:solidFill>
                <a:latin typeface="Times New Roman" panose="02020603050405020304" pitchFamily="18" charset="0"/>
                <a:cs typeface="Times New Roman" panose="02020603050405020304" pitchFamily="18" charset="0"/>
              </a:rPr>
              <a:t>іншими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власними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інструментами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капіталу</a:t>
            </a:r>
            <a:r>
              <a:rPr lang="ru-RU" sz="2200" dirty="0">
                <a:solidFill>
                  <a:srgbClr val="000000"/>
                </a:solidFill>
                <a:latin typeface="Times New Roman" panose="02020603050405020304" pitchFamily="18" charset="0"/>
                <a:cs typeface="Times New Roman" panose="02020603050405020304" pitchFamily="18" charset="0"/>
              </a:rPr>
              <a:t> банку </a:t>
            </a:r>
            <a:r>
              <a:rPr lang="ru-RU" sz="2200" dirty="0" err="1">
                <a:solidFill>
                  <a:srgbClr val="000000"/>
                </a:solidFill>
                <a:latin typeface="Times New Roman" panose="02020603050405020304" pitchFamily="18" charset="0"/>
                <a:cs typeface="Times New Roman" panose="02020603050405020304" pitchFamily="18" charset="0"/>
              </a:rPr>
              <a:t>покриває</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понесені</a:t>
            </a:r>
            <a:r>
              <a:rPr lang="ru-RU" sz="2200" dirty="0">
                <a:solidFill>
                  <a:srgbClr val="000000"/>
                </a:solidFill>
                <a:latin typeface="Times New Roman" panose="02020603050405020304" pitchFamily="18" charset="0"/>
                <a:cs typeface="Times New Roman" panose="02020603050405020304" pitchFamily="18" charset="0"/>
              </a:rPr>
              <a:t> банком </a:t>
            </a:r>
            <a:r>
              <a:rPr lang="ru-RU" sz="2200" dirty="0" err="1">
                <a:solidFill>
                  <a:srgbClr val="000000"/>
                </a:solidFill>
                <a:latin typeface="Times New Roman" panose="02020603050405020304" pitchFamily="18" charset="0"/>
                <a:cs typeface="Times New Roman" panose="02020603050405020304" pitchFamily="18" charset="0"/>
              </a:rPr>
              <a:t>збитки</a:t>
            </a:r>
            <a:r>
              <a:rPr lang="ru-RU" sz="2200" dirty="0">
                <a:solidFill>
                  <a:srgbClr val="000000"/>
                </a:solidFill>
                <a:latin typeface="Times New Roman" panose="02020603050405020304" pitchFamily="18" charset="0"/>
                <a:cs typeface="Times New Roman" panose="02020603050405020304" pitchFamily="18" charset="0"/>
              </a:rPr>
              <a:t>, і </a:t>
            </a:r>
            <a:r>
              <a:rPr lang="ru-RU" sz="2200" dirty="0" err="1">
                <a:solidFill>
                  <a:srgbClr val="000000"/>
                </a:solidFill>
                <a:latin typeface="Times New Roman" panose="02020603050405020304" pitchFamily="18" charset="0"/>
                <a:cs typeface="Times New Roman" panose="02020603050405020304" pitchFamily="18" charset="0"/>
              </a:rPr>
              <a:t>кожен</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власний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a:t>
            </a:r>
            <a:r>
              <a:rPr lang="ru-RU" sz="2200" dirty="0">
                <a:solidFill>
                  <a:srgbClr val="000000"/>
                </a:solidFill>
                <a:latin typeface="Times New Roman" panose="02020603050405020304" pitchFamily="18" charset="0"/>
                <a:cs typeface="Times New Roman" panose="02020603050405020304" pitchFamily="18" charset="0"/>
              </a:rPr>
              <a:t> ОК1 </a:t>
            </a:r>
            <a:r>
              <a:rPr lang="ru-RU" sz="2200" dirty="0" err="1">
                <a:solidFill>
                  <a:srgbClr val="000000"/>
                </a:solidFill>
                <a:latin typeface="Times New Roman" panose="02020603050405020304" pitchFamily="18" charset="0"/>
                <a:cs typeface="Times New Roman" panose="02020603050405020304" pitchFamily="18" charset="0"/>
              </a:rPr>
              <a:t>покриває</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збитки</a:t>
            </a:r>
            <a:r>
              <a:rPr lang="ru-RU" sz="2200" dirty="0">
                <a:solidFill>
                  <a:srgbClr val="000000"/>
                </a:solidFill>
                <a:latin typeface="Times New Roman" panose="02020603050405020304" pitchFamily="18" charset="0"/>
                <a:cs typeface="Times New Roman" panose="02020603050405020304" pitchFamily="18" charset="0"/>
              </a:rPr>
              <a:t> в </a:t>
            </a:r>
            <a:r>
              <a:rPr lang="ru-RU" sz="2200" dirty="0" err="1">
                <a:solidFill>
                  <a:srgbClr val="000000"/>
                </a:solidFill>
                <a:latin typeface="Times New Roman" panose="02020603050405020304" pitchFamily="18" charset="0"/>
                <a:cs typeface="Times New Roman" panose="02020603050405020304" pitchFamily="18" charset="0"/>
              </a:rPr>
              <a:t>тій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самій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мірі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що</a:t>
            </a:r>
            <a:r>
              <a:rPr lang="ru-RU" sz="2200" dirty="0">
                <a:solidFill>
                  <a:srgbClr val="000000"/>
                </a:solidFill>
                <a:latin typeface="Times New Roman" panose="02020603050405020304" pitchFamily="18" charset="0"/>
                <a:cs typeface="Times New Roman" panose="02020603050405020304" pitchFamily="18" charset="0"/>
              </a:rPr>
              <a:t> й </a:t>
            </a:r>
            <a:r>
              <a:rPr lang="ru-RU" sz="2200" dirty="0" err="1">
                <a:solidFill>
                  <a:srgbClr val="000000"/>
                </a:solidFill>
                <a:latin typeface="Times New Roman" panose="02020603050405020304" pitchFamily="18" charset="0"/>
                <a:cs typeface="Times New Roman" panose="02020603050405020304" pitchFamily="18" charset="0"/>
              </a:rPr>
              <a:t>інші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власні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інструменти</a:t>
            </a:r>
            <a:r>
              <a:rPr lang="ru-RU" sz="2200" dirty="0">
                <a:solidFill>
                  <a:srgbClr val="000000"/>
                </a:solidFill>
                <a:latin typeface="Times New Roman" panose="02020603050405020304" pitchFamily="18" charset="0"/>
                <a:cs typeface="Times New Roman" panose="02020603050405020304" pitchFamily="18" charset="0"/>
              </a:rPr>
              <a:t> ОК1;</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11</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власний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a:t>
            </a:r>
            <a:r>
              <a:rPr lang="ru-RU" sz="2200" dirty="0">
                <a:solidFill>
                  <a:srgbClr val="000000"/>
                </a:solidFill>
                <a:latin typeface="Times New Roman" panose="02020603050405020304" pitchFamily="18" charset="0"/>
                <a:cs typeface="Times New Roman" panose="02020603050405020304" pitchFamily="18" charset="0"/>
              </a:rPr>
              <a:t> ОК1 не </a:t>
            </a:r>
            <a:r>
              <a:rPr lang="ru-RU" sz="2200" dirty="0" err="1">
                <a:solidFill>
                  <a:srgbClr val="000000"/>
                </a:solidFill>
                <a:latin typeface="Times New Roman" panose="02020603050405020304" pitchFamily="18" charset="0"/>
                <a:cs typeface="Times New Roman" panose="02020603050405020304" pitchFamily="18" charset="0"/>
              </a:rPr>
              <a:t>може</a:t>
            </a:r>
            <a:r>
              <a:rPr lang="ru-RU" sz="2200" dirty="0">
                <a:solidFill>
                  <a:srgbClr val="000000"/>
                </a:solidFill>
                <a:latin typeface="Times New Roman" panose="02020603050405020304" pitchFamily="18" charset="0"/>
                <a:cs typeface="Times New Roman" panose="02020603050405020304" pitchFamily="18" charset="0"/>
              </a:rPr>
              <a:t> бути </a:t>
            </a:r>
            <a:r>
              <a:rPr lang="ru-RU" sz="2200" dirty="0" err="1">
                <a:solidFill>
                  <a:srgbClr val="000000"/>
                </a:solidFill>
                <a:latin typeface="Times New Roman" panose="02020603050405020304" pitchFamily="18" charset="0"/>
                <a:cs typeface="Times New Roman" panose="02020603050405020304" pitchFamily="18" charset="0"/>
              </a:rPr>
              <a:t>викупленим</a:t>
            </a:r>
            <a:r>
              <a:rPr lang="ru-RU" sz="2200" dirty="0">
                <a:solidFill>
                  <a:srgbClr val="000000"/>
                </a:solidFill>
                <a:latin typeface="Times New Roman" panose="02020603050405020304" pitchFamily="18" charset="0"/>
                <a:cs typeface="Times New Roman" panose="02020603050405020304" pitchFamily="18" charset="0"/>
              </a:rPr>
              <a:t> банком, </a:t>
            </a:r>
            <a:r>
              <a:rPr lang="ru-RU" sz="2200" dirty="0" err="1">
                <a:solidFill>
                  <a:srgbClr val="000000"/>
                </a:solidFill>
                <a:latin typeface="Times New Roman" panose="02020603050405020304" pitchFamily="18" charset="0"/>
                <a:cs typeface="Times New Roman" panose="02020603050405020304" pitchFamily="18" charset="0"/>
              </a:rPr>
              <a:t>основна</a:t>
            </a:r>
            <a:r>
              <a:rPr lang="ru-RU" sz="2200" dirty="0">
                <a:solidFill>
                  <a:srgbClr val="000000"/>
                </a:solidFill>
                <a:latin typeface="Times New Roman" panose="02020603050405020304" pitchFamily="18" charset="0"/>
                <a:cs typeface="Times New Roman" panose="02020603050405020304" pitchFamily="18" charset="0"/>
              </a:rPr>
              <a:t> сума (</a:t>
            </a:r>
            <a:r>
              <a:rPr lang="ru-RU" sz="2200" dirty="0" err="1">
                <a:solidFill>
                  <a:srgbClr val="000000"/>
                </a:solidFill>
                <a:latin typeface="Times New Roman" panose="02020603050405020304" pitchFamily="18" charset="0"/>
                <a:cs typeface="Times New Roman" panose="02020603050405020304" pitchFamily="18" charset="0"/>
              </a:rPr>
              <a:t>номінальна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вартість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власного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інструменту</a:t>
            </a:r>
            <a:r>
              <a:rPr lang="ru-RU" sz="2200" dirty="0">
                <a:solidFill>
                  <a:srgbClr val="000000"/>
                </a:solidFill>
                <a:latin typeface="Times New Roman" panose="02020603050405020304" pitchFamily="18" charset="0"/>
                <a:cs typeface="Times New Roman" panose="02020603050405020304" pitchFamily="18" charset="0"/>
              </a:rPr>
              <a:t> ОК1 не </a:t>
            </a:r>
            <a:r>
              <a:rPr lang="ru-RU" sz="2200" dirty="0" err="1">
                <a:solidFill>
                  <a:srgbClr val="000000"/>
                </a:solidFill>
                <a:latin typeface="Times New Roman" panose="02020603050405020304" pitchFamily="18" charset="0"/>
                <a:cs typeface="Times New Roman" panose="02020603050405020304" pitchFamily="18" charset="0"/>
              </a:rPr>
              <a:t>може</a:t>
            </a:r>
            <a:r>
              <a:rPr lang="ru-RU" sz="2200" dirty="0">
                <a:solidFill>
                  <a:srgbClr val="000000"/>
                </a:solidFill>
                <a:latin typeface="Times New Roman" panose="02020603050405020304" pitchFamily="18" charset="0"/>
                <a:cs typeface="Times New Roman" panose="02020603050405020304" pitchFamily="18" charset="0"/>
              </a:rPr>
              <a:t> бути </a:t>
            </a:r>
            <a:r>
              <a:rPr lang="ru-RU" sz="2200" dirty="0" err="1">
                <a:solidFill>
                  <a:srgbClr val="000000"/>
                </a:solidFill>
                <a:latin typeface="Times New Roman" panose="02020603050405020304" pitchFamily="18" charset="0"/>
                <a:cs typeface="Times New Roman" panose="02020603050405020304" pitchFamily="18" charset="0"/>
              </a:rPr>
              <a:t>зменшена</a:t>
            </a:r>
            <a:r>
              <a:rPr lang="ru-RU" sz="2200" dirty="0">
                <a:solidFill>
                  <a:srgbClr val="000000"/>
                </a:solidFill>
                <a:latin typeface="Times New Roman" panose="02020603050405020304" pitchFamily="18" charset="0"/>
                <a:cs typeface="Times New Roman" panose="02020603050405020304" pitchFamily="18" charset="0"/>
              </a:rPr>
              <a:t> / </a:t>
            </a:r>
            <a:r>
              <a:rPr lang="ru-RU" sz="2200" dirty="0" err="1">
                <a:solidFill>
                  <a:srgbClr val="000000"/>
                </a:solidFill>
                <a:latin typeface="Times New Roman" panose="02020603050405020304" pitchFamily="18" charset="0"/>
                <a:cs typeface="Times New Roman" panose="02020603050405020304" pitchFamily="18" charset="0"/>
              </a:rPr>
              <a:t>виплачена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крім</a:t>
            </a:r>
            <a:r>
              <a:rPr lang="ru-RU"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випадку</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ліквідації</a:t>
            </a:r>
            <a:r>
              <a:rPr lang="ru-RU" sz="2200" dirty="0">
                <a:solidFill>
                  <a:srgbClr val="000000"/>
                </a:solidFill>
                <a:latin typeface="Times New Roman" panose="02020603050405020304" pitchFamily="18" charset="0"/>
                <a:cs typeface="Times New Roman" panose="02020603050405020304" pitchFamily="18" charset="0"/>
              </a:rPr>
              <a:t> банку </a:t>
            </a:r>
            <a:r>
              <a:rPr lang="ru-RU" sz="2200" dirty="0" err="1">
                <a:solidFill>
                  <a:srgbClr val="000000"/>
                </a:solidFill>
                <a:latin typeface="Times New Roman" panose="02020603050405020304" pitchFamily="18" charset="0"/>
                <a:cs typeface="Times New Roman" panose="02020603050405020304" pitchFamily="18" charset="0"/>
              </a:rPr>
              <a:t>згідно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із</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законодавством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України</a:t>
            </a:r>
            <a:r>
              <a:rPr lang="ru-RU" sz="2200" dirty="0" smtClean="0">
                <a:solidFill>
                  <a:srgbClr val="000000"/>
                </a:solidFill>
                <a:latin typeface="Times New Roman" panose="02020603050405020304" pitchFamily="18" charset="0"/>
                <a:cs typeface="Times New Roman" panose="02020603050405020304" pitchFamily="18" charset="0"/>
              </a:rPr>
              <a:t>;</a:t>
            </a:r>
            <a:endParaRPr lang="ru-RU"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випадків</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визначених</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статтею</a:t>
            </a:r>
            <a:r>
              <a:rPr lang="ru-RU" sz="2200" dirty="0" smtClean="0">
                <a:solidFill>
                  <a:srgbClr val="000000"/>
                </a:solidFill>
                <a:latin typeface="Times New Roman" panose="02020603050405020304" pitchFamily="18" charset="0"/>
                <a:cs typeface="Times New Roman" panose="02020603050405020304" pitchFamily="18" charset="0"/>
              </a:rPr>
              <a:t> 33 Закону про банки, </a:t>
            </a:r>
            <a:r>
              <a:rPr lang="ru-RU" sz="2200" dirty="0" err="1" smtClean="0">
                <a:solidFill>
                  <a:srgbClr val="000000"/>
                </a:solidFill>
                <a:latin typeface="Times New Roman" panose="02020603050405020304" pitchFamily="18" charset="0"/>
                <a:cs typeface="Times New Roman" panose="02020603050405020304" pitchFamily="18" charset="0"/>
              </a:rPr>
              <a:t>включаючи</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отримання</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відповідного</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дозволу</a:t>
            </a:r>
            <a:r>
              <a:rPr lang="ru-RU" sz="2200" dirty="0" smtClean="0">
                <a:solidFill>
                  <a:srgbClr val="000000"/>
                </a:solidFill>
                <a:latin typeface="Times New Roman" panose="02020603050405020304" pitchFamily="18" charset="0"/>
                <a:cs typeface="Times New Roman" panose="02020603050405020304" pitchFamily="18" charset="0"/>
              </a:rPr>
              <a:t> НБУ </a:t>
            </a:r>
            <a:r>
              <a:rPr lang="ru-RU" sz="2200" dirty="0" err="1" smtClean="0">
                <a:solidFill>
                  <a:srgbClr val="000000"/>
                </a:solidFill>
                <a:latin typeface="Times New Roman" panose="02020603050405020304" pitchFamily="18" charset="0"/>
                <a:cs typeface="Times New Roman" panose="02020603050405020304" pitchFamily="18" charset="0"/>
              </a:rPr>
              <a:t>відповідно</a:t>
            </a:r>
            <a:r>
              <a:rPr lang="ru-RU" sz="2200" dirty="0" smtClean="0">
                <a:solidFill>
                  <a:srgbClr val="000000"/>
                </a:solidFill>
                <a:latin typeface="Times New Roman" panose="02020603050405020304" pitchFamily="18" charset="0"/>
                <a:cs typeface="Times New Roman" panose="02020603050405020304" pitchFamily="18" charset="0"/>
              </a:rPr>
              <a:t> до порядку та умов, </a:t>
            </a:r>
            <a:r>
              <a:rPr lang="ru-RU" sz="2200" dirty="0" err="1" smtClean="0">
                <a:solidFill>
                  <a:srgbClr val="000000"/>
                </a:solidFill>
                <a:latin typeface="Times New Roman" panose="02020603050405020304" pitchFamily="18" charset="0"/>
                <a:cs typeface="Times New Roman" panose="02020603050405020304" pitchFamily="18" charset="0"/>
              </a:rPr>
              <a:t>визначених</a:t>
            </a:r>
            <a:r>
              <a:rPr lang="ru-RU" sz="2200" dirty="0" smtClean="0">
                <a:solidFill>
                  <a:srgbClr val="000000"/>
                </a:solidFill>
                <a:latin typeface="Times New Roman" panose="02020603050405020304" pitchFamily="18" charset="0"/>
                <a:cs typeface="Times New Roman" panose="02020603050405020304" pitchFamily="18" charset="0"/>
              </a:rPr>
              <a:t> у </a:t>
            </a:r>
            <a:r>
              <a:rPr lang="ru-RU" sz="2200" dirty="0" err="1" smtClean="0">
                <a:solidFill>
                  <a:srgbClr val="000000"/>
                </a:solidFill>
                <a:latin typeface="Times New Roman" panose="02020603050405020304" pitchFamily="18" charset="0"/>
                <a:cs typeface="Times New Roman" panose="02020603050405020304" pitchFamily="18" charset="0"/>
              </a:rPr>
              <a:t>Положенні</a:t>
            </a:r>
            <a:r>
              <a:rPr lang="ru-RU" sz="2200" dirty="0" smtClean="0">
                <a:solidFill>
                  <a:srgbClr val="000000"/>
                </a:solidFill>
                <a:latin typeface="Times New Roman" panose="02020603050405020304" pitchFamily="18" charset="0"/>
                <a:cs typeface="Times New Roman" panose="02020603050405020304" pitchFamily="18" charset="0"/>
              </a:rPr>
              <a:t> НБУ;</a:t>
            </a:r>
          </a:p>
        </p:txBody>
      </p:sp>
    </p:spTree>
    <p:extLst>
      <p:ext uri="{BB962C8B-B14F-4D97-AF65-F5344CB8AC3E}">
        <p14:creationId xmlns:p14="http://schemas.microsoft.com/office/powerpoint/2010/main" val="23325796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sz="half" idx="2"/>
          </p:nvPr>
        </p:nvSpPr>
        <p:spPr>
          <a:xfrm>
            <a:off x="769545" y="525101"/>
            <a:ext cx="10891318" cy="5803271"/>
          </a:xfrm>
        </p:spPr>
        <p:txBody>
          <a:bodyPr>
            <a:normAutofit lnSpcReduction="10000"/>
          </a:bodyPr>
          <a:lstStyle/>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12) </a:t>
            </a:r>
            <a:r>
              <a:rPr lang="ru-RU" sz="2200" dirty="0" err="1">
                <a:solidFill>
                  <a:srgbClr val="000000"/>
                </a:solidFill>
                <a:latin typeface="Times New Roman" panose="02020603050405020304" pitchFamily="18" charset="0"/>
                <a:cs typeface="Times New Roman" panose="02020603050405020304" pitchFamily="18" charset="0"/>
              </a:rPr>
              <a:t>немає</a:t>
            </a:r>
            <a:r>
              <a:rPr lang="ru-RU" sz="2200" dirty="0">
                <a:solidFill>
                  <a:srgbClr val="000000"/>
                </a:solidFill>
                <a:latin typeface="Times New Roman" panose="02020603050405020304" pitchFamily="18" charset="0"/>
                <a:cs typeface="Times New Roman" panose="02020603050405020304" pitchFamily="18" charset="0"/>
              </a:rPr>
              <a:t> будь-</a:t>
            </a:r>
            <a:r>
              <a:rPr lang="ru-RU" sz="2200" dirty="0" err="1">
                <a:solidFill>
                  <a:srgbClr val="000000"/>
                </a:solidFill>
                <a:latin typeface="Times New Roman" panose="02020603050405020304" pitchFamily="18" charset="0"/>
                <a:cs typeface="Times New Roman" panose="02020603050405020304" pitchFamily="18" charset="0"/>
              </a:rPr>
              <a:t>яких</a:t>
            </a:r>
            <a:r>
              <a:rPr lang="ru-RU" sz="2200" dirty="0">
                <a:solidFill>
                  <a:srgbClr val="000000"/>
                </a:solidFill>
                <a:latin typeface="Times New Roman" panose="02020603050405020304" pitchFamily="18" charset="0"/>
                <a:cs typeface="Times New Roman" panose="02020603050405020304" pitchFamily="18" charset="0"/>
              </a:rPr>
              <a:t> умов </a:t>
            </a:r>
            <a:r>
              <a:rPr lang="ru-RU" sz="2200" dirty="0" err="1">
                <a:solidFill>
                  <a:srgbClr val="000000"/>
                </a:solidFill>
                <a:latin typeface="Times New Roman" panose="02020603050405020304" pitchFamily="18" charset="0"/>
                <a:cs typeface="Times New Roman" panose="02020603050405020304" pitchFamily="18" charset="0"/>
              </a:rPr>
              <a:t>щодо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можливості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викупу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власного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інструменту</a:t>
            </a:r>
            <a:r>
              <a:rPr lang="ru-RU" sz="2200" dirty="0">
                <a:solidFill>
                  <a:srgbClr val="000000"/>
                </a:solidFill>
                <a:latin typeface="Times New Roman" panose="02020603050405020304" pitchFamily="18" charset="0"/>
                <a:cs typeface="Times New Roman" panose="02020603050405020304" pitchFamily="18" charset="0"/>
              </a:rPr>
              <a:t> ОК1 та/</a:t>
            </a:r>
            <a:r>
              <a:rPr lang="ru-RU" sz="2200" dirty="0" err="1">
                <a:solidFill>
                  <a:srgbClr val="000000"/>
                </a:solidFill>
                <a:latin typeface="Times New Roman" panose="02020603050405020304" pitchFamily="18" charset="0"/>
                <a:cs typeface="Times New Roman" panose="02020603050405020304" pitchFamily="18" charset="0"/>
              </a:rPr>
              <a:t>або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зменшення</a:t>
            </a:r>
            <a:r>
              <a:rPr lang="ru-RU" sz="2200" dirty="0">
                <a:solidFill>
                  <a:srgbClr val="000000"/>
                </a:solidFill>
                <a:latin typeface="Times New Roman" panose="02020603050405020304" pitchFamily="18" charset="0"/>
                <a:cs typeface="Times New Roman" panose="02020603050405020304" pitchFamily="18" charset="0"/>
              </a:rPr>
              <a:t> / </a:t>
            </a:r>
            <a:r>
              <a:rPr lang="ru-RU" sz="2200" dirty="0" err="1">
                <a:solidFill>
                  <a:srgbClr val="000000"/>
                </a:solidFill>
                <a:latin typeface="Times New Roman" panose="02020603050405020304" pitchFamily="18" charset="0"/>
                <a:cs typeface="Times New Roman" panose="02020603050405020304" pitchFamily="18" charset="0"/>
              </a:rPr>
              <a:t>виплати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основної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суми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власного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інструменту</a:t>
            </a:r>
            <a:r>
              <a:rPr lang="ru-RU" sz="2200" dirty="0">
                <a:solidFill>
                  <a:srgbClr val="000000"/>
                </a:solidFill>
                <a:latin typeface="Times New Roman" panose="02020603050405020304" pitchFamily="18" charset="0"/>
                <a:cs typeface="Times New Roman" panose="02020603050405020304" pitchFamily="18" charset="0"/>
              </a:rPr>
              <a:t> ОК1 в </a:t>
            </a:r>
            <a:r>
              <a:rPr lang="ru-RU" sz="2200" dirty="0" err="1">
                <a:solidFill>
                  <a:srgbClr val="000000"/>
                </a:solidFill>
                <a:latin typeface="Times New Roman" panose="02020603050405020304" pitchFamily="18" charset="0"/>
                <a:cs typeface="Times New Roman" panose="02020603050405020304" pitchFamily="18" charset="0"/>
              </a:rPr>
              <a:t>інших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випадках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ніж</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визначених</a:t>
            </a:r>
            <a:r>
              <a:rPr lang="ru-RU" sz="2200" dirty="0">
                <a:solidFill>
                  <a:srgbClr val="000000"/>
                </a:solidFill>
                <a:latin typeface="Times New Roman" panose="02020603050405020304" pitchFamily="18" charset="0"/>
                <a:cs typeface="Times New Roman" panose="02020603050405020304" pitchFamily="18" charset="0"/>
              </a:rPr>
              <a:t> у </a:t>
            </a:r>
            <a:r>
              <a:rPr lang="ru-RU" sz="2200" dirty="0" err="1">
                <a:solidFill>
                  <a:srgbClr val="000000"/>
                </a:solidFill>
                <a:latin typeface="Times New Roman" panose="02020603050405020304" pitchFamily="18" charset="0"/>
                <a:cs typeface="Times New Roman" panose="02020603050405020304" pitchFamily="18" charset="0"/>
              </a:rPr>
              <a:t>Положенні</a:t>
            </a:r>
            <a:r>
              <a:rPr lang="ru-RU" sz="2200" dirty="0">
                <a:solidFill>
                  <a:srgbClr val="000000"/>
                </a:solidFill>
                <a:latin typeface="Times New Roman" panose="02020603050405020304" pitchFamily="18" charset="0"/>
                <a:cs typeface="Times New Roman" panose="02020603050405020304" pitchFamily="18" charset="0"/>
              </a:rPr>
              <a:t> НБУ;</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13</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сплата</a:t>
            </a:r>
            <a:r>
              <a:rPr lang="ru-RU" sz="2200" dirty="0">
                <a:solidFill>
                  <a:srgbClr val="000000"/>
                </a:solidFill>
                <a:latin typeface="Times New Roman" panose="02020603050405020304" pitchFamily="18" charset="0"/>
                <a:cs typeface="Times New Roman" panose="02020603050405020304" pitchFamily="18" charset="0"/>
              </a:rPr>
              <a:t> доходу (</a:t>
            </a:r>
            <a:r>
              <a:rPr lang="ru-RU" sz="2200" dirty="0" err="1">
                <a:solidFill>
                  <a:srgbClr val="000000"/>
                </a:solidFill>
                <a:latin typeface="Times New Roman" panose="02020603050405020304" pitchFamily="18" charset="0"/>
                <a:cs typeface="Times New Roman" panose="02020603050405020304" pitchFamily="18" charset="0"/>
              </a:rPr>
              <a:t>дивідендів</a:t>
            </a:r>
            <a:r>
              <a:rPr lang="ru-RU" sz="2200" dirty="0">
                <a:solidFill>
                  <a:srgbClr val="000000"/>
                </a:solidFill>
                <a:latin typeface="Times New Roman" panose="02020603050405020304" pitchFamily="18" charset="0"/>
                <a:cs typeface="Times New Roman" panose="02020603050405020304" pitchFamily="18" charset="0"/>
              </a:rPr>
              <a:t>) за </a:t>
            </a:r>
            <a:r>
              <a:rPr lang="ru-RU" sz="2200" dirty="0" err="1">
                <a:solidFill>
                  <a:srgbClr val="000000"/>
                </a:solidFill>
                <a:latin typeface="Times New Roman" panose="02020603050405020304" pitchFamily="18" charset="0"/>
                <a:cs typeface="Times New Roman" panose="02020603050405020304" pitchFamily="18" charset="0"/>
              </a:rPr>
              <a:t>власним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інструментом</a:t>
            </a:r>
            <a:r>
              <a:rPr lang="ru-RU" sz="2200" dirty="0">
                <a:solidFill>
                  <a:srgbClr val="000000"/>
                </a:solidFill>
                <a:latin typeface="Times New Roman" panose="02020603050405020304" pitchFamily="18" charset="0"/>
                <a:cs typeface="Times New Roman" panose="02020603050405020304" pitchFamily="18" charset="0"/>
              </a:rPr>
              <a:t> ОК1 </a:t>
            </a:r>
            <a:r>
              <a:rPr lang="ru-RU" sz="2200" dirty="0" err="1">
                <a:solidFill>
                  <a:srgbClr val="000000"/>
                </a:solidFill>
                <a:latin typeface="Times New Roman" panose="02020603050405020304" pitchFamily="18" charset="0"/>
                <a:cs typeface="Times New Roman" panose="02020603050405020304" pitchFamily="18" charset="0"/>
              </a:rPr>
              <a:t>здійснюється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із</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дотриманням</a:t>
            </a:r>
            <a:r>
              <a:rPr lang="ru-RU" sz="2200" dirty="0">
                <a:solidFill>
                  <a:srgbClr val="000000"/>
                </a:solidFill>
                <a:latin typeface="Times New Roman" panose="02020603050405020304" pitchFamily="18" charset="0"/>
                <a:cs typeface="Times New Roman" panose="02020603050405020304" pitchFamily="18" charset="0"/>
              </a:rPr>
              <a:t> таких умов:</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інвестор</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за </a:t>
            </a:r>
            <a:r>
              <a:rPr lang="ru-RU" sz="2200" dirty="0" err="1">
                <a:solidFill>
                  <a:srgbClr val="000000"/>
                </a:solidFill>
                <a:latin typeface="Times New Roman" panose="02020603050405020304" pitchFamily="18" charset="0"/>
                <a:cs typeface="Times New Roman" panose="02020603050405020304" pitchFamily="18" charset="0"/>
              </a:rPr>
              <a:t>власним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інструментом</a:t>
            </a:r>
            <a:r>
              <a:rPr lang="ru-RU" sz="2200" dirty="0">
                <a:solidFill>
                  <a:srgbClr val="000000"/>
                </a:solidFill>
                <a:latin typeface="Times New Roman" panose="02020603050405020304" pitchFamily="18" charset="0"/>
                <a:cs typeface="Times New Roman" panose="02020603050405020304" pitchFamily="18" charset="0"/>
              </a:rPr>
              <a:t> ОК1 не </a:t>
            </a:r>
            <a:r>
              <a:rPr lang="ru-RU" sz="2200" dirty="0" err="1">
                <a:solidFill>
                  <a:srgbClr val="000000"/>
                </a:solidFill>
                <a:latin typeface="Times New Roman" panose="02020603050405020304" pitchFamily="18" charset="0"/>
                <a:cs typeface="Times New Roman" panose="02020603050405020304" pitchFamily="18" charset="0"/>
              </a:rPr>
              <a:t>має</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переважного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порівняно</a:t>
            </a:r>
            <a:r>
              <a:rPr lang="ru-RU" sz="2200" dirty="0">
                <a:solidFill>
                  <a:srgbClr val="000000"/>
                </a:solidFill>
                <a:latin typeface="Times New Roman" panose="02020603050405020304" pitchFamily="18" charset="0"/>
                <a:cs typeface="Times New Roman" panose="02020603050405020304" pitchFamily="18" charset="0"/>
              </a:rPr>
              <a:t> з </a:t>
            </a:r>
            <a:r>
              <a:rPr lang="ru-RU" sz="2200" dirty="0" err="1">
                <a:solidFill>
                  <a:srgbClr val="000000"/>
                </a:solidFill>
                <a:latin typeface="Times New Roman" panose="02020603050405020304" pitchFamily="18" charset="0"/>
                <a:cs typeface="Times New Roman" panose="02020603050405020304" pitchFamily="18" charset="0"/>
              </a:rPr>
              <a:t>інвесторами</a:t>
            </a:r>
            <a:r>
              <a:rPr lang="ru-RU" sz="2200" dirty="0">
                <a:solidFill>
                  <a:srgbClr val="000000"/>
                </a:solidFill>
                <a:latin typeface="Times New Roman" panose="02020603050405020304" pitchFamily="18" charset="0"/>
                <a:cs typeface="Times New Roman" panose="02020603050405020304" pitchFamily="18" charset="0"/>
              </a:rPr>
              <a:t> в </a:t>
            </a:r>
            <a:r>
              <a:rPr lang="ru-RU" sz="2200" dirty="0" err="1">
                <a:solidFill>
                  <a:srgbClr val="000000"/>
                </a:solidFill>
                <a:latin typeface="Times New Roman" panose="02020603050405020304" pitchFamily="18" charset="0"/>
                <a:cs typeface="Times New Roman" panose="02020603050405020304" pitchFamily="18" charset="0"/>
              </a:rPr>
              <a:t>інші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власні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капіталу</a:t>
            </a:r>
            <a:r>
              <a:rPr lang="ru-RU" sz="2200" dirty="0">
                <a:solidFill>
                  <a:srgbClr val="000000"/>
                </a:solidFill>
                <a:latin typeface="Times New Roman" panose="02020603050405020304" pitchFamily="18" charset="0"/>
                <a:cs typeface="Times New Roman" panose="02020603050405020304" pitchFamily="18" charset="0"/>
              </a:rPr>
              <a:t>, права на </a:t>
            </a:r>
            <a:r>
              <a:rPr lang="ru-RU" sz="2200" dirty="0" err="1">
                <a:solidFill>
                  <a:srgbClr val="000000"/>
                </a:solidFill>
                <a:latin typeface="Times New Roman" panose="02020603050405020304" pitchFamily="18" charset="0"/>
                <a:cs typeface="Times New Roman" panose="02020603050405020304" pitchFamily="18" charset="0"/>
              </a:rPr>
              <a:t>отримання</a:t>
            </a:r>
            <a:r>
              <a:rPr lang="ru-RU" sz="2200" dirty="0">
                <a:solidFill>
                  <a:srgbClr val="000000"/>
                </a:solidFill>
                <a:latin typeface="Times New Roman" panose="02020603050405020304" pitchFamily="18" charset="0"/>
                <a:cs typeface="Times New Roman" panose="02020603050405020304" pitchFamily="18" charset="0"/>
              </a:rPr>
              <a:t> доходу;</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виплата</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доходу за </a:t>
            </a:r>
            <a:r>
              <a:rPr lang="ru-RU" sz="2200" dirty="0" err="1">
                <a:solidFill>
                  <a:srgbClr val="000000"/>
                </a:solidFill>
                <a:latin typeface="Times New Roman" panose="02020603050405020304" pitchFamily="18" charset="0"/>
                <a:cs typeface="Times New Roman" panose="02020603050405020304" pitchFamily="18" charset="0"/>
              </a:rPr>
              <a:t>власним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інструментом</a:t>
            </a:r>
            <a:r>
              <a:rPr lang="ru-RU" sz="2200" dirty="0">
                <a:solidFill>
                  <a:srgbClr val="000000"/>
                </a:solidFill>
                <a:latin typeface="Times New Roman" panose="02020603050405020304" pitchFamily="18" charset="0"/>
                <a:cs typeface="Times New Roman" panose="02020603050405020304" pitchFamily="18" charset="0"/>
              </a:rPr>
              <a:t> ОК1 </a:t>
            </a:r>
            <a:r>
              <a:rPr lang="ru-RU" sz="2200" dirty="0" err="1">
                <a:solidFill>
                  <a:srgbClr val="000000"/>
                </a:solidFill>
                <a:latin typeface="Times New Roman" panose="02020603050405020304" pitchFamily="18" charset="0"/>
                <a:cs typeface="Times New Roman" panose="02020603050405020304" pitchFamily="18" charset="0"/>
              </a:rPr>
              <a:t>здійснюється</a:t>
            </a:r>
            <a:r>
              <a:rPr lang="ru-RU" sz="2200" dirty="0">
                <a:solidFill>
                  <a:srgbClr val="000000"/>
                </a:solidFill>
                <a:latin typeface="Times New Roman" panose="02020603050405020304" pitchFamily="18" charset="0"/>
                <a:cs typeface="Times New Roman" panose="02020603050405020304" pitchFamily="18" charset="0"/>
              </a:rPr>
              <a:t> з чистого </a:t>
            </a:r>
            <a:r>
              <a:rPr lang="ru-RU" sz="2200" dirty="0" err="1">
                <a:solidFill>
                  <a:srgbClr val="000000"/>
                </a:solidFill>
                <a:latin typeface="Times New Roman" panose="02020603050405020304" pitchFamily="18" charset="0"/>
                <a:cs typeface="Times New Roman" panose="02020603050405020304" pitchFamily="18" charset="0"/>
              </a:rPr>
              <a:t>прибутку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звітного</a:t>
            </a:r>
            <a:r>
              <a:rPr lang="ru-RU" sz="2200" dirty="0">
                <a:solidFill>
                  <a:srgbClr val="000000"/>
                </a:solidFill>
                <a:latin typeface="Times New Roman" panose="02020603050405020304" pitchFamily="18" charset="0"/>
                <a:cs typeface="Times New Roman" panose="02020603050405020304" pitchFamily="18" charset="0"/>
              </a:rPr>
              <a:t> року та/</a:t>
            </a:r>
            <a:r>
              <a:rPr lang="ru-RU" sz="2200" dirty="0" err="1">
                <a:solidFill>
                  <a:srgbClr val="000000"/>
                </a:solidFill>
                <a:latin typeface="Times New Roman" panose="02020603050405020304" pitchFamily="18" charset="0"/>
                <a:cs typeface="Times New Roman" panose="02020603050405020304" pitchFamily="18" charset="0"/>
              </a:rPr>
              <a:t>або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нерозподілених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прибутків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минулих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років</a:t>
            </a:r>
            <a:r>
              <a:rPr lang="ru-RU" sz="2200" dirty="0">
                <a:solidFill>
                  <a:srgbClr val="000000"/>
                </a:solidFill>
                <a:latin typeface="Times New Roman" panose="02020603050405020304" pitchFamily="18" charset="0"/>
                <a:cs typeface="Times New Roman" panose="02020603050405020304" pitchFamily="18" charset="0"/>
              </a:rPr>
              <a:t> банку;</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розмір</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доходу не </a:t>
            </a:r>
            <a:r>
              <a:rPr lang="ru-RU" sz="2200" dirty="0" err="1">
                <a:solidFill>
                  <a:srgbClr val="000000"/>
                </a:solidFill>
                <a:latin typeface="Times New Roman" panose="02020603050405020304" pitchFamily="18" charset="0"/>
                <a:cs typeface="Times New Roman" panose="02020603050405020304" pitchFamily="18" charset="0"/>
              </a:rPr>
              <a:t>визначається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ґрунтуючись</a:t>
            </a:r>
            <a:r>
              <a:rPr lang="ru-RU" sz="2200" dirty="0">
                <a:solidFill>
                  <a:srgbClr val="000000"/>
                </a:solidFill>
                <a:latin typeface="Times New Roman" panose="02020603050405020304" pitchFamily="18" charset="0"/>
                <a:cs typeface="Times New Roman" panose="02020603050405020304" pitchFamily="18" charset="0"/>
              </a:rPr>
              <a:t> на </a:t>
            </a:r>
            <a:r>
              <a:rPr lang="ru-RU" sz="2200" dirty="0" err="1">
                <a:solidFill>
                  <a:srgbClr val="000000"/>
                </a:solidFill>
                <a:latin typeface="Times New Roman" panose="02020603050405020304" pitchFamily="18" charset="0"/>
                <a:cs typeface="Times New Roman" panose="02020603050405020304" pitchFamily="18" charset="0"/>
              </a:rPr>
              <a:t>ціні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придбання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власного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інструменту</a:t>
            </a:r>
            <a:r>
              <a:rPr lang="ru-RU" sz="2200" dirty="0">
                <a:solidFill>
                  <a:srgbClr val="000000"/>
                </a:solidFill>
                <a:latin typeface="Times New Roman" panose="02020603050405020304" pitchFamily="18" charset="0"/>
                <a:cs typeface="Times New Roman" panose="02020603050405020304" pitchFamily="18" charset="0"/>
              </a:rPr>
              <a:t> ОК1;</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немає</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лімітів</a:t>
            </a:r>
            <a:r>
              <a:rPr lang="ru-RU" sz="2200" dirty="0">
                <a:solidFill>
                  <a:srgbClr val="000000"/>
                </a:solidFill>
                <a:latin typeface="Times New Roman" panose="02020603050405020304" pitchFamily="18" charset="0"/>
                <a:cs typeface="Times New Roman" panose="02020603050405020304" pitchFamily="18" charset="0"/>
              </a:rPr>
              <a:t>/</a:t>
            </a:r>
            <a:r>
              <a:rPr lang="ru-RU" sz="2200" dirty="0" err="1">
                <a:solidFill>
                  <a:srgbClr val="000000"/>
                </a:solidFill>
                <a:latin typeface="Times New Roman" panose="02020603050405020304" pitchFamily="18" charset="0"/>
                <a:cs typeface="Times New Roman" panose="02020603050405020304" pitchFamily="18" charset="0"/>
              </a:rPr>
              <a:t>обмежень</a:t>
            </a:r>
            <a:r>
              <a:rPr lang="ru-RU" sz="2200" dirty="0">
                <a:solidFill>
                  <a:srgbClr val="000000"/>
                </a:solidFill>
                <a:latin typeface="Times New Roman" panose="02020603050405020304" pitchFamily="18" charset="0"/>
                <a:cs typeface="Times New Roman" panose="02020603050405020304" pitchFamily="18" charset="0"/>
              </a:rPr>
              <a:t> на </a:t>
            </a:r>
            <a:r>
              <a:rPr lang="ru-RU" sz="2200" dirty="0" err="1">
                <a:solidFill>
                  <a:srgbClr val="000000"/>
                </a:solidFill>
                <a:latin typeface="Times New Roman" panose="02020603050405020304" pitchFamily="18" charset="0"/>
                <a:cs typeface="Times New Roman" panose="02020603050405020304" pitchFamily="18" charset="0"/>
              </a:rPr>
              <a:t>максимальний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розмір</a:t>
            </a:r>
            <a:r>
              <a:rPr lang="ru-RU" sz="2200" dirty="0">
                <a:solidFill>
                  <a:srgbClr val="000000"/>
                </a:solidFill>
                <a:latin typeface="Times New Roman" panose="02020603050405020304" pitchFamily="18" charset="0"/>
                <a:cs typeface="Times New Roman" panose="02020603050405020304" pitchFamily="18" charset="0"/>
              </a:rPr>
              <a:t> доходу за </a:t>
            </a:r>
            <a:r>
              <a:rPr lang="ru-RU" sz="2200" dirty="0" err="1">
                <a:solidFill>
                  <a:srgbClr val="000000"/>
                </a:solidFill>
                <a:latin typeface="Times New Roman" panose="02020603050405020304" pitchFamily="18" charset="0"/>
                <a:cs typeface="Times New Roman" panose="02020603050405020304" pitchFamily="18" charset="0"/>
              </a:rPr>
              <a:t>власним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інструментом</a:t>
            </a:r>
            <a:r>
              <a:rPr lang="ru-RU" sz="2200" dirty="0">
                <a:solidFill>
                  <a:srgbClr val="000000"/>
                </a:solidFill>
                <a:latin typeface="Times New Roman" panose="02020603050405020304" pitchFamily="18" charset="0"/>
                <a:cs typeface="Times New Roman" panose="02020603050405020304" pitchFamily="18" charset="0"/>
              </a:rPr>
              <a:t> ОК1;</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немає</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будь-</a:t>
            </a:r>
            <a:r>
              <a:rPr lang="ru-RU" sz="2200" dirty="0" err="1">
                <a:solidFill>
                  <a:srgbClr val="000000"/>
                </a:solidFill>
                <a:latin typeface="Times New Roman" panose="02020603050405020304" pitchFamily="18" charset="0"/>
                <a:cs typeface="Times New Roman" panose="02020603050405020304" pitchFamily="18" charset="0"/>
              </a:rPr>
              <a:t>яких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зобов’язань</a:t>
            </a:r>
            <a:r>
              <a:rPr lang="ru-RU" sz="2200" dirty="0">
                <a:solidFill>
                  <a:srgbClr val="000000"/>
                </a:solidFill>
                <a:latin typeface="Times New Roman" panose="02020603050405020304" pitchFamily="18" charset="0"/>
                <a:cs typeface="Times New Roman" panose="02020603050405020304" pitchFamily="18" charset="0"/>
              </a:rPr>
              <a:t> банку </a:t>
            </a:r>
            <a:r>
              <a:rPr lang="ru-RU" sz="2200" dirty="0" err="1">
                <a:solidFill>
                  <a:srgbClr val="000000"/>
                </a:solidFill>
                <a:latin typeface="Times New Roman" panose="02020603050405020304" pitchFamily="18" charset="0"/>
                <a:cs typeface="Times New Roman" panose="02020603050405020304" pitchFamily="18" charset="0"/>
              </a:rPr>
              <a:t>щодо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сплати</a:t>
            </a:r>
            <a:r>
              <a:rPr lang="ru-RU" sz="2200" dirty="0">
                <a:solidFill>
                  <a:srgbClr val="000000"/>
                </a:solidFill>
                <a:latin typeface="Times New Roman" panose="02020603050405020304" pitchFamily="18" charset="0"/>
                <a:cs typeface="Times New Roman" panose="02020603050405020304" pitchFamily="18" charset="0"/>
              </a:rPr>
              <a:t> доходу за </a:t>
            </a:r>
            <a:r>
              <a:rPr lang="ru-RU" sz="2200" dirty="0" err="1">
                <a:solidFill>
                  <a:srgbClr val="000000"/>
                </a:solidFill>
                <a:latin typeface="Times New Roman" panose="02020603050405020304" pitchFamily="18" charset="0"/>
                <a:cs typeface="Times New Roman" panose="02020603050405020304" pitchFamily="18" charset="0"/>
              </a:rPr>
              <a:t>власними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інструментами</a:t>
            </a:r>
            <a:r>
              <a:rPr lang="ru-RU" sz="2200" dirty="0">
                <a:solidFill>
                  <a:srgbClr val="000000"/>
                </a:solidFill>
                <a:latin typeface="Times New Roman" panose="02020603050405020304" pitchFamily="18" charset="0"/>
                <a:cs typeface="Times New Roman" panose="02020603050405020304" pitchFamily="18" charset="0"/>
              </a:rPr>
              <a:t> ОК1;</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не </a:t>
            </a:r>
            <a:r>
              <a:rPr lang="ru-RU" sz="2200" dirty="0" err="1">
                <a:solidFill>
                  <a:srgbClr val="000000"/>
                </a:solidFill>
                <a:latin typeface="Times New Roman" panose="02020603050405020304" pitchFamily="18" charset="0"/>
                <a:cs typeface="Times New Roman" panose="02020603050405020304" pitchFamily="18" charset="0"/>
              </a:rPr>
              <a:t>здійснення</a:t>
            </a:r>
            <a:r>
              <a:rPr lang="ru-RU" sz="2200" dirty="0">
                <a:solidFill>
                  <a:srgbClr val="000000"/>
                </a:solidFill>
                <a:latin typeface="Times New Roman" panose="02020603050405020304" pitchFamily="18" charset="0"/>
                <a:cs typeface="Times New Roman" panose="02020603050405020304" pitchFamily="18" charset="0"/>
              </a:rPr>
              <a:t> банком </a:t>
            </a:r>
            <a:r>
              <a:rPr lang="ru-RU" sz="2200" dirty="0" err="1">
                <a:solidFill>
                  <a:srgbClr val="000000"/>
                </a:solidFill>
                <a:latin typeface="Times New Roman" panose="02020603050405020304" pitchFamily="18" charset="0"/>
                <a:cs typeface="Times New Roman" panose="02020603050405020304" pitchFamily="18" charset="0"/>
              </a:rPr>
              <a:t>сплати</a:t>
            </a:r>
            <a:r>
              <a:rPr lang="ru-RU" sz="2200" dirty="0">
                <a:solidFill>
                  <a:srgbClr val="000000"/>
                </a:solidFill>
                <a:latin typeface="Times New Roman" panose="02020603050405020304" pitchFamily="18" charset="0"/>
                <a:cs typeface="Times New Roman" panose="02020603050405020304" pitchFamily="18" charset="0"/>
              </a:rPr>
              <a:t> доходу за </a:t>
            </a:r>
            <a:r>
              <a:rPr lang="ru-RU" sz="2200" dirty="0" err="1">
                <a:solidFill>
                  <a:srgbClr val="000000"/>
                </a:solidFill>
                <a:latin typeface="Times New Roman" panose="02020603050405020304" pitchFamily="18" charset="0"/>
                <a:cs typeface="Times New Roman" panose="02020603050405020304" pitchFamily="18" charset="0"/>
              </a:rPr>
              <a:t>власним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інструментом</a:t>
            </a:r>
            <a:r>
              <a:rPr lang="ru-RU" sz="2200" dirty="0">
                <a:solidFill>
                  <a:srgbClr val="000000"/>
                </a:solidFill>
                <a:latin typeface="Times New Roman" panose="02020603050405020304" pitchFamily="18" charset="0"/>
                <a:cs typeface="Times New Roman" panose="02020603050405020304" pitchFamily="18" charset="0"/>
              </a:rPr>
              <a:t> ОК1 не є </a:t>
            </a:r>
            <a:r>
              <a:rPr lang="ru-RU" sz="2200" dirty="0" err="1">
                <a:solidFill>
                  <a:srgbClr val="000000"/>
                </a:solidFill>
                <a:latin typeface="Times New Roman" panose="02020603050405020304" pitchFamily="18" charset="0"/>
                <a:cs typeface="Times New Roman" panose="02020603050405020304" pitchFamily="18" charset="0"/>
              </a:rPr>
              <a:t>обставиною</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що</a:t>
            </a:r>
            <a:r>
              <a:rPr lang="ru-RU" sz="2200" dirty="0">
                <a:solidFill>
                  <a:srgbClr val="000000"/>
                </a:solidFill>
                <a:latin typeface="Times New Roman" panose="02020603050405020304" pitchFamily="18" charset="0"/>
                <a:cs typeface="Times New Roman" panose="02020603050405020304" pitchFamily="18" charset="0"/>
              </a:rPr>
              <a:t> становить дефолт за </a:t>
            </a:r>
            <a:r>
              <a:rPr lang="ru-RU" sz="2200" dirty="0" err="1">
                <a:solidFill>
                  <a:srgbClr val="000000"/>
                </a:solidFill>
                <a:latin typeface="Times New Roman" panose="02020603050405020304" pitchFamily="18" charset="0"/>
                <a:cs typeface="Times New Roman" panose="02020603050405020304" pitchFamily="18" charset="0"/>
              </a:rPr>
              <a:t>інструментом</a:t>
            </a:r>
            <a:r>
              <a:rPr lang="ru-RU" sz="2200" dirty="0">
                <a:solidFill>
                  <a:srgbClr val="000000"/>
                </a:solidFill>
                <a:latin typeface="Times New Roman" panose="02020603050405020304" pitchFamily="18" charset="0"/>
                <a:cs typeface="Times New Roman" panose="02020603050405020304" pitchFamily="18" charset="0"/>
              </a:rPr>
              <a:t> ОК1;</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скасування</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банком </a:t>
            </a:r>
            <a:r>
              <a:rPr lang="ru-RU" sz="2200" dirty="0" err="1">
                <a:solidFill>
                  <a:srgbClr val="000000"/>
                </a:solidFill>
                <a:latin typeface="Times New Roman" panose="02020603050405020304" pitchFamily="18" charset="0"/>
                <a:cs typeface="Times New Roman" panose="02020603050405020304" pitchFamily="18" charset="0"/>
              </a:rPr>
              <a:t>сплати</a:t>
            </a:r>
            <a:r>
              <a:rPr lang="ru-RU" sz="2200" dirty="0">
                <a:solidFill>
                  <a:srgbClr val="000000"/>
                </a:solidFill>
                <a:latin typeface="Times New Roman" panose="02020603050405020304" pitchFamily="18" charset="0"/>
                <a:cs typeface="Times New Roman" panose="02020603050405020304" pitchFamily="18" charset="0"/>
              </a:rPr>
              <a:t> доходу за </a:t>
            </a:r>
            <a:r>
              <a:rPr lang="ru-RU" sz="2200" dirty="0" err="1">
                <a:solidFill>
                  <a:srgbClr val="000000"/>
                </a:solidFill>
                <a:latin typeface="Times New Roman" panose="02020603050405020304" pitchFamily="18" charset="0"/>
                <a:cs typeface="Times New Roman" panose="02020603050405020304" pitchFamily="18" charset="0"/>
              </a:rPr>
              <a:t>власним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інструментом</a:t>
            </a:r>
            <a:r>
              <a:rPr lang="ru-RU" sz="2200" dirty="0">
                <a:solidFill>
                  <a:srgbClr val="000000"/>
                </a:solidFill>
                <a:latin typeface="Times New Roman" panose="02020603050405020304" pitchFamily="18" charset="0"/>
                <a:cs typeface="Times New Roman" panose="02020603050405020304" pitchFamily="18" charset="0"/>
              </a:rPr>
              <a:t> ОК1 не </a:t>
            </a:r>
            <a:r>
              <a:rPr lang="ru-RU" sz="2200" dirty="0" err="1">
                <a:solidFill>
                  <a:srgbClr val="000000"/>
                </a:solidFill>
                <a:latin typeface="Times New Roman" panose="02020603050405020304" pitchFamily="18" charset="0"/>
                <a:cs typeface="Times New Roman" panose="02020603050405020304" pitchFamily="18" charset="0"/>
              </a:rPr>
              <a:t>накладає</a:t>
            </a:r>
            <a:r>
              <a:rPr lang="ru-RU" sz="2200" dirty="0">
                <a:solidFill>
                  <a:srgbClr val="000000"/>
                </a:solidFill>
                <a:latin typeface="Times New Roman" panose="02020603050405020304" pitchFamily="18" charset="0"/>
                <a:cs typeface="Times New Roman" panose="02020603050405020304" pitchFamily="18" charset="0"/>
              </a:rPr>
              <a:t> на банк </a:t>
            </a:r>
            <a:r>
              <a:rPr lang="ru-RU" sz="2200" dirty="0" err="1">
                <a:solidFill>
                  <a:srgbClr val="000000"/>
                </a:solidFill>
                <a:latin typeface="Times New Roman" panose="02020603050405020304" pitchFamily="18" charset="0"/>
                <a:cs typeface="Times New Roman" panose="02020603050405020304" pitchFamily="18" charset="0"/>
              </a:rPr>
              <a:t>жодних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обмежень</a:t>
            </a:r>
            <a:r>
              <a:rPr lang="ru-RU" sz="2200" dirty="0" smtClean="0">
                <a:solidFill>
                  <a:srgbClr val="000000"/>
                </a:solidFill>
                <a:latin typeface="Times New Roman" panose="02020603050405020304" pitchFamily="18" charset="0"/>
                <a:cs typeface="Times New Roman" panose="02020603050405020304" pitchFamily="18" charset="0"/>
              </a:rPr>
              <a:t>.</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3516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sz="half" idx="2"/>
          </p:nvPr>
        </p:nvSpPr>
        <p:spPr>
          <a:xfrm>
            <a:off x="769545" y="525101"/>
            <a:ext cx="10891318" cy="5803271"/>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 </a:t>
            </a:r>
            <a:r>
              <a:rPr lang="uk-UA" sz="2200" dirty="0" smtClean="0">
                <a:solidFill>
                  <a:srgbClr val="000000"/>
                </a:solidFill>
                <a:latin typeface="Times New Roman" panose="02020603050405020304" pitchFamily="18" charset="0"/>
                <a:cs typeface="Times New Roman" panose="02020603050405020304" pitchFamily="18" charset="0"/>
              </a:rPr>
              <a:t>Вимоги до </a:t>
            </a:r>
            <a:r>
              <a:rPr lang="ru-RU" sz="2200" dirty="0" err="1" smtClean="0">
                <a:solidFill>
                  <a:srgbClr val="000000"/>
                </a:solidFill>
                <a:latin typeface="Times New Roman" panose="02020603050405020304" pitchFamily="18" charset="0"/>
                <a:cs typeface="Times New Roman" panose="02020603050405020304" pitchFamily="18" charset="0"/>
              </a:rPr>
              <a:t>Власного</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інструменту</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ДК1 для </a:t>
            </a:r>
            <a:r>
              <a:rPr lang="ru-RU" sz="2200" dirty="0" err="1">
                <a:solidFill>
                  <a:srgbClr val="000000"/>
                </a:solidFill>
                <a:latin typeface="Times New Roman" panose="02020603050405020304" pitchFamily="18" charset="0"/>
                <a:cs typeface="Times New Roman" panose="02020603050405020304" pitchFamily="18" charset="0"/>
              </a:rPr>
              <a:t>включення</a:t>
            </a:r>
            <a:r>
              <a:rPr lang="ru-RU" sz="2200" dirty="0">
                <a:solidFill>
                  <a:srgbClr val="000000"/>
                </a:solidFill>
                <a:latin typeface="Times New Roman" panose="02020603050405020304" pitchFamily="18" charset="0"/>
                <a:cs typeface="Times New Roman" panose="02020603050405020304" pitchFamily="18" charset="0"/>
              </a:rPr>
              <a:t> до ДК1 </a:t>
            </a:r>
            <a:r>
              <a:rPr lang="ru-RU" sz="2200" dirty="0" err="1" smtClean="0">
                <a:solidFill>
                  <a:srgbClr val="000000"/>
                </a:solidFill>
                <a:latin typeface="Times New Roman" panose="02020603050405020304" pitchFamily="18" charset="0"/>
                <a:cs typeface="Times New Roman" panose="02020603050405020304" pitchFamily="18" charset="0"/>
              </a:rPr>
              <a:t>викладені</a:t>
            </a:r>
            <a:r>
              <a:rPr lang="ru-RU" sz="2200" dirty="0" smtClean="0">
                <a:solidFill>
                  <a:srgbClr val="000000"/>
                </a:solidFill>
                <a:latin typeface="Times New Roman" panose="02020603050405020304" pitchFamily="18" charset="0"/>
                <a:cs typeface="Times New Roman" panose="02020603050405020304" pitchFamily="18" charset="0"/>
              </a:rPr>
              <a:t> у </a:t>
            </a:r>
            <a:r>
              <a:rPr lang="ru-RU" sz="2200" dirty="0" err="1" smtClean="0">
                <a:solidFill>
                  <a:srgbClr val="000000"/>
                </a:solidFill>
                <a:latin typeface="Times New Roman" panose="02020603050405020304" pitchFamily="18" charset="0"/>
                <a:cs typeface="Times New Roman" panose="02020603050405020304" pitchFamily="18" charset="0"/>
              </a:rPr>
              <a:t>пункті</a:t>
            </a:r>
            <a:r>
              <a:rPr lang="ru-RU" sz="2200" dirty="0">
                <a:solidFill>
                  <a:srgbClr val="000000"/>
                </a:solidFill>
                <a:latin typeface="Times New Roman" panose="02020603050405020304" pitchFamily="18" charset="0"/>
                <a:cs typeface="Times New Roman" panose="02020603050405020304" pitchFamily="18" charset="0"/>
              </a:rPr>
              <a:t> 79 </a:t>
            </a:r>
            <a:r>
              <a:rPr lang="ru-RU" sz="2200" dirty="0" err="1">
                <a:solidFill>
                  <a:srgbClr val="000000"/>
                </a:solidFill>
                <a:latin typeface="Times New Roman" panose="02020603050405020304" pitchFamily="18" charset="0"/>
                <a:cs typeface="Times New Roman" panose="02020603050405020304" pitchFamily="18" charset="0"/>
              </a:rPr>
              <a:t>Положення</a:t>
            </a:r>
            <a:r>
              <a:rPr lang="ru-RU" sz="2200" dirty="0">
                <a:solidFill>
                  <a:srgbClr val="000000"/>
                </a:solidFill>
                <a:latin typeface="Times New Roman" panose="02020603050405020304" pitchFamily="18" charset="0"/>
                <a:cs typeface="Times New Roman" panose="02020603050405020304" pitchFamily="18" charset="0"/>
              </a:rPr>
              <a:t> про порядок </a:t>
            </a:r>
            <a:r>
              <a:rPr lang="ru-RU" sz="2200" dirty="0" err="1">
                <a:solidFill>
                  <a:srgbClr val="000000"/>
                </a:solidFill>
                <a:latin typeface="Times New Roman" panose="02020603050405020304" pitchFamily="18" charset="0"/>
                <a:cs typeface="Times New Roman" panose="02020603050405020304" pitchFamily="18" charset="0"/>
              </a:rPr>
              <a:t>визначення</a:t>
            </a:r>
            <a:r>
              <a:rPr lang="ru-RU" sz="2200" dirty="0">
                <a:solidFill>
                  <a:srgbClr val="000000"/>
                </a:solidFill>
                <a:latin typeface="Times New Roman" panose="02020603050405020304" pitchFamily="18" charset="0"/>
                <a:cs typeface="Times New Roman" panose="02020603050405020304" pitchFamily="18" charset="0"/>
              </a:rPr>
              <a:t> банками </a:t>
            </a:r>
            <a:r>
              <a:rPr lang="ru-RU" sz="2200" dirty="0" err="1">
                <a:solidFill>
                  <a:srgbClr val="000000"/>
                </a:solidFill>
                <a:latin typeface="Times New Roman" panose="02020603050405020304" pitchFamily="18" charset="0"/>
                <a:cs typeface="Times New Roman" panose="02020603050405020304" pitchFamily="18" charset="0"/>
              </a:rPr>
              <a:t>України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розміру</a:t>
            </a:r>
            <a:r>
              <a:rPr lang="ru-RU" sz="2200" dirty="0">
                <a:solidFill>
                  <a:srgbClr val="000000"/>
                </a:solidFill>
                <a:latin typeface="Times New Roman" panose="02020603050405020304" pitchFamily="18" charset="0"/>
                <a:cs typeface="Times New Roman" panose="02020603050405020304" pitchFamily="18" charset="0"/>
              </a:rPr>
              <a:t> регулятивного </a:t>
            </a:r>
            <a:r>
              <a:rPr lang="ru-RU" sz="2200" dirty="0" err="1" smtClean="0">
                <a:solidFill>
                  <a:srgbClr val="000000"/>
                </a:solidFill>
                <a:latin typeface="Times New Roman" panose="02020603050405020304" pitchFamily="18" charset="0"/>
                <a:cs typeface="Times New Roman" panose="02020603050405020304" pitchFamily="18" charset="0"/>
              </a:rPr>
              <a:t>капіталу</a:t>
            </a:r>
            <a:r>
              <a:rPr lang="ru-RU"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Вимоги</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до </a:t>
            </a:r>
            <a:r>
              <a:rPr lang="ru-RU" sz="2200" dirty="0" err="1">
                <a:solidFill>
                  <a:srgbClr val="000000"/>
                </a:solidFill>
                <a:latin typeface="Times New Roman" panose="02020603050405020304" pitchFamily="18" charset="0"/>
                <a:cs typeface="Times New Roman" panose="02020603050405020304" pitchFamily="18" charset="0"/>
              </a:rPr>
              <a:t>Власного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smtClean="0">
                <a:solidFill>
                  <a:srgbClr val="000000"/>
                </a:solidFill>
                <a:latin typeface="Times New Roman" panose="02020603050405020304" pitchFamily="18" charset="0"/>
                <a:cs typeface="Times New Roman" panose="02020603050405020304" pitchFamily="18" charset="0"/>
              </a:rPr>
              <a:t>К2 </a:t>
            </a:r>
            <a:r>
              <a:rPr lang="ru-RU" sz="2200" dirty="0">
                <a:solidFill>
                  <a:srgbClr val="000000"/>
                </a:solidFill>
                <a:latin typeface="Times New Roman" panose="02020603050405020304" pitchFamily="18" charset="0"/>
                <a:cs typeface="Times New Roman" panose="02020603050405020304" pitchFamily="18" charset="0"/>
              </a:rPr>
              <a:t>для </a:t>
            </a:r>
            <a:r>
              <a:rPr lang="ru-RU" sz="2200" dirty="0" err="1">
                <a:solidFill>
                  <a:srgbClr val="000000"/>
                </a:solidFill>
                <a:latin typeface="Times New Roman" panose="02020603050405020304" pitchFamily="18" charset="0"/>
                <a:cs typeface="Times New Roman" panose="02020603050405020304" pitchFamily="18" charset="0"/>
              </a:rPr>
              <a:t>включення</a:t>
            </a:r>
            <a:r>
              <a:rPr lang="ru-RU" sz="2200" dirty="0">
                <a:solidFill>
                  <a:srgbClr val="000000"/>
                </a:solidFill>
                <a:latin typeface="Times New Roman" panose="02020603050405020304" pitchFamily="18" charset="0"/>
                <a:cs typeface="Times New Roman" panose="02020603050405020304" pitchFamily="18" charset="0"/>
              </a:rPr>
              <a:t> до </a:t>
            </a:r>
            <a:r>
              <a:rPr lang="ru-RU" sz="2200" dirty="0" smtClean="0">
                <a:solidFill>
                  <a:srgbClr val="000000"/>
                </a:solidFill>
                <a:latin typeface="Times New Roman" panose="02020603050405020304" pitchFamily="18" charset="0"/>
                <a:cs typeface="Times New Roman" panose="02020603050405020304" pitchFamily="18" charset="0"/>
              </a:rPr>
              <a:t>К2 </a:t>
            </a:r>
            <a:r>
              <a:rPr lang="ru-RU" sz="2200" dirty="0" err="1">
                <a:solidFill>
                  <a:srgbClr val="000000"/>
                </a:solidFill>
                <a:latin typeface="Times New Roman" panose="02020603050405020304" pitchFamily="18" charset="0"/>
                <a:cs typeface="Times New Roman" panose="02020603050405020304" pitchFamily="18" charset="0"/>
              </a:rPr>
              <a:t>викладені</a:t>
            </a:r>
            <a:r>
              <a:rPr lang="ru-RU" sz="2200" dirty="0">
                <a:solidFill>
                  <a:srgbClr val="000000"/>
                </a:solidFill>
                <a:latin typeface="Times New Roman" panose="02020603050405020304" pitchFamily="18" charset="0"/>
                <a:cs typeface="Times New Roman" panose="02020603050405020304" pitchFamily="18" charset="0"/>
              </a:rPr>
              <a:t> у </a:t>
            </a:r>
            <a:r>
              <a:rPr lang="ru-RU" sz="2200" dirty="0" err="1">
                <a:solidFill>
                  <a:srgbClr val="000000"/>
                </a:solidFill>
                <a:latin typeface="Times New Roman" panose="02020603050405020304" pitchFamily="18" charset="0"/>
                <a:cs typeface="Times New Roman" panose="02020603050405020304" pitchFamily="18" charset="0"/>
              </a:rPr>
              <a:t>пункті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smtClean="0">
                <a:solidFill>
                  <a:srgbClr val="000000"/>
                </a:solidFill>
                <a:latin typeface="Times New Roman" panose="02020603050405020304" pitchFamily="18" charset="0"/>
                <a:cs typeface="Times New Roman" panose="02020603050405020304" pitchFamily="18" charset="0"/>
              </a:rPr>
              <a:t>80 </a:t>
            </a:r>
            <a:r>
              <a:rPr lang="ru-RU" sz="2200" dirty="0" err="1">
                <a:solidFill>
                  <a:srgbClr val="000000"/>
                </a:solidFill>
                <a:latin typeface="Times New Roman" panose="02020603050405020304" pitchFamily="18" charset="0"/>
                <a:cs typeface="Times New Roman" panose="02020603050405020304" pitchFamily="18" charset="0"/>
              </a:rPr>
              <a:t>Положення</a:t>
            </a:r>
            <a:r>
              <a:rPr lang="ru-RU" sz="2200" dirty="0">
                <a:solidFill>
                  <a:srgbClr val="000000"/>
                </a:solidFill>
                <a:latin typeface="Times New Roman" panose="02020603050405020304" pitchFamily="18" charset="0"/>
                <a:cs typeface="Times New Roman" panose="02020603050405020304" pitchFamily="18" charset="0"/>
              </a:rPr>
              <a:t> про порядок </a:t>
            </a:r>
            <a:r>
              <a:rPr lang="ru-RU" sz="2200" dirty="0" err="1">
                <a:solidFill>
                  <a:srgbClr val="000000"/>
                </a:solidFill>
                <a:latin typeface="Times New Roman" panose="02020603050405020304" pitchFamily="18" charset="0"/>
                <a:cs typeface="Times New Roman" panose="02020603050405020304" pitchFamily="18" charset="0"/>
              </a:rPr>
              <a:t>визначення</a:t>
            </a:r>
            <a:r>
              <a:rPr lang="ru-RU" sz="2200" dirty="0">
                <a:solidFill>
                  <a:srgbClr val="000000"/>
                </a:solidFill>
                <a:latin typeface="Times New Roman" panose="02020603050405020304" pitchFamily="18" charset="0"/>
                <a:cs typeface="Times New Roman" panose="02020603050405020304" pitchFamily="18" charset="0"/>
              </a:rPr>
              <a:t> банками </a:t>
            </a:r>
            <a:r>
              <a:rPr lang="ru-RU" sz="2200" dirty="0" err="1">
                <a:solidFill>
                  <a:srgbClr val="000000"/>
                </a:solidFill>
                <a:latin typeface="Times New Roman" panose="02020603050405020304" pitchFamily="18" charset="0"/>
                <a:cs typeface="Times New Roman" panose="02020603050405020304" pitchFamily="18" charset="0"/>
              </a:rPr>
              <a:t>України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розміру</a:t>
            </a:r>
            <a:r>
              <a:rPr lang="ru-RU" sz="2200" dirty="0">
                <a:solidFill>
                  <a:srgbClr val="000000"/>
                </a:solidFill>
                <a:latin typeface="Times New Roman" panose="02020603050405020304" pitchFamily="18" charset="0"/>
                <a:cs typeface="Times New Roman" panose="02020603050405020304" pitchFamily="18" charset="0"/>
              </a:rPr>
              <a:t> регулятивного </a:t>
            </a:r>
            <a:r>
              <a:rPr lang="ru-RU" sz="2200" dirty="0" err="1">
                <a:solidFill>
                  <a:srgbClr val="000000"/>
                </a:solidFill>
                <a:latin typeface="Times New Roman" panose="02020603050405020304" pitchFamily="18" charset="0"/>
                <a:cs typeface="Times New Roman" panose="02020603050405020304" pitchFamily="18" charset="0"/>
              </a:rPr>
              <a:t>капіталу</a:t>
            </a:r>
            <a:r>
              <a:rPr lang="ru-RU"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a:t>
            </a:r>
            <a:endParaRPr lang="ru-RU"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Відповідно </a:t>
            </a:r>
            <a:r>
              <a:rPr lang="uk-UA" sz="2200" dirty="0">
                <a:solidFill>
                  <a:srgbClr val="000000"/>
                </a:solidFill>
                <a:latin typeface="Times New Roman" panose="02020603050405020304" pitchFamily="18" charset="0"/>
                <a:cs typeface="Times New Roman" panose="02020603050405020304" pitchFamily="18" charset="0"/>
              </a:rPr>
              <a:t>до Закону України </a:t>
            </a:r>
            <a:r>
              <a:rPr lang="uk-UA" sz="2200" dirty="0" smtClean="0">
                <a:solidFill>
                  <a:srgbClr val="000000"/>
                </a:solidFill>
                <a:latin typeface="Times New Roman" panose="02020603050405020304" pitchFamily="18" charset="0"/>
                <a:cs typeface="Times New Roman" panose="02020603050405020304" pitchFamily="18" charset="0"/>
              </a:rPr>
              <a:t>«Про </a:t>
            </a:r>
            <a:r>
              <a:rPr lang="uk-UA" sz="2200" dirty="0">
                <a:solidFill>
                  <a:srgbClr val="000000"/>
                </a:solidFill>
                <a:latin typeface="Times New Roman" panose="02020603050405020304" pitchFamily="18" charset="0"/>
                <a:cs typeface="Times New Roman" panose="02020603050405020304" pitchFamily="18" charset="0"/>
              </a:rPr>
              <a:t>Національний банк </a:t>
            </a:r>
            <a:r>
              <a:rPr lang="uk-UA" sz="2200" dirty="0" smtClean="0">
                <a:solidFill>
                  <a:srgbClr val="000000"/>
                </a:solidFill>
                <a:latin typeface="Times New Roman" panose="02020603050405020304" pitchFamily="18" charset="0"/>
                <a:cs typeface="Times New Roman" panose="02020603050405020304" pitchFamily="18" charset="0"/>
              </a:rPr>
              <a:t>України» </a:t>
            </a:r>
            <a:r>
              <a:rPr lang="uk-UA" sz="2200" dirty="0">
                <a:solidFill>
                  <a:srgbClr val="000000"/>
                </a:solidFill>
                <a:latin typeface="Times New Roman" panose="02020603050405020304" pitchFamily="18" charset="0"/>
                <a:cs typeface="Times New Roman" panose="02020603050405020304" pitchFamily="18" charset="0"/>
              </a:rPr>
              <a:t>та Закону України </a:t>
            </a:r>
            <a:r>
              <a:rPr lang="uk-UA" sz="2200" dirty="0" smtClean="0">
                <a:solidFill>
                  <a:srgbClr val="000000"/>
                </a:solidFill>
                <a:latin typeface="Times New Roman" panose="02020603050405020304" pitchFamily="18" charset="0"/>
                <a:cs typeface="Times New Roman" panose="02020603050405020304" pitchFamily="18" charset="0"/>
              </a:rPr>
              <a:t>«Про </a:t>
            </a:r>
            <a:r>
              <a:rPr lang="uk-UA" sz="2200" dirty="0">
                <a:solidFill>
                  <a:srgbClr val="000000"/>
                </a:solidFill>
                <a:latin typeface="Times New Roman" panose="02020603050405020304" pitchFamily="18" charset="0"/>
                <a:cs typeface="Times New Roman" panose="02020603050405020304" pitchFamily="18" charset="0"/>
              </a:rPr>
              <a:t>банки і банківську </a:t>
            </a:r>
            <a:r>
              <a:rPr lang="uk-UA" sz="2200" dirty="0" smtClean="0">
                <a:solidFill>
                  <a:srgbClr val="000000"/>
                </a:solidFill>
                <a:latin typeface="Times New Roman" panose="02020603050405020304" pitchFamily="18" charset="0"/>
                <a:cs typeface="Times New Roman" panose="02020603050405020304" pitchFamily="18" charset="0"/>
              </a:rPr>
              <a:t>діяльність» НБУ </a:t>
            </a:r>
            <a:r>
              <a:rPr lang="uk-UA" sz="2200" dirty="0">
                <a:solidFill>
                  <a:srgbClr val="000000"/>
                </a:solidFill>
                <a:latin typeface="Times New Roman" panose="02020603050405020304" pitchFamily="18" charset="0"/>
                <a:cs typeface="Times New Roman" panose="02020603050405020304" pitchFamily="18" charset="0"/>
              </a:rPr>
              <a:t>визначає порядок розрахунку </a:t>
            </a:r>
            <a:r>
              <a:rPr lang="uk-UA" sz="2200" b="1" dirty="0" err="1">
                <a:solidFill>
                  <a:srgbClr val="000000"/>
                </a:solidFill>
                <a:latin typeface="Times New Roman" panose="02020603050405020304" pitchFamily="18" charset="0"/>
                <a:cs typeface="Times New Roman" panose="02020603050405020304" pitchFamily="18" charset="0"/>
              </a:rPr>
              <a:t>пруденційних</a:t>
            </a:r>
            <a:r>
              <a:rPr lang="uk-UA" sz="2200" b="1" dirty="0">
                <a:solidFill>
                  <a:srgbClr val="000000"/>
                </a:solidFill>
                <a:latin typeface="Times New Roman" panose="02020603050405020304" pitchFamily="18" charset="0"/>
                <a:cs typeface="Times New Roman" panose="02020603050405020304" pitchFamily="18" charset="0"/>
              </a:rPr>
              <a:t> </a:t>
            </a:r>
            <a:r>
              <a:rPr lang="uk-UA" sz="2200" b="1" dirty="0" smtClean="0">
                <a:solidFill>
                  <a:srgbClr val="000000"/>
                </a:solidFill>
                <a:latin typeface="Times New Roman" panose="02020603050405020304" pitchFamily="18" charset="0"/>
                <a:cs typeface="Times New Roman" panose="02020603050405020304" pitchFamily="18" charset="0"/>
              </a:rPr>
              <a:t>нормативів в частині капіталу</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що є обов'язковими до виконання всіма банками</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 мінімального розміру регулятивного капіталу (Н1),</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 достатності регулятивного капіталу (НРК);</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 достатності капіталу 1 рівня (НК1);</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 достатності основного капіталу 1 рівня (НОК1).</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Нормативи </a:t>
            </a:r>
            <a:r>
              <a:rPr lang="uk-UA" sz="2200" dirty="0">
                <a:solidFill>
                  <a:srgbClr val="000000"/>
                </a:solidFill>
                <a:latin typeface="Times New Roman" panose="02020603050405020304" pitchFamily="18" charset="0"/>
                <a:cs typeface="Times New Roman" panose="02020603050405020304" pitchFamily="18" charset="0"/>
              </a:rPr>
              <a:t>достатності капіталу [норматив достатності регулятивного капіталу (НРК), норматив достатності капіталу 1 рівня (НК1) та норматив достатності основного капіталу 1 рівня (НОК1)] є найважливішими показниками діяльності банку, що визначають фактичний рівень забезпечення покриття наслідків ризиків, які банк бере на себе в процесі своєї діяльності</a:t>
            </a:r>
            <a:r>
              <a:rPr lang="uk-UA" sz="2200" dirty="0" smtClean="0">
                <a:solidFill>
                  <a:srgbClr val="000000"/>
                </a:solidFill>
                <a:latin typeface="Times New Roman" panose="02020603050405020304" pitchFamily="18" charset="0"/>
                <a:cs typeface="Times New Roman" panose="02020603050405020304" pitchFamily="18" charset="0"/>
              </a:rPr>
              <a:t>.</a:t>
            </a:r>
            <a:endParaRPr lang="ru-RU" sz="2200" i="1" dirty="0" smtClean="0">
              <a:solidFill>
                <a:srgbClr val="000000"/>
              </a:solidFill>
              <a:latin typeface="Times New Roman" panose="02020603050405020304" pitchFamily="18" charset="0"/>
              <a:cs typeface="Times New Roman" panose="02020603050405020304" pitchFamily="18" charset="0"/>
            </a:endParaRPr>
          </a:p>
          <a:p>
            <a:pPr lvl="1" algn="just">
              <a:spcBef>
                <a:spcPts val="0"/>
              </a:spcBef>
            </a:pPr>
            <a:endParaRPr lang="uk-UA" sz="2200" i="1"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03113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sz="half" idx="2"/>
          </p:nvPr>
        </p:nvSpPr>
        <p:spPr>
          <a:xfrm>
            <a:off x="706170" y="470781"/>
            <a:ext cx="11009013" cy="5948126"/>
          </a:xfrm>
        </p:spPr>
        <p:txBody>
          <a:bodyPr>
            <a:normAutofit lnSpcReduction="10000"/>
          </a:bodyPr>
          <a:lstStyle/>
          <a:p>
            <a:pPr lvl="1" algn="just">
              <a:spcBef>
                <a:spcPts val="0"/>
              </a:spcBef>
            </a:pPr>
            <a:r>
              <a:rPr lang="ru-RU" sz="2200" i="1" dirty="0" err="1" smtClean="0">
                <a:solidFill>
                  <a:srgbClr val="000000"/>
                </a:solidFill>
                <a:latin typeface="Times New Roman" panose="02020603050405020304" pitchFamily="18" charset="0"/>
                <a:cs typeface="Times New Roman" panose="02020603050405020304" pitchFamily="18" charset="0"/>
              </a:rPr>
              <a:t>Мінімальний</a:t>
            </a:r>
            <a:r>
              <a:rPr lang="ru-RU" sz="2200" i="1" dirty="0" smtClean="0">
                <a:solidFill>
                  <a:srgbClr val="000000"/>
                </a:solidFill>
                <a:latin typeface="Times New Roman" panose="02020603050405020304" pitchFamily="18" charset="0"/>
                <a:cs typeface="Times New Roman" panose="02020603050405020304" pitchFamily="18" charset="0"/>
              </a:rPr>
              <a:t> </a:t>
            </a:r>
            <a:r>
              <a:rPr lang="ru-RU" sz="2200" i="1" dirty="0" err="1">
                <a:solidFill>
                  <a:srgbClr val="000000"/>
                </a:solidFill>
                <a:latin typeface="Times New Roman" panose="02020603050405020304" pitchFamily="18" charset="0"/>
                <a:cs typeface="Times New Roman" panose="02020603050405020304" pitchFamily="18" charset="0"/>
              </a:rPr>
              <a:t>розмір</a:t>
            </a:r>
            <a:r>
              <a:rPr lang="ru-RU" sz="2200" i="1" dirty="0">
                <a:solidFill>
                  <a:srgbClr val="000000"/>
                </a:solidFill>
                <a:latin typeface="Times New Roman" panose="02020603050405020304" pitchFamily="18" charset="0"/>
                <a:cs typeface="Times New Roman" panose="02020603050405020304" pitchFamily="18" charset="0"/>
              </a:rPr>
              <a:t> регулятивного </a:t>
            </a:r>
            <a:r>
              <a:rPr lang="ru-RU" sz="2200" i="1" dirty="0" err="1">
                <a:solidFill>
                  <a:srgbClr val="000000"/>
                </a:solidFill>
                <a:latin typeface="Times New Roman" panose="02020603050405020304" pitchFamily="18" charset="0"/>
                <a:cs typeface="Times New Roman" panose="02020603050405020304" pitchFamily="18" charset="0"/>
              </a:rPr>
              <a:t>капіталу</a:t>
            </a:r>
            <a:r>
              <a:rPr lang="ru-RU" sz="2200" i="1" dirty="0">
                <a:solidFill>
                  <a:srgbClr val="000000"/>
                </a:solidFill>
                <a:latin typeface="Times New Roman" panose="02020603050405020304" pitchFamily="18" charset="0"/>
                <a:cs typeface="Times New Roman" panose="02020603050405020304" pitchFamily="18" charset="0"/>
              </a:rPr>
              <a:t> (Н1) становить 200 млн грн.</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i="1" dirty="0" smtClean="0">
                <a:solidFill>
                  <a:srgbClr val="000000"/>
                </a:solidFill>
                <a:latin typeface="Times New Roman" panose="02020603050405020304" pitchFamily="18" charset="0"/>
                <a:cs typeface="Times New Roman" panose="02020603050405020304" pitchFamily="18" charset="0"/>
              </a:rPr>
              <a:t>Норматив </a:t>
            </a:r>
            <a:r>
              <a:rPr lang="ru-RU" sz="2200" i="1" dirty="0" err="1">
                <a:solidFill>
                  <a:srgbClr val="000000"/>
                </a:solidFill>
                <a:latin typeface="Times New Roman" panose="02020603050405020304" pitchFamily="18" charset="0"/>
                <a:cs typeface="Times New Roman" panose="02020603050405020304" pitchFamily="18" charset="0"/>
              </a:rPr>
              <a:t>достатності</a:t>
            </a:r>
            <a:r>
              <a:rPr lang="ru-RU" sz="2200" i="1" dirty="0">
                <a:solidFill>
                  <a:srgbClr val="000000"/>
                </a:solidFill>
                <a:latin typeface="Times New Roman" panose="02020603050405020304" pitchFamily="18" charset="0"/>
                <a:cs typeface="Times New Roman" panose="02020603050405020304" pitchFamily="18" charset="0"/>
              </a:rPr>
              <a:t> регулятивного </a:t>
            </a:r>
            <a:r>
              <a:rPr lang="ru-RU" sz="2200" i="1" dirty="0" err="1">
                <a:solidFill>
                  <a:srgbClr val="000000"/>
                </a:solidFill>
                <a:latin typeface="Times New Roman" panose="02020603050405020304" pitchFamily="18" charset="0"/>
                <a:cs typeface="Times New Roman" panose="02020603050405020304" pitchFamily="18" charset="0"/>
              </a:rPr>
              <a:t>капіталу</a:t>
            </a:r>
            <a:r>
              <a:rPr lang="ru-RU" sz="2200" i="1" dirty="0">
                <a:solidFill>
                  <a:srgbClr val="000000"/>
                </a:solidFill>
                <a:latin typeface="Times New Roman" panose="02020603050405020304" pitchFamily="18" charset="0"/>
                <a:cs typeface="Times New Roman" panose="02020603050405020304" pitchFamily="18" charset="0"/>
              </a:rPr>
              <a:t> (НРК)</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розраховується</a:t>
            </a:r>
            <a:r>
              <a:rPr lang="ru-RU" sz="2200" dirty="0">
                <a:solidFill>
                  <a:srgbClr val="000000"/>
                </a:solidFill>
                <a:latin typeface="Times New Roman" panose="02020603050405020304" pitchFamily="18" charset="0"/>
                <a:cs typeface="Times New Roman" panose="02020603050405020304" pitchFamily="18" charset="0"/>
              </a:rPr>
              <a:t> як </a:t>
            </a:r>
            <a:r>
              <a:rPr lang="ru-RU" sz="2200" dirty="0" err="1">
                <a:solidFill>
                  <a:srgbClr val="000000"/>
                </a:solidFill>
                <a:latin typeface="Times New Roman" panose="02020603050405020304" pitchFamily="18" charset="0"/>
                <a:cs typeface="Times New Roman" panose="02020603050405020304" pitchFamily="18" charset="0"/>
              </a:rPr>
              <a:t>відношення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розміру</a:t>
            </a:r>
            <a:r>
              <a:rPr lang="ru-RU" sz="2200" dirty="0">
                <a:solidFill>
                  <a:srgbClr val="000000"/>
                </a:solidFill>
                <a:latin typeface="Times New Roman" panose="02020603050405020304" pitchFamily="18" charset="0"/>
                <a:cs typeface="Times New Roman" panose="02020603050405020304" pitchFamily="18" charset="0"/>
              </a:rPr>
              <a:t> регулятивного </a:t>
            </a:r>
            <a:r>
              <a:rPr lang="ru-RU" sz="2200" dirty="0" err="1">
                <a:solidFill>
                  <a:srgbClr val="000000"/>
                </a:solidFill>
                <a:latin typeface="Times New Roman" panose="02020603050405020304" pitchFamily="18" charset="0"/>
                <a:cs typeface="Times New Roman" panose="02020603050405020304" pitchFamily="18" charset="0"/>
              </a:rPr>
              <a:t>капіталу</a:t>
            </a:r>
            <a:r>
              <a:rPr lang="ru-RU" sz="2200" dirty="0">
                <a:solidFill>
                  <a:srgbClr val="000000"/>
                </a:solidFill>
                <a:latin typeface="Times New Roman" panose="02020603050405020304" pitchFamily="18" charset="0"/>
                <a:cs typeface="Times New Roman" panose="02020603050405020304" pitchFamily="18" charset="0"/>
              </a:rPr>
              <a:t> до </a:t>
            </a:r>
            <a:r>
              <a:rPr lang="ru-RU" sz="2200" dirty="0" err="1">
                <a:solidFill>
                  <a:srgbClr val="000000"/>
                </a:solidFill>
                <a:latin typeface="Times New Roman" panose="02020603050405020304" pitchFamily="18" charset="0"/>
                <a:cs typeface="Times New Roman" panose="02020603050405020304" pitchFamily="18" charset="0"/>
              </a:rPr>
              <a:t>сукупної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експозиції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під</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ризиком</a:t>
            </a:r>
            <a:r>
              <a:rPr lang="ru-RU"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a:t>
            </a:r>
            <a:r>
              <a:rPr lang="uk-UA" sz="2200" dirty="0">
                <a:solidFill>
                  <a:srgbClr val="000000"/>
                </a:solidFill>
                <a:latin typeface="Times New Roman" panose="02020603050405020304" pitchFamily="18" charset="0"/>
                <a:cs typeface="Times New Roman" panose="02020603050405020304" pitchFamily="18" charset="0"/>
              </a:rPr>
              <a:t>визначає сукупну експозицію під ризиком за такою формулою</a:t>
            </a:r>
            <a:r>
              <a:rPr lang="uk-UA" sz="2200" dirty="0" smtClean="0">
                <a:solidFill>
                  <a:srgbClr val="000000"/>
                </a:solidFill>
                <a:latin typeface="Times New Roman" panose="02020603050405020304" pitchFamily="18" charset="0"/>
                <a:cs typeface="Times New Roman" panose="02020603050405020304" pitchFamily="18" charset="0"/>
              </a:rPr>
              <a:t>:</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СЕ </a:t>
            </a:r>
            <a:r>
              <a:rPr lang="uk-UA" sz="2200" dirty="0">
                <a:solidFill>
                  <a:srgbClr val="000000"/>
                </a:solidFill>
                <a:latin typeface="Times New Roman" panose="02020603050405020304" pitchFamily="18" charset="0"/>
                <a:cs typeface="Times New Roman" panose="02020603050405020304" pitchFamily="18" charset="0"/>
              </a:rPr>
              <a:t>= КР + О</a:t>
            </a:r>
            <a:r>
              <a:rPr lang="en-US" sz="2200" dirty="0">
                <a:solidFill>
                  <a:srgbClr val="000000"/>
                </a:solidFill>
                <a:latin typeface="Times New Roman" panose="02020603050405020304" pitchFamily="18" charset="0"/>
                <a:cs typeface="Times New Roman" panose="02020603050405020304" pitchFamily="18" charset="0"/>
              </a:rPr>
              <a:t>P * 10 + </a:t>
            </a:r>
            <a:r>
              <a:rPr lang="uk-UA" sz="2200" dirty="0">
                <a:solidFill>
                  <a:srgbClr val="000000"/>
                </a:solidFill>
                <a:latin typeface="Times New Roman" panose="02020603050405020304" pitchFamily="18" charset="0"/>
                <a:cs typeface="Times New Roman" panose="02020603050405020304" pitchFamily="18" charset="0"/>
              </a:rPr>
              <a:t>РР * 10 + </a:t>
            </a:r>
            <a:r>
              <a:rPr lang="uk-UA" sz="2200" dirty="0" err="1">
                <a:solidFill>
                  <a:srgbClr val="000000"/>
                </a:solidFill>
                <a:latin typeface="Times New Roman" panose="02020603050405020304" pitchFamily="18" charset="0"/>
                <a:cs typeface="Times New Roman" panose="02020603050405020304" pitchFamily="18" charset="0"/>
              </a:rPr>
              <a:t>Рі</a:t>
            </a:r>
            <a:r>
              <a:rPr lang="uk-UA" sz="2200" dirty="0">
                <a:solidFill>
                  <a:srgbClr val="000000"/>
                </a:solidFill>
                <a:latin typeface="Times New Roman" panose="02020603050405020304" pitchFamily="18" charset="0"/>
                <a:cs typeface="Times New Roman" panose="02020603050405020304" pitchFamily="18" charset="0"/>
              </a:rPr>
              <a:t> - НКР,</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де   </a:t>
            </a:r>
            <a:r>
              <a:rPr lang="uk-UA" sz="2200" dirty="0">
                <a:solidFill>
                  <a:srgbClr val="000000"/>
                </a:solidFill>
                <a:latin typeface="Times New Roman" panose="02020603050405020304" pitchFamily="18" charset="0"/>
                <a:cs typeface="Times New Roman" panose="02020603050405020304" pitchFamily="18" charset="0"/>
              </a:rPr>
              <a:t>СЕ - сукупна експозиція під ризиком;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КР </a:t>
            </a:r>
            <a:r>
              <a:rPr lang="uk-UA" sz="2200" dirty="0">
                <a:solidFill>
                  <a:srgbClr val="000000"/>
                </a:solidFill>
                <a:latin typeface="Times New Roman" panose="02020603050405020304" pitchFamily="18" charset="0"/>
                <a:cs typeface="Times New Roman" panose="02020603050405020304" pitchFamily="18" charset="0"/>
              </a:rPr>
              <a:t>- сукупний розмір активів, зважених за ступенем кредитного ризику, який розраховується як сумарна балансова вартість активів і позабалансових зобов’язань, зважених за ступенем кредитного ризику відповідно до </a:t>
            </a:r>
            <a:r>
              <a:rPr lang="uk-UA" sz="2200" dirty="0" smtClean="0">
                <a:solidFill>
                  <a:srgbClr val="000000"/>
                </a:solidFill>
                <a:latin typeface="Times New Roman" panose="02020603050405020304" pitchFamily="18" charset="0"/>
                <a:cs typeface="Times New Roman" panose="02020603050405020304" pitchFamily="18" charset="0"/>
              </a:rPr>
              <a:t>Інструкції</a:t>
            </a:r>
            <a:r>
              <a:rPr lang="uk-UA" sz="2200" dirty="0">
                <a:solidFill>
                  <a:srgbClr val="000000"/>
                </a:solidFill>
                <a:latin typeface="Times New Roman" panose="02020603050405020304" pitchFamily="18" charset="0"/>
                <a:cs typeface="Times New Roman" panose="02020603050405020304" pitchFamily="18" charset="0"/>
              </a:rPr>
              <a:t>, після їх зменшення на суму забезпечення, визначеного </a:t>
            </a:r>
            <a:r>
              <a:rPr lang="uk-UA" sz="2200" dirty="0" smtClean="0">
                <a:solidFill>
                  <a:srgbClr val="000000"/>
                </a:solidFill>
                <a:latin typeface="Times New Roman" panose="02020603050405020304" pitchFamily="18" charset="0"/>
                <a:cs typeface="Times New Roman" panose="02020603050405020304" pitchFamily="18" charset="0"/>
              </a:rPr>
              <a:t>цією ж Інструкцією;</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ОР </a:t>
            </a:r>
            <a:r>
              <a:rPr lang="uk-UA" sz="2200" dirty="0">
                <a:solidFill>
                  <a:srgbClr val="000000"/>
                </a:solidFill>
                <a:latin typeface="Times New Roman" panose="02020603050405020304" pitchFamily="18" charset="0"/>
                <a:cs typeface="Times New Roman" panose="02020603050405020304" pitchFamily="18" charset="0"/>
              </a:rPr>
              <a:t>- мінімальний розмір операційного ризику, розрахований відповідно до Положення про порядок визначення банками України мінімального розміру операційного </a:t>
            </a:r>
            <a:r>
              <a:rPr lang="uk-UA" sz="2200" dirty="0" smtClean="0">
                <a:solidFill>
                  <a:srgbClr val="000000"/>
                </a:solidFill>
                <a:latin typeface="Times New Roman" panose="02020603050405020304" pitchFamily="18" charset="0"/>
                <a:cs typeface="Times New Roman" panose="02020603050405020304" pitchFamily="18" charset="0"/>
              </a:rPr>
              <a:t>ризику;</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РР </a:t>
            </a:r>
            <a:r>
              <a:rPr lang="uk-UA" sz="2200" dirty="0">
                <a:solidFill>
                  <a:srgbClr val="000000"/>
                </a:solidFill>
                <a:latin typeface="Times New Roman" panose="02020603050405020304" pitchFamily="18" charset="0"/>
                <a:cs typeface="Times New Roman" panose="02020603050405020304" pitchFamily="18" charset="0"/>
              </a:rPr>
              <a:t>- мінімальний розмір ринкового ризику, розрахований відповідно до Положення № 162;</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en-US" sz="2200" dirty="0" smtClean="0">
                <a:solidFill>
                  <a:srgbClr val="000000"/>
                </a:solidFill>
                <a:latin typeface="Times New Roman" panose="02020603050405020304" pitchFamily="18" charset="0"/>
                <a:cs typeface="Times New Roman" panose="02020603050405020304" pitchFamily="18" charset="0"/>
              </a:rPr>
              <a:t>P</a:t>
            </a:r>
            <a:r>
              <a:rPr lang="uk-UA" sz="2200" dirty="0">
                <a:solidFill>
                  <a:srgbClr val="000000"/>
                </a:solidFill>
                <a:latin typeface="Times New Roman" panose="02020603050405020304" pitchFamily="18" charset="0"/>
                <a:cs typeface="Times New Roman" panose="02020603050405020304" pitchFamily="18" charset="0"/>
              </a:rPr>
              <a:t>і - сукупний розмір різниць, які виникають внаслідок переміщення інструментів до банківської/торгової книги відповідно до вимог </a:t>
            </a:r>
            <a:r>
              <a:rPr lang="uk-UA" sz="2200" dirty="0" smtClean="0">
                <a:solidFill>
                  <a:srgbClr val="000000"/>
                </a:solidFill>
                <a:latin typeface="Times New Roman" panose="02020603050405020304" pitchFamily="18" charset="0"/>
                <a:cs typeface="Times New Roman" panose="02020603050405020304" pitchFamily="18" charset="0"/>
              </a:rPr>
              <a:t>Положення </a:t>
            </a:r>
            <a:r>
              <a:rPr lang="uk-UA" sz="2200" dirty="0">
                <a:solidFill>
                  <a:srgbClr val="000000"/>
                </a:solidFill>
                <a:latin typeface="Times New Roman" panose="02020603050405020304" pitchFamily="18" charset="0"/>
                <a:cs typeface="Times New Roman" panose="02020603050405020304" pitchFamily="18" charset="0"/>
              </a:rPr>
              <a:t>про організацію системи управління ризиками в банках України та банківських </a:t>
            </a:r>
            <a:r>
              <a:rPr lang="uk-UA" sz="2200" dirty="0" smtClean="0">
                <a:solidFill>
                  <a:srgbClr val="000000"/>
                </a:solidFill>
                <a:latin typeface="Times New Roman" panose="02020603050405020304" pitchFamily="18" charset="0"/>
                <a:cs typeface="Times New Roman" panose="02020603050405020304" pitchFamily="18" charset="0"/>
              </a:rPr>
              <a:t>групах </a:t>
            </a:r>
            <a:r>
              <a:rPr lang="uk-UA" sz="2200" dirty="0">
                <a:solidFill>
                  <a:srgbClr val="000000"/>
                </a:solidFill>
                <a:latin typeface="Times New Roman" panose="02020603050405020304" pitchFamily="18" charset="0"/>
                <a:cs typeface="Times New Roman" panose="02020603050405020304" pitchFamily="18" charset="0"/>
              </a:rPr>
              <a:t>та зменшують сукупну експозицію під </a:t>
            </a:r>
            <a:r>
              <a:rPr lang="uk-UA" sz="2200" dirty="0" smtClean="0">
                <a:solidFill>
                  <a:srgbClr val="000000"/>
                </a:solidFill>
                <a:latin typeface="Times New Roman" panose="02020603050405020304" pitchFamily="18" charset="0"/>
                <a:cs typeface="Times New Roman" panose="02020603050405020304" pitchFamily="18" charset="0"/>
              </a:rPr>
              <a:t>ризиком;</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НКР </a:t>
            </a:r>
            <a:r>
              <a:rPr lang="uk-UA" sz="2200" dirty="0">
                <a:solidFill>
                  <a:srgbClr val="000000"/>
                </a:solidFill>
                <a:latin typeface="Times New Roman" panose="02020603050405020304" pitchFamily="18" charset="0"/>
                <a:cs typeface="Times New Roman" panose="02020603050405020304" pitchFamily="18" charset="0"/>
              </a:rPr>
              <a:t>- непокритий кредитний ризик, розрахований відповідно до </a:t>
            </a:r>
            <a:r>
              <a:rPr lang="uk-UA" sz="2200" dirty="0" smtClean="0">
                <a:solidFill>
                  <a:srgbClr val="000000"/>
                </a:solidFill>
                <a:latin typeface="Times New Roman" panose="02020603050405020304" pitchFamily="18" charset="0"/>
                <a:cs typeface="Times New Roman" panose="02020603050405020304" pitchFamily="18" charset="0"/>
              </a:rPr>
              <a:t>Положення </a:t>
            </a:r>
            <a:r>
              <a:rPr lang="uk-UA" sz="2200" dirty="0">
                <a:solidFill>
                  <a:srgbClr val="000000"/>
                </a:solidFill>
                <a:latin typeface="Times New Roman" panose="02020603050405020304" pitchFamily="18" charset="0"/>
                <a:cs typeface="Times New Roman" panose="02020603050405020304" pitchFamily="18" charset="0"/>
              </a:rPr>
              <a:t>№ 196.</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38432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sz="half" idx="2"/>
          </p:nvPr>
        </p:nvSpPr>
        <p:spPr>
          <a:xfrm>
            <a:off x="769545" y="525101"/>
            <a:ext cx="10891318" cy="5803271"/>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Банк </a:t>
            </a:r>
            <a:r>
              <a:rPr lang="ru-RU" sz="2200" dirty="0" err="1">
                <a:solidFill>
                  <a:srgbClr val="000000"/>
                </a:solidFill>
                <a:latin typeface="Times New Roman" panose="02020603050405020304" pitchFamily="18" charset="0"/>
                <a:cs typeface="Times New Roman" panose="02020603050405020304" pitchFamily="18" charset="0"/>
              </a:rPr>
              <a:t>розраховує</a:t>
            </a:r>
            <a:r>
              <a:rPr lang="ru-RU" sz="2200" dirty="0">
                <a:solidFill>
                  <a:srgbClr val="000000"/>
                </a:solidFill>
                <a:latin typeface="Times New Roman" panose="02020603050405020304" pitchFamily="18" charset="0"/>
                <a:cs typeface="Times New Roman" panose="02020603050405020304" pitchFamily="18" charset="0"/>
              </a:rPr>
              <a:t> </a:t>
            </a:r>
            <a:r>
              <a:rPr lang="ru-RU" sz="2200" i="1" dirty="0">
                <a:solidFill>
                  <a:srgbClr val="000000"/>
                </a:solidFill>
                <a:latin typeface="Times New Roman" panose="02020603050405020304" pitchFamily="18" charset="0"/>
                <a:cs typeface="Times New Roman" panose="02020603050405020304" pitchFamily="18" charset="0"/>
              </a:rPr>
              <a:t>норматив </a:t>
            </a:r>
            <a:r>
              <a:rPr lang="ru-RU" sz="2200" i="1" dirty="0" err="1">
                <a:solidFill>
                  <a:srgbClr val="000000"/>
                </a:solidFill>
                <a:latin typeface="Times New Roman" panose="02020603050405020304" pitchFamily="18" charset="0"/>
                <a:cs typeface="Times New Roman" panose="02020603050405020304" pitchFamily="18" charset="0"/>
              </a:rPr>
              <a:t>достатності</a:t>
            </a:r>
            <a:r>
              <a:rPr lang="ru-RU" sz="2200" i="1" dirty="0">
                <a:solidFill>
                  <a:srgbClr val="000000"/>
                </a:solidFill>
                <a:latin typeface="Times New Roman" panose="02020603050405020304" pitchFamily="18" charset="0"/>
                <a:cs typeface="Times New Roman" panose="02020603050405020304" pitchFamily="18" charset="0"/>
              </a:rPr>
              <a:t> </a:t>
            </a:r>
            <a:r>
              <a:rPr lang="ru-RU" sz="2200" i="1" dirty="0" err="1">
                <a:solidFill>
                  <a:srgbClr val="000000"/>
                </a:solidFill>
                <a:latin typeface="Times New Roman" panose="02020603050405020304" pitchFamily="18" charset="0"/>
                <a:cs typeface="Times New Roman" panose="02020603050405020304" pitchFamily="18" charset="0"/>
              </a:rPr>
              <a:t>капіталу</a:t>
            </a:r>
            <a:r>
              <a:rPr lang="ru-RU" sz="2200" i="1" dirty="0">
                <a:solidFill>
                  <a:srgbClr val="000000"/>
                </a:solidFill>
                <a:latin typeface="Times New Roman" panose="02020603050405020304" pitchFamily="18" charset="0"/>
                <a:cs typeface="Times New Roman" panose="02020603050405020304" pitchFamily="18" charset="0"/>
              </a:rPr>
              <a:t> 1 </a:t>
            </a:r>
            <a:r>
              <a:rPr lang="ru-RU" sz="2200" i="1" dirty="0" err="1">
                <a:solidFill>
                  <a:srgbClr val="000000"/>
                </a:solidFill>
                <a:latin typeface="Times New Roman" panose="02020603050405020304" pitchFamily="18" charset="0"/>
                <a:cs typeface="Times New Roman" panose="02020603050405020304" pitchFamily="18" charset="0"/>
              </a:rPr>
              <a:t>рівня</a:t>
            </a:r>
            <a:r>
              <a:rPr lang="ru-RU" sz="2200" i="1" dirty="0">
                <a:solidFill>
                  <a:srgbClr val="000000"/>
                </a:solidFill>
                <a:latin typeface="Times New Roman" panose="02020603050405020304" pitchFamily="18" charset="0"/>
                <a:cs typeface="Times New Roman" panose="02020603050405020304" pitchFamily="18" charset="0"/>
              </a:rPr>
              <a:t> (НК1)</a:t>
            </a:r>
            <a:r>
              <a:rPr lang="ru-RU" sz="2200" dirty="0">
                <a:solidFill>
                  <a:srgbClr val="000000"/>
                </a:solidFill>
                <a:latin typeface="Times New Roman" panose="02020603050405020304" pitchFamily="18" charset="0"/>
                <a:cs typeface="Times New Roman" panose="02020603050405020304" pitchFamily="18" charset="0"/>
              </a:rPr>
              <a:t> як </a:t>
            </a:r>
            <a:r>
              <a:rPr lang="ru-RU" sz="2200" dirty="0" err="1">
                <a:solidFill>
                  <a:srgbClr val="000000"/>
                </a:solidFill>
                <a:latin typeface="Times New Roman" panose="02020603050405020304" pitchFamily="18" charset="0"/>
                <a:cs typeface="Times New Roman" panose="02020603050405020304" pitchFamily="18" charset="0"/>
              </a:rPr>
              <a:t>відношення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розміру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капіталу</a:t>
            </a:r>
            <a:r>
              <a:rPr lang="ru-RU" sz="2200" dirty="0">
                <a:solidFill>
                  <a:srgbClr val="000000"/>
                </a:solidFill>
                <a:latin typeface="Times New Roman" panose="02020603050405020304" pitchFamily="18" charset="0"/>
                <a:cs typeface="Times New Roman" panose="02020603050405020304" pitchFamily="18" charset="0"/>
              </a:rPr>
              <a:t> 1 </a:t>
            </a:r>
            <a:r>
              <a:rPr lang="ru-RU" sz="2200" dirty="0" err="1">
                <a:solidFill>
                  <a:srgbClr val="000000"/>
                </a:solidFill>
                <a:latin typeface="Times New Roman" panose="02020603050405020304" pitchFamily="18" charset="0"/>
                <a:cs typeface="Times New Roman" panose="02020603050405020304" pitchFamily="18" charset="0"/>
              </a:rPr>
              <a:t>рівня</a:t>
            </a:r>
            <a:r>
              <a:rPr lang="ru-RU" sz="2200" dirty="0">
                <a:solidFill>
                  <a:srgbClr val="000000"/>
                </a:solidFill>
                <a:latin typeface="Times New Roman" panose="02020603050405020304" pitchFamily="18" charset="0"/>
                <a:cs typeface="Times New Roman" panose="02020603050405020304" pitchFamily="18" charset="0"/>
              </a:rPr>
              <a:t> до </a:t>
            </a:r>
            <a:r>
              <a:rPr lang="ru-RU" sz="2200" dirty="0" err="1">
                <a:solidFill>
                  <a:srgbClr val="000000"/>
                </a:solidFill>
                <a:latin typeface="Times New Roman" panose="02020603050405020304" pitchFamily="18" charset="0"/>
                <a:cs typeface="Times New Roman" panose="02020603050405020304" pitchFamily="18" charset="0"/>
              </a:rPr>
              <a:t>сукупної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експозиції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під</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ризиком</a:t>
            </a:r>
            <a:r>
              <a:rPr lang="ru-RU"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Мінімальне</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значення</a:t>
            </a:r>
            <a:r>
              <a:rPr lang="ru-RU" sz="2200" dirty="0">
                <a:solidFill>
                  <a:srgbClr val="000000"/>
                </a:solidFill>
                <a:latin typeface="Times New Roman" panose="02020603050405020304" pitchFamily="18" charset="0"/>
                <a:cs typeface="Times New Roman" panose="02020603050405020304" pitchFamily="18" charset="0"/>
              </a:rPr>
              <a:t> нормативу </a:t>
            </a:r>
            <a:r>
              <a:rPr lang="ru-RU" sz="2200" dirty="0" err="1">
                <a:solidFill>
                  <a:srgbClr val="000000"/>
                </a:solidFill>
                <a:latin typeface="Times New Roman" panose="02020603050405020304" pitchFamily="18" charset="0"/>
                <a:cs typeface="Times New Roman" panose="02020603050405020304" pitchFamily="18" charset="0"/>
              </a:rPr>
              <a:t>достатності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капіталу</a:t>
            </a:r>
            <a:r>
              <a:rPr lang="ru-RU" sz="2200" dirty="0">
                <a:solidFill>
                  <a:srgbClr val="000000"/>
                </a:solidFill>
                <a:latin typeface="Times New Roman" panose="02020603050405020304" pitchFamily="18" charset="0"/>
                <a:cs typeface="Times New Roman" panose="02020603050405020304" pitchFamily="18" charset="0"/>
              </a:rPr>
              <a:t> 1 </a:t>
            </a:r>
            <a:r>
              <a:rPr lang="ru-RU" sz="2200" dirty="0" err="1">
                <a:solidFill>
                  <a:srgbClr val="000000"/>
                </a:solidFill>
                <a:latin typeface="Times New Roman" panose="02020603050405020304" pitchFamily="18" charset="0"/>
                <a:cs typeface="Times New Roman" panose="02020603050405020304" pitchFamily="18" charset="0"/>
              </a:rPr>
              <a:t>рівня</a:t>
            </a:r>
            <a:r>
              <a:rPr lang="ru-RU" sz="2200" dirty="0">
                <a:solidFill>
                  <a:srgbClr val="000000"/>
                </a:solidFill>
                <a:latin typeface="Times New Roman" panose="02020603050405020304" pitchFamily="18" charset="0"/>
                <a:cs typeface="Times New Roman" panose="02020603050405020304" pitchFamily="18" charset="0"/>
              </a:rPr>
              <a:t> (НК1) становить 7,5 </a:t>
            </a:r>
            <a:r>
              <a:rPr lang="ru-RU" sz="2200" dirty="0" err="1">
                <a:solidFill>
                  <a:srgbClr val="000000"/>
                </a:solidFill>
                <a:latin typeface="Times New Roman" panose="02020603050405020304" pitchFamily="18" charset="0"/>
                <a:cs typeface="Times New Roman" panose="02020603050405020304" pitchFamily="18" charset="0"/>
              </a:rPr>
              <a:t>відсотка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від</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сукупної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експозиції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під</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ризиком</a:t>
            </a:r>
            <a:endParaRPr lang="ru-RU"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Банк </a:t>
            </a:r>
            <a:r>
              <a:rPr lang="ru-RU" sz="2200" dirty="0" err="1">
                <a:solidFill>
                  <a:srgbClr val="000000"/>
                </a:solidFill>
                <a:latin typeface="Times New Roman" panose="02020603050405020304" pitchFamily="18" charset="0"/>
                <a:cs typeface="Times New Roman" panose="02020603050405020304" pitchFamily="18" charset="0"/>
              </a:rPr>
              <a:t>розраховує</a:t>
            </a:r>
            <a:r>
              <a:rPr lang="ru-RU" sz="2200" dirty="0">
                <a:solidFill>
                  <a:srgbClr val="000000"/>
                </a:solidFill>
                <a:latin typeface="Times New Roman" panose="02020603050405020304" pitchFamily="18" charset="0"/>
                <a:cs typeface="Times New Roman" panose="02020603050405020304" pitchFamily="18" charset="0"/>
              </a:rPr>
              <a:t> </a:t>
            </a:r>
            <a:r>
              <a:rPr lang="ru-RU" sz="2200" i="1" dirty="0">
                <a:solidFill>
                  <a:srgbClr val="000000"/>
                </a:solidFill>
                <a:latin typeface="Times New Roman" panose="02020603050405020304" pitchFamily="18" charset="0"/>
                <a:cs typeface="Times New Roman" panose="02020603050405020304" pitchFamily="18" charset="0"/>
              </a:rPr>
              <a:t>норматив </a:t>
            </a:r>
            <a:r>
              <a:rPr lang="ru-RU" sz="2200" i="1" dirty="0" err="1">
                <a:solidFill>
                  <a:srgbClr val="000000"/>
                </a:solidFill>
                <a:latin typeface="Times New Roman" panose="02020603050405020304" pitchFamily="18" charset="0"/>
                <a:cs typeface="Times New Roman" panose="02020603050405020304" pitchFamily="18" charset="0"/>
              </a:rPr>
              <a:t>достатності</a:t>
            </a:r>
            <a:r>
              <a:rPr lang="ru-RU" sz="2200" i="1" dirty="0">
                <a:solidFill>
                  <a:srgbClr val="000000"/>
                </a:solidFill>
                <a:latin typeface="Times New Roman" panose="02020603050405020304" pitchFamily="18" charset="0"/>
                <a:cs typeface="Times New Roman" panose="02020603050405020304" pitchFamily="18" charset="0"/>
              </a:rPr>
              <a:t> основного </a:t>
            </a:r>
            <a:r>
              <a:rPr lang="ru-RU" sz="2200" i="1" dirty="0" err="1">
                <a:solidFill>
                  <a:srgbClr val="000000"/>
                </a:solidFill>
                <a:latin typeface="Times New Roman" panose="02020603050405020304" pitchFamily="18" charset="0"/>
                <a:cs typeface="Times New Roman" panose="02020603050405020304" pitchFamily="18" charset="0"/>
              </a:rPr>
              <a:t>капіталу</a:t>
            </a:r>
            <a:r>
              <a:rPr lang="ru-RU" sz="2200" i="1" dirty="0">
                <a:solidFill>
                  <a:srgbClr val="000000"/>
                </a:solidFill>
                <a:latin typeface="Times New Roman" panose="02020603050405020304" pitchFamily="18" charset="0"/>
                <a:cs typeface="Times New Roman" panose="02020603050405020304" pitchFamily="18" charset="0"/>
              </a:rPr>
              <a:t> 1 </a:t>
            </a:r>
            <a:r>
              <a:rPr lang="ru-RU" sz="2200" i="1" dirty="0" err="1">
                <a:solidFill>
                  <a:srgbClr val="000000"/>
                </a:solidFill>
                <a:latin typeface="Times New Roman" panose="02020603050405020304" pitchFamily="18" charset="0"/>
                <a:cs typeface="Times New Roman" panose="02020603050405020304" pitchFamily="18" charset="0"/>
              </a:rPr>
              <a:t>рівня</a:t>
            </a:r>
            <a:r>
              <a:rPr lang="ru-RU" sz="2200" i="1" dirty="0">
                <a:solidFill>
                  <a:srgbClr val="000000"/>
                </a:solidFill>
                <a:latin typeface="Times New Roman" panose="02020603050405020304" pitchFamily="18" charset="0"/>
                <a:cs typeface="Times New Roman" panose="02020603050405020304" pitchFamily="18" charset="0"/>
              </a:rPr>
              <a:t> (НОК1)</a:t>
            </a:r>
            <a:r>
              <a:rPr lang="ru-RU" sz="2200" dirty="0">
                <a:solidFill>
                  <a:srgbClr val="000000"/>
                </a:solidFill>
                <a:latin typeface="Times New Roman" panose="02020603050405020304" pitchFamily="18" charset="0"/>
                <a:cs typeface="Times New Roman" panose="02020603050405020304" pitchFamily="18" charset="0"/>
              </a:rPr>
              <a:t> як </a:t>
            </a:r>
            <a:r>
              <a:rPr lang="ru-RU" sz="2200" dirty="0" err="1">
                <a:solidFill>
                  <a:srgbClr val="000000"/>
                </a:solidFill>
                <a:latin typeface="Times New Roman" panose="02020603050405020304" pitchFamily="18" charset="0"/>
                <a:cs typeface="Times New Roman" panose="02020603050405020304" pitchFamily="18" charset="0"/>
              </a:rPr>
              <a:t>відношення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розміру</a:t>
            </a:r>
            <a:r>
              <a:rPr lang="ru-RU" sz="2200" dirty="0">
                <a:solidFill>
                  <a:srgbClr val="000000"/>
                </a:solidFill>
                <a:latin typeface="Times New Roman" panose="02020603050405020304" pitchFamily="18" charset="0"/>
                <a:cs typeface="Times New Roman" panose="02020603050405020304" pitchFamily="18" charset="0"/>
              </a:rPr>
              <a:t> основного </a:t>
            </a:r>
            <a:r>
              <a:rPr lang="ru-RU" sz="2200" dirty="0" err="1">
                <a:solidFill>
                  <a:srgbClr val="000000"/>
                </a:solidFill>
                <a:latin typeface="Times New Roman" panose="02020603050405020304" pitchFamily="18" charset="0"/>
                <a:cs typeface="Times New Roman" panose="02020603050405020304" pitchFamily="18" charset="0"/>
              </a:rPr>
              <a:t>капіталу</a:t>
            </a:r>
            <a:r>
              <a:rPr lang="ru-RU" sz="2200" dirty="0">
                <a:solidFill>
                  <a:srgbClr val="000000"/>
                </a:solidFill>
                <a:latin typeface="Times New Roman" panose="02020603050405020304" pitchFamily="18" charset="0"/>
                <a:cs typeface="Times New Roman" panose="02020603050405020304" pitchFamily="18" charset="0"/>
              </a:rPr>
              <a:t> 1 </a:t>
            </a:r>
            <a:r>
              <a:rPr lang="ru-RU" sz="2200" dirty="0" err="1">
                <a:solidFill>
                  <a:srgbClr val="000000"/>
                </a:solidFill>
                <a:latin typeface="Times New Roman" panose="02020603050405020304" pitchFamily="18" charset="0"/>
                <a:cs typeface="Times New Roman" panose="02020603050405020304" pitchFamily="18" charset="0"/>
              </a:rPr>
              <a:t>рівня</a:t>
            </a:r>
            <a:r>
              <a:rPr lang="ru-RU" sz="2200" dirty="0">
                <a:solidFill>
                  <a:srgbClr val="000000"/>
                </a:solidFill>
                <a:latin typeface="Times New Roman" panose="02020603050405020304" pitchFamily="18" charset="0"/>
                <a:cs typeface="Times New Roman" panose="02020603050405020304" pitchFamily="18" charset="0"/>
              </a:rPr>
              <a:t> до </a:t>
            </a:r>
            <a:r>
              <a:rPr lang="ru-RU" sz="2200" dirty="0" err="1">
                <a:solidFill>
                  <a:srgbClr val="000000"/>
                </a:solidFill>
                <a:latin typeface="Times New Roman" panose="02020603050405020304" pitchFamily="18" charset="0"/>
                <a:cs typeface="Times New Roman" panose="02020603050405020304" pitchFamily="18" charset="0"/>
              </a:rPr>
              <a:t>сукупної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експозиції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під</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ризиком</a:t>
            </a:r>
            <a:r>
              <a:rPr lang="ru-RU"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Мінімальне</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значення</a:t>
            </a:r>
            <a:r>
              <a:rPr lang="ru-RU" sz="2200" dirty="0">
                <a:solidFill>
                  <a:srgbClr val="000000"/>
                </a:solidFill>
                <a:latin typeface="Times New Roman" panose="02020603050405020304" pitchFamily="18" charset="0"/>
                <a:cs typeface="Times New Roman" panose="02020603050405020304" pitchFamily="18" charset="0"/>
              </a:rPr>
              <a:t> нормативу </a:t>
            </a:r>
            <a:r>
              <a:rPr lang="ru-RU" sz="2200" dirty="0" err="1">
                <a:solidFill>
                  <a:srgbClr val="000000"/>
                </a:solidFill>
                <a:latin typeface="Times New Roman" panose="02020603050405020304" pitchFamily="18" charset="0"/>
                <a:cs typeface="Times New Roman" panose="02020603050405020304" pitchFamily="18" charset="0"/>
              </a:rPr>
              <a:t>достатності</a:t>
            </a:r>
            <a:r>
              <a:rPr lang="ru-RU" sz="2200" dirty="0">
                <a:solidFill>
                  <a:srgbClr val="000000"/>
                </a:solidFill>
                <a:latin typeface="Times New Roman" panose="02020603050405020304" pitchFamily="18" charset="0"/>
                <a:cs typeface="Times New Roman" panose="02020603050405020304" pitchFamily="18" charset="0"/>
              </a:rPr>
              <a:t> основного </a:t>
            </a:r>
            <a:r>
              <a:rPr lang="ru-RU" sz="2200" dirty="0" err="1">
                <a:solidFill>
                  <a:srgbClr val="000000"/>
                </a:solidFill>
                <a:latin typeface="Times New Roman" panose="02020603050405020304" pitchFamily="18" charset="0"/>
                <a:cs typeface="Times New Roman" panose="02020603050405020304" pitchFamily="18" charset="0"/>
              </a:rPr>
              <a:t>капіталу</a:t>
            </a:r>
            <a:r>
              <a:rPr lang="ru-RU" sz="2200" dirty="0">
                <a:solidFill>
                  <a:srgbClr val="000000"/>
                </a:solidFill>
                <a:latin typeface="Times New Roman" panose="02020603050405020304" pitchFamily="18" charset="0"/>
                <a:cs typeface="Times New Roman" panose="02020603050405020304" pitchFamily="18" charset="0"/>
              </a:rPr>
              <a:t> 1 </a:t>
            </a:r>
            <a:r>
              <a:rPr lang="ru-RU" sz="2200" dirty="0" err="1">
                <a:solidFill>
                  <a:srgbClr val="000000"/>
                </a:solidFill>
                <a:latin typeface="Times New Roman" panose="02020603050405020304" pitchFamily="18" charset="0"/>
                <a:cs typeface="Times New Roman" panose="02020603050405020304" pitchFamily="18" charset="0"/>
              </a:rPr>
              <a:t>рівня</a:t>
            </a:r>
            <a:r>
              <a:rPr lang="ru-RU" sz="2200" dirty="0">
                <a:solidFill>
                  <a:srgbClr val="000000"/>
                </a:solidFill>
                <a:latin typeface="Times New Roman" panose="02020603050405020304" pitchFamily="18" charset="0"/>
                <a:cs typeface="Times New Roman" panose="02020603050405020304" pitchFamily="18" charset="0"/>
              </a:rPr>
              <a:t> (НОК1) становить 5,625 </a:t>
            </a:r>
            <a:r>
              <a:rPr lang="ru-RU" sz="2200" dirty="0" err="1">
                <a:solidFill>
                  <a:srgbClr val="000000"/>
                </a:solidFill>
                <a:latin typeface="Times New Roman" panose="02020603050405020304" pitchFamily="18" charset="0"/>
                <a:cs typeface="Times New Roman" panose="02020603050405020304" pitchFamily="18" charset="0"/>
              </a:rPr>
              <a:t>відсотка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від</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сукупної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експозиції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під</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ризиком</a:t>
            </a:r>
            <a:r>
              <a:rPr lang="ru-RU" sz="2200" dirty="0" smtClean="0">
                <a:solidFill>
                  <a:srgbClr val="000000"/>
                </a:solidFill>
                <a:latin typeface="Times New Roman" panose="02020603050405020304" pitchFamily="18" charset="0"/>
                <a:cs typeface="Times New Roman" panose="02020603050405020304" pitchFamily="18" charset="0"/>
              </a:rPr>
              <a:t>.</a:t>
            </a:r>
            <a:endParaRPr lang="ru-RU"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Також комерційні банки </a:t>
            </a:r>
            <a:r>
              <a:rPr lang="uk-UA" sz="2200" dirty="0">
                <a:solidFill>
                  <a:srgbClr val="000000"/>
                </a:solidFill>
                <a:latin typeface="Times New Roman" panose="02020603050405020304" pitchFamily="18" charset="0"/>
                <a:cs typeface="Times New Roman" panose="02020603050405020304" pitchFamily="18" charset="0"/>
              </a:rPr>
              <a:t>повинні формувати </a:t>
            </a:r>
            <a:r>
              <a:rPr lang="uk-UA" sz="2200" b="1" dirty="0">
                <a:solidFill>
                  <a:srgbClr val="000000"/>
                </a:solidFill>
                <a:latin typeface="Times New Roman" panose="02020603050405020304" pitchFamily="18" charset="0"/>
                <a:cs typeface="Times New Roman" panose="02020603050405020304" pitchFamily="18" charset="0"/>
              </a:rPr>
              <a:t>буфери капіталу</a:t>
            </a:r>
            <a:r>
              <a:rPr lang="uk-UA" sz="2200" dirty="0">
                <a:solidFill>
                  <a:srgbClr val="000000"/>
                </a:solidFill>
                <a:latin typeface="Times New Roman" panose="02020603050405020304" pitchFamily="18" charset="0"/>
                <a:cs typeface="Times New Roman" panose="02020603050405020304" pitchFamily="18" charset="0"/>
              </a:rPr>
              <a:t>, а саме:</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1</a:t>
            </a:r>
            <a:r>
              <a:rPr lang="uk-UA" sz="2200" dirty="0">
                <a:solidFill>
                  <a:srgbClr val="000000"/>
                </a:solidFill>
                <a:latin typeface="Times New Roman" panose="02020603050405020304" pitchFamily="18" charset="0"/>
                <a:cs typeface="Times New Roman" panose="02020603050405020304" pitchFamily="18" charset="0"/>
              </a:rPr>
              <a:t>) буфер консервації в розмірі 2,5% від сукупної експозиції під </a:t>
            </a:r>
            <a:r>
              <a:rPr lang="uk-UA" sz="2200" dirty="0" smtClean="0">
                <a:solidFill>
                  <a:srgbClr val="000000"/>
                </a:solidFill>
                <a:latin typeface="Times New Roman" panose="02020603050405020304" pitchFamily="18" charset="0"/>
                <a:cs typeface="Times New Roman" panose="02020603050405020304" pitchFamily="18" charset="0"/>
              </a:rPr>
              <a:t>ризиком;</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2</a:t>
            </a:r>
            <a:r>
              <a:rPr lang="uk-UA" sz="2200" dirty="0">
                <a:solidFill>
                  <a:srgbClr val="000000"/>
                </a:solidFill>
                <a:latin typeface="Times New Roman" panose="02020603050405020304" pitchFamily="18" charset="0"/>
                <a:cs typeface="Times New Roman" panose="02020603050405020304" pitchFamily="18" charset="0"/>
              </a:rPr>
              <a:t>) </a:t>
            </a:r>
            <a:r>
              <a:rPr lang="uk-UA" sz="2200" dirty="0" err="1">
                <a:solidFill>
                  <a:srgbClr val="000000"/>
                </a:solidFill>
                <a:latin typeface="Times New Roman" panose="02020603050405020304" pitchFamily="18" charset="0"/>
                <a:cs typeface="Times New Roman" panose="02020603050405020304" pitchFamily="18" charset="0"/>
              </a:rPr>
              <a:t>контрциклічний</a:t>
            </a: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буфер </a:t>
            </a:r>
            <a:r>
              <a:rPr lang="ru-RU" sz="2200" dirty="0">
                <a:solidFill>
                  <a:srgbClr val="000000"/>
                </a:solidFill>
                <a:latin typeface="Times New Roman" panose="02020603050405020304" pitchFamily="18" charset="0"/>
                <a:cs typeface="Times New Roman" panose="02020603050405020304" pitchFamily="18" charset="0"/>
              </a:rPr>
              <a:t>в межах 0-2,5% </a:t>
            </a:r>
            <a:r>
              <a:rPr lang="ru-RU" sz="2200" dirty="0" err="1">
                <a:solidFill>
                  <a:srgbClr val="000000"/>
                </a:solidFill>
                <a:latin typeface="Times New Roman" panose="02020603050405020304" pitchFamily="18" charset="0"/>
                <a:cs typeface="Times New Roman" panose="02020603050405020304" pitchFamily="18" charset="0"/>
              </a:rPr>
              <a:t>від</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сукупної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експозиції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під</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ризиком</a:t>
            </a:r>
            <a:r>
              <a:rPr lang="uk-UA" sz="2200" dirty="0" smtClean="0">
                <a:solidFill>
                  <a:srgbClr val="000000"/>
                </a:solidFill>
                <a:latin typeface="Times New Roman" panose="02020603050405020304" pitchFamily="18" charset="0"/>
                <a:cs typeface="Times New Roman" panose="02020603050405020304" pitchFamily="18" charset="0"/>
              </a:rPr>
              <a:t>;</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3</a:t>
            </a:r>
            <a:r>
              <a:rPr lang="uk-UA" sz="2200" dirty="0">
                <a:solidFill>
                  <a:srgbClr val="000000"/>
                </a:solidFill>
                <a:latin typeface="Times New Roman" panose="02020603050405020304" pitchFamily="18" charset="0"/>
                <a:cs typeface="Times New Roman" panose="02020603050405020304" pitchFamily="18" charset="0"/>
              </a:rPr>
              <a:t>) буфер системної важливості, якщо банк набув статусу системно важливого </a:t>
            </a:r>
            <a:r>
              <a:rPr lang="uk-UA" sz="2200" dirty="0" smtClean="0">
                <a:solidFill>
                  <a:srgbClr val="000000"/>
                </a:solidFill>
                <a:latin typeface="Times New Roman" panose="02020603050405020304" pitchFamily="18" charset="0"/>
                <a:cs typeface="Times New Roman" panose="02020603050405020304" pitchFamily="18" charset="0"/>
              </a:rPr>
              <a:t>банку;</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4</a:t>
            </a:r>
            <a:r>
              <a:rPr lang="uk-UA" sz="2200" dirty="0">
                <a:solidFill>
                  <a:srgbClr val="000000"/>
                </a:solidFill>
                <a:latin typeface="Times New Roman" panose="02020603050405020304" pitchFamily="18" charset="0"/>
                <a:cs typeface="Times New Roman" panose="02020603050405020304" pitchFamily="18" charset="0"/>
              </a:rPr>
              <a:t>) буфер системного </a:t>
            </a:r>
            <a:r>
              <a:rPr lang="uk-UA" sz="2200" dirty="0" smtClean="0">
                <a:solidFill>
                  <a:srgbClr val="000000"/>
                </a:solidFill>
                <a:latin typeface="Times New Roman" panose="02020603050405020304" pitchFamily="18" charset="0"/>
                <a:cs typeface="Times New Roman" panose="02020603050405020304" pitchFamily="18" charset="0"/>
              </a:rPr>
              <a:t>ризику.</a:t>
            </a:r>
          </a:p>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a:t>
            </a:r>
            <a:r>
              <a:rPr lang="ru-RU" sz="2200" dirty="0" smtClean="0">
                <a:solidFill>
                  <a:srgbClr val="000000"/>
                </a:solidFill>
                <a:latin typeface="Times New Roman" panose="02020603050405020304" pitchFamily="18" charset="0"/>
                <a:cs typeface="Times New Roman" panose="02020603050405020304" pitchFamily="18" charset="0"/>
              </a:rPr>
              <a:t>	</a:t>
            </a:r>
          </a:p>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a:t>
            </a:r>
            <a:r>
              <a:rPr lang="ru-RU" sz="2200" dirty="0" smtClean="0">
                <a:solidFill>
                  <a:srgbClr val="000000"/>
                </a:solidFill>
                <a:latin typeface="Times New Roman" panose="02020603050405020304" pitchFamily="18" charset="0"/>
                <a:cs typeface="Times New Roman" panose="02020603050405020304" pitchFamily="18" charset="0"/>
              </a:rPr>
              <a:t>Банк </a:t>
            </a:r>
            <a:r>
              <a:rPr lang="ru-RU" sz="2200" dirty="0" err="1">
                <a:solidFill>
                  <a:srgbClr val="000000"/>
                </a:solidFill>
                <a:latin typeface="Times New Roman" panose="02020603050405020304" pitchFamily="18" charset="0"/>
                <a:cs typeface="Times New Roman" panose="02020603050405020304" pitchFamily="18" charset="0"/>
              </a:rPr>
              <a:t>формує</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буфери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капіталу</a:t>
            </a:r>
            <a:r>
              <a:rPr lang="ru-RU" sz="2200" dirty="0">
                <a:solidFill>
                  <a:srgbClr val="000000"/>
                </a:solidFill>
                <a:latin typeface="Times New Roman" panose="02020603050405020304" pitchFamily="18" charset="0"/>
                <a:cs typeface="Times New Roman" panose="02020603050405020304" pitchFamily="18" charset="0"/>
              </a:rPr>
              <a:t> за </a:t>
            </a:r>
            <a:r>
              <a:rPr lang="ru-RU" sz="2200" dirty="0" err="1">
                <a:solidFill>
                  <a:srgbClr val="000000"/>
                </a:solidFill>
                <a:latin typeface="Times New Roman" panose="02020603050405020304" pitchFamily="18" charset="0"/>
                <a:cs typeface="Times New Roman" panose="02020603050405020304" pitchFamily="18" charset="0"/>
              </a:rPr>
              <a:t>рахунок</a:t>
            </a:r>
            <a:r>
              <a:rPr lang="ru-RU" sz="2200" dirty="0">
                <a:solidFill>
                  <a:srgbClr val="000000"/>
                </a:solidFill>
                <a:latin typeface="Times New Roman" panose="02020603050405020304" pitchFamily="18" charset="0"/>
                <a:cs typeface="Times New Roman" panose="02020603050405020304" pitchFamily="18" charset="0"/>
              </a:rPr>
              <a:t> основного </a:t>
            </a:r>
            <a:r>
              <a:rPr lang="ru-RU" sz="2200" dirty="0" err="1">
                <a:solidFill>
                  <a:srgbClr val="000000"/>
                </a:solidFill>
                <a:latin typeface="Times New Roman" panose="02020603050405020304" pitchFamily="18" charset="0"/>
                <a:cs typeface="Times New Roman" panose="02020603050405020304" pitchFamily="18" charset="0"/>
              </a:rPr>
              <a:t>капіталу</a:t>
            </a:r>
            <a:r>
              <a:rPr lang="ru-RU" sz="2200" dirty="0">
                <a:solidFill>
                  <a:srgbClr val="000000"/>
                </a:solidFill>
                <a:latin typeface="Times New Roman" panose="02020603050405020304" pitchFamily="18" charset="0"/>
                <a:cs typeface="Times New Roman" panose="02020603050405020304" pitchFamily="18" charset="0"/>
              </a:rPr>
              <a:t> 1 </a:t>
            </a:r>
            <a:r>
              <a:rPr lang="ru-RU" sz="2200" dirty="0" err="1">
                <a:solidFill>
                  <a:srgbClr val="000000"/>
                </a:solidFill>
                <a:latin typeface="Times New Roman" panose="02020603050405020304" pitchFamily="18" charset="0"/>
                <a:cs typeface="Times New Roman" panose="02020603050405020304" pitchFamily="18" charset="0"/>
              </a:rPr>
              <a:t>рівня</a:t>
            </a:r>
            <a:r>
              <a:rPr lang="ru-RU" sz="2200" dirty="0">
                <a:solidFill>
                  <a:srgbClr val="000000"/>
                </a:solidFill>
                <a:latin typeface="Times New Roman" panose="02020603050405020304" pitchFamily="18" charset="0"/>
                <a:cs typeface="Times New Roman" panose="02020603050405020304" pitchFamily="18" charset="0"/>
              </a:rPr>
              <a:t>.</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6365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ctr">
              <a:spcBef>
                <a:spcPts val="0"/>
              </a:spcBef>
            </a:pPr>
            <a:r>
              <a:rPr lang="uk-UA" sz="2400" b="1" dirty="0" smtClean="0">
                <a:solidFill>
                  <a:srgbClr val="000000"/>
                </a:solidFill>
                <a:latin typeface="Times New Roman" panose="02020603050405020304" pitchFamily="18" charset="0"/>
                <a:cs typeface="Times New Roman" panose="02020603050405020304" pitchFamily="18" charset="0"/>
              </a:rPr>
              <a:t>3. Впровадження нових вимог до капіталу відповідно до норм Базеля та законодавства ЄС</a:t>
            </a: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Важливість показника капіталу банку настільки значна, що 10.12.1987 р. Банк міжнародних розрахунків в м. Базель затвердив основні критерії і стандарти оцінки банківського капіталу і в березні 1988 р. Базельським комітетом з банківського нагляду при Банку міжнародних розрахунків, що складається з представництв центральних банків розвинутих країн, було розроблено документ «Міжнародне наближення методів вимірювання та стандартів капіталу». Вперше визначення капіталу банку було наведено </a:t>
            </a:r>
            <a:r>
              <a:rPr lang="uk-UA" sz="2200" dirty="0">
                <a:solidFill>
                  <a:srgbClr val="000000"/>
                </a:solidFill>
                <a:latin typeface="Times New Roman" panose="02020603050405020304" pitchFamily="18" charset="0"/>
                <a:cs typeface="Times New Roman" panose="02020603050405020304" pitchFamily="18" charset="0"/>
              </a:rPr>
              <a:t>в документі «Міжнародна конвенція оцінки капіталу і стандартів капіталу» (Базель І) в 1998р. У 2004 р. </a:t>
            </a:r>
            <a:r>
              <a:rPr lang="uk-UA" sz="2200" dirty="0" err="1">
                <a:solidFill>
                  <a:srgbClr val="000000"/>
                </a:solidFill>
                <a:latin typeface="Times New Roman" panose="02020603050405020304" pitchFamily="18" charset="0"/>
                <a:cs typeface="Times New Roman" panose="02020603050405020304" pitchFamily="18" charset="0"/>
              </a:rPr>
              <a:t>Базельским</a:t>
            </a:r>
            <a:r>
              <a:rPr lang="uk-UA" sz="2200" dirty="0">
                <a:solidFill>
                  <a:srgbClr val="000000"/>
                </a:solidFill>
                <a:latin typeface="Times New Roman" panose="02020603050405020304" pitchFamily="18" charset="0"/>
                <a:cs typeface="Times New Roman" panose="02020603050405020304" pitchFamily="18" charset="0"/>
              </a:rPr>
              <a:t> комітетом з банківського нагляду було прийнято нову Угоду про достатність капіталу, відомому як Базель ІІ.</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Виклики глобальної ф</a:t>
            </a:r>
            <a:r>
              <a:rPr lang="en-US" sz="2200" dirty="0" err="1">
                <a:solidFill>
                  <a:srgbClr val="000000"/>
                </a:solidFill>
                <a:latin typeface="Times New Roman" panose="02020603050405020304" pitchFamily="18" charset="0"/>
                <a:cs typeface="Times New Roman" panose="02020603050405020304" pitchFamily="18" charset="0"/>
              </a:rPr>
              <a:t>i</a:t>
            </a:r>
            <a:r>
              <a:rPr lang="uk-UA" sz="2200" dirty="0" err="1">
                <a:solidFill>
                  <a:srgbClr val="000000"/>
                </a:solidFill>
                <a:latin typeface="Times New Roman" panose="02020603050405020304" pitchFamily="18" charset="0"/>
                <a:cs typeface="Times New Roman" panose="02020603050405020304" pitchFamily="18" charset="0"/>
              </a:rPr>
              <a:t>нансової</a:t>
            </a:r>
            <a:r>
              <a:rPr lang="uk-UA" sz="2200" dirty="0">
                <a:solidFill>
                  <a:srgbClr val="000000"/>
                </a:solidFill>
                <a:latin typeface="Times New Roman" panose="02020603050405020304" pitchFamily="18" charset="0"/>
                <a:cs typeface="Times New Roman" panose="02020603050405020304" pitchFamily="18" charset="0"/>
              </a:rPr>
              <a:t> кризи змусили Базельський комітет з банківського нагляду в грудні 2010 р. прийняти два д</a:t>
            </a:r>
            <a:r>
              <a:rPr lang="en-US" sz="2200" dirty="0">
                <a:solidFill>
                  <a:srgbClr val="000000"/>
                </a:solidFill>
                <a:latin typeface="Times New Roman" panose="02020603050405020304" pitchFamily="18" charset="0"/>
                <a:cs typeface="Times New Roman" panose="02020603050405020304" pitchFamily="18" charset="0"/>
              </a:rPr>
              <a:t>o</a:t>
            </a:r>
            <a:r>
              <a:rPr lang="uk-UA" sz="2200" dirty="0" err="1">
                <a:solidFill>
                  <a:srgbClr val="000000"/>
                </a:solidFill>
                <a:latin typeface="Times New Roman" panose="02020603050405020304" pitchFamily="18" charset="0"/>
                <a:cs typeface="Times New Roman" panose="02020603050405020304" pitchFamily="18" charset="0"/>
              </a:rPr>
              <a:t>кументи</a:t>
            </a:r>
            <a:r>
              <a:rPr lang="uk-UA" sz="2200" dirty="0">
                <a:solidFill>
                  <a:srgbClr val="000000"/>
                </a:solidFill>
                <a:latin typeface="Times New Roman" panose="02020603050405020304" pitchFamily="18" charset="0"/>
                <a:cs typeface="Times New Roman" panose="02020603050405020304" pitchFamily="18" charset="0"/>
              </a:rPr>
              <a:t> — «Базель </a:t>
            </a:r>
            <a:r>
              <a:rPr lang="en-US" sz="2200" dirty="0">
                <a:solidFill>
                  <a:srgbClr val="000000"/>
                </a:solidFill>
                <a:latin typeface="Times New Roman" panose="02020603050405020304" pitchFamily="18" charset="0"/>
                <a:cs typeface="Times New Roman" panose="02020603050405020304" pitchFamily="18" charset="0"/>
              </a:rPr>
              <a:t>III: </a:t>
            </a:r>
            <a:r>
              <a:rPr lang="uk-UA" sz="2200" dirty="0">
                <a:solidFill>
                  <a:srgbClr val="000000"/>
                </a:solidFill>
                <a:latin typeface="Times New Roman" panose="02020603050405020304" pitchFamily="18" charset="0"/>
                <a:cs typeface="Times New Roman" panose="02020603050405020304" pitchFamily="18" charset="0"/>
              </a:rPr>
              <a:t>Загальні регуляторні підходи до підвищення стійкості банків і банківських систем» і «Базель </a:t>
            </a:r>
            <a:r>
              <a:rPr lang="en-US" sz="2200" dirty="0">
                <a:solidFill>
                  <a:srgbClr val="000000"/>
                </a:solidFill>
                <a:latin typeface="Times New Roman" panose="02020603050405020304" pitchFamily="18" charset="0"/>
                <a:cs typeface="Times New Roman" panose="02020603050405020304" pitchFamily="18" charset="0"/>
              </a:rPr>
              <a:t>III: </a:t>
            </a:r>
            <a:r>
              <a:rPr lang="uk-UA" sz="2200" dirty="0">
                <a:solidFill>
                  <a:srgbClr val="000000"/>
                </a:solidFill>
                <a:latin typeface="Times New Roman" panose="02020603050405020304" pitchFamily="18" charset="0"/>
                <a:cs typeface="Times New Roman" panose="02020603050405020304" pitchFamily="18" charset="0"/>
              </a:rPr>
              <a:t>Міжнародні підходи до вимірювання ризиків ліквідності, стандартів </a:t>
            </a:r>
            <a:r>
              <a:rPr lang="en-US" sz="2200" dirty="0" err="1">
                <a:solidFill>
                  <a:srgbClr val="000000"/>
                </a:solidFill>
                <a:latin typeface="Times New Roman" panose="02020603050405020304" pitchFamily="18" charset="0"/>
                <a:cs typeface="Times New Roman" panose="02020603050405020304" pitchFamily="18" charset="0"/>
              </a:rPr>
              <a:t>i</a:t>
            </a:r>
            <a:r>
              <a:rPr lang="en-US" sz="2200" dirty="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моніторингу». Слід зазначити</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що нові стандарти є реформою регулювання капіталу і ліквідності на міжнародному рівні</a:t>
            </a:r>
            <a:r>
              <a:rPr lang="uk-UA" sz="2200" dirty="0" smtClean="0">
                <a:solidFill>
                  <a:srgbClr val="000000"/>
                </a:solidFill>
                <a:latin typeface="Times New Roman" panose="02020603050405020304" pitchFamily="18" charset="0"/>
                <a:cs typeface="Times New Roman" panose="02020603050405020304" pitchFamily="18" charset="0"/>
              </a:rPr>
              <a:t>,</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0914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спрямованою на зміцнення банківського сектору, поліпшення його здатності витримувати шоки, що виникають унаслідок фінансових і економічних стресів, незалежно від джерела їх походження, а також на зміцнення банківського регулювання і нагляду</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Запровадження нових норм Базельських стандартів капіталу (Базель ІІІ) розпочалось в січні 2013 року і повністю завершилося за структурою резервів – 1 січня 2019 року. </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Основними вимогами до капіталу банків відповідно до «Базель-ІІІ» є:</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1. Підвищення вимог до достатності капіталу.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2. Формування буферів капіталу.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Підвищення </a:t>
            </a:r>
            <a:r>
              <a:rPr lang="uk-UA" sz="2200" dirty="0">
                <a:solidFill>
                  <a:srgbClr val="000000"/>
                </a:solidFill>
                <a:latin typeface="Times New Roman" panose="02020603050405020304" pitchFamily="18" charset="0"/>
                <a:cs typeface="Times New Roman" panose="02020603050405020304" pitchFamily="18" charset="0"/>
              </a:rPr>
              <a:t>вимог до достатності капіталу. До капіталу І-го рівня рекомендовано включати лише акції та нерозподілений прибуток. Акціонерний капітал має зрости з 2 до 4,5%; капітал першого рівня збільшиться з 4 до 6%; вимоги до сукупного капіталу залишились на рівні 8%, але додатково було введено буфер консервації капіталу розміром 2,5%, що збільшує вимоги до сукупного капіталу з 8 до 10,5%, за капіталом 1-го рівня – з 4 до 8,5%, а за акціонерним капіталом – з 2 до 7%; також запроваджено </a:t>
            </a:r>
            <a:r>
              <a:rPr lang="uk-UA" sz="2200" dirty="0" err="1">
                <a:solidFill>
                  <a:srgbClr val="000000"/>
                </a:solidFill>
                <a:latin typeface="Times New Roman" panose="02020603050405020304" pitchFamily="18" charset="0"/>
                <a:cs typeface="Times New Roman" panose="02020603050405020304" pitchFamily="18" charset="0"/>
              </a:rPr>
              <a:t>контрциклічний</a:t>
            </a:r>
            <a:r>
              <a:rPr lang="uk-UA" sz="2200" dirty="0">
                <a:solidFill>
                  <a:srgbClr val="000000"/>
                </a:solidFill>
                <a:latin typeface="Times New Roman" panose="02020603050405020304" pitchFamily="18" charset="0"/>
                <a:cs typeface="Times New Roman" panose="02020603050405020304" pitchFamily="18" charset="0"/>
              </a:rPr>
              <a:t> буфер у розмірі від 0 до 2,5%, тобто вимоги щодо сукупного капіталу уже збільшуються до 13</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Для системно важливих банків запроваджено додаткові вимоги до капіталу </a:t>
            </a:r>
            <a:r>
              <a:rPr lang="uk-UA" sz="2200" dirty="0" smtClean="0">
                <a:solidFill>
                  <a:srgbClr val="000000"/>
                </a:solidFill>
                <a:latin typeface="Times New Roman" panose="02020603050405020304" pitchFamily="18" charset="0"/>
                <a:cs typeface="Times New Roman" panose="02020603050405020304" pitchFamily="18" charset="0"/>
              </a:rPr>
              <a:t>у</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0444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позик при проведенні великих заходів структурного характеру – розширенні мережі відділень, злитті тощо.</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Проте, економічна суть власного капіталу банку має певну специфіку в порівнянні з іншими сферами підприємницької діяльності. Традиційно, власним капіталом і резервами комерційні банки покривають близько 10% загальної потреби в коштах, тоді як у нефінансових корпорацій це відношення становить близько 50 %.</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Така специфічна риса банків та інших фінансових установ пов’язана з рядом обставин, серед яких, по-перше, банки внаслідок своєї посередницької ролі </a:t>
            </a:r>
            <a:r>
              <a:rPr lang="uk-UA" sz="2200" dirty="0">
                <a:solidFill>
                  <a:srgbClr val="000000"/>
                </a:solidFill>
                <a:latin typeface="Times New Roman" panose="02020603050405020304" pitchFamily="18" charset="0"/>
                <a:cs typeface="Times New Roman" panose="02020603050405020304" pitchFamily="18" charset="0"/>
              </a:rPr>
              <a:t>на фінансових ринках залучають великі суми стороннього грошового капіталу, по-друге, банківські активи, представлені різними видами грошових вимог і зобов’язань, як правило, є більш ліквідними та швидко реалізовуються на ринку, ніж активи нефінансових компаній, заморожені в матеріальних об’єктах (обладнання, будівлі, товарні запаси тощо). Це забезпечує банкам можливість більш швидкої мобілізації грошових ресурсів і, відповідно, знижує їх потребу у власному капіталі</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Функціями, які покладаються на власний капітал, є: захисна, оперативна і регулююча.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Враховуючи, що значна частка активів банку фінансується вкладниками, основною</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1099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розмірі від 1 до 2,5%, тобто </a:t>
            </a:r>
            <a:r>
              <a:rPr lang="uk-UA" sz="2200" dirty="0" smtClean="0">
                <a:solidFill>
                  <a:srgbClr val="000000"/>
                </a:solidFill>
                <a:latin typeface="Times New Roman" panose="02020603050405020304" pitchFamily="18" charset="0"/>
                <a:cs typeface="Times New Roman" panose="02020603050405020304" pitchFamily="18" charset="0"/>
              </a:rPr>
              <a:t>для них цільове значення достатності капіталу може підвищитися до 15,5%. Формування буферів капіталу, а саме: буфер запасу (консервації) капіталу, </a:t>
            </a:r>
            <a:r>
              <a:rPr lang="uk-UA" sz="2200" dirty="0" err="1" smtClean="0">
                <a:solidFill>
                  <a:srgbClr val="000000"/>
                </a:solidFill>
                <a:latin typeface="Times New Roman" panose="02020603050405020304" pitchFamily="18" charset="0"/>
                <a:cs typeface="Times New Roman" panose="02020603050405020304" pitchFamily="18" charset="0"/>
              </a:rPr>
              <a:t>контрциклічний</a:t>
            </a:r>
            <a:r>
              <a:rPr lang="uk-UA" sz="2200" dirty="0" smtClean="0">
                <a:solidFill>
                  <a:srgbClr val="000000"/>
                </a:solidFill>
                <a:latin typeface="Times New Roman" panose="02020603050405020304" pitchFamily="18" charset="0"/>
                <a:cs typeface="Times New Roman" panose="02020603050405020304" pitchFamily="18" charset="0"/>
              </a:rPr>
              <a:t> буфер. Створюються з метою покриття збитків, пов’язаних із негативними змінами у фінансовому і економічному середовищі. </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Банк формує буфери капіталу понад нормативне </a:t>
            </a:r>
            <a:r>
              <a:rPr lang="uk-UA" sz="2200" dirty="0" smtClean="0">
                <a:solidFill>
                  <a:srgbClr val="000000"/>
                </a:solidFill>
                <a:latin typeface="Times New Roman" panose="02020603050405020304" pitchFamily="18" charset="0"/>
                <a:cs typeface="Times New Roman" panose="02020603050405020304" pitchFamily="18" charset="0"/>
              </a:rPr>
              <a:t>значення нормативу достатності основного капіталу (Н3).</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Буфер </a:t>
            </a:r>
            <a:r>
              <a:rPr lang="uk-UA" sz="2200" dirty="0">
                <a:solidFill>
                  <a:srgbClr val="000000"/>
                </a:solidFill>
                <a:latin typeface="Times New Roman" panose="02020603050405020304" pitchFamily="18" charset="0"/>
                <a:cs typeface="Times New Roman" panose="02020603050405020304" pitchFamily="18" charset="0"/>
              </a:rPr>
              <a:t>запасу (консервації) капіталу розраховується </a:t>
            </a:r>
            <a:r>
              <a:rPr lang="uk-UA" sz="2200" dirty="0" smtClean="0">
                <a:solidFill>
                  <a:srgbClr val="000000"/>
                </a:solidFill>
                <a:latin typeface="Times New Roman" panose="02020603050405020304" pitchFamily="18" charset="0"/>
                <a:cs typeface="Times New Roman" panose="02020603050405020304" pitchFamily="18" charset="0"/>
              </a:rPr>
              <a:t>від загального </a:t>
            </a:r>
            <a:r>
              <a:rPr lang="uk-UA" sz="2200" dirty="0">
                <a:solidFill>
                  <a:srgbClr val="000000"/>
                </a:solidFill>
                <a:latin typeface="Times New Roman" panose="02020603050405020304" pitchFamily="18" charset="0"/>
                <a:cs typeface="Times New Roman" panose="02020603050405020304" pitchFamily="18" charset="0"/>
              </a:rPr>
              <a:t>обсягу </a:t>
            </a:r>
            <a:r>
              <a:rPr lang="uk-UA" sz="2200" dirty="0" smtClean="0">
                <a:solidFill>
                  <a:srgbClr val="000000"/>
                </a:solidFill>
                <a:latin typeface="Times New Roman" panose="02020603050405020304" pitchFamily="18" charset="0"/>
                <a:cs typeface="Times New Roman" panose="02020603050405020304" pitchFamily="18" charset="0"/>
              </a:rPr>
              <a:t>ризику.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формує буфер запасу (консервації) капіталу починаючи з: 01 січня 2020 року - у розмірі 0,625 відсотка; </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01 січня 2021 року - у розмірі 1,25 відсотка;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01 </a:t>
            </a:r>
            <a:r>
              <a:rPr lang="uk-UA" sz="2200" dirty="0">
                <a:solidFill>
                  <a:srgbClr val="000000"/>
                </a:solidFill>
                <a:latin typeface="Times New Roman" panose="02020603050405020304" pitchFamily="18" charset="0"/>
                <a:cs typeface="Times New Roman" panose="02020603050405020304" pitchFamily="18" charset="0"/>
              </a:rPr>
              <a:t>січня 2022 року - у розмірі 1,875 відсотка;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01 </a:t>
            </a:r>
            <a:r>
              <a:rPr lang="uk-UA" sz="2200" dirty="0">
                <a:solidFill>
                  <a:srgbClr val="000000"/>
                </a:solidFill>
                <a:latin typeface="Times New Roman" panose="02020603050405020304" pitchFamily="18" charset="0"/>
                <a:cs typeface="Times New Roman" panose="02020603050405020304" pitchFamily="18" charset="0"/>
              </a:rPr>
              <a:t>січня 2023 року - у розмірі 2,5 відсотка.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Контрциклічний</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буфер капіталу розраховується від загального обсягу ризику в розмірі 0 - 2,5 відсотка. </a:t>
            </a: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15235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Вимоги до формування капіталу за Базель І ІІ, (% до активів зважених на ризики), таблиця 1:</a:t>
            </a: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stretch>
            <a:fillRect/>
          </a:stretch>
        </p:blipFill>
        <p:spPr>
          <a:xfrm>
            <a:off x="2263230" y="1639386"/>
            <a:ext cx="7704769" cy="4145779"/>
          </a:xfrm>
          <a:prstGeom prst="rect">
            <a:avLst/>
          </a:prstGeom>
        </p:spPr>
      </p:pic>
    </p:spTree>
    <p:extLst>
      <p:ext uri="{BB962C8B-B14F-4D97-AF65-F5344CB8AC3E}">
        <p14:creationId xmlns:p14="http://schemas.microsoft.com/office/powerpoint/2010/main" val="25350404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ctr">
              <a:spcBef>
                <a:spcPts val="0"/>
              </a:spcBef>
            </a:pPr>
            <a:r>
              <a:rPr lang="uk-UA" sz="2200" b="1" dirty="0" smtClean="0">
                <a:solidFill>
                  <a:srgbClr val="000000"/>
                </a:solidFill>
                <a:latin typeface="Times New Roman" panose="02020603050405020304" pitchFamily="18" charset="0"/>
                <a:cs typeface="Times New Roman" panose="02020603050405020304" pitchFamily="18" charset="0"/>
              </a:rPr>
              <a:t>Список використаної літератури:</a:t>
            </a:r>
          </a:p>
          <a:p>
            <a:pPr algn="just">
              <a:spcBef>
                <a:spcPts val="0"/>
              </a:spcBef>
            </a:pPr>
            <a:endParaRPr lang="ru-RU"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a:t>
            </a:r>
            <a:r>
              <a:rPr lang="ru-RU" sz="2200" dirty="0" smtClean="0">
                <a:solidFill>
                  <a:srgbClr val="000000"/>
                </a:solidFill>
                <a:latin typeface="Times New Roman" panose="02020603050405020304" pitchFamily="18" charset="0"/>
                <a:cs typeface="Times New Roman" panose="02020603050405020304" pitchFamily="18" charset="0"/>
              </a:rPr>
              <a:t>Закон </a:t>
            </a:r>
            <a:r>
              <a:rPr lang="ru-RU" sz="2200" dirty="0" err="1">
                <a:solidFill>
                  <a:srgbClr val="000000"/>
                </a:solidFill>
                <a:latin typeface="Times New Roman" panose="02020603050405020304" pitchFamily="18" charset="0"/>
                <a:cs typeface="Times New Roman" panose="02020603050405020304" pitchFamily="18" charset="0"/>
              </a:rPr>
              <a:t>України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smtClean="0">
                <a:solidFill>
                  <a:srgbClr val="000000"/>
                </a:solidFill>
                <a:latin typeface="Times New Roman" panose="02020603050405020304" pitchFamily="18" charset="0"/>
                <a:cs typeface="Times New Roman" panose="02020603050405020304" pitchFamily="18" charset="0"/>
              </a:rPr>
              <a:t>«Про </a:t>
            </a:r>
            <a:r>
              <a:rPr lang="ru-RU" sz="2200" dirty="0">
                <a:solidFill>
                  <a:srgbClr val="000000"/>
                </a:solidFill>
                <a:latin typeface="Times New Roman" panose="02020603050405020304" pitchFamily="18" charset="0"/>
                <a:cs typeface="Times New Roman" panose="02020603050405020304" pitchFamily="18" charset="0"/>
              </a:rPr>
              <a:t>банки та </a:t>
            </a:r>
            <a:r>
              <a:rPr lang="ru-RU" sz="2200" dirty="0" err="1">
                <a:solidFill>
                  <a:srgbClr val="000000"/>
                </a:solidFill>
                <a:latin typeface="Times New Roman" panose="02020603050405020304" pitchFamily="18" charset="0"/>
                <a:cs typeface="Times New Roman" panose="02020603050405020304" pitchFamily="18" charset="0"/>
              </a:rPr>
              <a:t>банківську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діяльність</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від</a:t>
            </a:r>
            <a:r>
              <a:rPr lang="ru-RU" sz="2200" dirty="0">
                <a:solidFill>
                  <a:srgbClr val="000000"/>
                </a:solidFill>
                <a:latin typeface="Times New Roman" panose="02020603050405020304" pitchFamily="18" charset="0"/>
                <a:cs typeface="Times New Roman" panose="02020603050405020304" pitchFamily="18" charset="0"/>
              </a:rPr>
              <a:t> 7 </a:t>
            </a:r>
            <a:r>
              <a:rPr lang="ru-RU" sz="2200" dirty="0" err="1">
                <a:solidFill>
                  <a:srgbClr val="000000"/>
                </a:solidFill>
                <a:latin typeface="Times New Roman" panose="02020603050405020304" pitchFamily="18" charset="0"/>
                <a:cs typeface="Times New Roman" panose="02020603050405020304" pitchFamily="18" charset="0"/>
              </a:rPr>
              <a:t>грудня</a:t>
            </a:r>
            <a:r>
              <a:rPr lang="ru-RU" sz="2200" dirty="0">
                <a:solidFill>
                  <a:srgbClr val="000000"/>
                </a:solidFill>
                <a:latin typeface="Times New Roman" panose="02020603050405020304" pitchFamily="18" charset="0"/>
                <a:cs typeface="Times New Roman" panose="02020603050405020304" pitchFamily="18" charset="0"/>
              </a:rPr>
              <a:t> 2000 р. № 2121</a:t>
            </a:r>
            <a:r>
              <a:rPr lang="ru-RU"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a:t>
            </a:r>
            <a:r>
              <a:rPr lang="ru-RU" sz="2200" dirty="0" err="1" smtClean="0">
                <a:solidFill>
                  <a:srgbClr val="000000"/>
                </a:solidFill>
                <a:latin typeface="Times New Roman" panose="02020603050405020304" pitchFamily="18" charset="0"/>
                <a:cs typeface="Times New Roman" panose="02020603050405020304" pitchFamily="18" charset="0"/>
              </a:rPr>
              <a:t>Інструкція</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про порядок </a:t>
            </a:r>
            <a:r>
              <a:rPr lang="ru-RU" sz="2200" dirty="0" err="1">
                <a:solidFill>
                  <a:srgbClr val="000000"/>
                </a:solidFill>
                <a:latin typeface="Times New Roman" panose="02020603050405020304" pitchFamily="18" charset="0"/>
                <a:cs typeface="Times New Roman" panose="02020603050405020304" pitchFamily="18" charset="0"/>
              </a:rPr>
              <a:t>регулювання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діяльності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банків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України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Затв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постановою</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Правління</a:t>
            </a:r>
            <a:r>
              <a:rPr lang="ru-RU" sz="2200" dirty="0">
                <a:solidFill>
                  <a:srgbClr val="000000"/>
                </a:solidFill>
                <a:latin typeface="Times New Roman" panose="02020603050405020304" pitchFamily="18" charset="0"/>
                <a:cs typeface="Times New Roman" panose="02020603050405020304" pitchFamily="18" charset="0"/>
              </a:rPr>
              <a:t> НБУ </a:t>
            </a:r>
            <a:r>
              <a:rPr lang="ru-RU" sz="2200" dirty="0" err="1">
                <a:solidFill>
                  <a:srgbClr val="000000"/>
                </a:solidFill>
                <a:latin typeface="Times New Roman" panose="02020603050405020304" pitchFamily="18" charset="0"/>
                <a:cs typeface="Times New Roman" panose="02020603050405020304" pitchFamily="18" charset="0"/>
              </a:rPr>
              <a:t>від</a:t>
            </a:r>
            <a:r>
              <a:rPr lang="ru-RU" sz="2200" dirty="0">
                <a:solidFill>
                  <a:srgbClr val="000000"/>
                </a:solidFill>
                <a:latin typeface="Times New Roman" panose="02020603050405020304" pitchFamily="18" charset="0"/>
                <a:cs typeface="Times New Roman" panose="02020603050405020304" pitchFamily="18" charset="0"/>
              </a:rPr>
              <a:t> 28.08. 2001 р. № 368</a:t>
            </a:r>
            <a:r>
              <a:rPr lang="ru-RU"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3</a:t>
            </a:r>
            <a:r>
              <a:rPr lang="uk-UA"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Положення</a:t>
            </a:r>
            <a:r>
              <a:rPr lang="ru-RU" sz="2200" dirty="0" smtClean="0">
                <a:solidFill>
                  <a:srgbClr val="000000"/>
                </a:solidFill>
                <a:latin typeface="Times New Roman" panose="02020603050405020304" pitchFamily="18" charset="0"/>
                <a:cs typeface="Times New Roman" panose="02020603050405020304" pitchFamily="18" charset="0"/>
              </a:rPr>
              <a:t> про </a:t>
            </a:r>
            <a:r>
              <a:rPr lang="ru-RU" sz="2200" dirty="0">
                <a:solidFill>
                  <a:srgbClr val="000000"/>
                </a:solidFill>
                <a:latin typeface="Times New Roman" panose="02020603050405020304" pitchFamily="18" charset="0"/>
                <a:cs typeface="Times New Roman" panose="02020603050405020304" pitchFamily="18" charset="0"/>
              </a:rPr>
              <a:t>порядок </a:t>
            </a:r>
            <a:r>
              <a:rPr lang="ru-RU" sz="2200" dirty="0" err="1">
                <a:solidFill>
                  <a:srgbClr val="000000"/>
                </a:solidFill>
                <a:latin typeface="Times New Roman" panose="02020603050405020304" pitchFamily="18" charset="0"/>
                <a:cs typeface="Times New Roman" panose="02020603050405020304" pitchFamily="18" charset="0"/>
              </a:rPr>
              <a:t>визначення</a:t>
            </a:r>
            <a:r>
              <a:rPr lang="ru-RU" sz="2200" dirty="0">
                <a:solidFill>
                  <a:srgbClr val="000000"/>
                </a:solidFill>
                <a:latin typeface="Times New Roman" panose="02020603050405020304" pitchFamily="18" charset="0"/>
                <a:cs typeface="Times New Roman" panose="02020603050405020304" pitchFamily="18" charset="0"/>
              </a:rPr>
              <a:t> банками </a:t>
            </a:r>
            <a:r>
              <a:rPr lang="ru-RU" sz="2200" dirty="0" err="1">
                <a:solidFill>
                  <a:srgbClr val="000000"/>
                </a:solidFill>
                <a:latin typeface="Times New Roman" panose="02020603050405020304" pitchFamily="18" charset="0"/>
                <a:cs typeface="Times New Roman" panose="02020603050405020304" pitchFamily="18" charset="0"/>
              </a:rPr>
              <a:t>України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розміру</a:t>
            </a:r>
            <a:r>
              <a:rPr lang="ru-RU" sz="2200" dirty="0">
                <a:solidFill>
                  <a:srgbClr val="000000"/>
                </a:solidFill>
                <a:latin typeface="Times New Roman" panose="02020603050405020304" pitchFamily="18" charset="0"/>
                <a:cs typeface="Times New Roman" panose="02020603050405020304" pitchFamily="18" charset="0"/>
              </a:rPr>
              <a:t> регулятивного </a:t>
            </a:r>
            <a:r>
              <a:rPr lang="ru-RU" sz="2200" dirty="0" err="1" smtClean="0">
                <a:solidFill>
                  <a:srgbClr val="000000"/>
                </a:solidFill>
                <a:latin typeface="Times New Roman" panose="02020603050405020304" pitchFamily="18" charset="0"/>
                <a:cs typeface="Times New Roman" panose="02020603050405020304" pitchFamily="18" charset="0"/>
              </a:rPr>
              <a:t>капіталу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Затверджене</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Постановою</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Правління</a:t>
            </a:r>
            <a:r>
              <a:rPr lang="ru-RU" sz="2200" dirty="0" smtClean="0">
                <a:solidFill>
                  <a:srgbClr val="000000"/>
                </a:solidFill>
                <a:latin typeface="Times New Roman" panose="02020603050405020304" pitchFamily="18" charset="0"/>
                <a:cs typeface="Times New Roman" panose="02020603050405020304" pitchFamily="18" charset="0"/>
              </a:rPr>
              <a:t> НБУ </a:t>
            </a:r>
            <a:r>
              <a:rPr lang="ru-RU" sz="2200" dirty="0" err="1" smtClean="0">
                <a:solidFill>
                  <a:srgbClr val="000000"/>
                </a:solidFill>
                <a:latin typeface="Times New Roman" panose="02020603050405020304" pitchFamily="18" charset="0"/>
                <a:cs typeface="Times New Roman" panose="02020603050405020304" pitchFamily="18" charset="0"/>
              </a:rPr>
              <a:t>від</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28.12.2023 № </a:t>
            </a:r>
            <a:r>
              <a:rPr lang="ru-RU" sz="2200" dirty="0" smtClean="0">
                <a:solidFill>
                  <a:srgbClr val="000000"/>
                </a:solidFill>
                <a:latin typeface="Times New Roman" panose="02020603050405020304" pitchFamily="18" charset="0"/>
                <a:cs typeface="Times New Roman" panose="02020603050405020304" pitchFamily="18" charset="0"/>
              </a:rPr>
              <a:t>196.</a:t>
            </a: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4. Банківська </a:t>
            </a:r>
            <a:r>
              <a:rPr lang="uk-UA" sz="2200" dirty="0">
                <a:solidFill>
                  <a:srgbClr val="000000"/>
                </a:solidFill>
                <a:latin typeface="Times New Roman" panose="02020603050405020304" pitchFamily="18" charset="0"/>
                <a:cs typeface="Times New Roman" panose="02020603050405020304" pitchFamily="18" charset="0"/>
              </a:rPr>
              <a:t>система: навчальний посібник / [Ситник Н.С., </a:t>
            </a:r>
            <a:r>
              <a:rPr lang="uk-UA" sz="2200" dirty="0" err="1">
                <a:solidFill>
                  <a:srgbClr val="000000"/>
                </a:solidFill>
                <a:latin typeface="Times New Roman" panose="02020603050405020304" pitchFamily="18" charset="0"/>
                <a:cs typeface="Times New Roman" panose="02020603050405020304" pitchFamily="18" charset="0"/>
              </a:rPr>
              <a:t>Стасишин</a:t>
            </a:r>
            <a:r>
              <a:rPr lang="uk-UA" sz="2200" dirty="0">
                <a:solidFill>
                  <a:srgbClr val="000000"/>
                </a:solidFill>
                <a:latin typeface="Times New Roman" panose="02020603050405020304" pitchFamily="18" charset="0"/>
                <a:cs typeface="Times New Roman" panose="02020603050405020304" pitchFamily="18" charset="0"/>
              </a:rPr>
              <a:t> А.В., </a:t>
            </a:r>
            <a:r>
              <a:rPr lang="uk-UA" sz="2200" dirty="0" err="1">
                <a:solidFill>
                  <a:srgbClr val="000000"/>
                </a:solidFill>
                <a:latin typeface="Times New Roman" panose="02020603050405020304" pitchFamily="18" charset="0"/>
                <a:cs typeface="Times New Roman" panose="02020603050405020304" pitchFamily="18" charset="0"/>
              </a:rPr>
              <a:t>Блащук-Девяткіна</a:t>
            </a:r>
            <a:r>
              <a:rPr lang="uk-UA" sz="2200" dirty="0">
                <a:solidFill>
                  <a:srgbClr val="000000"/>
                </a:solidFill>
                <a:latin typeface="Times New Roman" panose="02020603050405020304" pitchFamily="18" charset="0"/>
                <a:cs typeface="Times New Roman" panose="02020603050405020304" pitchFamily="18" charset="0"/>
              </a:rPr>
              <a:t> Н.З., </a:t>
            </a:r>
            <a:r>
              <a:rPr lang="uk-UA" sz="2200" dirty="0" err="1">
                <a:solidFill>
                  <a:srgbClr val="000000"/>
                </a:solidFill>
                <a:latin typeface="Times New Roman" panose="02020603050405020304" pitchFamily="18" charset="0"/>
                <a:cs typeface="Times New Roman" panose="02020603050405020304" pitchFamily="18" charset="0"/>
              </a:rPr>
              <a:t>Петик</a:t>
            </a:r>
            <a:r>
              <a:rPr lang="uk-UA" sz="2200" dirty="0">
                <a:solidFill>
                  <a:srgbClr val="000000"/>
                </a:solidFill>
                <a:latin typeface="Times New Roman" panose="02020603050405020304" pitchFamily="18" charset="0"/>
                <a:cs typeface="Times New Roman" panose="02020603050405020304" pitchFamily="18" charset="0"/>
              </a:rPr>
              <a:t> Л.О</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за </a:t>
            </a:r>
            <a:r>
              <a:rPr lang="uk-UA" sz="2200" dirty="0" err="1">
                <a:solidFill>
                  <a:srgbClr val="000000"/>
                </a:solidFill>
                <a:latin typeface="Times New Roman" panose="02020603050405020304" pitchFamily="18" charset="0"/>
                <a:cs typeface="Times New Roman" panose="02020603050405020304" pitchFamily="18" charset="0"/>
              </a:rPr>
              <a:t>заг</a:t>
            </a:r>
            <a:r>
              <a:rPr lang="uk-UA" sz="2200" dirty="0">
                <a:solidFill>
                  <a:srgbClr val="000000"/>
                </a:solidFill>
                <a:latin typeface="Times New Roman" panose="02020603050405020304" pitchFamily="18" charset="0"/>
                <a:cs typeface="Times New Roman" panose="02020603050405020304" pitchFamily="18" charset="0"/>
              </a:rPr>
              <a:t>. ред. Н. С. Ситник</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Львів: ЛНУ </a:t>
            </a:r>
            <a:r>
              <a:rPr lang="uk-UA" sz="2200" dirty="0" smtClean="0">
                <a:solidFill>
                  <a:srgbClr val="000000"/>
                </a:solidFill>
                <a:latin typeface="Times New Roman" panose="02020603050405020304" pitchFamily="18" charset="0"/>
                <a:cs typeface="Times New Roman" panose="02020603050405020304" pitchFamily="18" charset="0"/>
              </a:rPr>
              <a:t>імені </a:t>
            </a:r>
            <a:r>
              <a:rPr lang="uk-UA" sz="2200" dirty="0">
                <a:solidFill>
                  <a:srgbClr val="000000"/>
                </a:solidFill>
                <a:latin typeface="Times New Roman" panose="02020603050405020304" pitchFamily="18" charset="0"/>
                <a:cs typeface="Times New Roman" panose="02020603050405020304" pitchFamily="18" charset="0"/>
              </a:rPr>
              <a:t>Івана Франка, 2020. </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580 с.</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4.	</a:t>
            </a:r>
            <a:r>
              <a:rPr lang="uk-UA" sz="2200" dirty="0" smtClean="0">
                <a:solidFill>
                  <a:srgbClr val="000000"/>
                </a:solidFill>
                <a:latin typeface="Times New Roman" panose="02020603050405020304" pitchFamily="18" charset="0"/>
                <a:cs typeface="Times New Roman" panose="02020603050405020304" pitchFamily="18" charset="0"/>
              </a:rPr>
              <a:t>Банківські </a:t>
            </a:r>
            <a:r>
              <a:rPr lang="uk-UA" sz="2200" dirty="0">
                <a:solidFill>
                  <a:srgbClr val="000000"/>
                </a:solidFill>
                <a:latin typeface="Times New Roman" panose="02020603050405020304" pitchFamily="18" charset="0"/>
                <a:cs typeface="Times New Roman" panose="02020603050405020304" pitchFamily="18" charset="0"/>
              </a:rPr>
              <a:t>операції [текст]: </a:t>
            </a:r>
            <a:r>
              <a:rPr lang="uk-UA" sz="2200" dirty="0" err="1">
                <a:solidFill>
                  <a:srgbClr val="000000"/>
                </a:solidFill>
                <a:latin typeface="Times New Roman" panose="02020603050405020304" pitchFamily="18" charset="0"/>
                <a:cs typeface="Times New Roman" panose="02020603050405020304" pitchFamily="18" charset="0"/>
              </a:rPr>
              <a:t>навч.посіб</a:t>
            </a:r>
            <a:r>
              <a:rPr lang="uk-UA" sz="2200" dirty="0">
                <a:solidFill>
                  <a:srgbClr val="000000"/>
                </a:solidFill>
                <a:latin typeface="Times New Roman" panose="02020603050405020304" pitchFamily="18" charset="0"/>
                <a:cs typeface="Times New Roman" panose="02020603050405020304" pitchFamily="18" charset="0"/>
              </a:rPr>
              <a:t>. Н.І. Демчук, О.В. </a:t>
            </a:r>
            <a:r>
              <a:rPr lang="uk-UA" sz="2200" dirty="0" err="1">
                <a:solidFill>
                  <a:srgbClr val="000000"/>
                </a:solidFill>
                <a:latin typeface="Times New Roman" panose="02020603050405020304" pitchFamily="18" charset="0"/>
                <a:cs typeface="Times New Roman" panose="02020603050405020304" pitchFamily="18" charset="0"/>
              </a:rPr>
              <a:t>Довгаль</a:t>
            </a:r>
            <a:r>
              <a:rPr lang="uk-UA" sz="2200" dirty="0">
                <a:solidFill>
                  <a:srgbClr val="000000"/>
                </a:solidFill>
                <a:latin typeface="Times New Roman" panose="02020603050405020304" pitchFamily="18" charset="0"/>
                <a:cs typeface="Times New Roman" panose="02020603050405020304" pitchFamily="18" charset="0"/>
              </a:rPr>
              <a:t>, Ю.П. Владика. Дніпро: Пороги, 2017</a:t>
            </a:r>
            <a:r>
              <a:rPr lang="uk-UA" sz="2200" dirty="0" smtClean="0">
                <a:solidFill>
                  <a:srgbClr val="000000"/>
                </a:solidFill>
                <a:latin typeface="Times New Roman" panose="02020603050405020304" pitchFamily="18" charset="0"/>
                <a:cs typeface="Times New Roman" panose="02020603050405020304" pitchFamily="18" charset="0"/>
              </a:rPr>
              <a:t>. 461 с.</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5. </a:t>
            </a:r>
            <a:r>
              <a:rPr lang="uk-UA" sz="2200" dirty="0">
                <a:solidFill>
                  <a:srgbClr val="000000"/>
                </a:solidFill>
                <a:latin typeface="Times New Roman" panose="02020603050405020304" pitchFamily="18" charset="0"/>
                <a:cs typeface="Times New Roman" panose="02020603050405020304" pitchFamily="18" charset="0"/>
              </a:rPr>
              <a:t>	Петрук О.М. Банківські операції: </a:t>
            </a:r>
            <a:r>
              <a:rPr lang="uk-UA" sz="2200" dirty="0" err="1">
                <a:solidFill>
                  <a:srgbClr val="000000"/>
                </a:solidFill>
                <a:latin typeface="Times New Roman" panose="02020603050405020304" pitchFamily="18" charset="0"/>
                <a:cs typeface="Times New Roman" panose="02020603050405020304" pitchFamily="18" charset="0"/>
              </a:rPr>
              <a:t>навч</a:t>
            </a:r>
            <a:r>
              <a:rPr lang="uk-UA" sz="2200" dirty="0">
                <a:solidFill>
                  <a:srgbClr val="000000"/>
                </a:solidFill>
                <a:latin typeface="Times New Roman" panose="02020603050405020304" pitchFamily="18" charset="0"/>
                <a:cs typeface="Times New Roman" panose="02020603050405020304" pitchFamily="18" charset="0"/>
              </a:rPr>
              <a:t>. </a:t>
            </a:r>
            <a:r>
              <a:rPr lang="uk-UA" sz="2200" dirty="0" err="1">
                <a:solidFill>
                  <a:srgbClr val="000000"/>
                </a:solidFill>
                <a:latin typeface="Times New Roman" panose="02020603050405020304" pitchFamily="18" charset="0"/>
                <a:cs typeface="Times New Roman" panose="02020603050405020304" pitchFamily="18" charset="0"/>
              </a:rPr>
              <a:t>посібн</a:t>
            </a:r>
            <a:r>
              <a:rPr lang="uk-UA" sz="2200" dirty="0">
                <a:solidFill>
                  <a:srgbClr val="000000"/>
                </a:solidFill>
                <a:latin typeface="Times New Roman" panose="02020603050405020304" pitchFamily="18" charset="0"/>
                <a:cs typeface="Times New Roman" panose="02020603050405020304" pitchFamily="18" charset="0"/>
              </a:rPr>
              <a:t>. / О.М. Петрук, С.З. </a:t>
            </a:r>
            <a:r>
              <a:rPr lang="uk-UA" sz="2200" dirty="0" err="1">
                <a:solidFill>
                  <a:srgbClr val="000000"/>
                </a:solidFill>
                <a:latin typeface="Times New Roman" panose="02020603050405020304" pitchFamily="18" charset="0"/>
                <a:cs typeface="Times New Roman" panose="02020603050405020304" pitchFamily="18" charset="0"/>
              </a:rPr>
              <a:t>Мошенський</a:t>
            </a:r>
            <a:r>
              <a:rPr lang="uk-UA" sz="2200" dirty="0">
                <a:solidFill>
                  <a:srgbClr val="000000"/>
                </a:solidFill>
                <a:latin typeface="Times New Roman" panose="02020603050405020304" pitchFamily="18" charset="0"/>
                <a:cs typeface="Times New Roman" panose="02020603050405020304" pitchFamily="18" charset="0"/>
              </a:rPr>
              <a:t>, О.С. Новак. Житомир : ЖДТУ, 2011. 568 с.</a:t>
            </a: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9870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функцією власного </a:t>
            </a:r>
            <a:r>
              <a:rPr lang="uk-UA" sz="2200" dirty="0">
                <a:solidFill>
                  <a:srgbClr val="000000"/>
                </a:solidFill>
                <a:latin typeface="Times New Roman" panose="02020603050405020304" pitchFamily="18" charset="0"/>
                <a:cs typeface="Times New Roman" panose="02020603050405020304" pitchFamily="18" charset="0"/>
              </a:rPr>
              <a:t>капіталу є захист інтересів вкладників. Капітал відіграє також роль своєрідного захисного бар’єра і дозволяє банку продовжувати операції у разі виникнення великих непередбачених збитків або витрат</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Оперативна </a:t>
            </a:r>
            <a:r>
              <a:rPr lang="uk-UA" sz="2200" dirty="0">
                <a:solidFill>
                  <a:srgbClr val="000000"/>
                </a:solidFill>
                <a:latin typeface="Times New Roman" panose="02020603050405020304" pitchFamily="18" charset="0"/>
                <a:cs typeface="Times New Roman" panose="02020603050405020304" pitchFamily="18" charset="0"/>
              </a:rPr>
              <a:t>функція включає виділення власних коштів на придбання будівель, обладнання, а також створення фінансового резерву на випадок непередбачених збитків</a:t>
            </a:r>
            <a:r>
              <a:rPr lang="uk-UA" sz="2200" dirty="0" smtClean="0">
                <a:solidFill>
                  <a:srgbClr val="000000"/>
                </a:solidFill>
                <a:latin typeface="Times New Roman" panose="02020603050405020304" pitchFamily="18" charset="0"/>
                <a:cs typeface="Times New Roman" panose="02020603050405020304" pitchFamily="18" charset="0"/>
              </a:rPr>
              <a:t>. </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Регулююча </a:t>
            </a:r>
            <a:r>
              <a:rPr lang="uk-UA" sz="2200" dirty="0">
                <a:solidFill>
                  <a:srgbClr val="000000"/>
                </a:solidFill>
                <a:latin typeface="Times New Roman" panose="02020603050405020304" pitchFamily="18" charset="0"/>
                <a:cs typeface="Times New Roman" panose="02020603050405020304" pitchFamily="18" charset="0"/>
              </a:rPr>
              <a:t>функція капіталу пов’язана виключно з особливою зацікавленістю суспільства в успішному функціонуванні банків. </a:t>
            </a:r>
            <a:r>
              <a:rPr lang="uk-UA" sz="2200" dirty="0" smtClean="0">
                <a:solidFill>
                  <a:srgbClr val="000000"/>
                </a:solidFill>
                <a:latin typeface="Times New Roman" panose="02020603050405020304" pitchFamily="18" charset="0"/>
                <a:cs typeface="Times New Roman" panose="02020603050405020304" pitchFamily="18" charset="0"/>
              </a:rPr>
              <a:t>За </a:t>
            </a:r>
            <a:r>
              <a:rPr lang="uk-UA" sz="2200" dirty="0">
                <a:solidFill>
                  <a:srgbClr val="000000"/>
                </a:solidFill>
                <a:latin typeface="Times New Roman" panose="02020603050405020304" pitchFamily="18" charset="0"/>
                <a:cs typeface="Times New Roman" panose="02020603050405020304" pitchFamily="18" charset="0"/>
              </a:rPr>
              <a:t>допомогою показника капіталу центральний банк (НБУ) здійснює оцінку і контроль за діяльністю комерційних банків. Так, від банків вимагається підтримувати їх регулятивний капітал на рівні, </a:t>
            </a:r>
            <a:r>
              <a:rPr lang="uk-UA" sz="2200" dirty="0" smtClean="0">
                <a:solidFill>
                  <a:srgbClr val="000000"/>
                </a:solidFill>
                <a:latin typeface="Times New Roman" panose="02020603050405020304" pitchFamily="18" charset="0"/>
                <a:cs typeface="Times New Roman" panose="02020603050405020304" pitchFamily="18" charset="0"/>
              </a:rPr>
              <a:t>встановленому НБУ, </a:t>
            </a:r>
            <a:r>
              <a:rPr lang="uk-UA" sz="2200" dirty="0">
                <a:solidFill>
                  <a:srgbClr val="000000"/>
                </a:solidFill>
                <a:latin typeface="Times New Roman" panose="02020603050405020304" pitchFamily="18" charset="0"/>
                <a:cs typeface="Times New Roman" panose="02020603050405020304" pitchFamily="18" charset="0"/>
              </a:rPr>
              <a:t>зважених до ризику активів і позабалансових зобов’язань. НБУ має також право встановлювати мінімальний коефіцієнт співвідношення регулятивного капіталу до сукупних активів.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Окремі </a:t>
            </a:r>
            <a:r>
              <a:rPr lang="uk-UA" sz="2200" dirty="0">
                <a:solidFill>
                  <a:srgbClr val="000000"/>
                </a:solidFill>
                <a:latin typeface="Times New Roman" panose="02020603050405020304" pitchFamily="18" charset="0"/>
                <a:cs typeface="Times New Roman" panose="02020603050405020304" pitchFamily="18" charset="0"/>
              </a:rPr>
              <a:t>автори до названих функцій додатково виділяють інші функції, наприклад, капітал забезпечує доступ до ринків фінансових ресурсів і захищає банки від проблем ліквідності або капітал стримує зростання та обмежує ризик</a:t>
            </a:r>
            <a:r>
              <a:rPr lang="uk-UA"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Дійсно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банківський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капітал</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адекватний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його</a:t>
            </a:r>
            <a:r>
              <a:rPr lang="ru-RU" sz="2200" dirty="0">
                <a:solidFill>
                  <a:srgbClr val="000000"/>
                </a:solidFill>
                <a:latin typeface="Times New Roman" panose="02020603050405020304" pitchFamily="18" charset="0"/>
                <a:cs typeface="Times New Roman" panose="02020603050405020304" pitchFamily="18" charset="0"/>
              </a:rPr>
              <a:t> активам, </a:t>
            </a:r>
            <a:r>
              <a:rPr lang="ru-RU" sz="2200" dirty="0" err="1">
                <a:solidFill>
                  <a:srgbClr val="000000"/>
                </a:solidFill>
                <a:latin typeface="Times New Roman" panose="02020603050405020304" pitchFamily="18" charset="0"/>
                <a:cs typeface="Times New Roman" panose="02020603050405020304" pitchFamily="18" charset="0"/>
              </a:rPr>
              <a:t>зменшує</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операційні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проблеми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забезпечуючи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вільний</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4882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доступ </a:t>
            </a:r>
            <a:r>
              <a:rPr lang="uk-UA" sz="2200" dirty="0">
                <a:solidFill>
                  <a:srgbClr val="000000"/>
                </a:solidFill>
                <a:latin typeface="Times New Roman" panose="02020603050405020304" pitchFamily="18" charset="0"/>
                <a:cs typeface="Times New Roman" panose="02020603050405020304" pitchFamily="18" charset="0"/>
              </a:rPr>
              <a:t>до фінансових ринків. Великий капітал надає банку можливість отримувати позики з традиційних джерел по звичайних ставках, не здійснюючи при цьому значних витрат у вигляді сплати відсотків за користування залученими ресурсами за підвищеною ставкою. Великий власний капітал забезпечує стабільну репутацію комерційного банку на фінансовому ринку, упевненість у ньому корпоративної клієнтури, вкладників і партнерів по бізнесу</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Також капітал стримує непродумане зростання та зменшує ризик обмеженням розміру нових активів, які банк може придбати через фінансування за допомогою позикових коштів. Ця функція тісно пов’язана з нормативом капіталу, що встановлюється державними органами до активів. Якщо банки вирішують збільшити розмір позик або придбати інші активи, то вони повинні підтримувати зростання за допомогою додаткового фінансування акціонерного капіталу. Це стримує спекулятивне зростання активів, оскільки банки завжди повинні залишатися в межах своїх можливостей успішного управління активами</a:t>
            </a:r>
            <a:r>
              <a:rPr lang="uk-UA" sz="2200" dirty="0" smtClean="0">
                <a:solidFill>
                  <a:srgbClr val="000000"/>
                </a:solidFill>
                <a:latin typeface="Times New Roman" panose="02020603050405020304" pitchFamily="18" charset="0"/>
                <a:cs typeface="Times New Roman" panose="02020603050405020304" pitchFamily="18" charset="0"/>
              </a:rPr>
              <a:t>. 	Ці </a:t>
            </a:r>
            <a:r>
              <a:rPr lang="uk-UA" sz="2200" dirty="0">
                <a:solidFill>
                  <a:srgbClr val="000000"/>
                </a:solidFill>
                <a:latin typeface="Times New Roman" panose="02020603050405020304" pitchFamily="18" charset="0"/>
                <a:cs typeface="Times New Roman" panose="02020603050405020304" pitchFamily="18" charset="0"/>
              </a:rPr>
              <a:t>функції капіталу сприяють зниженню ризиків. Подібний підхід має </a:t>
            </a:r>
            <a:r>
              <a:rPr lang="uk-UA" sz="2200" dirty="0" smtClean="0">
                <a:solidFill>
                  <a:srgbClr val="000000"/>
                </a:solidFill>
                <a:latin typeface="Times New Roman" panose="02020603050405020304" pitchFamily="18" charset="0"/>
                <a:cs typeface="Times New Roman" panose="02020603050405020304" pitchFamily="18" charset="0"/>
              </a:rPr>
              <a:t>більшу</a:t>
            </a:r>
            <a:r>
              <a:rPr lang="en-US"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практичну</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цінність</a:t>
            </a:r>
            <a:r>
              <a:rPr lang="ru-RU" sz="2200" dirty="0">
                <a:solidFill>
                  <a:srgbClr val="000000"/>
                </a:solidFill>
                <a:latin typeface="Times New Roman" panose="02020603050405020304" pitchFamily="18" charset="0"/>
                <a:cs typeface="Times New Roman" panose="02020603050405020304" pitchFamily="18" charset="0"/>
              </a:rPr>
              <a:t> і </a:t>
            </a:r>
            <a:r>
              <a:rPr lang="ru-RU" sz="2200" dirty="0" err="1">
                <a:solidFill>
                  <a:srgbClr val="000000"/>
                </a:solidFill>
                <a:latin typeface="Times New Roman" panose="02020603050405020304" pitchFamily="18" charset="0"/>
                <a:cs typeface="Times New Roman" panose="02020603050405020304" pitchFamily="18" charset="0"/>
              </a:rPr>
              <a:t>пристосований</a:t>
            </a:r>
            <a:r>
              <a:rPr lang="ru-RU" sz="2200" dirty="0">
                <a:solidFill>
                  <a:srgbClr val="000000"/>
                </a:solidFill>
                <a:latin typeface="Times New Roman" panose="02020603050405020304" pitchFamily="18" charset="0"/>
                <a:cs typeface="Times New Roman" panose="02020603050405020304" pitchFamily="18" charset="0"/>
              </a:rPr>
              <a:t> для </a:t>
            </a:r>
            <a:r>
              <a:rPr lang="ru-RU" sz="2200" dirty="0" err="1">
                <a:solidFill>
                  <a:srgbClr val="000000"/>
                </a:solidFill>
                <a:latin typeface="Times New Roman" panose="02020603050405020304" pitchFamily="18" charset="0"/>
                <a:cs typeface="Times New Roman" panose="02020603050405020304" pitchFamily="18" charset="0"/>
              </a:rPr>
              <a:t>цілей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управління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комерційним</a:t>
            </a:r>
            <a:r>
              <a:rPr lang="ru-RU" sz="2200" dirty="0">
                <a:solidFill>
                  <a:srgbClr val="000000"/>
                </a:solidFill>
                <a:latin typeface="Times New Roman" panose="02020603050405020304" pitchFamily="18" charset="0"/>
                <a:cs typeface="Times New Roman" panose="02020603050405020304" pitchFamily="18" charset="0"/>
              </a:rPr>
              <a:t> банком.</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2335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Рис. 1. Функції капіталу банку</a:t>
            </a:r>
          </a:p>
          <a:p>
            <a:pPr algn="just">
              <a:spcBef>
                <a:spcPts val="0"/>
              </a:spcBef>
            </a:pPr>
            <a:endParaRPr lang="ru-RU"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endParaRPr lang="uk-UA" sz="2200" dirty="0">
              <a:solidFill>
                <a:srgbClr val="000000"/>
              </a:solidFill>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stretch>
            <a:fillRect/>
          </a:stretch>
        </p:blipFill>
        <p:spPr>
          <a:xfrm>
            <a:off x="2403901" y="995881"/>
            <a:ext cx="7981802" cy="5260063"/>
          </a:xfrm>
          <a:prstGeom prst="rect">
            <a:avLst/>
          </a:prstGeom>
        </p:spPr>
      </p:pic>
    </p:spTree>
    <p:extLst>
      <p:ext uri="{BB962C8B-B14F-4D97-AF65-F5344CB8AC3E}">
        <p14:creationId xmlns:p14="http://schemas.microsoft.com/office/powerpoint/2010/main" val="604448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Розглянуті функції доводять, що власний капітал – основа комерційної діяльності банку. Він забезпечує його самостійність і гарантує його фінансову стійкість, виступаючи джерелом зменшення наслідків різних ризиків, які несе банк.</a:t>
            </a: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a:p>
            <a:pPr algn="ctr">
              <a:spcBef>
                <a:spcPts val="0"/>
              </a:spcBef>
            </a:pPr>
            <a:r>
              <a:rPr lang="uk-UA" sz="2400" b="1" dirty="0" smtClean="0">
                <a:solidFill>
                  <a:srgbClr val="000000"/>
                </a:solidFill>
                <a:latin typeface="Times New Roman" panose="02020603050405020304" pitchFamily="18" charset="0"/>
                <a:cs typeface="Times New Roman" panose="02020603050405020304" pitchFamily="18" charset="0"/>
              </a:rPr>
              <a:t>2</a:t>
            </a:r>
            <a:r>
              <a:rPr lang="uk-UA" sz="2400" b="1" dirty="0">
                <a:solidFill>
                  <a:srgbClr val="000000"/>
                </a:solidFill>
                <a:latin typeface="Times New Roman" panose="02020603050405020304" pitchFamily="18" charset="0"/>
                <a:cs typeface="Times New Roman" panose="02020603050405020304" pitchFamily="18" charset="0"/>
              </a:rPr>
              <a:t>. Структура та порядок формування капіталу банку</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Регулятивний </a:t>
            </a:r>
            <a:r>
              <a:rPr lang="uk-UA" sz="2200" dirty="0">
                <a:solidFill>
                  <a:srgbClr val="000000"/>
                </a:solidFill>
                <a:latin typeface="Times New Roman" panose="02020603050405020304" pitchFamily="18" charset="0"/>
                <a:cs typeface="Times New Roman" panose="02020603050405020304" pitchFamily="18" charset="0"/>
              </a:rPr>
              <a:t>капітал є одним з найважливіших показників діяльності банків, основним призначенням якого є покриття негативних </a:t>
            </a:r>
            <a:r>
              <a:rPr lang="uk-UA" sz="2200" dirty="0" smtClean="0">
                <a:solidFill>
                  <a:srgbClr val="000000"/>
                </a:solidFill>
                <a:latin typeface="Times New Roman" panose="02020603050405020304" pitchFamily="18" charset="0"/>
                <a:cs typeface="Times New Roman" panose="02020603050405020304" pitchFamily="18" charset="0"/>
              </a:rPr>
              <a:t>наслідків різноманітних </a:t>
            </a:r>
            <a:r>
              <a:rPr lang="uk-UA" sz="2200" dirty="0">
                <a:solidFill>
                  <a:srgbClr val="000000"/>
                </a:solidFill>
                <a:latin typeface="Times New Roman" panose="02020603050405020304" pitchFamily="18" charset="0"/>
                <a:cs typeface="Times New Roman" panose="02020603050405020304" pitchFamily="18" charset="0"/>
              </a:rPr>
              <a:t>ризиків, які банки беруть на себе в </a:t>
            </a:r>
            <a:r>
              <a:rPr lang="uk-UA" sz="2200" dirty="0" smtClean="0">
                <a:solidFill>
                  <a:srgbClr val="000000"/>
                </a:solidFill>
                <a:latin typeface="Times New Roman" panose="02020603050405020304" pitchFamily="18" charset="0"/>
                <a:cs typeface="Times New Roman" panose="02020603050405020304" pitchFamily="18" charset="0"/>
              </a:rPr>
              <a:t>процесі своєї </a:t>
            </a:r>
            <a:r>
              <a:rPr lang="uk-UA" sz="2200" dirty="0">
                <a:solidFill>
                  <a:srgbClr val="000000"/>
                </a:solidFill>
                <a:latin typeface="Times New Roman" panose="02020603050405020304" pitchFamily="18" charset="0"/>
                <a:cs typeface="Times New Roman" panose="02020603050405020304" pitchFamily="18" charset="0"/>
              </a:rPr>
              <a:t>діяльності, та забезпечення захисту вкладів, </a:t>
            </a:r>
            <a:r>
              <a:rPr lang="uk-UA" sz="2200" dirty="0" smtClean="0">
                <a:solidFill>
                  <a:srgbClr val="000000"/>
                </a:solidFill>
                <a:latin typeface="Times New Roman" panose="02020603050405020304" pitchFamily="18" charset="0"/>
                <a:cs typeface="Times New Roman" panose="02020603050405020304" pitchFamily="18" charset="0"/>
              </a:rPr>
              <a:t>фінансової стійкості </a:t>
            </a:r>
            <a:r>
              <a:rPr lang="uk-UA" sz="2200" dirty="0">
                <a:solidFill>
                  <a:srgbClr val="000000"/>
                </a:solidFill>
                <a:latin typeface="Times New Roman" panose="02020603050405020304" pitchFamily="18" charset="0"/>
                <a:cs typeface="Times New Roman" panose="02020603050405020304" pitchFamily="18" charset="0"/>
              </a:rPr>
              <a:t>й стабільної діяльності банків.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Тому розмір регулятивного капіталу є важливим фактором забезпечення надійності функціонування банку і повинен перебувати під контролем НБУ. Структурна побудова власного капіталу комерційного банку встановлена Законом України «Про банки і банківську діяльність» (ст. 30) і полягає у виділенні елементів двох рівнів: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1)  капіталу 1 рівня, який складається з основного капіталу 1 рівня та додаткового капіталу 1 рівня, складовою якого є, зокрема, інструмент з умовами списання/конверсії;</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капіталу 2 рівня.</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056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Рис. 2. Нормативна</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будова капіталу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банку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endParaRPr lang="uk-UA" sz="2200" dirty="0">
              <a:solidFill>
                <a:srgbClr val="000000"/>
              </a:solidFill>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stretch>
            <a:fillRect/>
          </a:stretch>
        </p:blipFill>
        <p:spPr>
          <a:xfrm>
            <a:off x="3187167" y="561315"/>
            <a:ext cx="7196583" cy="5709763"/>
          </a:xfrm>
          <a:prstGeom prst="rect">
            <a:avLst/>
          </a:prstGeom>
        </p:spPr>
      </p:pic>
    </p:spTree>
    <p:extLst>
      <p:ext uri="{BB962C8B-B14F-4D97-AF65-F5344CB8AC3E}">
        <p14:creationId xmlns:p14="http://schemas.microsoft.com/office/powerpoint/2010/main" val="3339970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06994" y="325926"/>
            <a:ext cx="11144816" cy="6228784"/>
          </a:xfrm>
        </p:spPr>
        <p:txBody>
          <a:bodyPr>
            <a:normAutofit fontScale="92500" lnSpcReduction="10000"/>
          </a:bodyPr>
          <a:lstStyle/>
          <a:p>
            <a:pPr algn="just">
              <a:lnSpc>
                <a:spcPct val="120000"/>
              </a:lnSpc>
              <a:spcBef>
                <a:spcPts val="0"/>
              </a:spcBef>
            </a:pPr>
            <a:r>
              <a:rPr lang="uk-UA" sz="2200" i="1"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Банк розробляє та затверджує рішенням уповноваженого органу внутрішньобанківське положення щодо визначення розміру регулятивного </a:t>
            </a:r>
            <a:r>
              <a:rPr lang="uk-UA" sz="2200" dirty="0" smtClean="0">
                <a:solidFill>
                  <a:srgbClr val="000000"/>
                </a:solidFill>
                <a:latin typeface="Times New Roman" panose="02020603050405020304" pitchFamily="18" charset="0"/>
                <a:cs typeface="Times New Roman" panose="02020603050405020304" pitchFamily="18" charset="0"/>
              </a:rPr>
              <a:t>капіталу, </a:t>
            </a:r>
            <a:r>
              <a:rPr lang="uk-UA" sz="2200" dirty="0">
                <a:solidFill>
                  <a:srgbClr val="000000"/>
                </a:solidFill>
                <a:latin typeface="Times New Roman" panose="02020603050405020304" pitchFamily="18" charset="0"/>
                <a:cs typeface="Times New Roman" panose="02020603050405020304" pitchFamily="18" charset="0"/>
              </a:rPr>
              <a:t>яке документально закріплює процес розрахунку розміру регулятивного капіталу, регламентує інші питання, що пов’язані з отриманням інформації для цілей такого розрахунку та враховує вимоги </a:t>
            </a:r>
            <a:r>
              <a:rPr lang="uk-UA" sz="2200" dirty="0" smtClean="0">
                <a:solidFill>
                  <a:srgbClr val="000000"/>
                </a:solidFill>
                <a:latin typeface="Times New Roman" panose="02020603050405020304" pitchFamily="18" charset="0"/>
                <a:cs typeface="Times New Roman" panose="02020603050405020304" pitchFamily="18" charset="0"/>
              </a:rPr>
              <a:t>НБУ. </a:t>
            </a:r>
          </a:p>
          <a:p>
            <a:pPr algn="just">
              <a:lnSpc>
                <a:spcPct val="120000"/>
              </a:lnSpc>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Внутрішньобанківське </a:t>
            </a:r>
            <a:r>
              <a:rPr lang="uk-UA" sz="2200" dirty="0">
                <a:solidFill>
                  <a:srgbClr val="000000"/>
                </a:solidFill>
                <a:latin typeface="Times New Roman" panose="02020603050405020304" pitchFamily="18" charset="0"/>
                <a:cs typeface="Times New Roman" panose="02020603050405020304" pitchFamily="18" charset="0"/>
              </a:rPr>
              <a:t>положення має щонайменше містити:</a:t>
            </a:r>
          </a:p>
          <a:p>
            <a:pPr algn="just">
              <a:lnSpc>
                <a:spcPct val="120000"/>
              </a:lnSpc>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a:t>
            </a:r>
            <a:r>
              <a:rPr lang="uk-UA" sz="2200" dirty="0">
                <a:solidFill>
                  <a:srgbClr val="000000"/>
                </a:solidFill>
                <a:latin typeface="Times New Roman" panose="02020603050405020304" pitchFamily="18" charset="0"/>
                <a:cs typeface="Times New Roman" panose="02020603050405020304" pitchFamily="18" charset="0"/>
              </a:rPr>
              <a:t>) критерії, визначені банком для впровадження принципів, визначених </a:t>
            </a:r>
            <a:r>
              <a:rPr lang="uk-UA" sz="2200" dirty="0" smtClean="0">
                <a:solidFill>
                  <a:srgbClr val="000000"/>
                </a:solidFill>
                <a:latin typeface="Times New Roman" panose="02020603050405020304" pitchFamily="18" charset="0"/>
                <a:cs typeface="Times New Roman" panose="02020603050405020304" pitchFamily="18" charset="0"/>
              </a:rPr>
              <a:t>НБУ;</a:t>
            </a:r>
            <a:endParaRPr lang="uk-UA" sz="2200" dirty="0">
              <a:solidFill>
                <a:srgbClr val="000000"/>
              </a:solidFill>
              <a:latin typeface="Times New Roman" panose="02020603050405020304" pitchFamily="18" charset="0"/>
              <a:cs typeface="Times New Roman" panose="02020603050405020304" pitchFamily="18" charset="0"/>
            </a:endParaRPr>
          </a:p>
          <a:p>
            <a:pPr algn="just">
              <a:lnSpc>
                <a:spcPct val="120000"/>
              </a:lnSpc>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a:t>
            </a:r>
            <a:r>
              <a:rPr lang="uk-UA" sz="2200" dirty="0">
                <a:solidFill>
                  <a:srgbClr val="000000"/>
                </a:solidFill>
                <a:latin typeface="Times New Roman" panose="02020603050405020304" pitchFamily="18" charset="0"/>
                <a:cs typeface="Times New Roman" panose="02020603050405020304" pitchFamily="18" charset="0"/>
              </a:rPr>
              <a:t>) методику розрахунку розміру регулятивного капіталу, з урахуванням встановленого в банку управлінського та аналітичного обліку операцій банку;</a:t>
            </a:r>
          </a:p>
          <a:p>
            <a:pPr algn="just">
              <a:lnSpc>
                <a:spcPct val="120000"/>
              </a:lnSpc>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a:t>
            </a:r>
            <a:r>
              <a:rPr lang="uk-UA" sz="2200" dirty="0">
                <a:solidFill>
                  <a:srgbClr val="000000"/>
                </a:solidFill>
                <a:latin typeface="Times New Roman" panose="02020603050405020304" pitchFamily="18" charset="0"/>
                <a:cs typeface="Times New Roman" panose="02020603050405020304" pitchFamily="18" charset="0"/>
              </a:rPr>
              <a:t>) підходи, обрані банком до розрахунку </a:t>
            </a:r>
            <a:r>
              <a:rPr lang="uk-UA" sz="2200" dirty="0" err="1">
                <a:solidFill>
                  <a:srgbClr val="000000"/>
                </a:solidFill>
                <a:latin typeface="Times New Roman" panose="02020603050405020304" pitchFamily="18" charset="0"/>
                <a:cs typeface="Times New Roman" panose="02020603050405020304" pitchFamily="18" charset="0"/>
              </a:rPr>
              <a:t>вирахувань</a:t>
            </a:r>
            <a:r>
              <a:rPr lang="uk-UA" sz="2200" dirty="0">
                <a:solidFill>
                  <a:srgbClr val="000000"/>
                </a:solidFill>
                <a:latin typeface="Times New Roman" panose="02020603050405020304" pitchFamily="18" charset="0"/>
                <a:cs typeface="Times New Roman" panose="02020603050405020304" pitchFamily="18" charset="0"/>
              </a:rPr>
              <a:t> з капіталу, визначених </a:t>
            </a:r>
            <a:r>
              <a:rPr lang="uk-UA" sz="2200" dirty="0" smtClean="0">
                <a:solidFill>
                  <a:srgbClr val="000000"/>
                </a:solidFill>
                <a:latin typeface="Times New Roman" panose="02020603050405020304" pitchFamily="18" charset="0"/>
                <a:cs typeface="Times New Roman" panose="02020603050405020304" pitchFamily="18" charset="0"/>
              </a:rPr>
              <a:t>НБУ, </a:t>
            </a:r>
            <a:r>
              <a:rPr lang="uk-UA" sz="2200" dirty="0">
                <a:solidFill>
                  <a:srgbClr val="000000"/>
                </a:solidFill>
                <a:latin typeface="Times New Roman" panose="02020603050405020304" pitchFamily="18" charset="0"/>
                <a:cs typeface="Times New Roman" panose="02020603050405020304" pitchFamily="18" charset="0"/>
              </a:rPr>
              <a:t>що ураховують бізнес-модель банку, кредитну та інвестиційну політику банку та складність здійснюваних ним операцій;</a:t>
            </a:r>
          </a:p>
          <a:p>
            <a:pPr algn="just">
              <a:lnSpc>
                <a:spcPct val="120000"/>
              </a:lnSpc>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4</a:t>
            </a:r>
            <a:r>
              <a:rPr lang="uk-UA" sz="2200" dirty="0">
                <a:solidFill>
                  <a:srgbClr val="000000"/>
                </a:solidFill>
                <a:latin typeface="Times New Roman" panose="02020603050405020304" pitchFamily="18" charset="0"/>
                <a:cs typeface="Times New Roman" panose="02020603050405020304" pitchFamily="18" charset="0"/>
              </a:rPr>
              <a:t>) процедури, порядок та строки отримання банком інформації, необхідної для цілей розрахунку складових та </a:t>
            </a:r>
            <a:r>
              <a:rPr lang="uk-UA" sz="2200" dirty="0" err="1">
                <a:solidFill>
                  <a:srgbClr val="000000"/>
                </a:solidFill>
                <a:latin typeface="Times New Roman" panose="02020603050405020304" pitchFamily="18" charset="0"/>
                <a:cs typeface="Times New Roman" panose="02020603050405020304" pitchFamily="18" charset="0"/>
              </a:rPr>
              <a:t>вирахувань</a:t>
            </a:r>
            <a:r>
              <a:rPr lang="uk-UA" sz="2200" dirty="0">
                <a:solidFill>
                  <a:srgbClr val="000000"/>
                </a:solidFill>
                <a:latin typeface="Times New Roman" panose="02020603050405020304" pitchFamily="18" charset="0"/>
                <a:cs typeface="Times New Roman" panose="02020603050405020304" pitchFamily="18" charset="0"/>
              </a:rPr>
              <a:t> з капіталу;</a:t>
            </a:r>
          </a:p>
          <a:p>
            <a:pPr algn="just">
              <a:lnSpc>
                <a:spcPct val="120000"/>
              </a:lnSpc>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5</a:t>
            </a:r>
            <a:r>
              <a:rPr lang="uk-UA" sz="2200" dirty="0">
                <a:solidFill>
                  <a:srgbClr val="000000"/>
                </a:solidFill>
                <a:latin typeface="Times New Roman" panose="02020603050405020304" pitchFamily="18" charset="0"/>
                <a:cs typeface="Times New Roman" panose="02020603050405020304" pitchFamily="18" charset="0"/>
              </a:rPr>
              <a:t>) механізми внутрішнього контролю за відповідністю, достовірністю, повнотою розрахунку розміру регулятивного капіталу згідно з вимогами </a:t>
            </a:r>
            <a:r>
              <a:rPr lang="uk-UA" sz="2200" dirty="0" smtClean="0">
                <a:solidFill>
                  <a:srgbClr val="000000"/>
                </a:solidFill>
                <a:latin typeface="Times New Roman" panose="02020603050405020304" pitchFamily="18" charset="0"/>
                <a:cs typeface="Times New Roman" panose="02020603050405020304" pitchFamily="18" charset="0"/>
              </a:rPr>
              <a:t>НБУ.</a:t>
            </a:r>
            <a:endParaRPr lang="uk-UA" sz="2200" dirty="0">
              <a:solidFill>
                <a:srgbClr val="000000"/>
              </a:solidFill>
              <a:latin typeface="Times New Roman" panose="02020603050405020304" pitchFamily="18" charset="0"/>
              <a:cs typeface="Times New Roman" panose="02020603050405020304" pitchFamily="18" charset="0"/>
            </a:endParaRPr>
          </a:p>
          <a:p>
            <a:pPr algn="just">
              <a:lnSpc>
                <a:spcPct val="120000"/>
              </a:lnSpc>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Відповідність </a:t>
            </a:r>
            <a:r>
              <a:rPr lang="uk-UA" sz="2200" dirty="0">
                <a:solidFill>
                  <a:srgbClr val="000000"/>
                </a:solidFill>
                <a:latin typeface="Times New Roman" panose="02020603050405020304" pitchFamily="18" charset="0"/>
                <a:cs typeface="Times New Roman" panose="02020603050405020304" pitchFamily="18" charset="0"/>
              </a:rPr>
              <a:t>внутрішньобанківського положення та визначеного банком розміру регулятивного капіталу вимогам </a:t>
            </a:r>
            <a:r>
              <a:rPr lang="uk-UA" sz="2200" dirty="0" smtClean="0">
                <a:solidFill>
                  <a:srgbClr val="000000"/>
                </a:solidFill>
                <a:latin typeface="Times New Roman" panose="02020603050405020304" pitchFamily="18" charset="0"/>
                <a:cs typeface="Times New Roman" panose="02020603050405020304" pitchFamily="18" charset="0"/>
              </a:rPr>
              <a:t>відповідного </a:t>
            </a:r>
            <a:r>
              <a:rPr lang="uk-UA" sz="2200" dirty="0">
                <a:solidFill>
                  <a:srgbClr val="000000"/>
                </a:solidFill>
                <a:latin typeface="Times New Roman" panose="02020603050405020304" pitchFamily="18" charset="0"/>
                <a:cs typeface="Times New Roman" panose="02020603050405020304" pitchFamily="18" charset="0"/>
              </a:rPr>
              <a:t>Положення </a:t>
            </a:r>
            <a:r>
              <a:rPr lang="uk-UA" sz="2200" dirty="0" smtClean="0">
                <a:solidFill>
                  <a:srgbClr val="000000"/>
                </a:solidFill>
                <a:latin typeface="Times New Roman" panose="02020603050405020304" pitchFamily="18" charset="0"/>
                <a:cs typeface="Times New Roman" panose="02020603050405020304" pitchFamily="18" charset="0"/>
              </a:rPr>
              <a:t>НБУ є </a:t>
            </a:r>
            <a:r>
              <a:rPr lang="uk-UA" sz="2200" dirty="0">
                <a:solidFill>
                  <a:srgbClr val="000000"/>
                </a:solidFill>
                <a:latin typeface="Times New Roman" panose="02020603050405020304" pitchFamily="18" charset="0"/>
                <a:cs typeface="Times New Roman" panose="02020603050405020304" pitchFamily="18" charset="0"/>
              </a:rPr>
              <a:t>предметом оцінки </a:t>
            </a:r>
            <a:r>
              <a:rPr lang="uk-UA" sz="2200" dirty="0" smtClean="0">
                <a:solidFill>
                  <a:srgbClr val="000000"/>
                </a:solidFill>
                <a:latin typeface="Times New Roman" panose="02020603050405020304" pitchFamily="18" charset="0"/>
                <a:cs typeface="Times New Roman" panose="02020603050405020304" pitchFamily="18" charset="0"/>
              </a:rPr>
              <a:t>регулятора </a:t>
            </a:r>
            <a:r>
              <a:rPr lang="uk-UA" sz="2200" dirty="0">
                <a:solidFill>
                  <a:srgbClr val="000000"/>
                </a:solidFill>
                <a:latin typeface="Times New Roman" panose="02020603050405020304" pitchFamily="18" charset="0"/>
                <a:cs typeface="Times New Roman" panose="02020603050405020304" pitchFamily="18" charset="0"/>
              </a:rPr>
              <a:t>під час здійснення банківського нагляду.</a:t>
            </a:r>
            <a:r>
              <a:rPr lang="uk-UA" sz="2200" dirty="0" smtClean="0">
                <a:solidFill>
                  <a:srgbClr val="000000"/>
                </a:solidFill>
                <a:latin typeface="Times New Roman" panose="02020603050405020304" pitchFamily="18" charset="0"/>
                <a:cs typeface="Times New Roman" panose="02020603050405020304" pitchFamily="18" charset="0"/>
              </a:rPr>
              <a:t>	</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3074029"/>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3106</TotalTime>
  <Words>1030</Words>
  <Application>Microsoft Office PowerPoint</Application>
  <PresentationFormat>Широкоэкранный</PresentationFormat>
  <Paragraphs>223</Paragraphs>
  <Slides>32</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32</vt:i4>
      </vt:variant>
    </vt:vector>
  </HeadingPairs>
  <TitlesOfParts>
    <vt:vector size="38" baseType="lpstr">
      <vt:lpstr>Arial</vt:lpstr>
      <vt:lpstr>Calibri</vt:lpstr>
      <vt:lpstr>Century Gothic</vt:lpstr>
      <vt:lpstr>Times New Roman</vt:lpstr>
      <vt:lpstr>Wingdings 3</vt:lpstr>
      <vt:lpstr>Легкий дым</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Dell</dc:creator>
  <cp:lastModifiedBy>Dell</cp:lastModifiedBy>
  <cp:revision>259</cp:revision>
  <dcterms:created xsi:type="dcterms:W3CDTF">2021-12-07T18:51:55Z</dcterms:created>
  <dcterms:modified xsi:type="dcterms:W3CDTF">2024-09-12T06:01:48Z</dcterms:modified>
</cp:coreProperties>
</file>