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44E9A6-8ABC-15AA-9C17-25C79F914E40}"/>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CB7ED278-1CAF-95EA-3754-AF9A97E788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0EAD529D-5B1A-94AA-6E48-F2BB8756C457}"/>
              </a:ext>
            </a:extLst>
          </p:cNvPr>
          <p:cNvSpPr>
            <a:spLocks noGrp="1"/>
          </p:cNvSpPr>
          <p:nvPr>
            <p:ph type="dt" sz="half" idx="10"/>
          </p:nvPr>
        </p:nvSpPr>
        <p:spPr/>
        <p:txBody>
          <a:bodyPr/>
          <a:lstStyle/>
          <a:p>
            <a:fld id="{ED74DF49-8D84-435A-8C5F-5DE8A799A47A}"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516E877E-C16E-C8F5-E415-3CD46AF952D3}"/>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CC432F55-2A6E-33E1-589E-CF9B8CCC29F4}"/>
              </a:ext>
            </a:extLst>
          </p:cNvPr>
          <p:cNvSpPr>
            <a:spLocks noGrp="1"/>
          </p:cNvSpPr>
          <p:nvPr>
            <p:ph type="sldNum" sz="quarter" idx="12"/>
          </p:nvPr>
        </p:nvSpPr>
        <p:spPr/>
        <p:txBody>
          <a:bodyPr/>
          <a:lstStyle/>
          <a:p>
            <a:fld id="{F9317AE1-5B01-48EC-BF4A-4D4520557B69}" type="slidenum">
              <a:rPr lang="uk-UA" smtClean="0"/>
              <a:t>‹№›</a:t>
            </a:fld>
            <a:endParaRPr lang="uk-UA"/>
          </a:p>
        </p:txBody>
      </p:sp>
    </p:spTree>
    <p:extLst>
      <p:ext uri="{BB962C8B-B14F-4D97-AF65-F5344CB8AC3E}">
        <p14:creationId xmlns:p14="http://schemas.microsoft.com/office/powerpoint/2010/main" val="2771623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311C73-428D-2583-5FC4-8F94BC439614}"/>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2D2F422C-CF79-1F40-209A-1BC56AF2398F}"/>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621E3CB1-AE96-2D39-28C7-76FBFAB6D669}"/>
              </a:ext>
            </a:extLst>
          </p:cNvPr>
          <p:cNvSpPr>
            <a:spLocks noGrp="1"/>
          </p:cNvSpPr>
          <p:nvPr>
            <p:ph type="dt" sz="half" idx="10"/>
          </p:nvPr>
        </p:nvSpPr>
        <p:spPr/>
        <p:txBody>
          <a:bodyPr/>
          <a:lstStyle/>
          <a:p>
            <a:fld id="{ED74DF49-8D84-435A-8C5F-5DE8A799A47A}"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883DDAF8-C8FE-9A41-CE77-C13CDF9D5DAE}"/>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5DE9BD9B-4EFD-775C-FA31-2C1A55112311}"/>
              </a:ext>
            </a:extLst>
          </p:cNvPr>
          <p:cNvSpPr>
            <a:spLocks noGrp="1"/>
          </p:cNvSpPr>
          <p:nvPr>
            <p:ph type="sldNum" sz="quarter" idx="12"/>
          </p:nvPr>
        </p:nvSpPr>
        <p:spPr/>
        <p:txBody>
          <a:bodyPr/>
          <a:lstStyle/>
          <a:p>
            <a:fld id="{F9317AE1-5B01-48EC-BF4A-4D4520557B69}" type="slidenum">
              <a:rPr lang="uk-UA" smtClean="0"/>
              <a:t>‹№›</a:t>
            </a:fld>
            <a:endParaRPr lang="uk-UA"/>
          </a:p>
        </p:txBody>
      </p:sp>
    </p:spTree>
    <p:extLst>
      <p:ext uri="{BB962C8B-B14F-4D97-AF65-F5344CB8AC3E}">
        <p14:creationId xmlns:p14="http://schemas.microsoft.com/office/powerpoint/2010/main" val="3438597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803BF10F-9F75-51DD-3C05-7667827E6D9A}"/>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2739431D-6C41-BE84-BA1F-8BEB1223A649}"/>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B8E4FBF5-D9E2-DCCD-58D6-F15AE75D0760}"/>
              </a:ext>
            </a:extLst>
          </p:cNvPr>
          <p:cNvSpPr>
            <a:spLocks noGrp="1"/>
          </p:cNvSpPr>
          <p:nvPr>
            <p:ph type="dt" sz="half" idx="10"/>
          </p:nvPr>
        </p:nvSpPr>
        <p:spPr/>
        <p:txBody>
          <a:bodyPr/>
          <a:lstStyle/>
          <a:p>
            <a:fld id="{ED74DF49-8D84-435A-8C5F-5DE8A799A47A}"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002D2CAB-75E7-7B65-794F-158F4F9460B8}"/>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349B1A5D-E785-E2EE-522B-E5640540C039}"/>
              </a:ext>
            </a:extLst>
          </p:cNvPr>
          <p:cNvSpPr>
            <a:spLocks noGrp="1"/>
          </p:cNvSpPr>
          <p:nvPr>
            <p:ph type="sldNum" sz="quarter" idx="12"/>
          </p:nvPr>
        </p:nvSpPr>
        <p:spPr/>
        <p:txBody>
          <a:bodyPr/>
          <a:lstStyle/>
          <a:p>
            <a:fld id="{F9317AE1-5B01-48EC-BF4A-4D4520557B69}" type="slidenum">
              <a:rPr lang="uk-UA" smtClean="0"/>
              <a:t>‹№›</a:t>
            </a:fld>
            <a:endParaRPr lang="uk-UA"/>
          </a:p>
        </p:txBody>
      </p:sp>
    </p:spTree>
    <p:extLst>
      <p:ext uri="{BB962C8B-B14F-4D97-AF65-F5344CB8AC3E}">
        <p14:creationId xmlns:p14="http://schemas.microsoft.com/office/powerpoint/2010/main" val="397905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6F1CCF-695D-95CA-A0E5-768692465509}"/>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7317820F-D94D-2575-C998-B87C085ECDEE}"/>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0635617D-C4D8-81B3-942A-80E3C87D55CA}"/>
              </a:ext>
            </a:extLst>
          </p:cNvPr>
          <p:cNvSpPr>
            <a:spLocks noGrp="1"/>
          </p:cNvSpPr>
          <p:nvPr>
            <p:ph type="dt" sz="half" idx="10"/>
          </p:nvPr>
        </p:nvSpPr>
        <p:spPr/>
        <p:txBody>
          <a:bodyPr/>
          <a:lstStyle/>
          <a:p>
            <a:fld id="{ED74DF49-8D84-435A-8C5F-5DE8A799A47A}"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DAAA7CD6-A812-2C48-464A-DC298EA1C5FA}"/>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1431D025-202F-0273-9E85-3BAC9670F04B}"/>
              </a:ext>
            </a:extLst>
          </p:cNvPr>
          <p:cNvSpPr>
            <a:spLocks noGrp="1"/>
          </p:cNvSpPr>
          <p:nvPr>
            <p:ph type="sldNum" sz="quarter" idx="12"/>
          </p:nvPr>
        </p:nvSpPr>
        <p:spPr/>
        <p:txBody>
          <a:bodyPr/>
          <a:lstStyle/>
          <a:p>
            <a:fld id="{F9317AE1-5B01-48EC-BF4A-4D4520557B69}" type="slidenum">
              <a:rPr lang="uk-UA" smtClean="0"/>
              <a:t>‹№›</a:t>
            </a:fld>
            <a:endParaRPr lang="uk-UA"/>
          </a:p>
        </p:txBody>
      </p:sp>
    </p:spTree>
    <p:extLst>
      <p:ext uri="{BB962C8B-B14F-4D97-AF65-F5344CB8AC3E}">
        <p14:creationId xmlns:p14="http://schemas.microsoft.com/office/powerpoint/2010/main" val="1730511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CC0C75-1AB4-2BF7-2C47-5B7C33639BAD}"/>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2194430F-C141-E5AB-23EF-387CDE8C5B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5CCAD113-28B1-EF11-AAA8-9D435DC921AD}"/>
              </a:ext>
            </a:extLst>
          </p:cNvPr>
          <p:cNvSpPr>
            <a:spLocks noGrp="1"/>
          </p:cNvSpPr>
          <p:nvPr>
            <p:ph type="dt" sz="half" idx="10"/>
          </p:nvPr>
        </p:nvSpPr>
        <p:spPr/>
        <p:txBody>
          <a:bodyPr/>
          <a:lstStyle/>
          <a:p>
            <a:fld id="{ED74DF49-8D84-435A-8C5F-5DE8A799A47A}"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71139857-825D-F460-AC2D-9D08CD858405}"/>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3C481556-FADD-F482-74F1-C6A4F6EF6B07}"/>
              </a:ext>
            </a:extLst>
          </p:cNvPr>
          <p:cNvSpPr>
            <a:spLocks noGrp="1"/>
          </p:cNvSpPr>
          <p:nvPr>
            <p:ph type="sldNum" sz="quarter" idx="12"/>
          </p:nvPr>
        </p:nvSpPr>
        <p:spPr/>
        <p:txBody>
          <a:bodyPr/>
          <a:lstStyle/>
          <a:p>
            <a:fld id="{F9317AE1-5B01-48EC-BF4A-4D4520557B69}" type="slidenum">
              <a:rPr lang="uk-UA" smtClean="0"/>
              <a:t>‹№›</a:t>
            </a:fld>
            <a:endParaRPr lang="uk-UA"/>
          </a:p>
        </p:txBody>
      </p:sp>
    </p:spTree>
    <p:extLst>
      <p:ext uri="{BB962C8B-B14F-4D97-AF65-F5344CB8AC3E}">
        <p14:creationId xmlns:p14="http://schemas.microsoft.com/office/powerpoint/2010/main" val="1635869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121C27-77C3-EC8D-AEE0-2219C6618DB4}"/>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CF99BC1B-DCDC-FDE9-18BE-682E16B6A42F}"/>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F352C938-2673-22C2-9D3F-87606487468B}"/>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1908C43D-4027-5E1F-0FEF-A3D37E62EA0E}"/>
              </a:ext>
            </a:extLst>
          </p:cNvPr>
          <p:cNvSpPr>
            <a:spLocks noGrp="1"/>
          </p:cNvSpPr>
          <p:nvPr>
            <p:ph type="dt" sz="half" idx="10"/>
          </p:nvPr>
        </p:nvSpPr>
        <p:spPr/>
        <p:txBody>
          <a:bodyPr/>
          <a:lstStyle/>
          <a:p>
            <a:fld id="{ED74DF49-8D84-435A-8C5F-5DE8A799A47A}" type="datetimeFigureOut">
              <a:rPr lang="uk-UA" smtClean="0"/>
              <a:t>20.01.2026</a:t>
            </a:fld>
            <a:endParaRPr lang="uk-UA"/>
          </a:p>
        </p:txBody>
      </p:sp>
      <p:sp>
        <p:nvSpPr>
          <p:cNvPr id="6" name="Місце для нижнього колонтитула 5">
            <a:extLst>
              <a:ext uri="{FF2B5EF4-FFF2-40B4-BE49-F238E27FC236}">
                <a16:creationId xmlns:a16="http://schemas.microsoft.com/office/drawing/2014/main" id="{7B830202-11E4-D301-6C3D-A72A77F85356}"/>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E3078290-BE4F-0247-027E-B82D4D26C499}"/>
              </a:ext>
            </a:extLst>
          </p:cNvPr>
          <p:cNvSpPr>
            <a:spLocks noGrp="1"/>
          </p:cNvSpPr>
          <p:nvPr>
            <p:ph type="sldNum" sz="quarter" idx="12"/>
          </p:nvPr>
        </p:nvSpPr>
        <p:spPr/>
        <p:txBody>
          <a:bodyPr/>
          <a:lstStyle/>
          <a:p>
            <a:fld id="{F9317AE1-5B01-48EC-BF4A-4D4520557B69}" type="slidenum">
              <a:rPr lang="uk-UA" smtClean="0"/>
              <a:t>‹№›</a:t>
            </a:fld>
            <a:endParaRPr lang="uk-UA"/>
          </a:p>
        </p:txBody>
      </p:sp>
    </p:spTree>
    <p:extLst>
      <p:ext uri="{BB962C8B-B14F-4D97-AF65-F5344CB8AC3E}">
        <p14:creationId xmlns:p14="http://schemas.microsoft.com/office/powerpoint/2010/main" val="4015915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C32497-6C58-EA5B-76C9-C2BA7E7A0740}"/>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7B920274-4560-DA79-30DA-3095CE432F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7FE56448-2C0F-D6C9-116C-05A37F4C4670}"/>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5DF2B251-C6C2-9DC7-F975-5AAFACD35B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3B7DC413-2530-672A-5AB6-DDB5B18A4C7E}"/>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64265266-E48C-0EAD-851C-1177C9EC7085}"/>
              </a:ext>
            </a:extLst>
          </p:cNvPr>
          <p:cNvSpPr>
            <a:spLocks noGrp="1"/>
          </p:cNvSpPr>
          <p:nvPr>
            <p:ph type="dt" sz="half" idx="10"/>
          </p:nvPr>
        </p:nvSpPr>
        <p:spPr/>
        <p:txBody>
          <a:bodyPr/>
          <a:lstStyle/>
          <a:p>
            <a:fld id="{ED74DF49-8D84-435A-8C5F-5DE8A799A47A}" type="datetimeFigureOut">
              <a:rPr lang="uk-UA" smtClean="0"/>
              <a:t>20.01.2026</a:t>
            </a:fld>
            <a:endParaRPr lang="uk-UA"/>
          </a:p>
        </p:txBody>
      </p:sp>
      <p:sp>
        <p:nvSpPr>
          <p:cNvPr id="8" name="Місце для нижнього колонтитула 7">
            <a:extLst>
              <a:ext uri="{FF2B5EF4-FFF2-40B4-BE49-F238E27FC236}">
                <a16:creationId xmlns:a16="http://schemas.microsoft.com/office/drawing/2014/main" id="{DF40880F-1842-C356-3D7E-909DC862DF03}"/>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86D7A99E-080B-BB91-3CBD-735BFEC2D548}"/>
              </a:ext>
            </a:extLst>
          </p:cNvPr>
          <p:cNvSpPr>
            <a:spLocks noGrp="1"/>
          </p:cNvSpPr>
          <p:nvPr>
            <p:ph type="sldNum" sz="quarter" idx="12"/>
          </p:nvPr>
        </p:nvSpPr>
        <p:spPr/>
        <p:txBody>
          <a:bodyPr/>
          <a:lstStyle/>
          <a:p>
            <a:fld id="{F9317AE1-5B01-48EC-BF4A-4D4520557B69}" type="slidenum">
              <a:rPr lang="uk-UA" smtClean="0"/>
              <a:t>‹№›</a:t>
            </a:fld>
            <a:endParaRPr lang="uk-UA"/>
          </a:p>
        </p:txBody>
      </p:sp>
    </p:spTree>
    <p:extLst>
      <p:ext uri="{BB962C8B-B14F-4D97-AF65-F5344CB8AC3E}">
        <p14:creationId xmlns:p14="http://schemas.microsoft.com/office/powerpoint/2010/main" val="3265096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2C7F2E-A8E0-10D9-640C-8AFB0DF018E6}"/>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C81977AC-E4E8-4665-C823-73872250C474}"/>
              </a:ext>
            </a:extLst>
          </p:cNvPr>
          <p:cNvSpPr>
            <a:spLocks noGrp="1"/>
          </p:cNvSpPr>
          <p:nvPr>
            <p:ph type="dt" sz="half" idx="10"/>
          </p:nvPr>
        </p:nvSpPr>
        <p:spPr/>
        <p:txBody>
          <a:bodyPr/>
          <a:lstStyle/>
          <a:p>
            <a:fld id="{ED74DF49-8D84-435A-8C5F-5DE8A799A47A}" type="datetimeFigureOut">
              <a:rPr lang="uk-UA" smtClean="0"/>
              <a:t>20.01.2026</a:t>
            </a:fld>
            <a:endParaRPr lang="uk-UA"/>
          </a:p>
        </p:txBody>
      </p:sp>
      <p:sp>
        <p:nvSpPr>
          <p:cNvPr id="4" name="Місце для нижнього колонтитула 3">
            <a:extLst>
              <a:ext uri="{FF2B5EF4-FFF2-40B4-BE49-F238E27FC236}">
                <a16:creationId xmlns:a16="http://schemas.microsoft.com/office/drawing/2014/main" id="{2489C433-7514-CBE0-596A-9ADF9AD8938F}"/>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242876AF-7B21-4413-4DD2-9CDC82AF26C3}"/>
              </a:ext>
            </a:extLst>
          </p:cNvPr>
          <p:cNvSpPr>
            <a:spLocks noGrp="1"/>
          </p:cNvSpPr>
          <p:nvPr>
            <p:ph type="sldNum" sz="quarter" idx="12"/>
          </p:nvPr>
        </p:nvSpPr>
        <p:spPr/>
        <p:txBody>
          <a:bodyPr/>
          <a:lstStyle/>
          <a:p>
            <a:fld id="{F9317AE1-5B01-48EC-BF4A-4D4520557B69}" type="slidenum">
              <a:rPr lang="uk-UA" smtClean="0"/>
              <a:t>‹№›</a:t>
            </a:fld>
            <a:endParaRPr lang="uk-UA"/>
          </a:p>
        </p:txBody>
      </p:sp>
    </p:spTree>
    <p:extLst>
      <p:ext uri="{BB962C8B-B14F-4D97-AF65-F5344CB8AC3E}">
        <p14:creationId xmlns:p14="http://schemas.microsoft.com/office/powerpoint/2010/main" val="900524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010CEA1E-E472-6D9D-3F5A-E84A98EDB9C9}"/>
              </a:ext>
            </a:extLst>
          </p:cNvPr>
          <p:cNvSpPr>
            <a:spLocks noGrp="1"/>
          </p:cNvSpPr>
          <p:nvPr>
            <p:ph type="dt" sz="half" idx="10"/>
          </p:nvPr>
        </p:nvSpPr>
        <p:spPr/>
        <p:txBody>
          <a:bodyPr/>
          <a:lstStyle/>
          <a:p>
            <a:fld id="{ED74DF49-8D84-435A-8C5F-5DE8A799A47A}" type="datetimeFigureOut">
              <a:rPr lang="uk-UA" smtClean="0"/>
              <a:t>20.01.2026</a:t>
            </a:fld>
            <a:endParaRPr lang="uk-UA"/>
          </a:p>
        </p:txBody>
      </p:sp>
      <p:sp>
        <p:nvSpPr>
          <p:cNvPr id="3" name="Місце для нижнього колонтитула 2">
            <a:extLst>
              <a:ext uri="{FF2B5EF4-FFF2-40B4-BE49-F238E27FC236}">
                <a16:creationId xmlns:a16="http://schemas.microsoft.com/office/drawing/2014/main" id="{730F196A-8E95-0FB8-138E-A66928C4350A}"/>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2FBDD52F-AF30-F2B0-0440-924D1B999E3E}"/>
              </a:ext>
            </a:extLst>
          </p:cNvPr>
          <p:cNvSpPr>
            <a:spLocks noGrp="1"/>
          </p:cNvSpPr>
          <p:nvPr>
            <p:ph type="sldNum" sz="quarter" idx="12"/>
          </p:nvPr>
        </p:nvSpPr>
        <p:spPr/>
        <p:txBody>
          <a:bodyPr/>
          <a:lstStyle/>
          <a:p>
            <a:fld id="{F9317AE1-5B01-48EC-BF4A-4D4520557B69}" type="slidenum">
              <a:rPr lang="uk-UA" smtClean="0"/>
              <a:t>‹№›</a:t>
            </a:fld>
            <a:endParaRPr lang="uk-UA"/>
          </a:p>
        </p:txBody>
      </p:sp>
    </p:spTree>
    <p:extLst>
      <p:ext uri="{BB962C8B-B14F-4D97-AF65-F5344CB8AC3E}">
        <p14:creationId xmlns:p14="http://schemas.microsoft.com/office/powerpoint/2010/main" val="230355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3E90E29-3919-F51E-8956-0E39E4561A39}"/>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9A490FFB-CE86-BFB4-36E2-72DC3A2061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672E1248-517D-D420-623F-90FA2D6B55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2A6ADAD2-9714-EB09-FAC2-9A237261ADAC}"/>
              </a:ext>
            </a:extLst>
          </p:cNvPr>
          <p:cNvSpPr>
            <a:spLocks noGrp="1"/>
          </p:cNvSpPr>
          <p:nvPr>
            <p:ph type="dt" sz="half" idx="10"/>
          </p:nvPr>
        </p:nvSpPr>
        <p:spPr/>
        <p:txBody>
          <a:bodyPr/>
          <a:lstStyle/>
          <a:p>
            <a:fld id="{ED74DF49-8D84-435A-8C5F-5DE8A799A47A}" type="datetimeFigureOut">
              <a:rPr lang="uk-UA" smtClean="0"/>
              <a:t>20.01.2026</a:t>
            </a:fld>
            <a:endParaRPr lang="uk-UA"/>
          </a:p>
        </p:txBody>
      </p:sp>
      <p:sp>
        <p:nvSpPr>
          <p:cNvPr id="6" name="Місце для нижнього колонтитула 5">
            <a:extLst>
              <a:ext uri="{FF2B5EF4-FFF2-40B4-BE49-F238E27FC236}">
                <a16:creationId xmlns:a16="http://schemas.microsoft.com/office/drawing/2014/main" id="{BBA52582-F721-1C3E-A0AE-619BC8A4D1E9}"/>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0081BC68-6D1B-FB41-B695-E4F73BD1B101}"/>
              </a:ext>
            </a:extLst>
          </p:cNvPr>
          <p:cNvSpPr>
            <a:spLocks noGrp="1"/>
          </p:cNvSpPr>
          <p:nvPr>
            <p:ph type="sldNum" sz="quarter" idx="12"/>
          </p:nvPr>
        </p:nvSpPr>
        <p:spPr/>
        <p:txBody>
          <a:bodyPr/>
          <a:lstStyle/>
          <a:p>
            <a:fld id="{F9317AE1-5B01-48EC-BF4A-4D4520557B69}" type="slidenum">
              <a:rPr lang="uk-UA" smtClean="0"/>
              <a:t>‹№›</a:t>
            </a:fld>
            <a:endParaRPr lang="uk-UA"/>
          </a:p>
        </p:txBody>
      </p:sp>
    </p:spTree>
    <p:extLst>
      <p:ext uri="{BB962C8B-B14F-4D97-AF65-F5344CB8AC3E}">
        <p14:creationId xmlns:p14="http://schemas.microsoft.com/office/powerpoint/2010/main" val="338998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B33592-29DE-8258-FD4D-2B9851CD1FE7}"/>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CFB97CDE-FEF6-AA05-53C4-9660BCA6B8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9ED6913D-CE1B-087C-AEBE-55B13C185A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284C2C9A-4F6F-C86B-0E83-C0C2CD78F60A}"/>
              </a:ext>
            </a:extLst>
          </p:cNvPr>
          <p:cNvSpPr>
            <a:spLocks noGrp="1"/>
          </p:cNvSpPr>
          <p:nvPr>
            <p:ph type="dt" sz="half" idx="10"/>
          </p:nvPr>
        </p:nvSpPr>
        <p:spPr/>
        <p:txBody>
          <a:bodyPr/>
          <a:lstStyle/>
          <a:p>
            <a:fld id="{ED74DF49-8D84-435A-8C5F-5DE8A799A47A}" type="datetimeFigureOut">
              <a:rPr lang="uk-UA" smtClean="0"/>
              <a:t>20.01.2026</a:t>
            </a:fld>
            <a:endParaRPr lang="uk-UA"/>
          </a:p>
        </p:txBody>
      </p:sp>
      <p:sp>
        <p:nvSpPr>
          <p:cNvPr id="6" name="Місце для нижнього колонтитула 5">
            <a:extLst>
              <a:ext uri="{FF2B5EF4-FFF2-40B4-BE49-F238E27FC236}">
                <a16:creationId xmlns:a16="http://schemas.microsoft.com/office/drawing/2014/main" id="{486C4BC0-39CE-3B71-6514-120416B8D18F}"/>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E6027B8D-9AAE-2DD2-BD54-C88F2830A2F7}"/>
              </a:ext>
            </a:extLst>
          </p:cNvPr>
          <p:cNvSpPr>
            <a:spLocks noGrp="1"/>
          </p:cNvSpPr>
          <p:nvPr>
            <p:ph type="sldNum" sz="quarter" idx="12"/>
          </p:nvPr>
        </p:nvSpPr>
        <p:spPr/>
        <p:txBody>
          <a:bodyPr/>
          <a:lstStyle/>
          <a:p>
            <a:fld id="{F9317AE1-5B01-48EC-BF4A-4D4520557B69}" type="slidenum">
              <a:rPr lang="uk-UA" smtClean="0"/>
              <a:t>‹№›</a:t>
            </a:fld>
            <a:endParaRPr lang="uk-UA"/>
          </a:p>
        </p:txBody>
      </p:sp>
    </p:spTree>
    <p:extLst>
      <p:ext uri="{BB962C8B-B14F-4D97-AF65-F5344CB8AC3E}">
        <p14:creationId xmlns:p14="http://schemas.microsoft.com/office/powerpoint/2010/main" val="3624995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8000" b="-8000"/>
          </a:stretch>
        </a:blipFill>
        <a:effectLst/>
      </p:bgPr>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62281F7D-4A8C-5E02-8EA6-B35A30B1FD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1412CAE4-EE49-FA65-59EE-4F05CC6F38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BCEB1337-348B-1F24-870E-E52CB73D82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74DF49-8D84-435A-8C5F-5DE8A799A47A}"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2D88AD5C-387C-13D0-7D06-37F6554997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19540EC2-37D4-C27A-70F0-02F151B6A8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317AE1-5B01-48EC-BF4A-4D4520557B69}" type="slidenum">
              <a:rPr lang="uk-UA" smtClean="0"/>
              <a:t>‹№›</a:t>
            </a:fld>
            <a:endParaRPr lang="uk-UA"/>
          </a:p>
        </p:txBody>
      </p:sp>
    </p:spTree>
    <p:extLst>
      <p:ext uri="{BB962C8B-B14F-4D97-AF65-F5344CB8AC3E}">
        <p14:creationId xmlns:p14="http://schemas.microsoft.com/office/powerpoint/2010/main" val="3018110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google.com/search?q=%D0%94%D0%B8%D1%80%D0%B5%D0%BA%D1%82%D0%B8%D0%B2%D0%B0+%28%D0%84%D0%A1%29+2019%2F1153&amp;sca_esv=089ea16314900d76&amp;ei=PSFuaZqlBZiQwPAPkYncqA0&amp;ved=2ahUKEwjW96ejy5eSAxWOLBAIHedGATkQgK4QegQIAxAB&amp;uact=5&amp;oq=%D0%B4%D0%B8%D1%80%D0%B5%D0%BA%D1%82%D0%B8%D0%B2%D0%B8+%D0%84%D0%B2%D1%80%D0%BE%D0%BF%D0%B5%D0%B9%D1%81%D1%8C%D0%BA%D0%BE%D0%B3%D0%BE+%D0%A1%D0%BE%D1%8E%D0%B7%D1%83+%D0%BF%D1%80%D0%BE%D1%82%D0%B8%D0%B4%D1%96%D1%97+%D0%BA%D0%BE%D1%80%D1%83%D0%BF%D1%86%D1%96%D1%97&amp;gs_lp=Egxnd3Mtd2l6LXNlcnAiWtC00LjRgNC10LrRgtC40LLQuCDQhNCy0YDQvtC_0LXQudGB0YzQutC-0LPQviDQodC-0Y7Qt9GDINC_0YDQvtGC0LjQtNGW0Zcg0LrQvtGA0YPQv9GG0ZbRlzIFEAAY7wUyCBAAGKIEGIkFMggQABiiBBiJBTIIEAAYgAQYogQyBRAAGO8FSKsKUPcEWPsGcAF4AJABAJgBiAGgAckCqgEDMS4yuAEDyAEA-AEBmAICoAKGAsICBBAhGAqYAwCIBgGSBwMwLjKgB-UNsgcDMC4yuAeGAsIHBzAuMS4wLjHIBw2ACAA&amp;sclient=gws-wiz-serp"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anticorruption.au.int/en/news/announcements/2019-03-12/african-union-advisory-board-corruption-auabc-2018-2022-strategic" TargetMode="External"/><Relationship Id="rId2" Type="http://schemas.openxmlformats.org/officeDocument/2006/relationships/hyperlink" Target="https://au.int/en/treaties/african-union-convention-preventing-and-combating-corruption"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smu.dsp.gov.ua/normatyvna-baza-perelik-normatyvno-pravovykh-aktiv-u-sferi-zapobihannia-ta-protydii-koruptsii/"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484D5D2-B017-1796-47DC-D3472613DA97}"/>
              </a:ext>
            </a:extLst>
          </p:cNvPr>
          <p:cNvSpPr txBox="1"/>
          <p:nvPr/>
        </p:nvSpPr>
        <p:spPr>
          <a:xfrm>
            <a:off x="609600" y="2636851"/>
            <a:ext cx="10972799" cy="369332"/>
          </a:xfrm>
          <a:prstGeom prst="rect">
            <a:avLst/>
          </a:prstGeom>
          <a:noFill/>
        </p:spPr>
        <p:txBody>
          <a:bodyPr wrap="square">
            <a:spAutoFit/>
          </a:bodyPr>
          <a:lstStyle/>
          <a:p>
            <a:r>
              <a:rPr lang="uk-UA" sz="1800" b="1" dirty="0">
                <a:effectLst/>
                <a:latin typeface="Times New Roman" panose="02020603050405020304" pitchFamily="18" charset="0"/>
                <a:ea typeface="Times New Roman" panose="02020603050405020304" pitchFamily="18" charset="0"/>
              </a:rPr>
              <a:t>Тема 3. Міжнародні стандарти та національне законодавство у сфері запобігання та протидії корупції</a:t>
            </a:r>
            <a:r>
              <a:rPr lang="uk-UA" sz="1800" dirty="0">
                <a:effectLst/>
                <a:latin typeface="Times New Roman" panose="02020603050405020304" pitchFamily="18" charset="0"/>
                <a:ea typeface="Times New Roman" panose="02020603050405020304" pitchFamily="18" charset="0"/>
              </a:rPr>
              <a:t> </a:t>
            </a:r>
            <a:endParaRPr lang="uk-UA" dirty="0"/>
          </a:p>
        </p:txBody>
      </p:sp>
    </p:spTree>
    <p:extLst>
      <p:ext uri="{BB962C8B-B14F-4D97-AF65-F5344CB8AC3E}">
        <p14:creationId xmlns:p14="http://schemas.microsoft.com/office/powerpoint/2010/main" val="21339961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D29962-D1E4-77EA-FDE3-B2380B861486}"/>
              </a:ext>
            </a:extLst>
          </p:cNvPr>
          <p:cNvSpPr txBox="1"/>
          <p:nvPr/>
        </p:nvSpPr>
        <p:spPr>
          <a:xfrm>
            <a:off x="1105293" y="339140"/>
            <a:ext cx="9254764" cy="528350"/>
          </a:xfrm>
          <a:prstGeom prst="rect">
            <a:avLst/>
          </a:prstGeom>
          <a:noFill/>
        </p:spPr>
        <p:txBody>
          <a:bodyPr wrap="square">
            <a:spAutoFit/>
          </a:bodyPr>
          <a:lstStyle/>
          <a:p>
            <a:pPr algn="just">
              <a:lnSpc>
                <a:spcPts val="1655"/>
              </a:lnSpc>
              <a:spcBef>
                <a:spcPts val="2000"/>
              </a:spcBef>
              <a:buNone/>
              <a:tabLst>
                <a:tab pos="942975" algn="l"/>
              </a:tabLst>
            </a:pPr>
            <a:r>
              <a:rPr lang="uk-UA" sz="1800" dirty="0">
                <a:solidFill>
                  <a:srgbClr val="000000"/>
                </a:solidFill>
                <a:effectLst/>
                <a:latin typeface="Times New Roman" panose="02020603050405020304" pitchFamily="18" charset="0"/>
                <a:ea typeface="Times New Roman" panose="02020603050405020304" pitchFamily="18" charset="0"/>
              </a:rPr>
              <a:t>2. Правові засади формування сучасної антикорупційної політики в Україні у світлі міжнародних зобов’язань.</a:t>
            </a:r>
            <a:endParaRPr lang="uk-UA" sz="1800" dirty="0">
              <a:effectLst/>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a16="http://schemas.microsoft.com/office/drawing/2014/main" id="{AAAF2C64-FB00-2B81-1098-0761FED68421}"/>
              </a:ext>
            </a:extLst>
          </p:cNvPr>
          <p:cNvSpPr txBox="1"/>
          <p:nvPr/>
        </p:nvSpPr>
        <p:spPr>
          <a:xfrm>
            <a:off x="143760" y="867490"/>
            <a:ext cx="11913122" cy="923330"/>
          </a:xfrm>
          <a:prstGeom prst="rect">
            <a:avLst/>
          </a:prstGeom>
          <a:noFill/>
        </p:spPr>
        <p:txBody>
          <a:bodyPr wrap="square">
            <a:spAutoFit/>
          </a:bodyPr>
          <a:lstStyle/>
          <a:p>
            <a:pPr algn="just"/>
            <a:r>
              <a:rPr lang="uk-UA" dirty="0"/>
              <a:t>Правові аспекти реалізації державної політики у сфері запобігання та протидії корупції в Україні полягають у наявності достатнього нормативно-правового забезпечення антикорупційних заходів та політики, спрямованих на зменшення цього негативного явища в суспільстві. </a:t>
            </a:r>
          </a:p>
        </p:txBody>
      </p:sp>
      <p:sp>
        <p:nvSpPr>
          <p:cNvPr id="7" name="TextBox 6">
            <a:extLst>
              <a:ext uri="{FF2B5EF4-FFF2-40B4-BE49-F238E27FC236}">
                <a16:creationId xmlns:a16="http://schemas.microsoft.com/office/drawing/2014/main" id="{34EF25AC-40C6-BEB1-930E-AFF04924796D}"/>
              </a:ext>
            </a:extLst>
          </p:cNvPr>
          <p:cNvSpPr txBox="1"/>
          <p:nvPr/>
        </p:nvSpPr>
        <p:spPr>
          <a:xfrm>
            <a:off x="143760" y="1711586"/>
            <a:ext cx="11913122" cy="1200329"/>
          </a:xfrm>
          <a:prstGeom prst="rect">
            <a:avLst/>
          </a:prstGeom>
          <a:noFill/>
        </p:spPr>
        <p:txBody>
          <a:bodyPr wrap="square">
            <a:spAutoFit/>
          </a:bodyPr>
          <a:lstStyle/>
          <a:p>
            <a:pPr algn="just"/>
            <a:r>
              <a:rPr lang="uk-UA" dirty="0"/>
              <a:t>Так, з моменту проголошення незалежності України діяльність державної влади була зосереджена на запобіганні та протидії корупції у всіх сферах. Це проявилося, зокрема, у прийнятті Постанови Верховної Ради України від 19 грудня 1992 року «Про утворення Тимчасової депутатської комісії Верховної Ради України з питань боротьби з організованою злочинністю, корупцією і хабарництвом».</a:t>
            </a:r>
          </a:p>
        </p:txBody>
      </p:sp>
      <p:sp>
        <p:nvSpPr>
          <p:cNvPr id="9" name="TextBox 8">
            <a:extLst>
              <a:ext uri="{FF2B5EF4-FFF2-40B4-BE49-F238E27FC236}">
                <a16:creationId xmlns:a16="http://schemas.microsoft.com/office/drawing/2014/main" id="{1BB08F9D-FA44-39B5-35C9-517A80F3BD61}"/>
              </a:ext>
            </a:extLst>
          </p:cNvPr>
          <p:cNvSpPr txBox="1"/>
          <p:nvPr/>
        </p:nvSpPr>
        <p:spPr>
          <a:xfrm>
            <a:off x="143760" y="2911915"/>
            <a:ext cx="11904480" cy="1200329"/>
          </a:xfrm>
          <a:prstGeom prst="rect">
            <a:avLst/>
          </a:prstGeom>
          <a:noFill/>
        </p:spPr>
        <p:txBody>
          <a:bodyPr wrap="square">
            <a:spAutoFit/>
          </a:bodyPr>
          <a:lstStyle/>
          <a:p>
            <a:pPr algn="just"/>
            <a:r>
              <a:rPr lang="uk-UA" dirty="0"/>
              <a:t>5 жовтня 1995 року було ухвалено базовий Закон «Про боротьбу з корупцією», в якому були визначені такі терміни, як «корупційні діяння» та «корупція». Цей законодавчий акт регламентував організаційно-правові засади поновлення законних прав та інтересів юридичних та фізичних осіб, усунення наслідків корупційних правопорушень і виявлення, припинення та запобігання корупційних проявів. </a:t>
            </a:r>
          </a:p>
        </p:txBody>
      </p:sp>
      <p:sp>
        <p:nvSpPr>
          <p:cNvPr id="11" name="TextBox 10">
            <a:extLst>
              <a:ext uri="{FF2B5EF4-FFF2-40B4-BE49-F238E27FC236}">
                <a16:creationId xmlns:a16="http://schemas.microsoft.com/office/drawing/2014/main" id="{D72723CD-A71C-7303-A8EF-EF58D4390E7F}"/>
              </a:ext>
            </a:extLst>
          </p:cNvPr>
          <p:cNvSpPr txBox="1"/>
          <p:nvPr/>
        </p:nvSpPr>
        <p:spPr>
          <a:xfrm>
            <a:off x="135118" y="4112244"/>
            <a:ext cx="11904480" cy="923330"/>
          </a:xfrm>
          <a:prstGeom prst="rect">
            <a:avLst/>
          </a:prstGeom>
          <a:noFill/>
        </p:spPr>
        <p:txBody>
          <a:bodyPr wrap="square">
            <a:spAutoFit/>
          </a:bodyPr>
          <a:lstStyle/>
          <a:p>
            <a:pPr algn="just"/>
            <a:r>
              <a:rPr lang="ru-RU" dirty="0" err="1"/>
              <a:t>Норми</a:t>
            </a:r>
            <a:r>
              <a:rPr lang="ru-RU" dirty="0"/>
              <a:t> </a:t>
            </a:r>
            <a:r>
              <a:rPr lang="ru-RU" dirty="0" err="1"/>
              <a:t>Конституції</a:t>
            </a:r>
            <a:r>
              <a:rPr lang="ru-RU" dirty="0"/>
              <a:t> </a:t>
            </a:r>
            <a:r>
              <a:rPr lang="ru-RU" dirty="0" err="1"/>
              <a:t>України</a:t>
            </a:r>
            <a:r>
              <a:rPr lang="ru-RU" dirty="0"/>
              <a:t> (ч. 2 ст. 19) </a:t>
            </a:r>
            <a:r>
              <a:rPr lang="ru-RU" dirty="0" err="1"/>
              <a:t>вимагають</a:t>
            </a:r>
            <a:r>
              <a:rPr lang="ru-RU" dirty="0"/>
              <a:t> </a:t>
            </a:r>
            <a:r>
              <a:rPr lang="ru-RU" dirty="0" err="1"/>
              <a:t>від</a:t>
            </a:r>
            <a:r>
              <a:rPr lang="ru-RU" dirty="0"/>
              <a:t> </a:t>
            </a:r>
            <a:r>
              <a:rPr lang="ru-RU" dirty="0" err="1"/>
              <a:t>органів</a:t>
            </a:r>
            <a:r>
              <a:rPr lang="ru-RU" dirty="0"/>
              <a:t> </a:t>
            </a:r>
            <a:r>
              <a:rPr lang="ru-RU" dirty="0" err="1"/>
              <a:t>державної</a:t>
            </a:r>
            <a:r>
              <a:rPr lang="ru-RU" dirty="0"/>
              <a:t> </a:t>
            </a:r>
            <a:r>
              <a:rPr lang="ru-RU" dirty="0" err="1"/>
              <a:t>влади</a:t>
            </a:r>
            <a:r>
              <a:rPr lang="ru-RU" dirty="0"/>
              <a:t> та </a:t>
            </a:r>
            <a:r>
              <a:rPr lang="ru-RU" dirty="0" err="1"/>
              <a:t>місцевого</a:t>
            </a:r>
            <a:r>
              <a:rPr lang="ru-RU" dirty="0"/>
              <a:t> </a:t>
            </a:r>
            <a:r>
              <a:rPr lang="ru-RU" dirty="0" err="1"/>
              <a:t>самоврядування</a:t>
            </a:r>
            <a:r>
              <a:rPr lang="ru-RU" dirty="0"/>
              <a:t>, а також </a:t>
            </a:r>
            <a:r>
              <a:rPr lang="ru-RU" dirty="0" err="1"/>
              <a:t>їх</a:t>
            </a:r>
            <a:r>
              <a:rPr lang="ru-RU" dirty="0"/>
              <a:t> </a:t>
            </a:r>
            <a:r>
              <a:rPr lang="ru-RU" dirty="0" err="1"/>
              <a:t>посадових</a:t>
            </a:r>
            <a:r>
              <a:rPr lang="ru-RU" dirty="0"/>
              <a:t> </a:t>
            </a:r>
            <a:r>
              <a:rPr lang="ru-RU" dirty="0" err="1"/>
              <a:t>осіб</a:t>
            </a:r>
            <a:r>
              <a:rPr lang="ru-RU" dirty="0"/>
              <a:t>, </a:t>
            </a:r>
            <a:r>
              <a:rPr lang="ru-RU" dirty="0" err="1"/>
              <a:t>діяти</a:t>
            </a:r>
            <a:r>
              <a:rPr lang="ru-RU" dirty="0"/>
              <a:t> </a:t>
            </a:r>
            <a:r>
              <a:rPr lang="ru-RU" dirty="0" err="1"/>
              <a:t>виключно</a:t>
            </a:r>
            <a:r>
              <a:rPr lang="ru-RU" dirty="0"/>
              <a:t> на </a:t>
            </a:r>
            <a:r>
              <a:rPr lang="ru-RU" dirty="0" err="1"/>
              <a:t>основі</a:t>
            </a:r>
            <a:r>
              <a:rPr lang="ru-RU" dirty="0"/>
              <a:t>, в межах </a:t>
            </a:r>
            <a:r>
              <a:rPr lang="ru-RU" dirty="0" err="1"/>
              <a:t>повноважень</a:t>
            </a:r>
            <a:r>
              <a:rPr lang="ru-RU" dirty="0"/>
              <a:t> та у </a:t>
            </a:r>
            <a:r>
              <a:rPr lang="ru-RU" dirty="0" err="1"/>
              <a:t>спосіб</a:t>
            </a:r>
            <a:r>
              <a:rPr lang="ru-RU" dirty="0"/>
              <a:t>, </a:t>
            </a:r>
            <a:r>
              <a:rPr lang="ru-RU" dirty="0" err="1"/>
              <a:t>визначені</a:t>
            </a:r>
            <a:r>
              <a:rPr lang="ru-RU" dirty="0"/>
              <a:t> </a:t>
            </a:r>
            <a:r>
              <a:rPr lang="ru-RU" dirty="0" err="1"/>
              <a:t>Конституцією</a:t>
            </a:r>
            <a:r>
              <a:rPr lang="ru-RU" dirty="0"/>
              <a:t> та законами </a:t>
            </a:r>
            <a:r>
              <a:rPr lang="ru-RU" dirty="0" err="1"/>
              <a:t>України</a:t>
            </a:r>
            <a:r>
              <a:rPr lang="ru-RU" dirty="0"/>
              <a:t> </a:t>
            </a:r>
            <a:endParaRPr lang="uk-UA" dirty="0"/>
          </a:p>
        </p:txBody>
      </p:sp>
      <p:sp>
        <p:nvSpPr>
          <p:cNvPr id="13" name="TextBox 12">
            <a:extLst>
              <a:ext uri="{FF2B5EF4-FFF2-40B4-BE49-F238E27FC236}">
                <a16:creationId xmlns:a16="http://schemas.microsoft.com/office/drawing/2014/main" id="{7CED64ED-3A1B-24E0-3AD3-1546862B51ED}"/>
              </a:ext>
            </a:extLst>
          </p:cNvPr>
          <p:cNvSpPr txBox="1"/>
          <p:nvPr/>
        </p:nvSpPr>
        <p:spPr>
          <a:xfrm>
            <a:off x="135118" y="5035574"/>
            <a:ext cx="11818854" cy="923330"/>
          </a:xfrm>
          <a:prstGeom prst="rect">
            <a:avLst/>
          </a:prstGeom>
          <a:noFill/>
        </p:spPr>
        <p:txBody>
          <a:bodyPr wrap="square">
            <a:spAutoFit/>
          </a:bodyPr>
          <a:lstStyle/>
          <a:p>
            <a:pPr algn="just"/>
            <a:r>
              <a:rPr lang="uk-UA" dirty="0"/>
              <a:t>У 2011 році набули чинності: Закон України «Про засади запобігання і протидії корупції» від 7 квітня 2011 року № 3206-</a:t>
            </a:r>
            <a:r>
              <a:rPr lang="en-US" dirty="0"/>
              <a:t>VI3 </a:t>
            </a:r>
            <a:r>
              <a:rPr lang="uk-UA" dirty="0"/>
              <a:t>та Указ Президента України «Про першочергові заходи з реалізації Закону України «Про засади запобігання і протидії корупції»» від 5 жовтня 2011 року.</a:t>
            </a:r>
          </a:p>
        </p:txBody>
      </p:sp>
      <p:sp>
        <p:nvSpPr>
          <p:cNvPr id="15" name="TextBox 14">
            <a:extLst>
              <a:ext uri="{FF2B5EF4-FFF2-40B4-BE49-F238E27FC236}">
                <a16:creationId xmlns:a16="http://schemas.microsoft.com/office/drawing/2014/main" id="{F81739DF-6F04-C917-FCBD-526F87005CFE}"/>
              </a:ext>
            </a:extLst>
          </p:cNvPr>
          <p:cNvSpPr txBox="1"/>
          <p:nvPr/>
        </p:nvSpPr>
        <p:spPr>
          <a:xfrm>
            <a:off x="143760" y="5879670"/>
            <a:ext cx="11743440" cy="923330"/>
          </a:xfrm>
          <a:prstGeom prst="rect">
            <a:avLst/>
          </a:prstGeom>
          <a:noFill/>
        </p:spPr>
        <p:txBody>
          <a:bodyPr wrap="square">
            <a:spAutoFit/>
          </a:bodyPr>
          <a:lstStyle/>
          <a:p>
            <a:pPr algn="just"/>
            <a:r>
              <a:rPr lang="uk-UA" dirty="0"/>
              <a:t>Пізніше у 2014р. був прийнятий Закон України «Про запобігання корупції» [10], а у 2016 р. з’явилася Методологія оцінки ризиків у діяльності органів влади, затверджена рішенням Національного агентства з питань запобігання корупції від 2 грудня 2016 р., та </a:t>
            </a:r>
            <a:r>
              <a:rPr lang="uk-UA" dirty="0" err="1"/>
              <a:t>ін</a:t>
            </a:r>
            <a:endParaRPr lang="uk-UA" dirty="0"/>
          </a:p>
        </p:txBody>
      </p:sp>
    </p:spTree>
    <p:extLst>
      <p:ext uri="{BB962C8B-B14F-4D97-AF65-F5344CB8AC3E}">
        <p14:creationId xmlns:p14="http://schemas.microsoft.com/office/powerpoint/2010/main" val="1060368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7A472C0-DA0B-B5C4-38FE-8425DB440D06}"/>
              </a:ext>
            </a:extLst>
          </p:cNvPr>
          <p:cNvSpPr txBox="1"/>
          <p:nvPr/>
        </p:nvSpPr>
        <p:spPr>
          <a:xfrm>
            <a:off x="136688" y="69138"/>
            <a:ext cx="11918623" cy="646331"/>
          </a:xfrm>
          <a:prstGeom prst="rect">
            <a:avLst/>
          </a:prstGeom>
          <a:noFill/>
        </p:spPr>
        <p:txBody>
          <a:bodyPr wrap="square">
            <a:spAutoFit/>
          </a:bodyPr>
          <a:lstStyle/>
          <a:p>
            <a:pPr algn="just"/>
            <a:r>
              <a:rPr lang="uk-UA" dirty="0"/>
              <a:t>Разом із цими законами, які підтримують антикорупційну політику держави, зараз існує багато вітчизняних та міжнародних нормативно-правових актів. Серед них варто виділити такі закони України, як:</a:t>
            </a:r>
          </a:p>
        </p:txBody>
      </p:sp>
      <p:pic>
        <p:nvPicPr>
          <p:cNvPr id="9" name="Рисунок 8">
            <a:extLst>
              <a:ext uri="{FF2B5EF4-FFF2-40B4-BE49-F238E27FC236}">
                <a16:creationId xmlns:a16="http://schemas.microsoft.com/office/drawing/2014/main" id="{B65B08D0-CE29-F3CB-1C26-A8335890691E}"/>
              </a:ext>
            </a:extLst>
          </p:cNvPr>
          <p:cNvPicPr>
            <a:picLocks noChangeAspect="1"/>
          </p:cNvPicPr>
          <p:nvPr/>
        </p:nvPicPr>
        <p:blipFill>
          <a:blip r:embed="rId2"/>
          <a:stretch>
            <a:fillRect/>
          </a:stretch>
        </p:blipFill>
        <p:spPr>
          <a:xfrm>
            <a:off x="259558" y="715469"/>
            <a:ext cx="3848637" cy="1924319"/>
          </a:xfrm>
          <a:prstGeom prst="rect">
            <a:avLst/>
          </a:prstGeom>
        </p:spPr>
      </p:pic>
      <p:pic>
        <p:nvPicPr>
          <p:cNvPr id="11" name="Рисунок 10">
            <a:extLst>
              <a:ext uri="{FF2B5EF4-FFF2-40B4-BE49-F238E27FC236}">
                <a16:creationId xmlns:a16="http://schemas.microsoft.com/office/drawing/2014/main" id="{DD5547DC-F228-86A0-8FC6-FD0BB436550B}"/>
              </a:ext>
            </a:extLst>
          </p:cNvPr>
          <p:cNvPicPr>
            <a:picLocks noChangeAspect="1"/>
          </p:cNvPicPr>
          <p:nvPr/>
        </p:nvPicPr>
        <p:blipFill>
          <a:blip r:embed="rId3"/>
          <a:stretch>
            <a:fillRect/>
          </a:stretch>
        </p:blipFill>
        <p:spPr>
          <a:xfrm>
            <a:off x="6622451" y="715469"/>
            <a:ext cx="4512405" cy="1858049"/>
          </a:xfrm>
          <a:prstGeom prst="rect">
            <a:avLst/>
          </a:prstGeom>
        </p:spPr>
      </p:pic>
      <p:sp>
        <p:nvSpPr>
          <p:cNvPr id="13" name="TextBox 12">
            <a:extLst>
              <a:ext uri="{FF2B5EF4-FFF2-40B4-BE49-F238E27FC236}">
                <a16:creationId xmlns:a16="http://schemas.microsoft.com/office/drawing/2014/main" id="{BEC016BC-5F3E-2135-A8AD-0E1C0F1DB524}"/>
              </a:ext>
            </a:extLst>
          </p:cNvPr>
          <p:cNvSpPr txBox="1"/>
          <p:nvPr/>
        </p:nvSpPr>
        <p:spPr>
          <a:xfrm>
            <a:off x="136688" y="2831192"/>
            <a:ext cx="11731658" cy="646331"/>
          </a:xfrm>
          <a:prstGeom prst="rect">
            <a:avLst/>
          </a:prstGeom>
          <a:noFill/>
        </p:spPr>
        <p:txBody>
          <a:bodyPr wrap="square">
            <a:spAutoFit/>
          </a:bodyPr>
          <a:lstStyle/>
          <a:p>
            <a:r>
              <a:rPr lang="ru-RU" dirty="0" err="1"/>
              <a:t>Поряд</a:t>
            </a:r>
            <a:r>
              <a:rPr lang="ru-RU" dirty="0"/>
              <a:t> </a:t>
            </a:r>
            <a:r>
              <a:rPr lang="ru-RU" dirty="0" err="1"/>
              <a:t>із</a:t>
            </a:r>
            <a:r>
              <a:rPr lang="ru-RU" dirty="0"/>
              <a:t> </a:t>
            </a:r>
            <a:r>
              <a:rPr lang="ru-RU" dirty="0" err="1"/>
              <a:t>законодавчими</a:t>
            </a:r>
            <a:r>
              <a:rPr lang="ru-RU" dirty="0"/>
              <a:t> документами </a:t>
            </a:r>
            <a:r>
              <a:rPr lang="ru-RU" dirty="0" err="1"/>
              <a:t>варто</a:t>
            </a:r>
            <a:r>
              <a:rPr lang="ru-RU" dirty="0"/>
              <a:t> </a:t>
            </a:r>
            <a:r>
              <a:rPr lang="ru-RU" dirty="0" err="1"/>
              <a:t>згадати</a:t>
            </a:r>
            <a:r>
              <a:rPr lang="ru-RU" dirty="0"/>
              <a:t> і </a:t>
            </a:r>
            <a:r>
              <a:rPr lang="ru-RU" dirty="0" err="1"/>
              <a:t>підзаконні</a:t>
            </a:r>
            <a:r>
              <a:rPr lang="ru-RU" dirty="0"/>
              <a:t> нормативно-</a:t>
            </a:r>
            <a:r>
              <a:rPr lang="ru-RU" dirty="0" err="1"/>
              <a:t>правові</a:t>
            </a:r>
            <a:r>
              <a:rPr lang="ru-RU" dirty="0"/>
              <a:t> </a:t>
            </a:r>
            <a:r>
              <a:rPr lang="ru-RU" dirty="0" err="1"/>
              <a:t>акти</a:t>
            </a:r>
            <a:r>
              <a:rPr lang="ru-RU" dirty="0"/>
              <a:t>, </a:t>
            </a:r>
            <a:r>
              <a:rPr lang="ru-RU" dirty="0" err="1"/>
              <a:t>покликані</a:t>
            </a:r>
            <a:r>
              <a:rPr lang="ru-RU" dirty="0"/>
              <a:t> </a:t>
            </a:r>
            <a:r>
              <a:rPr lang="ru-RU" dirty="0" err="1"/>
              <a:t>врегульовувати</a:t>
            </a:r>
            <a:r>
              <a:rPr lang="ru-RU" dirty="0"/>
              <a:t> </a:t>
            </a:r>
            <a:r>
              <a:rPr lang="ru-RU" dirty="0" err="1"/>
              <a:t>антикорупційні</a:t>
            </a:r>
            <a:r>
              <a:rPr lang="ru-RU" dirty="0"/>
              <a:t> </a:t>
            </a:r>
            <a:r>
              <a:rPr lang="ru-RU" dirty="0" err="1"/>
              <a:t>питання</a:t>
            </a:r>
            <a:r>
              <a:rPr lang="ru-RU" dirty="0"/>
              <a:t> в </a:t>
            </a:r>
            <a:r>
              <a:rPr lang="ru-RU" dirty="0" err="1"/>
              <a:t>державі</a:t>
            </a:r>
            <a:r>
              <a:rPr lang="ru-RU" dirty="0"/>
              <a:t>. </a:t>
            </a:r>
            <a:r>
              <a:rPr lang="ru-RU" dirty="0" err="1"/>
              <a:t>Зокрема</a:t>
            </a:r>
            <a:r>
              <a:rPr lang="ru-RU" dirty="0"/>
              <a:t>, мова </a:t>
            </a:r>
            <a:r>
              <a:rPr lang="ru-RU" dirty="0" err="1"/>
              <a:t>йде</a:t>
            </a:r>
            <a:r>
              <a:rPr lang="ru-RU" dirty="0"/>
              <a:t> про постанови </a:t>
            </a:r>
            <a:r>
              <a:rPr lang="ru-RU" dirty="0" err="1"/>
              <a:t>Кабінету</a:t>
            </a:r>
            <a:r>
              <a:rPr lang="ru-RU" dirty="0"/>
              <a:t> </a:t>
            </a:r>
            <a:r>
              <a:rPr lang="ru-RU" dirty="0" err="1"/>
              <a:t>Міністрів</a:t>
            </a:r>
            <a:r>
              <a:rPr lang="ru-RU" dirty="0"/>
              <a:t> </a:t>
            </a:r>
            <a:r>
              <a:rPr lang="ru-RU" dirty="0" err="1"/>
              <a:t>України</a:t>
            </a:r>
            <a:r>
              <a:rPr lang="ru-RU" dirty="0"/>
              <a:t>, </a:t>
            </a:r>
            <a:r>
              <a:rPr lang="ru-RU" dirty="0" err="1"/>
              <a:t>такі</a:t>
            </a:r>
            <a:r>
              <a:rPr lang="ru-RU" dirty="0"/>
              <a:t> як: </a:t>
            </a:r>
            <a:endParaRPr lang="uk-UA" dirty="0"/>
          </a:p>
        </p:txBody>
      </p:sp>
      <p:pic>
        <p:nvPicPr>
          <p:cNvPr id="15" name="Рисунок 14">
            <a:extLst>
              <a:ext uri="{FF2B5EF4-FFF2-40B4-BE49-F238E27FC236}">
                <a16:creationId xmlns:a16="http://schemas.microsoft.com/office/drawing/2014/main" id="{6DAF0C46-0D94-EAEC-4416-9459C4F9F726}"/>
              </a:ext>
            </a:extLst>
          </p:cNvPr>
          <p:cNvPicPr>
            <a:picLocks noChangeAspect="1"/>
          </p:cNvPicPr>
          <p:nvPr/>
        </p:nvPicPr>
        <p:blipFill>
          <a:blip r:embed="rId4"/>
          <a:stretch>
            <a:fillRect/>
          </a:stretch>
        </p:blipFill>
        <p:spPr>
          <a:xfrm>
            <a:off x="259558" y="3477523"/>
            <a:ext cx="3820058" cy="1000265"/>
          </a:xfrm>
          <a:prstGeom prst="rect">
            <a:avLst/>
          </a:prstGeom>
        </p:spPr>
      </p:pic>
      <p:pic>
        <p:nvPicPr>
          <p:cNvPr id="17" name="Рисунок 16">
            <a:extLst>
              <a:ext uri="{FF2B5EF4-FFF2-40B4-BE49-F238E27FC236}">
                <a16:creationId xmlns:a16="http://schemas.microsoft.com/office/drawing/2014/main" id="{E7DD593F-FFD3-40D0-21F7-5028ABC6CE5B}"/>
              </a:ext>
            </a:extLst>
          </p:cNvPr>
          <p:cNvPicPr>
            <a:picLocks noChangeAspect="1"/>
          </p:cNvPicPr>
          <p:nvPr/>
        </p:nvPicPr>
        <p:blipFill>
          <a:blip r:embed="rId5"/>
          <a:stretch>
            <a:fillRect/>
          </a:stretch>
        </p:blipFill>
        <p:spPr>
          <a:xfrm>
            <a:off x="5585402" y="3477523"/>
            <a:ext cx="5760778" cy="646331"/>
          </a:xfrm>
          <a:prstGeom prst="rect">
            <a:avLst/>
          </a:prstGeom>
        </p:spPr>
      </p:pic>
    </p:spTree>
    <p:extLst>
      <p:ext uri="{BB962C8B-B14F-4D97-AF65-F5344CB8AC3E}">
        <p14:creationId xmlns:p14="http://schemas.microsoft.com/office/powerpoint/2010/main" val="1631327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9F29187-2793-31AF-7C2C-D7822483F7E3}"/>
              </a:ext>
            </a:extLst>
          </p:cNvPr>
          <p:cNvSpPr txBox="1"/>
          <p:nvPr/>
        </p:nvSpPr>
        <p:spPr>
          <a:xfrm>
            <a:off x="341721" y="311332"/>
            <a:ext cx="11441783" cy="646331"/>
          </a:xfrm>
          <a:prstGeom prst="rect">
            <a:avLst/>
          </a:prstGeom>
          <a:noFill/>
        </p:spPr>
        <p:txBody>
          <a:bodyPr wrap="square">
            <a:spAutoFit/>
          </a:bodyPr>
          <a:lstStyle/>
          <a:p>
            <a:pPr algn="just"/>
            <a:r>
              <a:rPr lang="ru-RU" dirty="0" err="1"/>
              <a:t>Поряд</a:t>
            </a:r>
            <a:r>
              <a:rPr lang="ru-RU" dirty="0"/>
              <a:t> </a:t>
            </a:r>
            <a:r>
              <a:rPr lang="ru-RU" dirty="0" err="1"/>
              <a:t>із</a:t>
            </a:r>
            <a:r>
              <a:rPr lang="ru-RU" dirty="0"/>
              <a:t> постановами уряду </a:t>
            </a:r>
            <a:r>
              <a:rPr lang="ru-RU" dirty="0" err="1"/>
              <a:t>потрібно</a:t>
            </a:r>
            <a:r>
              <a:rPr lang="ru-RU" dirty="0"/>
              <a:t> </a:t>
            </a:r>
            <a:r>
              <a:rPr lang="ru-RU" dirty="0" err="1"/>
              <a:t>наголосити</a:t>
            </a:r>
            <a:r>
              <a:rPr lang="ru-RU" dirty="0"/>
              <a:t> </a:t>
            </a:r>
            <a:r>
              <a:rPr lang="ru-RU" dirty="0" err="1"/>
              <a:t>увагу</a:t>
            </a:r>
            <a:r>
              <a:rPr lang="ru-RU" dirty="0"/>
              <a:t> на </a:t>
            </a:r>
            <a:r>
              <a:rPr lang="ru-RU" dirty="0" err="1"/>
              <a:t>важливості</a:t>
            </a:r>
            <a:r>
              <a:rPr lang="ru-RU" dirty="0"/>
              <a:t> </a:t>
            </a:r>
            <a:r>
              <a:rPr lang="ru-RU" dirty="0" err="1"/>
              <a:t>наказів</a:t>
            </a:r>
            <a:r>
              <a:rPr lang="ru-RU" dirty="0"/>
              <a:t> </a:t>
            </a:r>
            <a:r>
              <a:rPr lang="ru-RU" dirty="0" err="1"/>
              <a:t>міністерств</a:t>
            </a:r>
            <a:r>
              <a:rPr lang="ru-RU" dirty="0"/>
              <a:t> та </a:t>
            </a:r>
            <a:r>
              <a:rPr lang="ru-RU" dirty="0" err="1"/>
              <a:t>відомств</a:t>
            </a:r>
            <a:r>
              <a:rPr lang="ru-RU" dirty="0"/>
              <a:t> для </a:t>
            </a:r>
            <a:r>
              <a:rPr lang="ru-RU" dirty="0" err="1"/>
              <a:t>реалізації</a:t>
            </a:r>
            <a:r>
              <a:rPr lang="ru-RU" dirty="0"/>
              <a:t> </a:t>
            </a:r>
            <a:r>
              <a:rPr lang="ru-RU" dirty="0" err="1"/>
              <a:t>антикорупційної</a:t>
            </a:r>
            <a:r>
              <a:rPr lang="ru-RU" dirty="0"/>
              <a:t> </a:t>
            </a:r>
            <a:r>
              <a:rPr lang="ru-RU" dirty="0" err="1"/>
              <a:t>політики</a:t>
            </a:r>
            <a:r>
              <a:rPr lang="ru-RU" dirty="0"/>
              <a:t>, </a:t>
            </a:r>
            <a:r>
              <a:rPr lang="ru-RU" dirty="0" err="1"/>
              <a:t>зокрема</a:t>
            </a:r>
            <a:r>
              <a:rPr lang="ru-RU" dirty="0"/>
              <a:t>, таких як:</a:t>
            </a:r>
            <a:endParaRPr lang="uk-UA" dirty="0"/>
          </a:p>
        </p:txBody>
      </p:sp>
      <p:pic>
        <p:nvPicPr>
          <p:cNvPr id="7" name="Рисунок 6">
            <a:extLst>
              <a:ext uri="{FF2B5EF4-FFF2-40B4-BE49-F238E27FC236}">
                <a16:creationId xmlns:a16="http://schemas.microsoft.com/office/drawing/2014/main" id="{5801D3BB-2195-BD68-3124-86C2FA1646C3}"/>
              </a:ext>
            </a:extLst>
          </p:cNvPr>
          <p:cNvPicPr>
            <a:picLocks noChangeAspect="1"/>
          </p:cNvPicPr>
          <p:nvPr/>
        </p:nvPicPr>
        <p:blipFill>
          <a:blip r:embed="rId2"/>
          <a:stretch>
            <a:fillRect/>
          </a:stretch>
        </p:blipFill>
        <p:spPr>
          <a:xfrm>
            <a:off x="71021" y="957663"/>
            <a:ext cx="3848637" cy="1771897"/>
          </a:xfrm>
          <a:prstGeom prst="rect">
            <a:avLst/>
          </a:prstGeom>
        </p:spPr>
      </p:pic>
      <p:pic>
        <p:nvPicPr>
          <p:cNvPr id="9" name="Рисунок 8">
            <a:extLst>
              <a:ext uri="{FF2B5EF4-FFF2-40B4-BE49-F238E27FC236}">
                <a16:creationId xmlns:a16="http://schemas.microsoft.com/office/drawing/2014/main" id="{032282C3-8183-AFC4-0BB6-BE61AFCC6528}"/>
              </a:ext>
            </a:extLst>
          </p:cNvPr>
          <p:cNvPicPr>
            <a:picLocks noChangeAspect="1"/>
          </p:cNvPicPr>
          <p:nvPr/>
        </p:nvPicPr>
        <p:blipFill>
          <a:blip r:embed="rId3"/>
          <a:stretch>
            <a:fillRect/>
          </a:stretch>
        </p:blipFill>
        <p:spPr>
          <a:xfrm>
            <a:off x="4012469" y="943374"/>
            <a:ext cx="3839111" cy="1800476"/>
          </a:xfrm>
          <a:prstGeom prst="rect">
            <a:avLst/>
          </a:prstGeom>
        </p:spPr>
      </p:pic>
      <p:pic>
        <p:nvPicPr>
          <p:cNvPr id="11" name="Рисунок 10">
            <a:extLst>
              <a:ext uri="{FF2B5EF4-FFF2-40B4-BE49-F238E27FC236}">
                <a16:creationId xmlns:a16="http://schemas.microsoft.com/office/drawing/2014/main" id="{07C284B7-B53C-B54F-3A0A-721D6A0BAC20}"/>
              </a:ext>
            </a:extLst>
          </p:cNvPr>
          <p:cNvPicPr>
            <a:picLocks noChangeAspect="1"/>
          </p:cNvPicPr>
          <p:nvPr/>
        </p:nvPicPr>
        <p:blipFill>
          <a:blip r:embed="rId4"/>
          <a:stretch>
            <a:fillRect/>
          </a:stretch>
        </p:blipFill>
        <p:spPr>
          <a:xfrm>
            <a:off x="8094362" y="634497"/>
            <a:ext cx="3781953" cy="2219635"/>
          </a:xfrm>
          <a:prstGeom prst="rect">
            <a:avLst/>
          </a:prstGeom>
        </p:spPr>
      </p:pic>
      <p:pic>
        <p:nvPicPr>
          <p:cNvPr id="13" name="Рисунок 12">
            <a:extLst>
              <a:ext uri="{FF2B5EF4-FFF2-40B4-BE49-F238E27FC236}">
                <a16:creationId xmlns:a16="http://schemas.microsoft.com/office/drawing/2014/main" id="{B486ABE0-90FB-A3F0-CA9D-C4773907810D}"/>
              </a:ext>
            </a:extLst>
          </p:cNvPr>
          <p:cNvPicPr>
            <a:picLocks noChangeAspect="1"/>
          </p:cNvPicPr>
          <p:nvPr/>
        </p:nvPicPr>
        <p:blipFill>
          <a:blip r:embed="rId5"/>
          <a:stretch>
            <a:fillRect/>
          </a:stretch>
        </p:blipFill>
        <p:spPr>
          <a:xfrm>
            <a:off x="4012469" y="3313939"/>
            <a:ext cx="3743847" cy="1600423"/>
          </a:xfrm>
          <a:prstGeom prst="rect">
            <a:avLst/>
          </a:prstGeom>
        </p:spPr>
      </p:pic>
    </p:spTree>
    <p:extLst>
      <p:ext uri="{BB962C8B-B14F-4D97-AF65-F5344CB8AC3E}">
        <p14:creationId xmlns:p14="http://schemas.microsoft.com/office/powerpoint/2010/main" val="280400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FD69ED5-F13E-ED08-8943-6164C9507442}"/>
              </a:ext>
            </a:extLst>
          </p:cNvPr>
          <p:cNvSpPr txBox="1"/>
          <p:nvPr/>
        </p:nvSpPr>
        <p:spPr>
          <a:xfrm>
            <a:off x="219173" y="176455"/>
            <a:ext cx="11328661" cy="369332"/>
          </a:xfrm>
          <a:prstGeom prst="rect">
            <a:avLst/>
          </a:prstGeom>
          <a:noFill/>
        </p:spPr>
        <p:txBody>
          <a:bodyPr wrap="square">
            <a:spAutoFit/>
          </a:bodyPr>
          <a:lstStyle/>
          <a:p>
            <a:r>
              <a:rPr lang="uk-UA" dirty="0"/>
              <a:t>Закон України «Про запобігання корупції» у контексті відповідності міжнародним стандартам.</a:t>
            </a:r>
          </a:p>
        </p:txBody>
      </p:sp>
      <p:sp>
        <p:nvSpPr>
          <p:cNvPr id="7" name="TextBox 6">
            <a:extLst>
              <a:ext uri="{FF2B5EF4-FFF2-40B4-BE49-F238E27FC236}">
                <a16:creationId xmlns:a16="http://schemas.microsoft.com/office/drawing/2014/main" id="{9FC63542-F855-A57A-1236-73C63FE6E895}"/>
              </a:ext>
            </a:extLst>
          </p:cNvPr>
          <p:cNvSpPr txBox="1"/>
          <p:nvPr/>
        </p:nvSpPr>
        <p:spPr>
          <a:xfrm>
            <a:off x="115477" y="545787"/>
            <a:ext cx="11781149" cy="1754326"/>
          </a:xfrm>
          <a:prstGeom prst="rect">
            <a:avLst/>
          </a:prstGeom>
          <a:noFill/>
        </p:spPr>
        <p:txBody>
          <a:bodyPr wrap="square">
            <a:spAutoFit/>
          </a:bodyPr>
          <a:lstStyle/>
          <a:p>
            <a:pPr algn="just"/>
            <a:r>
              <a:rPr lang="uk-UA" dirty="0"/>
              <a:t>Закон України «Про запобігання корупції» (ЗЗК) є ключовим інструментом імплементації міжнародних стандартів, особливо Конвенції ООН проти корупції (</a:t>
            </a:r>
            <a:r>
              <a:rPr lang="en-US" dirty="0"/>
              <a:t>UNCAC), </a:t>
            </a:r>
            <a:r>
              <a:rPr lang="uk-UA" dirty="0"/>
              <a:t>гармонізуючи національне законодавство з універсальними вимогами, що передбачає превентивні механізми (декларування, конфлікт інтересів, захист викривачів) та інфраструктуру (НАЗК)</a:t>
            </a:r>
            <a:r>
              <a:rPr lang="uk-UA" b="0" i="0" dirty="0">
                <a:effectLst/>
                <a:latin typeface="Google Sans"/>
              </a:rPr>
              <a:t>. Закон відповідає міжнародним стандартам, встановлюючи засади антикорупційної діяльності, відповідальності та прозорості, хоча постійні зміни та їх ефективна імплементація залишаються актуальними, особливо в контексті співпраці з міжнародними партнерами та вимог євроінтеграції.</a:t>
            </a:r>
            <a:endParaRPr lang="uk-UA" dirty="0"/>
          </a:p>
        </p:txBody>
      </p:sp>
      <p:sp>
        <p:nvSpPr>
          <p:cNvPr id="10" name="TextBox 9">
            <a:extLst>
              <a:ext uri="{FF2B5EF4-FFF2-40B4-BE49-F238E27FC236}">
                <a16:creationId xmlns:a16="http://schemas.microsoft.com/office/drawing/2014/main" id="{8EE1E405-9177-FAD0-C4C5-15E187ED74B8}"/>
              </a:ext>
            </a:extLst>
          </p:cNvPr>
          <p:cNvSpPr txBox="1"/>
          <p:nvPr/>
        </p:nvSpPr>
        <p:spPr>
          <a:xfrm>
            <a:off x="115477" y="2198894"/>
            <a:ext cx="11961046" cy="4524315"/>
          </a:xfrm>
          <a:prstGeom prst="rect">
            <a:avLst/>
          </a:prstGeom>
          <a:noFill/>
        </p:spPr>
        <p:txBody>
          <a:bodyPr wrap="square">
            <a:spAutoFit/>
          </a:bodyPr>
          <a:lstStyle/>
          <a:p>
            <a:pPr algn="just"/>
            <a:r>
              <a:rPr lang="uk-UA" dirty="0"/>
              <a:t>Ключові аспекти відповідності міжнародним стандартам:</a:t>
            </a:r>
          </a:p>
          <a:p>
            <a:pPr algn="just"/>
            <a:r>
              <a:rPr lang="uk-UA" dirty="0"/>
              <a:t>Імплементація </a:t>
            </a:r>
            <a:r>
              <a:rPr lang="en-US" dirty="0"/>
              <a:t>UNCAC: </a:t>
            </a:r>
            <a:r>
              <a:rPr lang="uk-UA" dirty="0"/>
              <a:t>ЗЗК реалізує зобов'язання України за Конвенцією ООН проти корупції (</a:t>
            </a:r>
            <a:r>
              <a:rPr lang="en-US" dirty="0"/>
              <a:t>UNCAC), </a:t>
            </a:r>
            <a:r>
              <a:rPr lang="uk-UA" dirty="0"/>
              <a:t>яка є основою для формування національних антикорупційних інституцій та політик, особливо у сфері корпоративного сектору.</a:t>
            </a:r>
          </a:p>
          <a:p>
            <a:pPr algn="just"/>
            <a:r>
              <a:rPr lang="uk-UA" dirty="0"/>
              <a:t>Антикорупційна інфраструктура: Закон передбачає створення та функціонування НАЗК – центрального органу, що відповідає за розробку антикорупційної політики, моніторинг та контроль, що відповідає вимогам міжнародних стандартів щодо інституційного забезпечення.</a:t>
            </a:r>
          </a:p>
          <a:p>
            <a:pPr algn="just"/>
            <a:r>
              <a:rPr lang="uk-UA" dirty="0"/>
              <a:t>Превентивні механізми: ЗЗК впроваджує ключові інструменти, що відповідають міжнародним вимогам:</a:t>
            </a:r>
          </a:p>
          <a:p>
            <a:pPr algn="just"/>
            <a:r>
              <a:rPr lang="uk-UA" dirty="0"/>
              <a:t>Декларування: Обов'язкове електронне декларування доходів, витрат, активів та зобов'язань, що є прозорим інструментом контролю.</a:t>
            </a:r>
          </a:p>
          <a:p>
            <a:pPr algn="just"/>
            <a:r>
              <a:rPr lang="uk-UA" dirty="0"/>
              <a:t>Конфлікт інтересів: Встановлення правил запобігання конфлікту інтересів та його врегулювання.</a:t>
            </a:r>
          </a:p>
          <a:p>
            <a:pPr algn="just"/>
            <a:r>
              <a:rPr lang="uk-UA" dirty="0"/>
              <a:t>Обмеження щодо подарунків: Чіткі правила отримання подарунків посадовцями.</a:t>
            </a:r>
          </a:p>
          <a:p>
            <a:pPr algn="just"/>
            <a:r>
              <a:rPr lang="uk-UA" dirty="0"/>
              <a:t>Захист викривачів (</a:t>
            </a:r>
            <a:r>
              <a:rPr lang="en-US" dirty="0"/>
              <a:t>whistleblowers): </a:t>
            </a:r>
            <a:r>
              <a:rPr lang="uk-UA" dirty="0"/>
              <a:t>Механізми захисту осіб, які повідомляють про корупцію.</a:t>
            </a:r>
          </a:p>
          <a:p>
            <a:pPr algn="just"/>
            <a:r>
              <a:rPr lang="uk-UA" dirty="0"/>
              <a:t>Прозорість та підзвітність: Закон наголошує на прозорості прийняття рішень, діяльності посадовців та корпоративному управлінні, що є однією з ключових вимог міжнародних партнерів.</a:t>
            </a:r>
          </a:p>
          <a:p>
            <a:pPr algn="just"/>
            <a:r>
              <a:rPr lang="uk-UA" dirty="0"/>
              <a:t>Відповідальність: ЗЗК визначає види корупційних правопорушень та заходи відповідальності (дисциплінарні, адміністративні, кримінальні), включаючи відповідальність юридичних осіб (хоча в цій сфері є ще простір для розвитку). </a:t>
            </a:r>
          </a:p>
        </p:txBody>
      </p:sp>
    </p:spTree>
    <p:extLst>
      <p:ext uri="{BB962C8B-B14F-4D97-AF65-F5344CB8AC3E}">
        <p14:creationId xmlns:p14="http://schemas.microsoft.com/office/powerpoint/2010/main" val="13819573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1B6B9F7-F368-A430-9948-3A40A5CC7086}"/>
              </a:ext>
            </a:extLst>
          </p:cNvPr>
          <p:cNvSpPr txBox="1"/>
          <p:nvPr/>
        </p:nvSpPr>
        <p:spPr>
          <a:xfrm>
            <a:off x="812276" y="443060"/>
            <a:ext cx="10567448" cy="2308324"/>
          </a:xfrm>
          <a:prstGeom prst="rect">
            <a:avLst/>
          </a:prstGeom>
          <a:noFill/>
        </p:spPr>
        <p:txBody>
          <a:bodyPr wrap="square">
            <a:spAutoFit/>
          </a:bodyPr>
          <a:lstStyle/>
          <a:p>
            <a:r>
              <a:rPr lang="uk-UA" dirty="0"/>
              <a:t>Питання </a:t>
            </a:r>
            <a:r>
              <a:rPr lang="uk-UA"/>
              <a:t>до теми 3. </a:t>
            </a:r>
            <a:r>
              <a:rPr lang="uk-UA" dirty="0"/>
              <a:t>Міжнародні стандарти та національне законодавство у сфері запобігання та протидії корупції. </a:t>
            </a:r>
          </a:p>
          <a:p>
            <a:r>
              <a:rPr lang="uk-UA" dirty="0"/>
              <a:t>1.	Принципи доброчесності, прозорості та підзвітності, закладені у міжнародних документах.</a:t>
            </a:r>
          </a:p>
          <a:p>
            <a:r>
              <a:rPr lang="uk-UA" dirty="0"/>
              <a:t>2.	Роль органів державної влади у реалізації національної антикорупційної політики.</a:t>
            </a:r>
          </a:p>
          <a:p>
            <a:r>
              <a:rPr lang="uk-UA" dirty="0"/>
              <a:t>3.	Приклади впровадження міжнародних антикорупційних стандартів у діяльність державних органів</a:t>
            </a:r>
          </a:p>
          <a:p>
            <a:r>
              <a:rPr lang="uk-UA" dirty="0"/>
              <a:t>4.	Оцінка ефективності національної системи запобігання корупції через призму міжнародних стандартів</a:t>
            </a:r>
          </a:p>
        </p:txBody>
      </p:sp>
    </p:spTree>
    <p:extLst>
      <p:ext uri="{BB962C8B-B14F-4D97-AF65-F5344CB8AC3E}">
        <p14:creationId xmlns:p14="http://schemas.microsoft.com/office/powerpoint/2010/main" val="2490918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8F8E76B-CD0D-5A64-D57E-801EB5B5E6F0}"/>
              </a:ext>
            </a:extLst>
          </p:cNvPr>
          <p:cNvSpPr txBox="1"/>
          <p:nvPr/>
        </p:nvSpPr>
        <p:spPr>
          <a:xfrm>
            <a:off x="471342" y="364954"/>
            <a:ext cx="10916238" cy="5670783"/>
          </a:xfrm>
          <a:prstGeom prst="rect">
            <a:avLst/>
          </a:prstGeom>
          <a:noFill/>
        </p:spPr>
        <p:txBody>
          <a:bodyPr wrap="square">
            <a:spAutoFit/>
          </a:bodyPr>
          <a:lstStyle/>
          <a:p>
            <a:pPr indent="450215" algn="just">
              <a:lnSpc>
                <a:spcPts val="1655"/>
              </a:lnSpc>
              <a:spcBef>
                <a:spcPts val="2000"/>
              </a:spcBef>
              <a:buNone/>
              <a:tabLst>
                <a:tab pos="942975" algn="l"/>
              </a:tabLst>
            </a:pPr>
            <a:r>
              <a:rPr lang="uk-UA" sz="1800" dirty="0">
                <a:solidFill>
                  <a:srgbClr val="000000"/>
                </a:solidFill>
                <a:effectLst/>
                <a:latin typeface="Times New Roman" panose="02020603050405020304" pitchFamily="18" charset="0"/>
                <a:ea typeface="Times New Roman" panose="02020603050405020304" pitchFamily="18" charset="0"/>
              </a:rPr>
              <a:t>1. Міжнародні стандарти антикорупційної діяльності. </a:t>
            </a:r>
            <a:endParaRPr lang="uk-UA" sz="1800" dirty="0">
              <a:effectLst/>
              <a:latin typeface="Times New Roman" panose="02020603050405020304" pitchFamily="18" charset="0"/>
              <a:ea typeface="Times New Roman" panose="02020603050405020304" pitchFamily="18" charset="0"/>
            </a:endParaRPr>
          </a:p>
          <a:p>
            <a:pPr marL="342900" lvl="0" indent="-342900" algn="just">
              <a:lnSpc>
                <a:spcPts val="1655"/>
              </a:lnSpc>
              <a:spcBef>
                <a:spcPts val="2000"/>
              </a:spcBef>
              <a:buFont typeface="Times New Roman" panose="02020603050405020304" pitchFamily="18" charset="0"/>
              <a:buChar char="-"/>
              <a:tabLst>
                <a:tab pos="942975" algn="l"/>
              </a:tabLst>
            </a:pPr>
            <a:r>
              <a:rPr lang="uk-UA" sz="1800" dirty="0">
                <a:solidFill>
                  <a:srgbClr val="000000"/>
                </a:solidFill>
                <a:effectLst/>
                <a:latin typeface="Times New Roman" panose="02020603050405020304" pitchFamily="18" charset="0"/>
                <a:ea typeface="Times New Roman" panose="02020603050405020304" pitchFamily="18" charset="0"/>
              </a:rPr>
              <a:t>Конвенція Організації </a:t>
            </a:r>
            <a:r>
              <a:rPr lang="uk-UA" sz="1800" dirty="0" err="1">
                <a:solidFill>
                  <a:srgbClr val="000000"/>
                </a:solidFill>
                <a:effectLst/>
                <a:latin typeface="Times New Roman" panose="02020603050405020304" pitchFamily="18" charset="0"/>
                <a:ea typeface="Times New Roman" panose="02020603050405020304" pitchFamily="18" charset="0"/>
              </a:rPr>
              <a:t>Обʼєднаних</a:t>
            </a:r>
            <a:r>
              <a:rPr lang="uk-UA" sz="1800" dirty="0">
                <a:solidFill>
                  <a:srgbClr val="000000"/>
                </a:solidFill>
                <a:effectLst/>
                <a:latin typeface="Times New Roman" panose="02020603050405020304" pitchFamily="18" charset="0"/>
                <a:ea typeface="Times New Roman" panose="02020603050405020304" pitchFamily="18" charset="0"/>
              </a:rPr>
              <a:t> Націй проти корупції;</a:t>
            </a:r>
            <a:endParaRPr lang="uk-UA" sz="1800" dirty="0">
              <a:effectLst/>
              <a:latin typeface="Times New Roman" panose="02020603050405020304" pitchFamily="18" charset="0"/>
              <a:ea typeface="Times New Roman" panose="02020603050405020304" pitchFamily="18" charset="0"/>
            </a:endParaRPr>
          </a:p>
          <a:p>
            <a:pPr marL="342900" lvl="0" indent="-342900" algn="just">
              <a:lnSpc>
                <a:spcPts val="1655"/>
              </a:lnSpc>
              <a:spcBef>
                <a:spcPts val="2000"/>
              </a:spcBef>
              <a:buFont typeface="Times New Roman" panose="02020603050405020304" pitchFamily="18" charset="0"/>
              <a:buChar char="-"/>
              <a:tabLst>
                <a:tab pos="942975" algn="l"/>
              </a:tabLst>
            </a:pPr>
            <a:r>
              <a:rPr lang="uk-UA" sz="1800" dirty="0">
                <a:solidFill>
                  <a:srgbClr val="000000"/>
                </a:solidFill>
                <a:effectLst/>
                <a:latin typeface="Times New Roman" panose="02020603050405020304" pitchFamily="18" charset="0"/>
                <a:ea typeface="Times New Roman" panose="02020603050405020304" pitchFamily="18" charset="0"/>
              </a:rPr>
              <a:t>Конвенції та резолюції Ради Європи у сфері запобігання та протидії корупції. Діяльність Групи держав по боротьбі з корупцією (ГРЕКО);</a:t>
            </a:r>
            <a:endParaRPr lang="uk-UA" sz="1800" dirty="0">
              <a:effectLst/>
              <a:latin typeface="Times New Roman" panose="02020603050405020304" pitchFamily="18" charset="0"/>
              <a:ea typeface="Times New Roman" panose="02020603050405020304" pitchFamily="18" charset="0"/>
            </a:endParaRPr>
          </a:p>
          <a:p>
            <a:pPr marL="342900" lvl="0" indent="-342900" algn="just">
              <a:lnSpc>
                <a:spcPts val="1655"/>
              </a:lnSpc>
              <a:spcBef>
                <a:spcPts val="2000"/>
              </a:spcBef>
              <a:buFont typeface="Times New Roman" panose="02020603050405020304" pitchFamily="18" charset="0"/>
              <a:buChar char="-"/>
              <a:tabLst>
                <a:tab pos="942975" algn="l"/>
              </a:tabLst>
            </a:pPr>
            <a:r>
              <a:rPr lang="uk-UA" sz="1800" dirty="0">
                <a:solidFill>
                  <a:srgbClr val="000000"/>
                </a:solidFill>
                <a:effectLst/>
                <a:latin typeface="Times New Roman" panose="02020603050405020304" pitchFamily="18" charset="0"/>
                <a:ea typeface="Times New Roman" panose="02020603050405020304" pitchFamily="18" charset="0"/>
              </a:rPr>
              <a:t>Конвенції та директиви Європейського Союзу у сфері запобігання та протидії корупції;</a:t>
            </a:r>
            <a:endParaRPr lang="uk-UA" sz="1800" dirty="0">
              <a:effectLst/>
              <a:latin typeface="Times New Roman" panose="02020603050405020304" pitchFamily="18" charset="0"/>
              <a:ea typeface="Times New Roman" panose="02020603050405020304" pitchFamily="18" charset="0"/>
            </a:endParaRPr>
          </a:p>
          <a:p>
            <a:pPr marL="342900" lvl="0" indent="-342900" algn="just">
              <a:lnSpc>
                <a:spcPts val="1655"/>
              </a:lnSpc>
              <a:spcBef>
                <a:spcPts val="2000"/>
              </a:spcBef>
              <a:buFont typeface="Times New Roman" panose="02020603050405020304" pitchFamily="18" charset="0"/>
              <a:buChar char="-"/>
              <a:tabLst>
                <a:tab pos="942975" algn="l"/>
              </a:tabLst>
            </a:pPr>
            <a:r>
              <a:rPr lang="uk-UA" sz="1800" dirty="0">
                <a:solidFill>
                  <a:srgbClr val="000000"/>
                </a:solidFill>
                <a:effectLst/>
                <a:latin typeface="Times New Roman" panose="02020603050405020304" pitchFamily="18" charset="0"/>
                <a:ea typeface="Times New Roman" panose="02020603050405020304" pitchFamily="18" charset="0"/>
              </a:rPr>
              <a:t>Конвенції та резолюції Організації економічного співробітництва та розвитку (ОЕСР);</a:t>
            </a:r>
            <a:endParaRPr lang="uk-UA" sz="1800" dirty="0">
              <a:effectLst/>
              <a:latin typeface="Times New Roman" panose="02020603050405020304" pitchFamily="18" charset="0"/>
              <a:ea typeface="Times New Roman" panose="02020603050405020304" pitchFamily="18" charset="0"/>
            </a:endParaRPr>
          </a:p>
          <a:p>
            <a:pPr marL="342900" lvl="0" indent="-342900" algn="just">
              <a:lnSpc>
                <a:spcPts val="1655"/>
              </a:lnSpc>
              <a:spcBef>
                <a:spcPts val="2000"/>
              </a:spcBef>
              <a:buFont typeface="Times New Roman" panose="02020603050405020304" pitchFamily="18" charset="0"/>
              <a:buChar char="-"/>
              <a:tabLst>
                <a:tab pos="942975" algn="l"/>
              </a:tabLst>
            </a:pPr>
            <a:r>
              <a:rPr lang="uk-UA" sz="1800" dirty="0">
                <a:solidFill>
                  <a:srgbClr val="000000"/>
                </a:solidFill>
                <a:effectLst/>
                <a:latin typeface="Times New Roman" panose="02020603050405020304" pitchFamily="18" charset="0"/>
                <a:ea typeface="Times New Roman" panose="02020603050405020304" pitchFamily="18" charset="0"/>
              </a:rPr>
              <a:t>Конвенції та діяльність Організації Американських держав (ОАД), Африканського Союзу (АС), Ліги арабських держав (ЛАД) у сфері запобігання та протидії корупції.</a:t>
            </a:r>
            <a:endParaRPr lang="uk-UA" sz="1800" dirty="0">
              <a:effectLst/>
              <a:latin typeface="Times New Roman" panose="02020603050405020304" pitchFamily="18" charset="0"/>
              <a:ea typeface="Times New Roman" panose="02020603050405020304" pitchFamily="18" charset="0"/>
            </a:endParaRPr>
          </a:p>
          <a:p>
            <a:pPr algn="just">
              <a:lnSpc>
                <a:spcPts val="1655"/>
              </a:lnSpc>
              <a:spcBef>
                <a:spcPts val="2000"/>
              </a:spcBef>
              <a:buNone/>
              <a:tabLst>
                <a:tab pos="942975" algn="l"/>
              </a:tabLst>
            </a:pPr>
            <a:r>
              <a:rPr lang="uk-UA" sz="1800" dirty="0">
                <a:solidFill>
                  <a:srgbClr val="000000"/>
                </a:solidFill>
                <a:effectLst/>
                <a:latin typeface="Times New Roman" panose="02020603050405020304" pitchFamily="18" charset="0"/>
                <a:ea typeface="Times New Roman" panose="02020603050405020304" pitchFamily="18" charset="0"/>
              </a:rPr>
              <a:t>2. Правові засади формування сучасної антикорупційної політики в Україні у світлі міжнародних зобов’язань.</a:t>
            </a:r>
            <a:endParaRPr lang="uk-UA" sz="1800" dirty="0">
              <a:effectLst/>
              <a:latin typeface="Times New Roman" panose="02020603050405020304" pitchFamily="18" charset="0"/>
              <a:ea typeface="Times New Roman" panose="02020603050405020304" pitchFamily="18" charset="0"/>
            </a:endParaRPr>
          </a:p>
          <a:p>
            <a:pPr algn="just">
              <a:lnSpc>
                <a:spcPts val="1655"/>
              </a:lnSpc>
              <a:spcBef>
                <a:spcPts val="2000"/>
              </a:spcBef>
              <a:buNone/>
              <a:tabLst>
                <a:tab pos="942975" algn="l"/>
              </a:tabLst>
            </a:pPr>
            <a:r>
              <a:rPr lang="uk-UA" sz="1800" dirty="0">
                <a:solidFill>
                  <a:srgbClr val="000000"/>
                </a:solidFill>
                <a:effectLst/>
                <a:latin typeface="Times New Roman" panose="02020603050405020304" pitchFamily="18" charset="0"/>
                <a:ea typeface="Times New Roman" panose="02020603050405020304" pitchFamily="18" charset="0"/>
              </a:rPr>
              <a:t>3. Законодавчі основи реалізації нової антикорупційної політики в контексті порівняння українського та міжнародного досвіду.</a:t>
            </a:r>
            <a:endParaRPr lang="uk-UA" sz="1800" dirty="0">
              <a:effectLst/>
              <a:latin typeface="Times New Roman" panose="02020603050405020304" pitchFamily="18" charset="0"/>
              <a:ea typeface="Times New Roman" panose="02020603050405020304" pitchFamily="18" charset="0"/>
            </a:endParaRPr>
          </a:p>
          <a:p>
            <a:pPr algn="just">
              <a:lnSpc>
                <a:spcPts val="1655"/>
              </a:lnSpc>
              <a:spcBef>
                <a:spcPts val="2000"/>
              </a:spcBef>
              <a:buNone/>
              <a:tabLst>
                <a:tab pos="942975" algn="l"/>
              </a:tabLst>
            </a:pPr>
            <a:r>
              <a:rPr lang="uk-UA" sz="1800" dirty="0">
                <a:solidFill>
                  <a:srgbClr val="000000"/>
                </a:solidFill>
                <a:effectLst/>
                <a:latin typeface="Times New Roman" panose="02020603050405020304" pitchFamily="18" charset="0"/>
                <a:ea typeface="Times New Roman" panose="02020603050405020304" pitchFamily="18" charset="0"/>
              </a:rPr>
              <a:t>4. Стан боротьби з корупцією в Україні за період дії нового антикорупційного законодавства: міжнародні оцінки та рейтинги.</a:t>
            </a:r>
            <a:endParaRPr lang="uk-UA" sz="1800" dirty="0">
              <a:effectLst/>
              <a:latin typeface="Times New Roman" panose="02020603050405020304" pitchFamily="18" charset="0"/>
              <a:ea typeface="Times New Roman" panose="02020603050405020304" pitchFamily="18" charset="0"/>
            </a:endParaRPr>
          </a:p>
          <a:p>
            <a:pPr algn="just">
              <a:lnSpc>
                <a:spcPts val="1655"/>
              </a:lnSpc>
              <a:spcBef>
                <a:spcPts val="2000"/>
              </a:spcBef>
              <a:buNone/>
              <a:tabLst>
                <a:tab pos="942975" algn="l"/>
              </a:tabLst>
            </a:pPr>
            <a:r>
              <a:rPr lang="uk-UA" sz="1800" dirty="0">
                <a:solidFill>
                  <a:srgbClr val="000000"/>
                </a:solidFill>
                <a:effectLst/>
                <a:latin typeface="Times New Roman" panose="02020603050405020304" pitchFamily="18" charset="0"/>
                <a:ea typeface="Times New Roman" panose="02020603050405020304" pitchFamily="18" charset="0"/>
              </a:rPr>
              <a:t>5. Закон України «Про запобігання корупції» у контексті відповідності міжнародним стандартам.</a:t>
            </a:r>
            <a:endParaRPr lang="uk-UA"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66484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BC6BBD8-B948-2EB2-4624-ECD9687DD61E}"/>
              </a:ext>
            </a:extLst>
          </p:cNvPr>
          <p:cNvSpPr txBox="1"/>
          <p:nvPr/>
        </p:nvSpPr>
        <p:spPr>
          <a:xfrm>
            <a:off x="2415619" y="0"/>
            <a:ext cx="6094428" cy="310341"/>
          </a:xfrm>
          <a:prstGeom prst="rect">
            <a:avLst/>
          </a:prstGeom>
          <a:noFill/>
        </p:spPr>
        <p:txBody>
          <a:bodyPr wrap="square">
            <a:spAutoFit/>
          </a:bodyPr>
          <a:lstStyle/>
          <a:p>
            <a:pPr indent="450215" algn="just">
              <a:lnSpc>
                <a:spcPts val="1655"/>
              </a:lnSpc>
              <a:spcBef>
                <a:spcPts val="2000"/>
              </a:spcBef>
              <a:buNone/>
              <a:tabLst>
                <a:tab pos="942975" algn="l"/>
              </a:tabLst>
            </a:pPr>
            <a:r>
              <a:rPr lang="uk-UA" sz="1800" dirty="0">
                <a:solidFill>
                  <a:srgbClr val="000000"/>
                </a:solidFill>
                <a:effectLst/>
                <a:latin typeface="Times New Roman" panose="02020603050405020304" pitchFamily="18" charset="0"/>
                <a:ea typeface="Times New Roman" panose="02020603050405020304" pitchFamily="18" charset="0"/>
              </a:rPr>
              <a:t>1. Міжнародні стандарти антикорупційної діяльності. </a:t>
            </a:r>
            <a:endParaRPr lang="uk-UA" sz="1800" dirty="0">
              <a:effectLst/>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a16="http://schemas.microsoft.com/office/drawing/2014/main" id="{9816E111-0A20-C551-6646-D23325503075}"/>
              </a:ext>
            </a:extLst>
          </p:cNvPr>
          <p:cNvSpPr txBox="1"/>
          <p:nvPr/>
        </p:nvSpPr>
        <p:spPr>
          <a:xfrm>
            <a:off x="2698424" y="244254"/>
            <a:ext cx="6094428" cy="369332"/>
          </a:xfrm>
          <a:prstGeom prst="rect">
            <a:avLst/>
          </a:prstGeom>
          <a:noFill/>
        </p:spPr>
        <p:txBody>
          <a:bodyPr wrap="square">
            <a:spAutoFit/>
          </a:bodyPr>
          <a:lstStyle/>
          <a:p>
            <a:r>
              <a:rPr lang="uk-UA" sz="1800" dirty="0">
                <a:solidFill>
                  <a:srgbClr val="000000"/>
                </a:solidFill>
                <a:effectLst/>
                <a:latin typeface="Times New Roman" panose="02020603050405020304" pitchFamily="18" charset="0"/>
                <a:ea typeface="Times New Roman" panose="02020603050405020304" pitchFamily="18" charset="0"/>
              </a:rPr>
              <a:t>Конвенція Організації </a:t>
            </a:r>
            <a:r>
              <a:rPr lang="uk-UA" sz="1800" dirty="0" err="1">
                <a:solidFill>
                  <a:srgbClr val="000000"/>
                </a:solidFill>
                <a:effectLst/>
                <a:latin typeface="Times New Roman" panose="02020603050405020304" pitchFamily="18" charset="0"/>
                <a:ea typeface="Times New Roman" panose="02020603050405020304" pitchFamily="18" charset="0"/>
              </a:rPr>
              <a:t>Обʼєднаних</a:t>
            </a:r>
            <a:r>
              <a:rPr lang="uk-UA" sz="1800" dirty="0">
                <a:solidFill>
                  <a:srgbClr val="000000"/>
                </a:solidFill>
                <a:effectLst/>
                <a:latin typeface="Times New Roman" panose="02020603050405020304" pitchFamily="18" charset="0"/>
                <a:ea typeface="Times New Roman" panose="02020603050405020304" pitchFamily="18" charset="0"/>
              </a:rPr>
              <a:t> Націй проти корупції</a:t>
            </a:r>
            <a:endParaRPr lang="uk-UA" dirty="0"/>
          </a:p>
        </p:txBody>
      </p:sp>
      <p:sp>
        <p:nvSpPr>
          <p:cNvPr id="9" name="TextBox 8">
            <a:extLst>
              <a:ext uri="{FF2B5EF4-FFF2-40B4-BE49-F238E27FC236}">
                <a16:creationId xmlns:a16="http://schemas.microsoft.com/office/drawing/2014/main" id="{BF99F288-D9BA-98B2-2702-28B890F143C5}"/>
              </a:ext>
            </a:extLst>
          </p:cNvPr>
          <p:cNvSpPr txBox="1"/>
          <p:nvPr/>
        </p:nvSpPr>
        <p:spPr>
          <a:xfrm>
            <a:off x="181466" y="428920"/>
            <a:ext cx="11630320" cy="6186309"/>
          </a:xfrm>
          <a:prstGeom prst="rect">
            <a:avLst/>
          </a:prstGeom>
          <a:noFill/>
        </p:spPr>
        <p:txBody>
          <a:bodyPr wrap="square">
            <a:spAutoFit/>
          </a:bodyPr>
          <a:lstStyle/>
          <a:p>
            <a:pPr algn="just"/>
            <a:r>
              <a:rPr lang="uk-UA" dirty="0"/>
              <a:t>Конвенція ООН має значний міжнародний вплив, оскільки її підтримують як міжнародні організації та спеціалізовані установи системи ООН такі, як Світовий банк, Міжнародний валютний фонд, так і уряди більшості держав світу. Станом на 1 вересня 2011 року учасниками конвенції є держави В основу Конвенції органічно покладено дві ключові засади: заходи щодо запобігання корупції та боротьба із цим явищем. Конвенція ООН встановлює зобов’язання щодо визнання кримінальними злочинами окремі діяння, вжиття превентивних заходів у державному і приватному секторах, налагодження міжнародного співробітництва у розслідуванні та правозастосуванні, вжиття заходів технічної підтримки, а також містить положення про повернення активів. Конвенція складається з восьми глав та 71 статті. Конвенція містить такі глави: </a:t>
            </a:r>
          </a:p>
          <a:p>
            <a:pPr algn="just"/>
            <a:r>
              <a:rPr lang="uk-UA" dirty="0"/>
              <a:t>Глава І – Загальні положення; </a:t>
            </a:r>
          </a:p>
          <a:p>
            <a:pPr algn="just"/>
            <a:r>
              <a:rPr lang="uk-UA" dirty="0"/>
              <a:t>Глава </a:t>
            </a:r>
            <a:r>
              <a:rPr lang="en-US" dirty="0"/>
              <a:t>II – </a:t>
            </a:r>
            <a:r>
              <a:rPr lang="uk-UA" dirty="0"/>
              <a:t>Заходи щодо запобігання корупції; </a:t>
            </a:r>
          </a:p>
          <a:p>
            <a:pPr algn="just"/>
            <a:r>
              <a:rPr lang="uk-UA" dirty="0"/>
              <a:t>Глава </a:t>
            </a:r>
            <a:r>
              <a:rPr lang="en-US" dirty="0"/>
              <a:t>III – </a:t>
            </a:r>
            <a:r>
              <a:rPr lang="uk-UA" dirty="0"/>
              <a:t>Криміналізація та правоохоронна діяльність; </a:t>
            </a:r>
          </a:p>
          <a:p>
            <a:pPr algn="just"/>
            <a:r>
              <a:rPr lang="uk-UA" dirty="0"/>
              <a:t>Глава </a:t>
            </a:r>
            <a:r>
              <a:rPr lang="en-US" dirty="0"/>
              <a:t>IV – </a:t>
            </a:r>
            <a:r>
              <a:rPr lang="uk-UA" dirty="0"/>
              <a:t>Міжнародне співробітництво; </a:t>
            </a:r>
          </a:p>
          <a:p>
            <a:pPr algn="just"/>
            <a:r>
              <a:rPr lang="uk-UA" dirty="0"/>
              <a:t>Глава </a:t>
            </a:r>
            <a:r>
              <a:rPr lang="en-US" dirty="0"/>
              <a:t>V – </a:t>
            </a:r>
            <a:r>
              <a:rPr lang="uk-UA" dirty="0"/>
              <a:t>Заходи щодо повернення активів;</a:t>
            </a:r>
          </a:p>
          <a:p>
            <a:pPr algn="just"/>
            <a:r>
              <a:rPr lang="uk-UA" dirty="0"/>
              <a:t> Глава </a:t>
            </a:r>
            <a:r>
              <a:rPr lang="en-US" dirty="0"/>
              <a:t>VI – </a:t>
            </a:r>
            <a:r>
              <a:rPr lang="uk-UA" dirty="0"/>
              <a:t>Технічна допомога й обмін інформацією; </a:t>
            </a:r>
          </a:p>
          <a:p>
            <a:pPr algn="just"/>
            <a:r>
              <a:rPr lang="uk-UA" dirty="0"/>
              <a:t>Глава </a:t>
            </a:r>
            <a:r>
              <a:rPr lang="en-US" dirty="0"/>
              <a:t>VII – </a:t>
            </a:r>
            <a:r>
              <a:rPr lang="uk-UA" dirty="0"/>
              <a:t>Механізми здійснення; </a:t>
            </a:r>
          </a:p>
          <a:p>
            <a:pPr algn="just"/>
            <a:r>
              <a:rPr lang="uk-UA" dirty="0"/>
              <a:t>Глава </a:t>
            </a:r>
            <a:r>
              <a:rPr lang="en-US" dirty="0"/>
              <a:t>VIII – </a:t>
            </a:r>
            <a:r>
              <a:rPr lang="uk-UA" dirty="0"/>
              <a:t>Заключні положення. Стосовно положення щодо повернення активів Конвенція ООН створює абсолютно новий правовий режим, нетиповий для багатосторонніх міжнародних договорів. Більше того, навіть положення про визнання певних діянь кримінальними злочинами, превентивні заходи і міжнародне співробітництво, аналоги яких містяться і в інших міжнародних договорах, у Конвенції ООН розкриті більш широко, і у багатьох аспектах є більш детальними порівняно з іншими подібними міжнародними інструментами. Така глибина і детальність положень є відображенням прагнення розробників закрити прогалини раніше створених інструментів, а також створити універсальну модель, яка б сприяла покращенню </a:t>
            </a:r>
            <a:r>
              <a:rPr lang="uk-UA" dirty="0" err="1"/>
              <a:t>правозастосуванн</a:t>
            </a:r>
            <a:endParaRPr lang="uk-UA" dirty="0"/>
          </a:p>
        </p:txBody>
      </p:sp>
    </p:spTree>
    <p:extLst>
      <p:ext uri="{BB962C8B-B14F-4D97-AF65-F5344CB8AC3E}">
        <p14:creationId xmlns:p14="http://schemas.microsoft.com/office/powerpoint/2010/main" val="324509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99F1641-3606-388D-048F-EC88190EE67A}"/>
              </a:ext>
            </a:extLst>
          </p:cNvPr>
          <p:cNvSpPr txBox="1"/>
          <p:nvPr/>
        </p:nvSpPr>
        <p:spPr>
          <a:xfrm>
            <a:off x="3179190" y="185882"/>
            <a:ext cx="7444818" cy="369332"/>
          </a:xfrm>
          <a:prstGeom prst="rect">
            <a:avLst/>
          </a:prstGeom>
          <a:noFill/>
        </p:spPr>
        <p:txBody>
          <a:bodyPr wrap="square">
            <a:spAutoFit/>
          </a:bodyPr>
          <a:lstStyle/>
          <a:p>
            <a:r>
              <a:rPr lang="uk-UA" sz="1800" dirty="0">
                <a:solidFill>
                  <a:srgbClr val="000000"/>
                </a:solidFill>
                <a:effectLst/>
                <a:latin typeface="Times New Roman" panose="02020603050405020304" pitchFamily="18" charset="0"/>
                <a:ea typeface="Times New Roman" panose="02020603050405020304" pitchFamily="18" charset="0"/>
              </a:rPr>
              <a:t>Резолюції Ради Європи у сфері запобігання та протидії корупції</a:t>
            </a:r>
            <a:endParaRPr lang="uk-UA" dirty="0"/>
          </a:p>
        </p:txBody>
      </p:sp>
      <p:sp>
        <p:nvSpPr>
          <p:cNvPr id="7" name="TextBox 6">
            <a:extLst>
              <a:ext uri="{FF2B5EF4-FFF2-40B4-BE49-F238E27FC236}">
                <a16:creationId xmlns:a16="http://schemas.microsoft.com/office/drawing/2014/main" id="{029070F0-6C3C-377A-33F2-82A86381D59B}"/>
              </a:ext>
            </a:extLst>
          </p:cNvPr>
          <p:cNvSpPr txBox="1"/>
          <p:nvPr/>
        </p:nvSpPr>
        <p:spPr>
          <a:xfrm>
            <a:off x="301658" y="555214"/>
            <a:ext cx="11453566" cy="1754326"/>
          </a:xfrm>
          <a:prstGeom prst="rect">
            <a:avLst/>
          </a:prstGeom>
          <a:noFill/>
        </p:spPr>
        <p:txBody>
          <a:bodyPr wrap="square">
            <a:spAutoFit/>
          </a:bodyPr>
          <a:lstStyle/>
          <a:p>
            <a:pPr algn="just"/>
            <a:r>
              <a:rPr lang="uk-UA" dirty="0"/>
              <a:t>Рада Європи розробила ключові резолюції та конвенції для боротьби з корупцією, як-от Резолюція (97) 24 "Про двадцять принципів боротьби з корупцією", що закликає до прозорості, криміналізації корупції та незалежності антикорупційних органів, а також Кримінальна конвенція (</a:t>
            </a:r>
            <a:r>
              <a:rPr lang="en-US" dirty="0"/>
              <a:t>ETS 173) </a:t>
            </a:r>
            <a:r>
              <a:rPr lang="uk-UA" dirty="0"/>
              <a:t>та Цивільна конвенція (</a:t>
            </a:r>
            <a:r>
              <a:rPr lang="en-US" dirty="0"/>
              <a:t>ETS 191), </a:t>
            </a:r>
            <a:r>
              <a:rPr lang="uk-UA" dirty="0"/>
              <a:t>які є базовими інструментами гармонізації законодавства країн-членів, визначаючи стандарти щодо кримінальної відповідальності, конфіскації коштів та запобігання корупції, що лягли в основу національних антикорупційних політик. </a:t>
            </a:r>
          </a:p>
        </p:txBody>
      </p:sp>
      <p:sp>
        <p:nvSpPr>
          <p:cNvPr id="10" name="TextBox 9">
            <a:extLst>
              <a:ext uri="{FF2B5EF4-FFF2-40B4-BE49-F238E27FC236}">
                <a16:creationId xmlns:a16="http://schemas.microsoft.com/office/drawing/2014/main" id="{30E9A61C-BFD5-33AC-5682-38D94EA5CB8C}"/>
              </a:ext>
            </a:extLst>
          </p:cNvPr>
          <p:cNvSpPr txBox="1"/>
          <p:nvPr/>
        </p:nvSpPr>
        <p:spPr>
          <a:xfrm>
            <a:off x="301657" y="2309540"/>
            <a:ext cx="11736371" cy="4247317"/>
          </a:xfrm>
          <a:prstGeom prst="rect">
            <a:avLst/>
          </a:prstGeom>
          <a:noFill/>
        </p:spPr>
        <p:txBody>
          <a:bodyPr wrap="square">
            <a:spAutoFit/>
          </a:bodyPr>
          <a:lstStyle/>
          <a:p>
            <a:pPr algn="just"/>
            <a:r>
              <a:rPr lang="uk-UA" dirty="0"/>
              <a:t>Ключові резолюції та документи Ради Європи:</a:t>
            </a:r>
          </a:p>
          <a:p>
            <a:pPr algn="just"/>
            <a:r>
              <a:rPr lang="uk-UA" dirty="0"/>
              <a:t>Резолюція (97) 24 (1997): Встановила 20 принципів, що охоплюють запобігання, криміналізацію, розслідування та судовий розгляд корупції, наголошуючи на незалежності органів, конфіскації доходів та захисті викривачів.</a:t>
            </a:r>
          </a:p>
          <a:p>
            <a:pPr algn="just"/>
            <a:r>
              <a:rPr lang="uk-UA" dirty="0"/>
              <a:t>Кримінальна конвенція про боротьбу з корупцією (</a:t>
            </a:r>
            <a:r>
              <a:rPr lang="en-US" dirty="0"/>
              <a:t>ETS 173, 1999): </a:t>
            </a:r>
            <a:r>
              <a:rPr lang="uk-UA" dirty="0"/>
              <a:t>Вимагає від держав </a:t>
            </a:r>
            <a:r>
              <a:rPr lang="uk-UA" dirty="0" err="1"/>
              <a:t>криміналізувати</a:t>
            </a:r>
            <a:r>
              <a:rPr lang="uk-UA" dirty="0"/>
              <a:t> різні форми корупційних злочинів (активне та пасивне хабарництво, торгівля впливом, відмивання коштів) та передбачати ефективні санкції.</a:t>
            </a:r>
          </a:p>
          <a:p>
            <a:pPr algn="just"/>
            <a:r>
              <a:rPr lang="uk-UA" dirty="0"/>
              <a:t>Цивільна конвенція про боротьбу з корупцією (</a:t>
            </a:r>
            <a:r>
              <a:rPr lang="en-US" dirty="0"/>
              <a:t>ETS 191, 1999): </a:t>
            </a:r>
            <a:r>
              <a:rPr lang="uk-UA" dirty="0"/>
              <a:t>Встановлює норми цивільного права, що дозволяють відшкодовувати шкоду від корупційних діянь, повертати неправомірно отримане та захищати права потерпілих.</a:t>
            </a:r>
          </a:p>
          <a:p>
            <a:pPr algn="just"/>
            <a:r>
              <a:rPr lang="uk-UA" dirty="0"/>
              <a:t>Рекомендації </a:t>
            </a:r>
            <a:r>
              <a:rPr lang="en-US" dirty="0"/>
              <a:t>GRECO: </a:t>
            </a:r>
            <a:r>
              <a:rPr lang="uk-UA" dirty="0"/>
              <a:t>Група держав проти корупції (</a:t>
            </a:r>
            <a:r>
              <a:rPr lang="en-US" dirty="0"/>
              <a:t>GRECO) (</a:t>
            </a:r>
            <a:r>
              <a:rPr lang="uk-UA" dirty="0"/>
              <a:t>орган Ради Європи) розробляє оцінки та рекомендації для країн-членів щодо імплементації антикорупційних стандартів, що базуються на цих конвенціях. </a:t>
            </a:r>
          </a:p>
          <a:p>
            <a:pPr algn="just"/>
            <a:r>
              <a:rPr lang="uk-UA" dirty="0"/>
              <a:t>Основні напрями, що охоплюються резолюціями:</a:t>
            </a:r>
          </a:p>
          <a:p>
            <a:pPr algn="just"/>
            <a:r>
              <a:rPr lang="uk-UA" dirty="0"/>
              <a:t>Криміналізація: Визначення корупції як кримінального злочину.</a:t>
            </a:r>
          </a:p>
          <a:p>
            <a:pPr algn="just"/>
            <a:r>
              <a:rPr lang="uk-UA" dirty="0"/>
              <a:t>Запобігання: Підвищення прозорості, етичної поведінки, захист викривачів.</a:t>
            </a:r>
          </a:p>
          <a:p>
            <a:pPr algn="just"/>
            <a:r>
              <a:rPr lang="uk-UA" dirty="0"/>
              <a:t>Розслідування та судочинство: Забезпечення незалежності та ресурсів для правоохоронних органів.</a:t>
            </a:r>
          </a:p>
          <a:p>
            <a:pPr algn="just"/>
            <a:r>
              <a:rPr lang="uk-UA" dirty="0"/>
              <a:t>Конфіскація: Механізми для позбавлення корупціонерів незаконно отриманих доходів.</a:t>
            </a:r>
          </a:p>
        </p:txBody>
      </p:sp>
    </p:spTree>
    <p:extLst>
      <p:ext uri="{BB962C8B-B14F-4D97-AF65-F5344CB8AC3E}">
        <p14:creationId xmlns:p14="http://schemas.microsoft.com/office/powerpoint/2010/main" val="2375731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A60C3E-3154-B4E6-8BBD-E729EBCC82D0}"/>
              </a:ext>
            </a:extLst>
          </p:cNvPr>
          <p:cNvSpPr txBox="1"/>
          <p:nvPr/>
        </p:nvSpPr>
        <p:spPr>
          <a:xfrm>
            <a:off x="1736890" y="0"/>
            <a:ext cx="9895786" cy="369332"/>
          </a:xfrm>
          <a:prstGeom prst="rect">
            <a:avLst/>
          </a:prstGeom>
          <a:noFill/>
        </p:spPr>
        <p:txBody>
          <a:bodyPr wrap="square">
            <a:spAutoFit/>
          </a:bodyPr>
          <a:lstStyle/>
          <a:p>
            <a:r>
              <a:rPr lang="uk-UA" sz="1800" dirty="0">
                <a:solidFill>
                  <a:srgbClr val="000000"/>
                </a:solidFill>
                <a:effectLst/>
                <a:latin typeface="Times New Roman" panose="02020603050405020304" pitchFamily="18" charset="0"/>
                <a:ea typeface="Times New Roman" panose="02020603050405020304" pitchFamily="18" charset="0"/>
              </a:rPr>
              <a:t>Конвенції та директиви Європейського Союзу у сфері запобігання та протидії корупції</a:t>
            </a:r>
            <a:endParaRPr lang="uk-UA" dirty="0"/>
          </a:p>
        </p:txBody>
      </p:sp>
      <p:sp>
        <p:nvSpPr>
          <p:cNvPr id="5" name="Rectangle 2">
            <a:extLst>
              <a:ext uri="{FF2B5EF4-FFF2-40B4-BE49-F238E27FC236}">
                <a16:creationId xmlns:a16="http://schemas.microsoft.com/office/drawing/2014/main" id="{98EED9DF-1B55-F3EE-E0F9-CB98D7B2920C}"/>
              </a:ext>
            </a:extLst>
          </p:cNvPr>
          <p:cNvSpPr>
            <a:spLocks noChangeArrowheads="1"/>
          </p:cNvSpPr>
          <p:nvPr/>
        </p:nvSpPr>
        <p:spPr bwMode="auto">
          <a:xfrm>
            <a:off x="226953" y="713880"/>
            <a:ext cx="11738094" cy="4611462"/>
          </a:xfrm>
          <a:prstGeom prst="rect">
            <a:avLst/>
          </a:prstGeom>
          <a:solidFill>
            <a:schemeClr val="bg1"/>
          </a:solidFill>
          <a:ln>
            <a:noFill/>
          </a:ln>
          <a:effectLst/>
        </p:spPr>
        <p:txBody>
          <a:bodyPr vert="horz" wrap="square" lIns="0" tIns="76176" rIns="0" bIns="101568"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lang="uk-UA" altLang="uk-UA" dirty="0">
                <a:solidFill>
                  <a:srgbClr val="000000"/>
                </a:solidFill>
                <a:latin typeface="Times New Roman" panose="02020603050405020304" pitchFamily="18" charset="0"/>
              </a:rPr>
              <a:t>ЄС протидіє корупції через директиви, що встановлюють загальні рамки (наприклад, про обмін фінансовою інформацією, захист викривачів), які держави-члени </a:t>
            </a:r>
            <a:r>
              <a:rPr lang="uk-UA" altLang="uk-UA" dirty="0" err="1">
                <a:solidFill>
                  <a:srgbClr val="000000"/>
                </a:solidFill>
                <a:latin typeface="Times New Roman" panose="02020603050405020304" pitchFamily="18" charset="0"/>
              </a:rPr>
              <a:t>імплементують</a:t>
            </a:r>
            <a:r>
              <a:rPr lang="uk-UA" altLang="uk-UA" dirty="0">
                <a:solidFill>
                  <a:srgbClr val="000000"/>
                </a:solidFill>
                <a:latin typeface="Times New Roman" panose="02020603050405020304" pitchFamily="18" charset="0"/>
              </a:rPr>
              <a:t> у національне законодавство, а також через регуляції, що мають пряму дію; ключові інструменти – Директива (ЄС) 2019/1153 щодо використання фінансової інформації та новіші директиви по боротьбі з відмиванням коштів та захисту від SLAPP. Ці акти посилюють співпрацю, стандарти обміну даними та захист для боротьби з фінансовими злочинами та корупцією в цілому. </a:t>
            </a:r>
          </a:p>
          <a:p>
            <a:pPr marL="0" marR="0" lvl="0" indent="0" algn="just" defTabSz="914400" rtl="0" eaLnBrk="0" fontAlgn="base" latinLnBrk="0" hangingPunct="0">
              <a:lnSpc>
                <a:spcPct val="100000"/>
              </a:lnSpc>
              <a:spcBef>
                <a:spcPct val="0"/>
              </a:spcBef>
              <a:spcAft>
                <a:spcPct val="0"/>
              </a:spcAft>
              <a:buClrTx/>
              <a:buSzTx/>
              <a:buFontTx/>
              <a:buNone/>
              <a:tabLst/>
            </a:pPr>
            <a:r>
              <a:rPr lang="uk-UA" altLang="uk-UA" dirty="0">
                <a:solidFill>
                  <a:srgbClr val="000000"/>
                </a:solidFill>
                <a:latin typeface="Times New Roman" panose="02020603050405020304" pitchFamily="18" charset="0"/>
              </a:rPr>
              <a:t>Основні Директиви та їхні цілі:</a:t>
            </a:r>
          </a:p>
          <a:p>
            <a:pPr marL="0" marR="0" lvl="0" indent="0" algn="just" defTabSz="914400" rtl="0" eaLnBrk="0" fontAlgn="base" latinLnBrk="0" hangingPunct="0">
              <a:lnSpc>
                <a:spcPct val="100000"/>
              </a:lnSpc>
              <a:spcBef>
                <a:spcPct val="0"/>
              </a:spcBef>
              <a:spcAft>
                <a:spcPct val="0"/>
              </a:spcAft>
              <a:buClrTx/>
              <a:buSzTx/>
              <a:buFontTx/>
              <a:buChar char="•"/>
              <a:tabLst/>
            </a:pPr>
            <a:r>
              <a:rPr lang="uk-UA" altLang="uk-UA" dirty="0">
                <a:solidFill>
                  <a:srgbClr val="000000"/>
                </a:solidFill>
                <a:latin typeface="Times New Roman" panose="02020603050405020304" pitchFamily="18" charset="0"/>
                <a:hlinkClick r:id="rId2">
                  <a:extLst>
                    <a:ext uri="{A12FA001-AC4F-418D-AE19-62706E023703}">
                      <ahyp:hlinkClr xmlns:ahyp="http://schemas.microsoft.com/office/drawing/2018/hyperlinkcolor" val="tx"/>
                    </a:ext>
                  </a:extLst>
                </a:hlinkClick>
              </a:rPr>
              <a:t>Директива (ЄС) 2019/1153</a:t>
            </a:r>
            <a:r>
              <a:rPr lang="uk-UA" altLang="uk-UA" dirty="0">
                <a:solidFill>
                  <a:srgbClr val="000000"/>
                </a:solidFill>
                <a:latin typeface="Times New Roman" panose="02020603050405020304" pitchFamily="18" charset="0"/>
              </a:rPr>
              <a:t>: Сприяє використанню фінансової та іншої інформації для виявлення, розслідування та переслідування кримінальних злочинів, включаючи корупцію. Встановлює правила обміну даними між органами влади.</a:t>
            </a:r>
          </a:p>
          <a:p>
            <a:pPr marL="0" marR="0" lvl="0" indent="0" algn="just" defTabSz="914400" rtl="0" eaLnBrk="0" fontAlgn="base" latinLnBrk="0" hangingPunct="0">
              <a:lnSpc>
                <a:spcPct val="100000"/>
              </a:lnSpc>
              <a:spcBef>
                <a:spcPct val="0"/>
              </a:spcBef>
              <a:spcAft>
                <a:spcPct val="0"/>
              </a:spcAft>
              <a:buClrTx/>
              <a:buSzTx/>
              <a:buFontTx/>
              <a:buChar char="•"/>
              <a:tabLst/>
            </a:pPr>
            <a:r>
              <a:rPr lang="uk-UA" altLang="uk-UA" dirty="0">
                <a:solidFill>
                  <a:srgbClr val="000000"/>
                </a:solidFill>
                <a:latin typeface="Times New Roman" panose="02020603050405020304" pitchFamily="18" charset="0"/>
              </a:rPr>
              <a:t>Директиви щодо боротьби з відмиванням коштів (</a:t>
            </a:r>
            <a:r>
              <a:rPr lang="uk-UA" altLang="uk-UA" dirty="0" err="1">
                <a:solidFill>
                  <a:srgbClr val="000000"/>
                </a:solidFill>
                <a:latin typeface="Times New Roman" panose="02020603050405020304" pitchFamily="18" charset="0"/>
              </a:rPr>
              <a:t>Anti</a:t>
            </a:r>
            <a:r>
              <a:rPr lang="uk-UA" altLang="uk-UA" dirty="0">
                <a:solidFill>
                  <a:srgbClr val="000000"/>
                </a:solidFill>
                <a:latin typeface="Times New Roman" panose="02020603050405020304" pitchFamily="18" charset="0"/>
              </a:rPr>
              <a:t>-Money </a:t>
            </a:r>
            <a:r>
              <a:rPr lang="uk-UA" altLang="uk-UA" dirty="0" err="1">
                <a:solidFill>
                  <a:srgbClr val="000000"/>
                </a:solidFill>
                <a:latin typeface="Times New Roman" panose="02020603050405020304" pitchFamily="18" charset="0"/>
              </a:rPr>
              <a:t>Laundering</a:t>
            </a:r>
            <a:r>
              <a:rPr lang="uk-UA" altLang="uk-UA" dirty="0">
                <a:solidFill>
                  <a:srgbClr val="000000"/>
                </a:solidFill>
                <a:latin typeface="Times New Roman" panose="02020603050405020304" pitchFamily="18" charset="0"/>
              </a:rPr>
              <a:t> - AML): Нові директиви (наприклад, 2024/1640, 2024/1654) посилюють механізми запобігання відмиванню грошей, спрощують доступ до реєстрів банківських рахунків для органів фінансового моніторингу та інших компетентних органів.</a:t>
            </a:r>
          </a:p>
          <a:p>
            <a:pPr marL="0" marR="0" lvl="0" indent="0" algn="just" defTabSz="914400" rtl="0" eaLnBrk="0" fontAlgn="base" latinLnBrk="0" hangingPunct="0">
              <a:lnSpc>
                <a:spcPct val="100000"/>
              </a:lnSpc>
              <a:spcBef>
                <a:spcPct val="0"/>
              </a:spcBef>
              <a:spcAft>
                <a:spcPct val="0"/>
              </a:spcAft>
              <a:buClrTx/>
              <a:buSzTx/>
              <a:buFontTx/>
              <a:buChar char="•"/>
              <a:tabLst/>
            </a:pPr>
            <a:r>
              <a:rPr lang="uk-UA" altLang="uk-UA" dirty="0">
                <a:solidFill>
                  <a:srgbClr val="000000"/>
                </a:solidFill>
                <a:latin typeface="Times New Roman" panose="02020603050405020304" pitchFamily="18" charset="0"/>
              </a:rPr>
              <a:t>Директива про захист від SLAPP (Директива (ЄС) 2024/1069): Встановлює захист від стратегічних позовів, спрямованих на залякування журналістів та антикорупційних активістів, що є важливим для прозорості та протидії корупції.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uk-UA" altLang="uk-UA"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86475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F85BF6F-3211-66D1-E39C-19B95882485C}"/>
              </a:ext>
            </a:extLst>
          </p:cNvPr>
          <p:cNvSpPr txBox="1"/>
          <p:nvPr/>
        </p:nvSpPr>
        <p:spPr>
          <a:xfrm>
            <a:off x="567965" y="157601"/>
            <a:ext cx="11281527" cy="369332"/>
          </a:xfrm>
          <a:prstGeom prst="rect">
            <a:avLst/>
          </a:prstGeom>
          <a:noFill/>
        </p:spPr>
        <p:txBody>
          <a:bodyPr wrap="square">
            <a:spAutoFit/>
          </a:bodyPr>
          <a:lstStyle/>
          <a:p>
            <a:r>
              <a:rPr lang="uk-UA" sz="1800" dirty="0">
                <a:solidFill>
                  <a:srgbClr val="000000"/>
                </a:solidFill>
                <a:effectLst/>
                <a:latin typeface="Times New Roman" panose="02020603050405020304" pitchFamily="18" charset="0"/>
                <a:ea typeface="Times New Roman" panose="02020603050405020304" pitchFamily="18" charset="0"/>
              </a:rPr>
              <a:t>Конвенції та резолюції Організації економічного співробітництва та розвитку (ОЕСР)</a:t>
            </a:r>
            <a:endParaRPr lang="uk-UA" dirty="0"/>
          </a:p>
        </p:txBody>
      </p:sp>
      <p:sp>
        <p:nvSpPr>
          <p:cNvPr id="4" name="Rectangle 1">
            <a:extLst>
              <a:ext uri="{FF2B5EF4-FFF2-40B4-BE49-F238E27FC236}">
                <a16:creationId xmlns:a16="http://schemas.microsoft.com/office/drawing/2014/main" id="{05CBEEC1-2F95-B5AD-1C8A-F4F79FDC9780}"/>
              </a:ext>
            </a:extLst>
          </p:cNvPr>
          <p:cNvSpPr>
            <a:spLocks noChangeArrowheads="1"/>
          </p:cNvSpPr>
          <p:nvPr/>
        </p:nvSpPr>
        <p:spPr bwMode="auto">
          <a:xfrm rot="10800000" flipV="1">
            <a:off x="413574" y="526933"/>
            <a:ext cx="11590307" cy="3226468"/>
          </a:xfrm>
          <a:prstGeom prst="rect">
            <a:avLst/>
          </a:prstGeom>
          <a:solidFill>
            <a:schemeClr val="bg1"/>
          </a:solidFill>
          <a:ln>
            <a:noFill/>
          </a:ln>
          <a:effectLst/>
        </p:spPr>
        <p:txBody>
          <a:bodyPr vert="horz" wrap="square" lIns="0" tIns="76176" rIns="0" bIns="101568"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just"/>
            <a:r>
              <a:rPr lang="uk-UA" altLang="uk-UA" dirty="0">
                <a:solidFill>
                  <a:srgbClr val="000000"/>
                </a:solidFill>
                <a:latin typeface="Times New Roman" panose="02020603050405020304" pitchFamily="18" charset="0"/>
              </a:rPr>
              <a:t>Конвенції та резолюції ОЕСР — це ключові міжнародні інструменти, що визначають стандарти та правила для економічної політики, прозорості, інвестицій, боротьби з корупцією та іншими сферами, які Україна активно впроваджує, </a:t>
            </a:r>
            <a:r>
              <a:rPr lang="uk-UA" altLang="uk-UA" dirty="0" err="1">
                <a:solidFill>
                  <a:srgbClr val="000000"/>
                </a:solidFill>
                <a:latin typeface="Times New Roman" panose="02020603050405020304" pitchFamily="18" charset="0"/>
              </a:rPr>
              <a:t>прагнучи</a:t>
            </a:r>
            <a:r>
              <a:rPr lang="uk-UA" altLang="uk-UA" dirty="0">
                <a:solidFill>
                  <a:srgbClr val="000000"/>
                </a:solidFill>
                <a:latin typeface="Times New Roman" panose="02020603050405020304" pitchFamily="18" charset="0"/>
              </a:rPr>
              <a:t> до повноцінного членства в ОЕСР, приєднуючись до таких конвенцій (наприклад, про боротьбу з корупцією) та втілюючи рекомендації резолюцій у своєму законодавстві, що покращує її репутацію та інвестиційний клімат. </a:t>
            </a:r>
          </a:p>
          <a:p>
            <a:pPr algn="just">
              <a:buFontTx/>
              <a:buChar char="•"/>
            </a:pPr>
            <a:r>
              <a:rPr lang="uk-UA" altLang="uk-UA" dirty="0">
                <a:solidFill>
                  <a:srgbClr val="000000"/>
                </a:solidFill>
                <a:latin typeface="Times New Roman" panose="02020603050405020304" pitchFamily="18" charset="0"/>
              </a:rPr>
              <a:t>Основні типи документів:</a:t>
            </a:r>
          </a:p>
          <a:p>
            <a:pPr algn="just">
              <a:buFontTx/>
              <a:buChar char="•"/>
            </a:pPr>
            <a:r>
              <a:rPr lang="uk-UA" altLang="uk-UA" dirty="0">
                <a:solidFill>
                  <a:srgbClr val="000000"/>
                </a:solidFill>
                <a:latin typeface="Times New Roman" panose="02020603050405020304" pitchFamily="18" charset="0"/>
              </a:rPr>
              <a:t>Конвенції (</a:t>
            </a:r>
            <a:r>
              <a:rPr lang="uk-UA" altLang="uk-UA" dirty="0" err="1">
                <a:solidFill>
                  <a:srgbClr val="000000"/>
                </a:solidFill>
                <a:latin typeface="Times New Roman" panose="02020603050405020304" pitchFamily="18" charset="0"/>
              </a:rPr>
              <a:t>Conventions</a:t>
            </a:r>
            <a:r>
              <a:rPr lang="uk-UA" altLang="uk-UA" dirty="0">
                <a:solidFill>
                  <a:srgbClr val="000000"/>
                </a:solidFill>
                <a:latin typeface="Times New Roman" panose="02020603050405020304" pitchFamily="18" charset="0"/>
              </a:rPr>
              <a:t>): Обов'язкові міжнародні договори, які країни-члени та партнери ратифікують.</a:t>
            </a:r>
          </a:p>
          <a:p>
            <a:pPr algn="just">
              <a:buFontTx/>
              <a:buChar char="•"/>
            </a:pPr>
            <a:r>
              <a:rPr lang="uk-UA" altLang="uk-UA" dirty="0">
                <a:solidFill>
                  <a:srgbClr val="000000"/>
                </a:solidFill>
                <a:latin typeface="Times New Roman" panose="02020603050405020304" pitchFamily="18" charset="0"/>
              </a:rPr>
              <a:t>Резолюції (</a:t>
            </a:r>
            <a:r>
              <a:rPr lang="uk-UA" altLang="uk-UA" dirty="0" err="1">
                <a:solidFill>
                  <a:srgbClr val="000000"/>
                </a:solidFill>
                <a:latin typeface="Times New Roman" panose="02020603050405020304" pitchFamily="18" charset="0"/>
              </a:rPr>
              <a:t>Resolutions</a:t>
            </a:r>
            <a:r>
              <a:rPr lang="uk-UA" altLang="uk-UA" dirty="0">
                <a:solidFill>
                  <a:srgbClr val="000000"/>
                </a:solidFill>
                <a:latin typeface="Times New Roman" panose="02020603050405020304" pitchFamily="18" charset="0"/>
              </a:rPr>
              <a:t>): Рекомендації та політичні настанови Ради ОЕСР, що формують напрямки співпраці та реформ (наприклад, Резолюції Ради про мандати комітетів).</a:t>
            </a:r>
          </a:p>
          <a:p>
            <a:pPr algn="just">
              <a:buFontTx/>
              <a:buChar char="•"/>
            </a:pPr>
            <a:r>
              <a:rPr lang="uk-UA" altLang="uk-UA" dirty="0">
                <a:solidFill>
                  <a:srgbClr val="000000"/>
                </a:solidFill>
                <a:latin typeface="Times New Roman" panose="02020603050405020304" pitchFamily="18" charset="0"/>
              </a:rPr>
              <a:t>Декларації (</a:t>
            </a:r>
            <a:r>
              <a:rPr lang="uk-UA" altLang="uk-UA" dirty="0" err="1">
                <a:solidFill>
                  <a:srgbClr val="000000"/>
                </a:solidFill>
                <a:latin typeface="Times New Roman" panose="02020603050405020304" pitchFamily="18" charset="0"/>
              </a:rPr>
              <a:t>Declarations</a:t>
            </a:r>
            <a:r>
              <a:rPr lang="uk-UA" altLang="uk-UA" dirty="0">
                <a:solidFill>
                  <a:srgbClr val="000000"/>
                </a:solidFill>
                <a:latin typeface="Times New Roman" panose="02020603050405020304" pitchFamily="18" charset="0"/>
              </a:rPr>
              <a:t>): Заяви про наміри та спільні принципи (наприклад, Декларація про міжнародні інвестиції).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uk-UA" altLang="uk-UA" sz="1800" b="0" i="0" u="none" strike="noStrike" cap="none" normalizeH="0" baseline="0" dirty="0">
              <a:ln>
                <a:noFill/>
              </a:ln>
              <a:solidFill>
                <a:schemeClr val="tx1"/>
              </a:solidFill>
              <a:effectLst/>
              <a:latin typeface="Arial" panose="020B0604020202020204" pitchFamily="34" charset="0"/>
            </a:endParaRPr>
          </a:p>
        </p:txBody>
      </p:sp>
      <p:sp>
        <p:nvSpPr>
          <p:cNvPr id="6" name="TextBox 5">
            <a:extLst>
              <a:ext uri="{FF2B5EF4-FFF2-40B4-BE49-F238E27FC236}">
                <a16:creationId xmlns:a16="http://schemas.microsoft.com/office/drawing/2014/main" id="{7ACE9F01-BAD2-2C3F-1ED2-ABD54436DCC0}"/>
              </a:ext>
            </a:extLst>
          </p:cNvPr>
          <p:cNvSpPr txBox="1"/>
          <p:nvPr/>
        </p:nvSpPr>
        <p:spPr>
          <a:xfrm>
            <a:off x="413574" y="3753402"/>
            <a:ext cx="10907229" cy="2585323"/>
          </a:xfrm>
          <a:prstGeom prst="rect">
            <a:avLst/>
          </a:prstGeom>
          <a:noFill/>
        </p:spPr>
        <p:txBody>
          <a:bodyPr wrap="square">
            <a:spAutoFit/>
          </a:bodyPr>
          <a:lstStyle/>
          <a:p>
            <a:pPr algn="just"/>
            <a:r>
              <a:rPr lang="uk-UA" dirty="0"/>
              <a:t>Організація Економічного Співробітництва та Розвитку має три основні органи управління: </a:t>
            </a:r>
          </a:p>
          <a:p>
            <a:pPr algn="just"/>
            <a:r>
              <a:rPr lang="uk-UA" dirty="0"/>
              <a:t>Рада ОЕСР – загальний контроль і визначення стратегічних пріоритетів Організації. Об’єднує делегатів усіх країн-учасниць за участю представника Європейської комісії, під головуванням Генерального секретаря. Раді підпорядковується низка постійних комітетів. </a:t>
            </a:r>
          </a:p>
          <a:p>
            <a:pPr algn="just"/>
            <a:r>
              <a:rPr lang="uk-UA" dirty="0"/>
              <a:t>Секретаріат ОЕСР – основними завданнями Секретаріату, на чолі якого стоїть Генеральний секретар, є аналіз пріоритетів Організації, підготовка аналітичних матеріалів, організація засідань комітетів і Ради.  Спеціалізовані комітети ОЕСР – обговорення проблем в певних сферах державного регулювання і вироблення стандартів, реалізація </a:t>
            </a:r>
            <a:r>
              <a:rPr lang="uk-UA" dirty="0" err="1"/>
              <a:t>проектів</a:t>
            </a:r>
            <a:r>
              <a:rPr lang="uk-UA" dirty="0"/>
              <a:t> Організації. Складаються з представників країн – членів ОЕСР і країн, що мають статус спостерігача.</a:t>
            </a:r>
          </a:p>
        </p:txBody>
      </p:sp>
    </p:spTree>
    <p:extLst>
      <p:ext uri="{BB962C8B-B14F-4D97-AF65-F5344CB8AC3E}">
        <p14:creationId xmlns:p14="http://schemas.microsoft.com/office/powerpoint/2010/main" val="300767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4852FC-E493-3CD0-07DE-C54A99A8D589}"/>
              </a:ext>
            </a:extLst>
          </p:cNvPr>
          <p:cNvSpPr txBox="1"/>
          <p:nvPr/>
        </p:nvSpPr>
        <p:spPr>
          <a:xfrm>
            <a:off x="226243" y="207638"/>
            <a:ext cx="11425287" cy="646331"/>
          </a:xfrm>
          <a:prstGeom prst="rect">
            <a:avLst/>
          </a:prstGeom>
          <a:noFill/>
        </p:spPr>
        <p:txBody>
          <a:bodyPr wrap="square">
            <a:spAutoFit/>
          </a:bodyPr>
          <a:lstStyle/>
          <a:p>
            <a:r>
              <a:rPr lang="uk-UA" sz="1800" dirty="0">
                <a:solidFill>
                  <a:srgbClr val="000000"/>
                </a:solidFill>
                <a:effectLst/>
                <a:latin typeface="Times New Roman" panose="02020603050405020304" pitchFamily="18" charset="0"/>
                <a:ea typeface="Times New Roman" panose="02020603050405020304" pitchFamily="18" charset="0"/>
              </a:rPr>
              <a:t>Конвенції та діяльність Організації Американських держав (ОАД), Африканського Союзу (АС), Ліги арабських держав (ЛАД) у сфері запобігання та протидії корупції</a:t>
            </a:r>
            <a:endParaRPr lang="uk-UA" dirty="0"/>
          </a:p>
        </p:txBody>
      </p:sp>
      <p:sp>
        <p:nvSpPr>
          <p:cNvPr id="5" name="TextBox 4">
            <a:extLst>
              <a:ext uri="{FF2B5EF4-FFF2-40B4-BE49-F238E27FC236}">
                <a16:creationId xmlns:a16="http://schemas.microsoft.com/office/drawing/2014/main" id="{FD9230E3-D439-7F60-2B78-DACD4F3857EF}"/>
              </a:ext>
            </a:extLst>
          </p:cNvPr>
          <p:cNvSpPr txBox="1"/>
          <p:nvPr/>
        </p:nvSpPr>
        <p:spPr>
          <a:xfrm>
            <a:off x="226242" y="985004"/>
            <a:ext cx="11491275" cy="4524315"/>
          </a:xfrm>
          <a:prstGeom prst="rect">
            <a:avLst/>
          </a:prstGeom>
          <a:noFill/>
        </p:spPr>
        <p:txBody>
          <a:bodyPr wrap="square">
            <a:spAutoFit/>
          </a:bodyPr>
          <a:lstStyle/>
          <a:p>
            <a:pPr algn="just"/>
            <a:r>
              <a:rPr lang="uk-UA" dirty="0"/>
              <a:t>Збереження та зміцнення багатосторонньої антикорупційної архітектури. Досягненню цієї цілі сприятиме збереження та зміцнення міжнародної антикорупційної архітектури в таких організаціях, як Організація економічного співробітництва та розвитку (</a:t>
            </a:r>
            <a:r>
              <a:rPr lang="en-US" dirty="0"/>
              <a:t>OECD), </a:t>
            </a:r>
            <a:r>
              <a:rPr lang="uk-UA" dirty="0"/>
              <a:t>Організація американських держав (</a:t>
            </a:r>
            <a:r>
              <a:rPr lang="en-US" dirty="0"/>
              <a:t>OAS) </a:t>
            </a:r>
            <a:r>
              <a:rPr lang="uk-UA" dirty="0"/>
              <a:t>та Організація Об’єднаних Націй, у тому числі шляхом посиленого виконання Конвенції ООН проти корупції (</a:t>
            </a:r>
            <a:r>
              <a:rPr lang="en-US" dirty="0"/>
              <a:t>UNCAC); </a:t>
            </a:r>
            <a:r>
              <a:rPr lang="uk-UA" dirty="0"/>
              <a:t>розширення Програми НАТО з розбудови доброчесності для боротьби з корупцією у сфері фінансів, закупівлі та управління персоналом.</a:t>
            </a:r>
          </a:p>
          <a:p>
            <a:pPr algn="just"/>
            <a:r>
              <a:rPr lang="uk-UA" dirty="0"/>
              <a:t>У червні 2021 року Агентство США з міжнародного розвитку (</a:t>
            </a:r>
            <a:r>
              <a:rPr lang="en-US" dirty="0"/>
              <a:t>USAID) </a:t>
            </a:r>
            <a:r>
              <a:rPr lang="uk-UA" dirty="0"/>
              <a:t>створило спеціальну антикорупційну групу (</a:t>
            </a:r>
            <a:r>
              <a:rPr lang="en-US" dirty="0"/>
              <a:t>ACTF), </a:t>
            </a:r>
            <a:r>
              <a:rPr lang="uk-UA" dirty="0"/>
              <a:t>яку очолює виконавчий директор, який підпорядковується безпосередньо Адміністратору. </a:t>
            </a:r>
            <a:r>
              <a:rPr lang="en-US" dirty="0"/>
              <a:t>ACTF </a:t>
            </a:r>
            <a:r>
              <a:rPr lang="uk-UA" dirty="0"/>
              <a:t>працює в усіх бюро та незалежних офісах Агентства, а також у партнерстві з Місіями, щоб: </a:t>
            </a:r>
          </a:p>
          <a:p>
            <a:pPr marL="342900" indent="-342900" algn="just">
              <a:buAutoNum type="arabicParenBoth"/>
            </a:pPr>
            <a:r>
              <a:rPr lang="uk-UA" dirty="0"/>
              <a:t>розробляти амбітні та інноваційні антикорупційні програми та партнерства; </a:t>
            </a:r>
          </a:p>
          <a:p>
            <a:pPr marL="342900" indent="-342900" algn="just">
              <a:buAutoNum type="arabicParenBoth"/>
            </a:pPr>
            <a:r>
              <a:rPr lang="uk-UA" dirty="0"/>
              <a:t>оновлювати відповідні стратегії, покращувати комунікації та формувати нові напрями політики; </a:t>
            </a:r>
          </a:p>
          <a:p>
            <a:pPr marL="342900" indent="-342900" algn="just">
              <a:buAutoNum type="arabicParenBoth"/>
            </a:pPr>
            <a:r>
              <a:rPr lang="uk-UA" dirty="0"/>
              <a:t>сприяти інтеграції боротьби з корупцією в усі сектори іноземної допомоги, включаючи охорону здоров’я, освіту, зміну клімату, інфраструктуру та гуманітарну реакцію, і розробити спеціальні засоби захисту від ризику корупції в допомозі США; </a:t>
            </a:r>
          </a:p>
          <a:p>
            <a:pPr marL="342900" indent="-342900" algn="just">
              <a:buAutoNum type="arabicParenBoth"/>
            </a:pPr>
            <a:r>
              <a:rPr lang="uk-UA" dirty="0"/>
              <a:t>розбудовувати додатковий довгостроковий антикорупційний потенціал, інструменти та ресурси в </a:t>
            </a:r>
            <a:r>
              <a:rPr lang="en-US" dirty="0"/>
              <a:t>USAID</a:t>
            </a:r>
            <a:r>
              <a:rPr lang="uk-UA" dirty="0"/>
              <a:t>.</a:t>
            </a:r>
          </a:p>
          <a:p>
            <a:pPr algn="just"/>
            <a:endParaRPr lang="uk-UA" dirty="0"/>
          </a:p>
        </p:txBody>
      </p:sp>
    </p:spTree>
    <p:extLst>
      <p:ext uri="{BB962C8B-B14F-4D97-AF65-F5344CB8AC3E}">
        <p14:creationId xmlns:p14="http://schemas.microsoft.com/office/powerpoint/2010/main" val="3278906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945459-C86A-7FCD-1124-934C882C8562}"/>
              </a:ext>
            </a:extLst>
          </p:cNvPr>
          <p:cNvSpPr txBox="1"/>
          <p:nvPr/>
        </p:nvSpPr>
        <p:spPr>
          <a:xfrm>
            <a:off x="181466" y="154724"/>
            <a:ext cx="11470064" cy="2031325"/>
          </a:xfrm>
          <a:prstGeom prst="rect">
            <a:avLst/>
          </a:prstGeom>
          <a:noFill/>
        </p:spPr>
        <p:txBody>
          <a:bodyPr wrap="square">
            <a:spAutoFit/>
          </a:bodyPr>
          <a:lstStyle/>
          <a:p>
            <a:pPr algn="just">
              <a:buNone/>
            </a:pPr>
            <a:r>
              <a:rPr lang="uk-UA" b="1" i="0" dirty="0">
                <a:solidFill>
                  <a:srgbClr val="4D4D4D"/>
                </a:solidFill>
                <a:effectLst/>
                <a:latin typeface="Helvetica Neue"/>
              </a:rPr>
              <a:t>Африканський союз (АС)</a:t>
            </a:r>
            <a:r>
              <a:rPr lang="uk-UA" b="0" i="0" dirty="0">
                <a:solidFill>
                  <a:srgbClr val="4D4D4D"/>
                </a:solidFill>
                <a:effectLst/>
                <a:latin typeface="Helvetica Neue"/>
              </a:rPr>
              <a:t> – континентальна міжнародна організація, що з'явилася у 2002 році як правонаступник Організації африканської єдності з метою зміцнення співробітництва між країнами Африканського континенту. Членами організації є 55 країн Африки. АС ініціював ухвалення низки міжафриканських угод, у тому числі й у сфері протидії корупції.</a:t>
            </a:r>
          </a:p>
          <a:p>
            <a:pPr algn="just">
              <a:buNone/>
            </a:pPr>
            <a:r>
              <a:rPr lang="uk-UA" b="0" i="0" dirty="0">
                <a:solidFill>
                  <a:srgbClr val="4D4D4D"/>
                </a:solidFill>
                <a:effectLst/>
                <a:latin typeface="Helvetica Neue"/>
              </a:rPr>
              <a:t>Керівництво організацією здійснює Голова, який обирається найвищим органом управління АС – Асамблеєю Африканського союзу – строком на один рік. Нині цю посаду обіймає </a:t>
            </a:r>
            <a:r>
              <a:rPr lang="uk-UA" b="0" i="0" dirty="0" err="1">
                <a:solidFill>
                  <a:srgbClr val="4D4D4D"/>
                </a:solidFill>
                <a:effectLst/>
                <a:latin typeface="Helvetica Neue"/>
              </a:rPr>
              <a:t>Мухаммед</a:t>
            </a:r>
            <a:r>
              <a:rPr lang="uk-UA" b="0" i="0" dirty="0">
                <a:solidFill>
                  <a:srgbClr val="4D4D4D"/>
                </a:solidFill>
                <a:effectLst/>
                <a:latin typeface="Helvetica Neue"/>
              </a:rPr>
              <a:t> </a:t>
            </a:r>
            <a:r>
              <a:rPr lang="uk-UA" b="0" i="0" dirty="0" err="1">
                <a:solidFill>
                  <a:srgbClr val="4D4D4D"/>
                </a:solidFill>
                <a:effectLst/>
                <a:latin typeface="Helvetica Neue"/>
              </a:rPr>
              <a:t>ульд</a:t>
            </a:r>
            <a:r>
              <a:rPr lang="uk-UA" b="0" i="0" dirty="0">
                <a:solidFill>
                  <a:srgbClr val="4D4D4D"/>
                </a:solidFill>
                <a:effectLst/>
                <a:latin typeface="Helvetica Neue"/>
              </a:rPr>
              <a:t> </a:t>
            </a:r>
            <a:r>
              <a:rPr lang="uk-UA" b="0" i="0" dirty="0" err="1">
                <a:solidFill>
                  <a:srgbClr val="4D4D4D"/>
                </a:solidFill>
                <a:effectLst/>
                <a:latin typeface="Helvetica Neue"/>
              </a:rPr>
              <a:t>Газуані</a:t>
            </a:r>
            <a:r>
              <a:rPr lang="uk-UA" b="0" i="0" dirty="0">
                <a:solidFill>
                  <a:srgbClr val="4D4D4D"/>
                </a:solidFill>
                <a:effectLst/>
                <a:latin typeface="Helvetica Neue"/>
              </a:rPr>
              <a:t> (Мавританія). Штаб-квартира АС розташована в </a:t>
            </a:r>
            <a:r>
              <a:rPr lang="uk-UA" b="0" i="0" dirty="0" err="1">
                <a:solidFill>
                  <a:srgbClr val="4D4D4D"/>
                </a:solidFill>
                <a:effectLst/>
                <a:latin typeface="Helvetica Neue"/>
              </a:rPr>
              <a:t>Аддіс-Абебі</a:t>
            </a:r>
            <a:r>
              <a:rPr lang="uk-UA" b="0" i="0" dirty="0">
                <a:solidFill>
                  <a:srgbClr val="4D4D4D"/>
                </a:solidFill>
                <a:effectLst/>
                <a:latin typeface="Helvetica Neue"/>
              </a:rPr>
              <a:t>.</a:t>
            </a:r>
          </a:p>
        </p:txBody>
      </p:sp>
      <p:sp>
        <p:nvSpPr>
          <p:cNvPr id="5" name="TextBox 4">
            <a:extLst>
              <a:ext uri="{FF2B5EF4-FFF2-40B4-BE49-F238E27FC236}">
                <a16:creationId xmlns:a16="http://schemas.microsoft.com/office/drawing/2014/main" id="{4F928211-4FA4-54F2-FBA4-611D9C3A6E27}"/>
              </a:ext>
            </a:extLst>
          </p:cNvPr>
          <p:cNvSpPr txBox="1"/>
          <p:nvPr/>
        </p:nvSpPr>
        <p:spPr>
          <a:xfrm>
            <a:off x="181466" y="2186049"/>
            <a:ext cx="11829068" cy="4162678"/>
          </a:xfrm>
          <a:prstGeom prst="rect">
            <a:avLst/>
          </a:prstGeom>
          <a:noFill/>
        </p:spPr>
        <p:txBody>
          <a:bodyPr wrap="square">
            <a:spAutoFit/>
          </a:bodyPr>
          <a:lstStyle/>
          <a:p>
            <a:pPr algn="l">
              <a:spcBef>
                <a:spcPts val="1500"/>
              </a:spcBef>
              <a:buNone/>
            </a:pPr>
            <a:r>
              <a:rPr lang="uk-UA" b="0" i="0" dirty="0">
                <a:solidFill>
                  <a:srgbClr val="0F3C37"/>
                </a:solidFill>
                <a:effectLst/>
                <a:latin typeface="Helvetica Neue"/>
                <a:hlinkClick r:id="rId2"/>
              </a:rPr>
              <a:t>Конвенція Африканського союзу щодо запобігання та боротьби з корупцією</a:t>
            </a:r>
          </a:p>
          <a:p>
            <a:pPr algn="just">
              <a:buNone/>
            </a:pPr>
            <a:r>
              <a:rPr lang="uk-UA" b="0" i="0" dirty="0">
                <a:solidFill>
                  <a:srgbClr val="000000"/>
                </a:solidFill>
                <a:effectLst/>
                <a:latin typeface="Helvetica Neue"/>
              </a:rPr>
              <a:t>Конвенція Африканського союзу щодо запобігання та боротьби з корупцією, прийнята у 2003 році, спрямована на розвиток та зміцнення механізмів боротьби з корупцією в державному та приватному секторах, заохочення та підтримку взаємодії між країнами-членами для забезпечення ефективного застосування антикорупційних заходів.</a:t>
            </a:r>
          </a:p>
          <a:p>
            <a:pPr algn="just">
              <a:buNone/>
            </a:pPr>
            <a:r>
              <a:rPr lang="uk-UA" b="0" i="0" dirty="0">
                <a:solidFill>
                  <a:srgbClr val="000000"/>
                </a:solidFill>
                <a:effectLst/>
                <a:latin typeface="Helvetica Neue"/>
              </a:rPr>
              <a:t>Конвенція включає положення щодо запобігання корупції, криміналізації низки корупційних злочинів, включаючи підкуп усередині країни та за кордоном, нецільове використання майна посадовими особами, торгівлю впливом, незаконне збагачення, відмивання грошей та приховування майна, регіонального співробітництва, надання взаємної правової допомоги та повернення активів.</a:t>
            </a:r>
          </a:p>
          <a:p>
            <a:pPr algn="l">
              <a:spcBef>
                <a:spcPts val="1500"/>
              </a:spcBef>
              <a:buNone/>
            </a:pPr>
            <a:r>
              <a:rPr lang="uk-UA" b="0" i="0" dirty="0">
                <a:solidFill>
                  <a:srgbClr val="0F3C37"/>
                </a:solidFill>
                <a:effectLst/>
                <a:latin typeface="Helvetica Neue"/>
                <a:hlinkClick r:id="rId3"/>
              </a:rPr>
              <a:t>Стратегічний план Консультативної ради Африканського союзу з питань боротьби з корупцією на 2018–2022 роки.</a:t>
            </a:r>
          </a:p>
          <a:p>
            <a:pPr algn="just">
              <a:buNone/>
            </a:pPr>
            <a:r>
              <a:rPr lang="uk-UA" b="0" i="0" dirty="0">
                <a:solidFill>
                  <a:srgbClr val="000000"/>
                </a:solidFill>
                <a:effectLst/>
                <a:latin typeface="Helvetica Neue"/>
              </a:rPr>
              <a:t>Стратегічний план Консультативної ради Африканського союзу з питань боротьби з корупцією на 2018–2022 роки. був «дорожньою картою», що є інструментом для планування, прийняття рішень та розподілу ресурсів у рамках антикорупційної діяльності АС.</a:t>
            </a:r>
          </a:p>
        </p:txBody>
      </p:sp>
    </p:spTree>
    <p:extLst>
      <p:ext uri="{BB962C8B-B14F-4D97-AF65-F5344CB8AC3E}">
        <p14:creationId xmlns:p14="http://schemas.microsoft.com/office/powerpoint/2010/main" val="4063637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1239330-76FC-C4C0-07AA-A35A095DA50F}"/>
              </a:ext>
            </a:extLst>
          </p:cNvPr>
          <p:cNvSpPr>
            <a:spLocks noChangeArrowheads="1"/>
          </p:cNvSpPr>
          <p:nvPr/>
        </p:nvSpPr>
        <p:spPr bwMode="auto">
          <a:xfrm>
            <a:off x="440526" y="1478077"/>
            <a:ext cx="11220431" cy="3411134"/>
          </a:xfrm>
          <a:prstGeom prst="rect">
            <a:avLst/>
          </a:prstGeom>
          <a:solidFill>
            <a:schemeClr val="bg1"/>
          </a:solidFill>
          <a:ln>
            <a:noFill/>
          </a:ln>
          <a:effectLst/>
        </p:spPr>
        <p:txBody>
          <a:bodyPr vert="horz" wrap="square" lIns="0" tIns="76176" rIns="0" bIns="101568"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600" b="0" i="0" u="none" strike="noStrike" cap="none" normalizeH="0" baseline="0" dirty="0">
                <a:ln>
                  <a:noFill/>
                </a:ln>
                <a:effectLst/>
                <a:latin typeface="Google Sans"/>
              </a:rPr>
              <a:t>Ліга арабських держав (ЛАД) не має єдиного відомого загальнодоступного міжнародного договору чи інституції, спеціально присвяченої протидії корупції, як, наприклад, ООН чи ОАД, але вона визнає корупцію загрозою та заохочує співпрацю та імплементацію міжнародних стандартів, як-от Конвенція ООН проти корупції (UNCAC), у своїх країнах-членах для захисту демократії та стабільності регіону. </a:t>
            </a:r>
            <a:endParaRPr kumimoji="0" lang="uk-UA" altLang="uk-UA" sz="16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600" b="1" i="0" u="none" strike="noStrike" cap="none" normalizeH="0" baseline="0" dirty="0">
                <a:ln>
                  <a:noFill/>
                </a:ln>
                <a:effectLst/>
                <a:latin typeface="Google Sans"/>
              </a:rPr>
              <a:t>Основні аспекти діяльності ЛАД у сфері корупції:</a:t>
            </a:r>
            <a:endParaRPr kumimoji="0" lang="uk-UA" altLang="uk-UA" sz="16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altLang="uk-UA" sz="1600" b="1" i="0" u="none" strike="noStrike" cap="none" normalizeH="0" baseline="0" dirty="0">
                <a:ln>
                  <a:noFill/>
                </a:ln>
                <a:effectLst/>
                <a:latin typeface="Google Sans"/>
              </a:rPr>
              <a:t>Визнання проблеми:</a:t>
            </a:r>
            <a:r>
              <a:rPr kumimoji="0" lang="uk-UA" altLang="uk-UA" sz="1600" b="0" i="0" u="none" strike="noStrike" cap="none" normalizeH="0" baseline="0" dirty="0">
                <a:ln>
                  <a:noFill/>
                </a:ln>
                <a:effectLst/>
                <a:latin typeface="Google Sans"/>
              </a:rPr>
              <a:t> ЛАД розглядає корупцію як серйозну загрозу для стабільності та розвитку, що знижує довіру до влади.</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altLang="uk-UA" sz="1600" b="1" i="0" u="none" strike="noStrike" cap="none" normalizeH="0" baseline="0" dirty="0">
                <a:ln>
                  <a:noFill/>
                </a:ln>
                <a:effectLst/>
                <a:latin typeface="Google Sans"/>
              </a:rPr>
              <a:t>Сприяння міжнародним стандартам:</a:t>
            </a:r>
            <a:r>
              <a:rPr kumimoji="0" lang="uk-UA" altLang="uk-UA" sz="1600" b="0" i="0" u="none" strike="noStrike" cap="none" normalizeH="0" baseline="0" dirty="0">
                <a:ln>
                  <a:noFill/>
                </a:ln>
                <a:effectLst/>
                <a:latin typeface="Google Sans"/>
              </a:rPr>
              <a:t> Хоча специфічна конвенція ЛАД не так відома, члени Ліги активно </a:t>
            </a:r>
            <a:r>
              <a:rPr kumimoji="0" lang="uk-UA" altLang="uk-UA" sz="1600" b="0" i="0" u="none" strike="noStrike" cap="none" normalizeH="0" baseline="0" dirty="0" err="1">
                <a:ln>
                  <a:noFill/>
                </a:ln>
                <a:effectLst/>
                <a:latin typeface="Google Sans"/>
              </a:rPr>
              <a:t>імплементують</a:t>
            </a:r>
            <a:r>
              <a:rPr kumimoji="0" lang="uk-UA" altLang="uk-UA" sz="1600" b="0" i="0" u="none" strike="noStrike" cap="none" normalizeH="0" baseline="0" dirty="0">
                <a:ln>
                  <a:noFill/>
                </a:ln>
                <a:effectLst/>
                <a:latin typeface="Google Sans"/>
              </a:rPr>
              <a:t> глобальні антикорупційні норми, зокрема </a:t>
            </a:r>
            <a:r>
              <a:rPr kumimoji="0" lang="uk-UA" altLang="uk-UA" sz="1600" b="0" i="0" u="none" strike="noStrike" cap="none" normalizeH="0" baseline="0" dirty="0">
                <a:ln>
                  <a:noFill/>
                </a:ln>
                <a:effectLst/>
                <a:latin typeface="Google Sans"/>
                <a:hlinkClick r:id="rId2">
                  <a:extLst>
                    <a:ext uri="{A12FA001-AC4F-418D-AE19-62706E023703}">
                      <ahyp:hlinkClr xmlns:ahyp="http://schemas.microsoft.com/office/drawing/2018/hyperlinkcolor" val="tx"/>
                    </a:ext>
                  </a:extLst>
                </a:hlinkClick>
              </a:rPr>
              <a:t>Конвенцію ООН проти корупції (UNCAC)</a:t>
            </a:r>
            <a:r>
              <a:rPr kumimoji="0" lang="uk-UA" altLang="uk-UA" sz="1600" b="0" i="0" u="none" strike="noStrike" cap="none" normalizeH="0" baseline="0" dirty="0">
                <a:ln>
                  <a:noFill/>
                </a:ln>
                <a:effectLst/>
                <a:latin typeface="Google Sans"/>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altLang="uk-UA" sz="1600" b="1" i="0" u="none" strike="noStrike" cap="none" normalizeH="0" baseline="0" dirty="0">
                <a:ln>
                  <a:noFill/>
                </a:ln>
                <a:effectLst/>
                <a:latin typeface="Google Sans"/>
              </a:rPr>
              <a:t>Політична співпраця:</a:t>
            </a:r>
            <a:r>
              <a:rPr kumimoji="0" lang="uk-UA" altLang="uk-UA" sz="1600" b="0" i="0" u="none" strike="noStrike" cap="none" normalizeH="0" baseline="0" dirty="0">
                <a:ln>
                  <a:noFill/>
                </a:ln>
                <a:effectLst/>
                <a:latin typeface="Google Sans"/>
              </a:rPr>
              <a:t> ЛАД надає платформу для обговорення регіональних викликів, включаючи корупцію, на рівні міністрів та глав держав під час своїх самітів, як це було під час візиту Президента Зеленського у 2023 році.</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altLang="uk-UA" sz="1600" b="1" i="0" u="none" strike="noStrike" cap="none" normalizeH="0" baseline="0" dirty="0">
                <a:ln>
                  <a:noFill/>
                </a:ln>
                <a:effectLst/>
                <a:latin typeface="Google Sans"/>
              </a:rPr>
              <a:t>Національні ініціативи:</a:t>
            </a:r>
            <a:r>
              <a:rPr kumimoji="0" lang="uk-UA" altLang="uk-UA" sz="1600" b="0" i="0" u="none" strike="noStrike" cap="none" normalizeH="0" baseline="0" dirty="0">
                <a:ln>
                  <a:noFill/>
                </a:ln>
                <a:effectLst/>
                <a:latin typeface="Google Sans"/>
              </a:rPr>
              <a:t> Країни-члени розробляють власні антикорупційні механізми та органи (наприклад, НАБУ в Україні, як приклад ефективної місцевої ініціативи), що є частиною регіонального підходу до вирішення проблеми.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57111698"/>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TotalTime>
  <Words>2585</Words>
  <Application>Microsoft Office PowerPoint</Application>
  <PresentationFormat>Широкий екран</PresentationFormat>
  <Paragraphs>96</Paragraphs>
  <Slides>14</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14</vt:i4>
      </vt:variant>
    </vt:vector>
  </HeadingPairs>
  <TitlesOfParts>
    <vt:vector size="21" baseType="lpstr">
      <vt:lpstr>Arial</vt:lpstr>
      <vt:lpstr>Calibri</vt:lpstr>
      <vt:lpstr>Calibri Light</vt:lpstr>
      <vt:lpstr>Google Sans</vt:lpstr>
      <vt:lpstr>Helvetica Neue</vt:lpstr>
      <vt:lpstr>Times New Roman</vt:lpstr>
      <vt:lpstr>Тема Office</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3</cp:revision>
  <dcterms:created xsi:type="dcterms:W3CDTF">2026-01-19T11:44:31Z</dcterms:created>
  <dcterms:modified xsi:type="dcterms:W3CDTF">2026-01-20T12:35:31Z</dcterms:modified>
</cp:coreProperties>
</file>