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4" r:id="rId3"/>
    <p:sldId id="290" r:id="rId4"/>
    <p:sldId id="288" r:id="rId5"/>
    <p:sldId id="291" r:id="rId6"/>
    <p:sldId id="261" r:id="rId7"/>
    <p:sldId id="262" r:id="rId8"/>
    <p:sldId id="289" r:id="rId9"/>
    <p:sldId id="263" r:id="rId10"/>
    <p:sldId id="294" r:id="rId11"/>
    <p:sldId id="295" r:id="rId12"/>
    <p:sldId id="296" r:id="rId13"/>
    <p:sldId id="297" r:id="rId14"/>
    <p:sldId id="298" r:id="rId15"/>
    <p:sldId id="299" r:id="rId16"/>
    <p:sldId id="300" r:id="rId17"/>
    <p:sldId id="301"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4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3427C-347D-4E6F-B515-F693F06C01B1}"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3427C-347D-4E6F-B515-F693F06C01B1}" type="slidenum">
              <a:rPr lang="ru-RU" smtClean="0"/>
              <a:pPr/>
              <a:t>‹#›</a:t>
            </a:fld>
            <a:endParaRPr lang="ru-RU"/>
          </a:p>
        </p:txBody>
      </p:sp>
      <p:sp>
        <p:nvSpPr>
          <p:cNvPr id="7" name="Title 6"/>
          <p:cNvSpPr>
            <a:spLocks noGrp="1"/>
          </p:cNvSpPr>
          <p:nvPr>
            <p:ph type="title"/>
          </p:nvPr>
        </p:nvSpPr>
        <p:spPr/>
        <p:txBody>
          <a:bodyPr/>
          <a:lstStyle/>
          <a:p>
            <a:r>
              <a:rPr lang="ru-RU"/>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5" name="Date Placeholder 4"/>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3427C-347D-4E6F-B515-F693F06C01B1}"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BF3427C-347D-4E6F-B515-F693F06C01B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3427C-347D-4E6F-B515-F693F06C01B1}"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F3412F1-1F7F-48C6-A64E-602A55194AAD}" type="datetimeFigureOut">
              <a:rPr lang="ru-RU" smtClean="0"/>
              <a:pPr/>
              <a:t>чт 25.04.24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BF3427C-347D-4E6F-B515-F693F06C01B1}"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F3412F1-1F7F-48C6-A64E-602A55194AAD}" type="datetimeFigureOut">
              <a:rPr lang="ru-RU" smtClean="0"/>
              <a:pPr/>
              <a:t>чт 25.04.24</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BF3427C-347D-4E6F-B515-F693F06C01B1}"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2492896"/>
            <a:ext cx="8640960" cy="1440160"/>
          </a:xfrm>
        </p:spPr>
        <p:txBody>
          <a:bodyPr>
            <a:noAutofit/>
            <a:scene3d>
              <a:camera prst="orthographicFront"/>
              <a:lightRig rig="threePt" dir="t"/>
            </a:scene3d>
            <a:sp3d extrusionH="57150">
              <a:bevelT w="57150" h="38100" prst="hardEdge"/>
            </a:sp3d>
          </a:bodyPr>
          <a:lstStyle/>
          <a:p>
            <a:r>
              <a:rPr lang="ru-RU" b="1" dirty="0">
                <a:ln w="12700">
                  <a:solidFill>
                    <a:schemeClr val="tx2">
                      <a:satMod val="155000"/>
                    </a:schemeClr>
                  </a:solidFill>
                  <a:prstDash val="solid"/>
                </a:ln>
                <a:solidFill>
                  <a:schemeClr val="bg2">
                    <a:tint val="85000"/>
                    <a:satMod val="155000"/>
                  </a:schemeClr>
                </a:solidFill>
                <a:effectLst>
                  <a:outerShdw blurRad="63500" sx="102000" sy="102000" algn="ctr" rotWithShape="0">
                    <a:prstClr val="black">
                      <a:alpha val="40000"/>
                    </a:prstClr>
                  </a:outerShdw>
                  <a:reflection blurRad="6350" stA="55000" endA="300" endPos="45500" dir="5400000" sy="-100000" algn="bl" rotWithShape="0"/>
                </a:effectLst>
                <a:latin typeface="Segoe Print" panose="02000600000000000000" pitchFamily="2" charset="0"/>
                <a:cs typeface="Rod" panose="02030509050101010101" pitchFamily="49" charset="-79"/>
              </a:rPr>
              <a:t>ВИДИ БАНКРУТСТВ</a:t>
            </a:r>
          </a:p>
        </p:txBody>
      </p:sp>
    </p:spTree>
    <p:extLst>
      <p:ext uri="{BB962C8B-B14F-4D97-AF65-F5344CB8AC3E}">
        <p14:creationId xmlns:p14="http://schemas.microsoft.com/office/powerpoint/2010/main" val="1466232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28662" y="889844"/>
            <a:ext cx="7000924" cy="5632311"/>
          </a:xfrm>
          <a:prstGeom prst="rect">
            <a:avLst/>
          </a:prstGeom>
        </p:spPr>
        <p:txBody>
          <a:bodyPr wrap="square">
            <a:spAutoFit/>
          </a:bodyPr>
          <a:lstStyle/>
          <a:p>
            <a:pPr algn="just"/>
            <a:r>
              <a:rPr lang="uk-UA" sz="2400" b="1" dirty="0">
                <a:latin typeface="Times New Roman" pitchFamily="18" charset="0"/>
                <a:cs typeface="Times New Roman" pitchFamily="18" charset="0"/>
              </a:rPr>
              <a:t>Процедура ліквідації підприємства</a:t>
            </a:r>
            <a:r>
              <a:rPr lang="uk-UA" sz="2400" dirty="0">
                <a:latin typeface="Times New Roman" pitchFamily="18" charset="0"/>
                <a:cs typeface="Times New Roman" pitchFamily="18" charset="0"/>
              </a:rPr>
              <a:t> – найбільш поширена міра при ініціації справи про банкрутство і відбувається лише тоді, коли відновити платоспроможність неможливо. Ліквідація через банкрутство компанії здійснюється з присутністю аудиторів та арбітражних керуючих.</a:t>
            </a:r>
          </a:p>
          <a:p>
            <a:pPr algn="just"/>
            <a:r>
              <a:rPr lang="uk-UA" sz="2400" b="1" dirty="0">
                <a:latin typeface="Times New Roman" pitchFamily="18" charset="0"/>
                <a:cs typeface="Times New Roman" pitchFamily="18" charset="0"/>
              </a:rPr>
              <a:t>Санація</a:t>
            </a:r>
            <a:r>
              <a:rPr lang="uk-UA" sz="2400" dirty="0">
                <a:latin typeface="Times New Roman" pitchFamily="18" charset="0"/>
                <a:cs typeface="Times New Roman" pitchFamily="18" charset="0"/>
              </a:rPr>
              <a:t> передбачає повне фінансове оновлення компанії та подальший розвиток до стану прибутковості у майбутньому. Рішення про перехід у процедуру санації приймає комітет кредиторів, що складається з конкурсних кредиторів або керівником компанії-боржника за спрощеної процедури санації. Санація державних підприємств здійснюється за рахунок коштів державного бюджету.</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642918"/>
            <a:ext cx="7358114" cy="4524315"/>
          </a:xfrm>
          <a:prstGeom prst="rect">
            <a:avLst/>
          </a:prstGeom>
        </p:spPr>
        <p:txBody>
          <a:bodyPr wrap="square">
            <a:spAutoFit/>
          </a:bodyPr>
          <a:lstStyle/>
          <a:p>
            <a:pPr algn="just"/>
            <a:r>
              <a:rPr lang="uk-UA" sz="2400" b="1" dirty="0">
                <a:latin typeface="Times New Roman" pitchFamily="18" charset="0"/>
                <a:cs typeface="Times New Roman" pitchFamily="18" charset="0"/>
              </a:rPr>
              <a:t>План санації визначає:</a:t>
            </a:r>
            <a:endParaRPr lang="uk-UA" sz="2400" dirty="0">
              <a:latin typeface="Times New Roman" pitchFamily="18" charset="0"/>
              <a:cs typeface="Times New Roman" pitchFamily="18" charset="0"/>
            </a:endParaRPr>
          </a:p>
          <a:p>
            <a:pPr algn="just">
              <a:buFontTx/>
              <a:buChar char="-"/>
            </a:pPr>
            <a:r>
              <a:rPr lang="uk-UA" sz="2400" dirty="0">
                <a:latin typeface="Times New Roman" pitchFamily="18" charset="0"/>
                <a:cs typeface="Times New Roman" pitchFamily="18" charset="0"/>
              </a:rPr>
              <a:t>розміри, порядок та строки погашення вимог кредиторів, що беруть участь у санації;</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заходи щодо виконання плану санації та нагляду за виконанням плану санації;</a:t>
            </a:r>
          </a:p>
          <a:p>
            <a:pPr algn="just">
              <a:buFontTx/>
              <a:buChar char="-"/>
            </a:pPr>
            <a:r>
              <a:rPr lang="uk-UA" sz="2400" dirty="0">
                <a:latin typeface="Times New Roman" pitchFamily="18" charset="0"/>
                <a:cs typeface="Times New Roman" pitchFamily="18" charset="0"/>
              </a:rPr>
              <a:t> обсяг повноважень керуючого санацією;</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поділ кредиторів, що беруть участь у санації, на категорії залежно від виду вимог та наявності забезпечення таких кредиторів;</a:t>
            </a:r>
          </a:p>
          <a:p>
            <a:pPr algn="just">
              <a:buFontTx/>
              <a:buChar char="-"/>
            </a:pPr>
            <a:r>
              <a:rPr lang="uk-UA" sz="2400" dirty="0">
                <a:latin typeface="Times New Roman" pitchFamily="18" charset="0"/>
                <a:cs typeface="Times New Roman" pitchFamily="18" charset="0"/>
              </a:rPr>
              <a:t>різні умови задоволення вимог для кредиторів різних категорій;</a:t>
            </a:r>
          </a:p>
          <a:p>
            <a:pPr algn="just"/>
            <a:r>
              <a:rPr lang="uk-UA" sz="2400" dirty="0">
                <a:latin typeface="Times New Roman" pitchFamily="18" charset="0"/>
                <a:cs typeface="Times New Roman" pitchFamily="18" charset="0"/>
              </a:rPr>
              <a:t>- заходи щодо отримання позик чи кредитів.</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85786" y="714356"/>
            <a:ext cx="7429552" cy="5262979"/>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uk-UA" sz="2400" dirty="0">
                <a:latin typeface="Times New Roman" pitchFamily="18" charset="0"/>
                <a:cs typeface="Times New Roman" pitchFamily="18" charset="0"/>
              </a:rPr>
              <a:t>До плану санації додається </a:t>
            </a:r>
            <a:r>
              <a:rPr lang="uk-UA" sz="2400" b="1" dirty="0">
                <a:latin typeface="Times New Roman" pitchFamily="18" charset="0"/>
                <a:cs typeface="Times New Roman" pitchFamily="18" charset="0"/>
              </a:rPr>
              <a:t>ліквідаційний аналіз, </a:t>
            </a:r>
            <a:r>
              <a:rPr lang="uk-UA" sz="2400" dirty="0">
                <a:latin typeface="Times New Roman" pitchFamily="18" charset="0"/>
                <a:cs typeface="Times New Roman" pitchFamily="18" charset="0"/>
              </a:rPr>
              <a:t>який свідчить про вигідність для кредиторів виконання плану санації проти повної ліквідації боржника. </a:t>
            </a:r>
          </a:p>
          <a:p>
            <a:pPr algn="just"/>
            <a:r>
              <a:rPr lang="uk-UA" sz="2400" dirty="0">
                <a:latin typeface="Times New Roman" pitchFamily="18" charset="0"/>
                <a:cs typeface="Times New Roman" pitchFamily="18" charset="0"/>
              </a:rPr>
              <a:t>	До плану санації може додаватися фінансовий аналіз, що підтверджує здатність боржника виконати умови плану санації. Для схвалення плану санації боржник </a:t>
            </a:r>
            <a:r>
              <a:rPr lang="uk-UA" sz="2400" dirty="0" err="1">
                <a:latin typeface="Times New Roman" pitchFamily="18" charset="0"/>
                <a:cs typeface="Times New Roman" pitchFamily="18" charset="0"/>
              </a:rPr>
              <a:t>скликає</a:t>
            </a:r>
            <a:r>
              <a:rPr lang="uk-UA" sz="2400" dirty="0">
                <a:latin typeface="Times New Roman" pitchFamily="18" charset="0"/>
                <a:cs typeface="Times New Roman" pitchFamily="18" charset="0"/>
              </a:rPr>
              <a:t> збори кредиторів письмовим повідомленням усіх кредиторів. Боржник надає кредиторам план санації та розміщує оголошення про проведення зборів кредиторів на офіційному веб-порталі судової влади України. Збори кредиторів скликаються не раніше як за 10 днів після розміщення такого оголошення.</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57224" y="785794"/>
            <a:ext cx="7572428" cy="4893647"/>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uk-UA" sz="2400" dirty="0">
                <a:latin typeface="Times New Roman" pitchFamily="18" charset="0"/>
                <a:cs typeface="Times New Roman" pitchFamily="18" charset="0"/>
              </a:rPr>
              <a:t>Боржник протягом </a:t>
            </a:r>
            <a:r>
              <a:rPr lang="uk-UA" sz="2400" b="1" dirty="0">
                <a:latin typeface="Times New Roman" pitchFamily="18" charset="0"/>
                <a:cs typeface="Times New Roman" pitchFamily="18" charset="0"/>
              </a:rPr>
              <a:t>5 днів </a:t>
            </a:r>
            <a:r>
              <a:rPr lang="uk-UA" sz="2400" dirty="0">
                <a:latin typeface="Times New Roman" pitchFamily="18" charset="0"/>
                <a:cs typeface="Times New Roman" pitchFamily="18" charset="0"/>
              </a:rPr>
              <a:t>з дня схвалення кредиторами плану санації подає до господарського суду за місцезнаходженням боржника заяву про затвердження плану санації. </a:t>
            </a:r>
          </a:p>
          <a:p>
            <a:pPr algn="just"/>
            <a:r>
              <a:rPr lang="uk-UA" sz="2400" b="1" dirty="0">
                <a:latin typeface="Times New Roman" pitchFamily="18" charset="0"/>
                <a:cs typeface="Times New Roman" pitchFamily="18" charset="0"/>
              </a:rPr>
              <a:t>	До заяви про затвердження плану санації додаються:</a:t>
            </a:r>
          </a:p>
          <a:p>
            <a:pPr algn="just">
              <a:buFontTx/>
              <a:buChar char="-"/>
            </a:pPr>
            <a:r>
              <a:rPr lang="uk-UA" sz="2400" dirty="0">
                <a:latin typeface="Times New Roman" pitchFamily="18" charset="0"/>
                <a:cs typeface="Times New Roman" pitchFamily="18" charset="0"/>
              </a:rPr>
              <a:t>план санації;</a:t>
            </a:r>
          </a:p>
          <a:p>
            <a:pPr algn="just">
              <a:buFontTx/>
              <a:buChar char="-"/>
            </a:pPr>
            <a:r>
              <a:rPr lang="uk-UA" sz="2400" dirty="0">
                <a:latin typeface="Times New Roman" pitchFamily="18" charset="0"/>
                <a:cs typeface="Times New Roman" pitchFamily="18" charset="0"/>
              </a:rPr>
              <a:t> документи, що підтверджують схвалення плану санації</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список кредиторів із зазначенням їх найменування чи імені, місцезнаходження чи місця проживання чи перебування, ідентифікаційного коду чи реєстраційного номера облікової картки платника податків (за наявності) та суми заборгованості.</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00100" y="889844"/>
            <a:ext cx="7286676" cy="4893647"/>
          </a:xfrm>
          <a:prstGeom prst="rect">
            <a:avLst/>
          </a:prstGeom>
        </p:spPr>
        <p:txBody>
          <a:bodyPr wrap="square">
            <a:spAutoFit/>
          </a:bodyPr>
          <a:lstStyle/>
          <a:p>
            <a:pPr algn="just"/>
            <a:r>
              <a:rPr lang="uk-UA" sz="2400" dirty="0">
                <a:latin typeface="Times New Roman" pitchFamily="18" charset="0"/>
                <a:cs typeface="Times New Roman" pitchFamily="18" charset="0"/>
              </a:rPr>
              <a:t>Господарський суд виносить ухвалу </a:t>
            </a:r>
            <a:r>
              <a:rPr lang="uk-UA" sz="2400" b="1" dirty="0">
                <a:latin typeface="Times New Roman" pitchFamily="18" charset="0"/>
                <a:cs typeface="Times New Roman" pitchFamily="18" charset="0"/>
              </a:rPr>
              <a:t>про відмову у затвердженні плану санації,</a:t>
            </a:r>
            <a:r>
              <a:rPr lang="uk-UA" sz="2400" dirty="0">
                <a:latin typeface="Times New Roman" pitchFamily="18" charset="0"/>
                <a:cs typeface="Times New Roman" pitchFamily="18" charset="0"/>
              </a:rPr>
              <a:t> якщо:</a:t>
            </a:r>
          </a:p>
          <a:p>
            <a:pPr algn="just"/>
            <a:r>
              <a:rPr lang="uk-UA" sz="2400" dirty="0">
                <a:latin typeface="Times New Roman" pitchFamily="18" charset="0"/>
                <a:cs typeface="Times New Roman" pitchFamily="18" charset="0"/>
              </a:rPr>
              <a:t>- під час схвалення плану санації було допущено порушення законодавства, які могли вплинути на результат голосування загальних зборів кредиторів;</a:t>
            </a:r>
          </a:p>
          <a:p>
            <a:pPr algn="just"/>
            <a:r>
              <a:rPr lang="uk-UA" sz="2400" dirty="0">
                <a:latin typeface="Times New Roman" pitchFamily="18" charset="0"/>
                <a:cs typeface="Times New Roman" pitchFamily="18" charset="0"/>
              </a:rPr>
              <a:t>- кредитор, який не брав участі у голосуванні або проголосував проти схвалення плану санації, доведе, що у разі ліквідації боржника у порядку, визначеному цим Кодексом, його вимоги були б задоволені у розмірі, що перевищує </a:t>
            </a:r>
            <a:r>
              <a:rPr lang="ru-RU" sz="2400" dirty="0" err="1">
                <a:latin typeface="Times New Roman" pitchFamily="18" charset="0"/>
                <a:cs typeface="Times New Roman" pitchFamily="18" charset="0"/>
              </a:rPr>
              <a:t>розмір</a:t>
            </a:r>
            <a:r>
              <a:rPr lang="ru-RU" sz="2400" dirty="0">
                <a:latin typeface="Times New Roman" pitchFamily="18" charset="0"/>
                <a:cs typeface="Times New Roman" pitchFamily="18" charset="0"/>
              </a:rPr>
              <a:t> </a:t>
            </a:r>
            <a:r>
              <a:rPr lang="uk-UA" sz="2400" dirty="0">
                <a:latin typeface="Times New Roman" pitchFamily="18" charset="0"/>
                <a:cs typeface="Times New Roman" pitchFamily="18" charset="0"/>
              </a:rPr>
              <a:t>вимог, які будуть задоволені відповідно до умов плану санації</a:t>
            </a:r>
            <a:r>
              <a:rPr lang="ru-RU" sz="2400" dirty="0">
                <a:latin typeface="Times New Roman" pitchFamily="18" charset="0"/>
                <a:cs typeface="Times New Roman" pitchFamily="18" charset="0"/>
              </a:rPr>
              <a:t>;</a:t>
            </a:r>
          </a:p>
          <a:p>
            <a:pPr algn="just"/>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боржник</a:t>
            </a:r>
            <a:r>
              <a:rPr lang="uk-UA" sz="2400" dirty="0">
                <a:latin typeface="Times New Roman" pitchFamily="18" charset="0"/>
                <a:cs typeface="Times New Roman" pitchFamily="18" charset="0"/>
              </a:rPr>
              <a:t>о</a:t>
            </a:r>
            <a:r>
              <a:rPr lang="ru-RU" sz="2400" dirty="0">
                <a:latin typeface="Times New Roman" pitchFamily="18" charset="0"/>
                <a:cs typeface="Times New Roman" pitchFamily="18" charset="0"/>
              </a:rPr>
              <a:t>м </a:t>
            </a:r>
            <a:r>
              <a:rPr lang="ru-RU" sz="2400" dirty="0" err="1">
                <a:latin typeface="Times New Roman" pitchFamily="18" charset="0"/>
                <a:cs typeface="Times New Roman" pitchFamily="18" charset="0"/>
              </a:rPr>
              <a:t>було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надано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недостовірні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відомості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суттєвими</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визначення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успішності</a:t>
            </a:r>
            <a:r>
              <a:rPr lang="ru-RU" sz="2400" dirty="0">
                <a:latin typeface="Times New Roman" pitchFamily="18" charset="0"/>
                <a:cs typeface="Times New Roman" pitchFamily="18" charset="0"/>
              </a:rPr>
              <a:t> плану </a:t>
            </a:r>
            <a:r>
              <a:rPr lang="ru-RU" sz="2400" dirty="0" err="1">
                <a:latin typeface="Times New Roman" pitchFamily="18" charset="0"/>
                <a:cs typeface="Times New Roman" pitchFamily="18" charset="0"/>
              </a:rPr>
              <a:t>санації</a:t>
            </a:r>
            <a:r>
              <a:rPr lang="ru-RU" sz="2400" dirty="0">
                <a:latin typeface="Times New Roman" pitchFamily="18" charset="0"/>
                <a:cs typeface="Times New Roman"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14348" y="714356"/>
            <a:ext cx="7215238" cy="2677656"/>
          </a:xfrm>
          <a:prstGeom prst="rect">
            <a:avLst/>
          </a:prstGeom>
        </p:spPr>
        <p:txBody>
          <a:bodyPr wrap="square">
            <a:spAutoFit/>
          </a:bodyPr>
          <a:lstStyle/>
          <a:p>
            <a:r>
              <a:rPr lang="ru-RU" sz="2400" b="1" dirty="0" err="1">
                <a:latin typeface="Times New Roman" pitchFamily="18" charset="0"/>
                <a:cs typeface="Times New Roman" pitchFamily="18" charset="0"/>
              </a:rPr>
              <a:t>Судові</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процедури</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що</a:t>
            </a:r>
            <a:r>
              <a:rPr lang="ru-RU" sz="2400" b="1" dirty="0">
                <a:latin typeface="Times New Roman" pitchFamily="18" charset="0"/>
                <a:cs typeface="Times New Roman" pitchFamily="18" charset="0"/>
              </a:rPr>
              <a:t> </a:t>
            </a:r>
            <a:r>
              <a:rPr lang="ru-RU" sz="2400" b="1" dirty="0" err="1">
                <a:latin typeface="Times New Roman" pitchFamily="18" charset="0"/>
                <a:cs typeface="Times New Roman" pitchFamily="18" charset="0"/>
              </a:rPr>
              <a:t>застосовуються</a:t>
            </a:r>
            <a:r>
              <a:rPr lang="ru-RU" sz="2400" b="1" dirty="0">
                <a:latin typeface="Times New Roman" pitchFamily="18" charset="0"/>
                <a:cs typeface="Times New Roman" pitchFamily="18" charset="0"/>
              </a:rPr>
              <a:t> до </a:t>
            </a:r>
            <a:r>
              <a:rPr lang="ru-RU" sz="2400" b="1" dirty="0" err="1">
                <a:latin typeface="Times New Roman" pitchFamily="18" charset="0"/>
                <a:cs typeface="Times New Roman" pitchFamily="18" charset="0"/>
              </a:rPr>
              <a:t>банкрута</a:t>
            </a:r>
            <a:endParaRPr lang="ru-RU" sz="2400" b="1" dirty="0">
              <a:latin typeface="Times New Roman" pitchFamily="18" charset="0"/>
              <a:cs typeface="Times New Roman" pitchFamily="18" charset="0"/>
            </a:endParaRPr>
          </a:p>
          <a:p>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банкрута</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юридичної</a:t>
            </a:r>
            <a:r>
              <a:rPr lang="ru-RU" sz="2400" dirty="0">
                <a:latin typeface="Times New Roman" pitchFamily="18" charset="0"/>
                <a:cs typeface="Times New Roman" pitchFamily="18" charset="0"/>
              </a:rPr>
              <a:t> особи </a:t>
            </a:r>
            <a:r>
              <a:rPr lang="ru-RU" sz="2400" dirty="0" err="1">
                <a:latin typeface="Times New Roman" pitchFamily="18" charset="0"/>
                <a:cs typeface="Times New Roman" pitchFamily="18" charset="0"/>
              </a:rPr>
              <a:t>застосовуються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судові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процедури</a:t>
            </a:r>
            <a:r>
              <a:rPr lang="ru-RU" sz="2400" dirty="0">
                <a:latin typeface="Times New Roman" pitchFamily="18" charset="0"/>
                <a:cs typeface="Times New Roman" pitchFamily="18" charset="0"/>
              </a:rPr>
              <a:t>:</a:t>
            </a:r>
          </a:p>
          <a:p>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розпорядження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майном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боржника</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санація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боржника</a:t>
            </a:r>
            <a:r>
              <a:rPr lang="ru-RU" sz="2400" dirty="0">
                <a:latin typeface="Times New Roman" pitchFamily="18" charset="0"/>
                <a:cs typeface="Times New Roman" pitchFamily="18" charset="0"/>
              </a:rPr>
              <a:t>;</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ліквідація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банкрута</a:t>
            </a:r>
            <a:r>
              <a:rPr lang="ru-RU" sz="2400" dirty="0">
                <a:latin typeface="Times New Roman" pitchFamily="18" charset="0"/>
                <a:cs typeface="Times New Roman"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14414" y="642919"/>
            <a:ext cx="6786610" cy="5909310"/>
          </a:xfrm>
          <a:prstGeom prst="rect">
            <a:avLst/>
          </a:prstGeom>
        </p:spPr>
        <p:txBody>
          <a:bodyPr wrap="square">
            <a:spAutoFit/>
          </a:bodyPr>
          <a:lstStyle/>
          <a:p>
            <a:pPr algn="just"/>
            <a:r>
              <a:rPr lang="uk-UA" sz="2400" b="1" dirty="0">
                <a:latin typeface="Times New Roman" pitchFamily="18" charset="0"/>
                <a:cs typeface="Times New Roman" pitchFamily="18" charset="0"/>
              </a:rPr>
              <a:t>Заходами щодо відновлення платоспроможності боржника, які у плані санації, може бути:</a:t>
            </a:r>
          </a:p>
          <a:p>
            <a:pPr algn="just">
              <a:buFontTx/>
              <a:buChar char="-"/>
            </a:pPr>
            <a:r>
              <a:rPr lang="uk-UA" sz="2400" dirty="0">
                <a:latin typeface="Times New Roman" pitchFamily="18" charset="0"/>
                <a:cs typeface="Times New Roman" pitchFamily="18" charset="0"/>
              </a:rPr>
              <a:t>реструктуризація компанії;</a:t>
            </a:r>
          </a:p>
          <a:p>
            <a:pPr algn="just">
              <a:buFontTx/>
              <a:buChar char="-"/>
            </a:pPr>
            <a:r>
              <a:rPr lang="uk-UA" sz="2400" dirty="0">
                <a:latin typeface="Times New Roman" pitchFamily="18" charset="0"/>
                <a:cs typeface="Times New Roman" pitchFamily="18" charset="0"/>
              </a:rPr>
              <a:t>перепрофілювання виробництва;</a:t>
            </a:r>
          </a:p>
          <a:p>
            <a:pPr algn="just">
              <a:buFontTx/>
              <a:buChar char="-"/>
            </a:pPr>
            <a:r>
              <a:rPr lang="uk-UA" sz="2400" dirty="0">
                <a:latin typeface="Times New Roman" pitchFamily="18" charset="0"/>
                <a:cs typeface="Times New Roman" pitchFamily="18" charset="0"/>
              </a:rPr>
              <a:t> закриття нерентабельних виробництв;</a:t>
            </a:r>
          </a:p>
          <a:p>
            <a:pPr algn="just">
              <a:buFontTx/>
              <a:buChar char="-"/>
            </a:pPr>
            <a:r>
              <a:rPr lang="uk-UA" sz="2400" dirty="0">
                <a:latin typeface="Times New Roman" pitchFamily="18" charset="0"/>
                <a:cs typeface="Times New Roman" pitchFamily="18" charset="0"/>
              </a:rPr>
              <a:t>відстрочка, розстрочка або прощення боргу або його частини;</a:t>
            </a:r>
          </a:p>
          <a:p>
            <a:pPr algn="just">
              <a:buFontTx/>
              <a:buChar char="-"/>
            </a:pPr>
            <a:r>
              <a:rPr lang="uk-UA" sz="2400" dirty="0">
                <a:latin typeface="Times New Roman" pitchFamily="18" charset="0"/>
                <a:cs typeface="Times New Roman" pitchFamily="18" charset="0"/>
              </a:rPr>
              <a:t>виконання зобов</a:t>
            </a:r>
            <a:r>
              <a:rPr lang="en-US" sz="2400" dirty="0">
                <a:latin typeface="Times New Roman" pitchFamily="18" charset="0"/>
                <a:cs typeface="Times New Roman" pitchFamily="18" charset="0"/>
              </a:rPr>
              <a:t>’</a:t>
            </a:r>
            <a:r>
              <a:rPr lang="uk-UA" sz="2400" dirty="0">
                <a:latin typeface="Times New Roman" pitchFamily="18" charset="0"/>
                <a:cs typeface="Times New Roman" pitchFamily="18" charset="0"/>
              </a:rPr>
              <a:t>язання боржника третіми особами;</a:t>
            </a:r>
          </a:p>
          <a:p>
            <a:pPr algn="just">
              <a:buFontTx/>
              <a:buChar char="-"/>
            </a:pPr>
            <a:r>
              <a:rPr lang="uk-UA" sz="2400" dirty="0">
                <a:latin typeface="Times New Roman" pitchFamily="18" charset="0"/>
                <a:cs typeface="Times New Roman" pitchFamily="18" charset="0"/>
              </a:rPr>
              <a:t>задоволення вимог кредиторів в інший спосіб, що не суперечить цьому Кодексу;</a:t>
            </a:r>
          </a:p>
          <a:p>
            <a:pPr algn="just">
              <a:buFontTx/>
              <a:buChar char="-"/>
            </a:pPr>
            <a:r>
              <a:rPr lang="uk-UA" sz="2400" dirty="0">
                <a:latin typeface="Times New Roman" pitchFamily="18" charset="0"/>
                <a:cs typeface="Times New Roman" pitchFamily="18" charset="0"/>
              </a:rPr>
              <a:t>ліквідація дебіторської заборгованості;</a:t>
            </a:r>
          </a:p>
          <a:p>
            <a:pPr algn="just">
              <a:buFontTx/>
              <a:buChar char="-"/>
            </a:pPr>
            <a:r>
              <a:rPr lang="uk-UA" sz="2400" dirty="0">
                <a:latin typeface="Times New Roman" pitchFamily="18" charset="0"/>
                <a:cs typeface="Times New Roman" pitchFamily="18" charset="0"/>
              </a:rPr>
              <a:t>реструктуризація активів боржника відповідно до вимог цього Кодексу;</a:t>
            </a:r>
            <a:br>
              <a:rPr lang="ru-RU" dirty="0"/>
            </a:b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14348" y="751344"/>
            <a:ext cx="7643866" cy="5909310"/>
          </a:xfrm>
          <a:prstGeom prst="rect">
            <a:avLst/>
          </a:prstGeom>
        </p:spPr>
        <p:txBody>
          <a:bodyPr wrap="square">
            <a:spAutoFit/>
          </a:bodyPr>
          <a:lstStyle/>
          <a:p>
            <a:r>
              <a:rPr lang="ru-RU" sz="2400" dirty="0">
                <a:latin typeface="Times New Roman" pitchFamily="18" charset="0"/>
                <a:cs typeface="Times New Roman" pitchFamily="18" charset="0"/>
              </a:rPr>
              <a:t>- </a:t>
            </a:r>
            <a:r>
              <a:rPr lang="uk-UA" sz="2400" dirty="0">
                <a:latin typeface="Times New Roman" pitchFamily="18" charset="0"/>
                <a:cs typeface="Times New Roman" pitchFamily="18" charset="0"/>
              </a:rPr>
              <a:t>продаж частини майна боржника;</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виконання зобов</a:t>
            </a:r>
            <a:r>
              <a:rPr lang="en-US" sz="2400" dirty="0">
                <a:latin typeface="Times New Roman" pitchFamily="18" charset="0"/>
                <a:cs typeface="Times New Roman" pitchFamily="18" charset="0"/>
              </a:rPr>
              <a:t>’</a:t>
            </a:r>
            <a:r>
              <a:rPr lang="uk-UA" sz="2400" dirty="0">
                <a:latin typeface="Times New Roman" pitchFamily="18" charset="0"/>
                <a:cs typeface="Times New Roman" pitchFamily="18" charset="0"/>
              </a:rPr>
              <a:t>язань боржника власником боржника та його відповідальність за невиконання взятих на себе зобов</a:t>
            </a:r>
            <a:r>
              <a:rPr lang="en-US" sz="2400" dirty="0">
                <a:latin typeface="Times New Roman" pitchFamily="18" charset="0"/>
                <a:cs typeface="Times New Roman" pitchFamily="18" charset="0"/>
              </a:rPr>
              <a:t>’</a:t>
            </a:r>
            <a:r>
              <a:rPr lang="uk-UA" sz="2400" dirty="0">
                <a:latin typeface="Times New Roman" pitchFamily="18" charset="0"/>
                <a:cs typeface="Times New Roman" pitchFamily="18" charset="0"/>
              </a:rPr>
              <a:t>язань;</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відчуження майна та погашення вимог кредиторів методом заміщення активів;</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звільнення працівників боржника, які не можуть бути задіяні у процесі виконання плану санації;</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отримання кредиту для виплати вихідної допомоги працівникам боржника, які звільняються відповідно до плану санації, що відшкодовується відповідно до вимог цього Кодексу позачергово за рахунок продажу майна боржника;</a:t>
            </a:r>
            <a:br>
              <a:rPr lang="uk-UA" sz="2400" dirty="0">
                <a:latin typeface="Times New Roman" pitchFamily="18" charset="0"/>
                <a:cs typeface="Times New Roman" pitchFamily="18" charset="0"/>
              </a:rPr>
            </a:br>
            <a:r>
              <a:rPr lang="uk-UA" sz="2400" dirty="0">
                <a:latin typeface="Times New Roman" pitchFamily="18" charset="0"/>
                <a:cs typeface="Times New Roman" pitchFamily="18" charset="0"/>
              </a:rPr>
              <a:t>- отримання позик та кредитів, придбання товарів у кредит.</a:t>
            </a:r>
            <a:br>
              <a:rPr lang="uk-UA" dirty="0"/>
            </a:br>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071547"/>
            <a:ext cx="7408333" cy="4214842"/>
          </a:xfrm>
        </p:spPr>
        <p:txBody>
          <a:bodyPr/>
          <a:lstStyle/>
          <a:p>
            <a:pPr algn="just"/>
            <a:r>
              <a:rPr lang="uk-UA" sz="2800" dirty="0">
                <a:solidFill>
                  <a:schemeClr val="tx1"/>
                </a:solidFill>
                <a:latin typeface="Times New Roman" pitchFamily="18" charset="0"/>
                <a:cs typeface="Times New Roman" pitchFamily="18" charset="0"/>
              </a:rPr>
              <a:t>Банкрутство – визнана господарським судом неспроможність боржника відновити свою платоспроможність за допомогою процедури санації </a:t>
            </a:r>
            <a:r>
              <a:rPr lang="ru-RU" sz="2800" dirty="0">
                <a:solidFill>
                  <a:schemeClr val="tx1"/>
                </a:solidFill>
                <a:latin typeface="Times New Roman" pitchFamily="18" charset="0"/>
                <a:cs typeface="Times New Roman" pitchFamily="18" charset="0"/>
              </a:rPr>
              <a:t>та </a:t>
            </a:r>
            <a:r>
              <a:rPr lang="uk-UA" sz="2800" dirty="0">
                <a:solidFill>
                  <a:schemeClr val="tx1"/>
                </a:solidFill>
                <a:latin typeface="Times New Roman" pitchFamily="18" charset="0"/>
                <a:cs typeface="Times New Roman" pitchFamily="18" charset="0"/>
              </a:rPr>
              <a:t>реструктуризації і погасити встановлені у порядку, визначеному цим Кодексом, грошові вимоги кредиторів інакше, ніж через застосування ліквідаційної процедури </a:t>
            </a:r>
            <a:r>
              <a:rPr lang="ru-RU" sz="2800" dirty="0">
                <a:solidFill>
                  <a:schemeClr val="tx1"/>
                </a:solidFill>
                <a:latin typeface="Times New Roman" pitchFamily="18" charset="0"/>
                <a:cs typeface="Times New Roman" pitchFamily="18" charset="0"/>
              </a:rPr>
              <a:t>(КОДЕКС УКРАЇНИ З ПРОЦЕДУР БАНКРУТСТВА)</a:t>
            </a:r>
            <a:endParaRPr lang="uk-UA" sz="2800" dirty="0">
              <a:solidFill>
                <a:schemeClr val="tx1"/>
              </a:solidFill>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928662" y="785794"/>
            <a:ext cx="7072362" cy="4401205"/>
          </a:xfrm>
          <a:prstGeom prst="rect">
            <a:avLst/>
          </a:prstGeom>
        </p:spPr>
        <p:txBody>
          <a:bodyPr wrap="square">
            <a:spAutoFit/>
          </a:bodyPr>
          <a:lstStyle/>
          <a:p>
            <a:pPr algn="ctr"/>
            <a:r>
              <a:rPr lang="uk-UA" sz="2800" b="1" dirty="0">
                <a:latin typeface="Times New Roman" pitchFamily="18" charset="0"/>
                <a:cs typeface="Times New Roman" pitchFamily="18" charset="0"/>
              </a:rPr>
              <a:t>Основні причини банкрутства юридичної особи:</a:t>
            </a:r>
            <a:endParaRPr lang="uk-UA" sz="2800" dirty="0">
              <a:latin typeface="Times New Roman" pitchFamily="18" charset="0"/>
              <a:cs typeface="Times New Roman" pitchFamily="18" charset="0"/>
            </a:endParaRPr>
          </a:p>
          <a:p>
            <a:pPr algn="just"/>
            <a:r>
              <a:rPr lang="uk-UA" sz="2800" dirty="0">
                <a:latin typeface="Times New Roman" pitchFamily="18" charset="0"/>
                <a:cs typeface="Times New Roman" pitchFamily="18" charset="0"/>
              </a:rPr>
              <a:t>1) суттєве порушення фінансової стійкості підприємства у разі перевищення зобов'язань над активами;</a:t>
            </a:r>
          </a:p>
          <a:p>
            <a:pPr algn="just"/>
            <a:r>
              <a:rPr lang="uk-UA" sz="2800" dirty="0">
                <a:latin typeface="Times New Roman" pitchFamily="18" charset="0"/>
                <a:cs typeface="Times New Roman" pitchFamily="18" charset="0"/>
              </a:rPr>
              <a:t>2) значна незбалансованість негативного та позитивного грошових потоків;</a:t>
            </a:r>
          </a:p>
          <a:p>
            <a:pPr algn="just"/>
            <a:r>
              <a:rPr lang="uk-UA" sz="2800" dirty="0">
                <a:latin typeface="Times New Roman" pitchFamily="18" charset="0"/>
                <a:cs typeface="Times New Roman" pitchFamily="18" charset="0"/>
              </a:rPr>
              <a:t>3) тривала неплатоспроможність підприємства, спричинена низькою ліквідністю його активів.</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214422"/>
            <a:ext cx="7408333" cy="4911741"/>
          </a:xfrm>
        </p:spPr>
        <p:txBody>
          <a:bodyPr>
            <a:normAutofit/>
          </a:bodyPr>
          <a:lstStyle/>
          <a:p>
            <a:pPr algn="just"/>
            <a:r>
              <a:rPr lang="uk-UA" sz="2800" dirty="0">
                <a:solidFill>
                  <a:schemeClr val="tx1"/>
                </a:solidFill>
                <a:latin typeface="Times New Roman" pitchFamily="18" charset="0"/>
                <a:cs typeface="Times New Roman" pitchFamily="18" charset="0"/>
              </a:rPr>
              <a:t>реальне банкрутство — повна неспроможність підприємства відновити в наступному періоді свою фінансову стабільність і платоспроможність в силу реальних втрат капіталу;</a:t>
            </a:r>
          </a:p>
          <a:p>
            <a:pPr algn="just"/>
            <a:r>
              <a:rPr lang="uk-UA" sz="2800" dirty="0">
                <a:solidFill>
                  <a:schemeClr val="tx1"/>
                </a:solidFill>
                <a:latin typeface="Times New Roman" pitchFamily="18" charset="0"/>
                <a:cs typeface="Times New Roman" pitchFamily="18" charset="0"/>
              </a:rPr>
              <a:t>технічне банкрутство — банкрутство, що викликане суттєвим простроченням дебіторської заборгованості та перевищенням цієї заборгованості над кредиторською, а сума активів істотно перевищує фінансові зобов</a:t>
            </a:r>
            <a:r>
              <a:rPr lang="en-US" sz="2800" dirty="0">
                <a:solidFill>
                  <a:schemeClr val="tx1"/>
                </a:solidFill>
                <a:latin typeface="Times New Roman" pitchFamily="18" charset="0"/>
                <a:cs typeface="Times New Roman" pitchFamily="18" charset="0"/>
              </a:rPr>
              <a:t>’</a:t>
            </a:r>
            <a:r>
              <a:rPr lang="uk-UA" sz="2800" dirty="0">
                <a:solidFill>
                  <a:schemeClr val="tx1"/>
                </a:solidFill>
                <a:latin typeface="Times New Roman" pitchFamily="18" charset="0"/>
                <a:cs typeface="Times New Roman" pitchFamily="18" charset="0"/>
              </a:rPr>
              <a:t>язання;</a:t>
            </a:r>
          </a:p>
          <a:p>
            <a:endParaRPr lang="ru-RU" dirty="0"/>
          </a:p>
        </p:txBody>
      </p:sp>
      <p:sp>
        <p:nvSpPr>
          <p:cNvPr id="3" name="Заголовок 2"/>
          <p:cNvSpPr>
            <a:spLocks noGrp="1"/>
          </p:cNvSpPr>
          <p:nvPr>
            <p:ph type="title"/>
          </p:nvPr>
        </p:nvSpPr>
        <p:spPr>
          <a:xfrm>
            <a:off x="457200" y="500042"/>
            <a:ext cx="8229600" cy="571504"/>
          </a:xfrm>
        </p:spPr>
        <p:txBody>
          <a:bodyPr>
            <a:normAutofit fontScale="90000"/>
          </a:bodyPr>
          <a:lstStyle/>
          <a:p>
            <a:r>
              <a:rPr lang="ru-RU" b="1" dirty="0" err="1">
                <a:solidFill>
                  <a:schemeClr val="tx1"/>
                </a:solidFill>
              </a:rPr>
              <a:t>Види</a:t>
            </a:r>
            <a:r>
              <a:rPr lang="ru-RU" b="1" dirty="0">
                <a:solidFill>
                  <a:schemeClr val="tx1"/>
                </a:solidFill>
              </a:rPr>
              <a:t> </a:t>
            </a:r>
            <a:r>
              <a:rPr lang="ru-RU" b="1" dirty="0" err="1">
                <a:solidFill>
                  <a:schemeClr val="tx1"/>
                </a:solidFill>
              </a:rPr>
              <a:t>банкрутства</a:t>
            </a:r>
            <a:r>
              <a:rPr lang="ru-RU" b="1" dirty="0">
                <a:solidFill>
                  <a:schemeClr val="tx1"/>
                </a:solidFill>
              </a:rPr>
              <a:t>:</a:t>
            </a:r>
            <a:br>
              <a:rPr lang="ru-RU" dirty="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872067" y="1214422"/>
            <a:ext cx="7408333" cy="4911741"/>
          </a:xfrm>
        </p:spPr>
        <p:txBody>
          <a:bodyPr/>
          <a:lstStyle/>
          <a:p>
            <a:pPr algn="just"/>
            <a:r>
              <a:rPr lang="uk-UA" dirty="0">
                <a:solidFill>
                  <a:schemeClr val="tx1"/>
                </a:solidFill>
                <a:latin typeface="Times New Roman" pitchFamily="18" charset="0"/>
                <a:cs typeface="Times New Roman" pitchFamily="18" charset="0"/>
              </a:rPr>
              <a:t>умисне банкрутство — навмисне створення або збільшення керівником або власником підприємства його неплатоспроможності, нанесення економічного збитку в особистих інтересах або інтересах інших осіб, заздалегідь некомпетентне фінансове керівництво;</a:t>
            </a:r>
          </a:p>
          <a:p>
            <a:pPr algn="just"/>
            <a:r>
              <a:rPr lang="uk-UA" dirty="0">
                <a:solidFill>
                  <a:schemeClr val="tx1"/>
                </a:solidFill>
                <a:latin typeface="Times New Roman" pitchFamily="18" charset="0"/>
                <a:cs typeface="Times New Roman" pitchFamily="18" charset="0"/>
              </a:rPr>
              <a:t>фіктивне банкрутство — заздалегідь неправдиве об</a:t>
            </a:r>
            <a:r>
              <a:rPr lang="en-US" dirty="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явлення підприємством про свою неплатоспроможність з метою введення в оману кредиторів для отримання від них відстрочки виконання своїх зобов</a:t>
            </a:r>
            <a:r>
              <a:rPr lang="en-US" dirty="0">
                <a:solidFill>
                  <a:schemeClr val="tx1"/>
                </a:solidFill>
                <a:latin typeface="Times New Roman" pitchFamily="18" charset="0"/>
                <a:cs typeface="Times New Roman" pitchFamily="18" charset="0"/>
              </a:rPr>
              <a:t>’</a:t>
            </a:r>
            <a:r>
              <a:rPr lang="uk-UA" dirty="0">
                <a:solidFill>
                  <a:schemeClr val="tx1"/>
                </a:solidFill>
                <a:latin typeface="Times New Roman" pitchFamily="18" charset="0"/>
                <a:cs typeface="Times New Roman" pitchFamily="18" charset="0"/>
              </a:rPr>
              <a:t>язань або знижки на суми кредиторської заборгованості.</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Объект 1"/>
          <p:cNvSpPr>
            <a:spLocks noGrp="1"/>
          </p:cNvSpPr>
          <p:nvPr>
            <p:ph idx="1"/>
          </p:nvPr>
        </p:nvSpPr>
        <p:spPr>
          <a:xfrm>
            <a:off x="827584" y="1285860"/>
            <a:ext cx="7459192" cy="4286280"/>
          </a:xfrm>
        </p:spPr>
        <p:txBody>
          <a:bodyPr>
            <a:noAutofit/>
          </a:bodyPr>
          <a:lstStyle/>
          <a:p>
            <a:r>
              <a:rPr lang="uk-UA" b="1" dirty="0">
                <a:solidFill>
                  <a:schemeClr val="tx1"/>
                </a:solidFill>
                <a:latin typeface="Times New Roman" pitchFamily="18" charset="0"/>
                <a:cs typeface="Times New Roman" pitchFamily="18" charset="0"/>
              </a:rPr>
              <a:t>Цілі повідомлення неправдивої інформації  (при навмисному банкрутстві):</a:t>
            </a:r>
            <a:endParaRPr lang="ru-RU" b="1" dirty="0">
              <a:solidFill>
                <a:schemeClr val="tx1"/>
              </a:solidFill>
              <a:latin typeface="Times New Roman" pitchFamily="18" charset="0"/>
              <a:cs typeface="Times New Roman" pitchFamily="18" charset="0"/>
            </a:endParaRPr>
          </a:p>
          <a:p>
            <a:pPr lvl="2" algn="just"/>
            <a:r>
              <a:rPr lang="uk-UA" dirty="0">
                <a:solidFill>
                  <a:schemeClr val="tx1"/>
                </a:solidFill>
                <a:latin typeface="Times New Roman" pitchFamily="18" charset="0"/>
                <a:cs typeface="Times New Roman" pitchFamily="18" charset="0"/>
              </a:rPr>
              <a:t>порушення справи про банкрутство чи санація підприємства в рамках провадження справи про банкрутство; </a:t>
            </a:r>
            <a:endParaRPr lang="ru-RU" sz="1400" dirty="0">
              <a:solidFill>
                <a:schemeClr val="tx1"/>
              </a:solidFill>
              <a:latin typeface="Times New Roman" pitchFamily="18" charset="0"/>
              <a:cs typeface="Times New Roman" pitchFamily="18" charset="0"/>
            </a:endParaRPr>
          </a:p>
          <a:p>
            <a:pPr lvl="2" algn="just"/>
            <a:r>
              <a:rPr lang="uk-UA" dirty="0">
                <a:solidFill>
                  <a:schemeClr val="tx1"/>
                </a:solidFill>
                <a:latin typeface="Times New Roman" pitchFamily="18" charset="0"/>
                <a:cs typeface="Times New Roman" pitchFamily="18" charset="0"/>
              </a:rPr>
              <a:t>приховання незаконного витрачання коштів; </a:t>
            </a:r>
            <a:endParaRPr lang="ru-RU" sz="1400" dirty="0">
              <a:solidFill>
                <a:schemeClr val="tx1"/>
              </a:solidFill>
              <a:latin typeface="Times New Roman" pitchFamily="18" charset="0"/>
              <a:cs typeface="Times New Roman" pitchFamily="18" charset="0"/>
            </a:endParaRPr>
          </a:p>
          <a:p>
            <a:pPr lvl="2" algn="just"/>
            <a:r>
              <a:rPr lang="uk-UA" dirty="0">
                <a:solidFill>
                  <a:schemeClr val="tx1"/>
                </a:solidFill>
                <a:latin typeface="Times New Roman" pitchFamily="18" charset="0"/>
                <a:cs typeface="Times New Roman" pitchFamily="18" charset="0"/>
              </a:rPr>
              <a:t>ліквідація, </a:t>
            </a:r>
            <a:r>
              <a:rPr lang="uk-UA" i="1" dirty="0">
                <a:solidFill>
                  <a:schemeClr val="tx1"/>
                </a:solidFill>
                <a:latin typeface="Times New Roman" pitchFamily="18" charset="0"/>
                <a:cs typeface="Times New Roman" pitchFamily="18" charset="0"/>
              </a:rPr>
              <a:t>реорганізація</a:t>
            </a:r>
            <a:r>
              <a:rPr lang="uk-UA" dirty="0">
                <a:solidFill>
                  <a:schemeClr val="tx1"/>
                </a:solidFill>
                <a:latin typeface="Times New Roman" pitchFamily="18" charset="0"/>
                <a:cs typeface="Times New Roman" pitchFamily="18" charset="0"/>
              </a:rPr>
              <a:t> чи приватизація підприємства з метою зміни форми власності; </a:t>
            </a:r>
            <a:endParaRPr lang="ru-RU" sz="1400" dirty="0">
              <a:solidFill>
                <a:schemeClr val="tx1"/>
              </a:solidFill>
              <a:latin typeface="Times New Roman" pitchFamily="18" charset="0"/>
              <a:cs typeface="Times New Roman" pitchFamily="18" charset="0"/>
            </a:endParaRPr>
          </a:p>
          <a:p>
            <a:pPr lvl="2" algn="just"/>
            <a:r>
              <a:rPr lang="uk-UA" dirty="0">
                <a:solidFill>
                  <a:schemeClr val="tx1"/>
                </a:solidFill>
                <a:latin typeface="Times New Roman" pitchFamily="18" charset="0"/>
                <a:cs typeface="Times New Roman" pitchFamily="18" charset="0"/>
              </a:rPr>
              <a:t>уведення в оману незалежного аудитора з метою одержання </a:t>
            </a:r>
            <a:r>
              <a:rPr lang="uk-UA" dirty="0" err="1">
                <a:solidFill>
                  <a:schemeClr val="tx1"/>
                </a:solidFill>
                <a:latin typeface="Times New Roman" pitchFamily="18" charset="0"/>
                <a:cs typeface="Times New Roman" pitchFamily="18" charset="0"/>
              </a:rPr>
              <a:t>необ</a:t>
            </a:r>
            <a:r>
              <a:rPr lang="en-US" dirty="0">
                <a:solidFill>
                  <a:schemeClr val="tx1"/>
                </a:solidFill>
                <a:latin typeface="Times New Roman" pitchFamily="18" charset="0"/>
                <a:cs typeface="Times New Roman" pitchFamily="18" charset="0"/>
              </a:rPr>
              <a:t>’</a:t>
            </a:r>
            <a:r>
              <a:rPr lang="uk-UA" dirty="0" err="1">
                <a:solidFill>
                  <a:schemeClr val="tx1"/>
                </a:solidFill>
                <a:latin typeface="Times New Roman" pitchFamily="18" charset="0"/>
                <a:cs typeface="Times New Roman" pitchFamily="18" charset="0"/>
              </a:rPr>
              <a:t>єктивного</a:t>
            </a:r>
            <a:r>
              <a:rPr lang="uk-UA" dirty="0">
                <a:solidFill>
                  <a:schemeClr val="tx1"/>
                </a:solidFill>
                <a:latin typeface="Times New Roman" pitchFamily="18" charset="0"/>
                <a:cs typeface="Times New Roman" pitchFamily="18" charset="0"/>
              </a:rPr>
              <a:t> висновку про фінансовий стан підприємства. </a:t>
            </a:r>
            <a:endParaRPr lang="ru-RU" sz="1400" dirty="0">
              <a:solidFill>
                <a:schemeClr val="tx1"/>
              </a:solidFill>
              <a:latin typeface="Times New Roman" pitchFamily="18" charset="0"/>
              <a:cs typeface="Times New Roman" pitchFamily="18" charset="0"/>
            </a:endParaRPr>
          </a:p>
          <a:p>
            <a:pPr marL="0" indent="0">
              <a:buNone/>
            </a:pPr>
            <a:endParaRPr lang="ru-RU" dirty="0">
              <a:solidFill>
                <a:schemeClr val="tx1"/>
              </a:solidFill>
              <a:latin typeface="Palatino Linotype" panose="02040502050505030304" pitchFamily="18" charset="0"/>
            </a:endParaRPr>
          </a:p>
        </p:txBody>
      </p:sp>
    </p:spTree>
    <p:extLst>
      <p:ext uri="{BB962C8B-B14F-4D97-AF65-F5344CB8AC3E}">
        <p14:creationId xmlns:p14="http://schemas.microsoft.com/office/powerpoint/2010/main" val="3885998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Объект 1"/>
          <p:cNvSpPr>
            <a:spLocks noGrp="1"/>
          </p:cNvSpPr>
          <p:nvPr>
            <p:ph idx="1"/>
          </p:nvPr>
        </p:nvSpPr>
        <p:spPr>
          <a:xfrm>
            <a:off x="500034" y="1428736"/>
            <a:ext cx="8001056" cy="4429156"/>
          </a:xfrm>
        </p:spPr>
        <p:txBody>
          <a:bodyPr>
            <a:noAutofit/>
          </a:bodyPr>
          <a:lstStyle/>
          <a:p>
            <a:pPr algn="just"/>
            <a:r>
              <a:rPr lang="uk-UA" b="1" i="1" dirty="0">
                <a:solidFill>
                  <a:schemeClr val="tx1"/>
                </a:solidFill>
                <a:latin typeface="Times New Roman" pitchFamily="18" charset="0"/>
                <a:cs typeface="Times New Roman" pitchFamily="18" charset="0"/>
              </a:rPr>
              <a:t>Доведення до банкрутства.</a:t>
            </a:r>
            <a:r>
              <a:rPr lang="uk-UA" b="1" dirty="0">
                <a:solidFill>
                  <a:schemeClr val="tx1"/>
                </a:solidFill>
                <a:latin typeface="Times New Roman" pitchFamily="18" charset="0"/>
                <a:cs typeface="Times New Roman" pitchFamily="18" charset="0"/>
              </a:rPr>
              <a:t> </a:t>
            </a:r>
            <a:r>
              <a:rPr lang="uk-UA" dirty="0">
                <a:solidFill>
                  <a:schemeClr val="tx1"/>
                </a:solidFill>
                <a:latin typeface="Times New Roman" pitchFamily="18" charset="0"/>
                <a:cs typeface="Times New Roman" pitchFamily="18" charset="0"/>
              </a:rPr>
              <a:t>Новим законодавством про банкрутство введено положення про відповідальність за </a:t>
            </a:r>
            <a:r>
              <a:rPr lang="uk-UA" i="1" dirty="0">
                <a:solidFill>
                  <a:schemeClr val="tx1"/>
                </a:solidFill>
                <a:latin typeface="Times New Roman" pitchFamily="18" charset="0"/>
                <a:cs typeface="Times New Roman" pitchFamily="18" charset="0"/>
              </a:rPr>
              <a:t>умисне банкрутство</a:t>
            </a:r>
            <a:r>
              <a:rPr lang="uk-UA" dirty="0">
                <a:solidFill>
                  <a:schemeClr val="tx1"/>
                </a:solidFill>
                <a:latin typeface="Times New Roman" pitchFamily="18" charset="0"/>
                <a:cs typeface="Times New Roman" pitchFamily="18" charset="0"/>
              </a:rPr>
              <a:t>.</a:t>
            </a:r>
            <a:r>
              <a:rPr lang="uk-UA" b="1" dirty="0">
                <a:solidFill>
                  <a:schemeClr val="tx1"/>
                </a:solidFill>
                <a:latin typeface="Times New Roman" pitchFamily="18" charset="0"/>
                <a:cs typeface="Times New Roman" pitchFamily="18" charset="0"/>
              </a:rPr>
              <a:t> </a:t>
            </a:r>
            <a:r>
              <a:rPr lang="uk-UA" i="1" dirty="0">
                <a:solidFill>
                  <a:schemeClr val="tx1"/>
                </a:solidFill>
                <a:latin typeface="Times New Roman" pitchFamily="18" charset="0"/>
                <a:cs typeface="Times New Roman" pitchFamily="18" charset="0"/>
              </a:rPr>
              <a:t>Умисне банкрутство</a:t>
            </a:r>
            <a:r>
              <a:rPr lang="uk-UA" dirty="0">
                <a:solidFill>
                  <a:schemeClr val="tx1"/>
                </a:solidFill>
                <a:latin typeface="Times New Roman" pitchFamily="18" charset="0"/>
                <a:cs typeface="Times New Roman" pitchFamily="18" charset="0"/>
              </a:rPr>
              <a:t> – це свідоме доведення </a:t>
            </a:r>
            <a:r>
              <a:rPr lang="uk-UA" dirty="0" err="1">
                <a:solidFill>
                  <a:schemeClr val="tx1"/>
                </a:solidFill>
                <a:latin typeface="Times New Roman" pitchFamily="18" charset="0"/>
                <a:cs typeface="Times New Roman" pitchFamily="18" charset="0"/>
              </a:rPr>
              <a:t>суб</a:t>
            </a:r>
            <a:r>
              <a:rPr lang="en-US" dirty="0">
                <a:solidFill>
                  <a:schemeClr val="tx1"/>
                </a:solidFill>
                <a:latin typeface="Times New Roman" pitchFamily="18" charset="0"/>
                <a:cs typeface="Times New Roman" pitchFamily="18" charset="0"/>
              </a:rPr>
              <a:t>’</a:t>
            </a:r>
            <a:r>
              <a:rPr lang="uk-UA" dirty="0" err="1">
                <a:solidFill>
                  <a:schemeClr val="tx1"/>
                </a:solidFill>
                <a:latin typeface="Times New Roman" pitchFamily="18" charset="0"/>
                <a:cs typeface="Times New Roman" pitchFamily="18" charset="0"/>
              </a:rPr>
              <a:t>єкта</a:t>
            </a:r>
            <a:r>
              <a:rPr lang="uk-UA" dirty="0">
                <a:solidFill>
                  <a:schemeClr val="tx1"/>
                </a:solidFill>
                <a:latin typeface="Times New Roman" pitchFamily="18" charset="0"/>
                <a:cs typeface="Times New Roman" pitchFamily="18" charset="0"/>
              </a:rPr>
              <a:t> підприємницької діяльності до стійкої фінансової неплатоспроможності, яка виникає внаслідок того, що власник або посадова особа підприємства з корисливих міркувань вдається до протиправних дій або не виконує чи неналежно виконує свої службові обов</a:t>
            </a:r>
            <a:r>
              <a:rPr lang="en-US" dirty="0">
                <a:solidFill>
                  <a:schemeClr val="tx1"/>
                </a:solidFill>
                <a:latin typeface="Times New Roman" pitchFamily="18" charset="0"/>
                <a:cs typeface="Times New Roman" pitchFamily="18" charset="0"/>
              </a:rPr>
              <a:t>’</a:t>
            </a:r>
            <a:r>
              <a:rPr lang="uk-UA" dirty="0" err="1">
                <a:solidFill>
                  <a:schemeClr val="tx1"/>
                </a:solidFill>
                <a:latin typeface="Times New Roman" pitchFamily="18" charset="0"/>
                <a:cs typeface="Times New Roman" pitchFamily="18" charset="0"/>
              </a:rPr>
              <a:t>язки</a:t>
            </a:r>
            <a:r>
              <a:rPr lang="uk-UA" dirty="0">
                <a:solidFill>
                  <a:schemeClr val="tx1"/>
                </a:solidFill>
                <a:latin typeface="Times New Roman" pitchFamily="18" charset="0"/>
                <a:cs typeface="Times New Roman" pitchFamily="18" charset="0"/>
              </a:rPr>
              <a:t>, завдаючи істотної шкоди державним або громадським інтересам чи законним правам власників і кредиторів.</a:t>
            </a:r>
            <a:endParaRPr lang="ru-RU" dirty="0">
              <a:solidFill>
                <a:schemeClr val="tx1"/>
              </a:solidFill>
              <a:latin typeface="Times New Roman" pitchFamily="18" charset="0"/>
              <a:cs typeface="Times New Roman" pitchFamily="18" charset="0"/>
            </a:endParaRPr>
          </a:p>
          <a:p>
            <a:pPr algn="just"/>
            <a:r>
              <a:rPr lang="uk-UA" i="1" dirty="0"/>
              <a:t>   </a:t>
            </a:r>
            <a:endParaRPr lang="ru-RU" dirty="0"/>
          </a:p>
        </p:txBody>
      </p:sp>
    </p:spTree>
    <p:extLst>
      <p:ext uri="{BB962C8B-B14F-4D97-AF65-F5344CB8AC3E}">
        <p14:creationId xmlns:p14="http://schemas.microsoft.com/office/powerpoint/2010/main" val="370185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Содержимое 1"/>
          <p:cNvSpPr>
            <a:spLocks noGrp="1"/>
          </p:cNvSpPr>
          <p:nvPr>
            <p:ph idx="4294967295"/>
          </p:nvPr>
        </p:nvSpPr>
        <p:spPr>
          <a:xfrm>
            <a:off x="500035" y="714375"/>
            <a:ext cx="7858179" cy="5411788"/>
          </a:xfrm>
          <a:solidFill>
            <a:schemeClr val="bg2"/>
          </a:solidFill>
          <a:effectLst>
            <a:outerShdw blurRad="50800" dist="50800" dir="5400000" algn="ctr" rotWithShape="0">
              <a:schemeClr val="accent4">
                <a:lumMod val="20000"/>
                <a:lumOff val="80000"/>
              </a:schemeClr>
            </a:outerShdw>
          </a:effectLst>
        </p:spPr>
        <p:txBody>
          <a:bodyPr>
            <a:normAutofit fontScale="25000" lnSpcReduction="20000"/>
          </a:bodyPr>
          <a:lstStyle/>
          <a:p>
            <a:pPr algn="just"/>
            <a:r>
              <a:rPr lang="uk-UA" sz="8000" dirty="0">
                <a:solidFill>
                  <a:schemeClr val="tx1"/>
                </a:solidFill>
                <a:latin typeface="Times New Roman" pitchFamily="18" charset="0"/>
                <a:cs typeface="Times New Roman" pitchFamily="18" charset="0"/>
              </a:rPr>
              <a:t>Підставою для порушення справи про банкрутство є подання до суду заяви </a:t>
            </a:r>
            <a:r>
              <a:rPr lang="uk-UA" sz="8000" b="1" dirty="0">
                <a:solidFill>
                  <a:schemeClr val="tx1"/>
                </a:solidFill>
                <a:latin typeface="Times New Roman" pitchFamily="18" charset="0"/>
                <a:cs typeface="Times New Roman" pitchFamily="18" charset="0"/>
              </a:rPr>
              <a:t>кредитором чи боржником</a:t>
            </a:r>
            <a:r>
              <a:rPr lang="uk-UA" sz="8000" dirty="0">
                <a:solidFill>
                  <a:schemeClr val="tx1"/>
                </a:solidFill>
                <a:latin typeface="Times New Roman" pitchFamily="18" charset="0"/>
                <a:cs typeface="Times New Roman" pitchFamily="18" charset="0"/>
              </a:rPr>
              <a:t> у письмовій формі. Щоб відкрити провадження у справі про банкрутство по юридичній особі, зареєстрованій у зоні бойових дій або на тимчасово окупованій території, необхідно звернутися із заявою до господарського суду, на території якої зареєстровано боржника. Під час подання заяви слід враховувати, що підсудність судів, на території юрисдикції яких ведуться бойові дії, тимчасово передано іншим судам.</a:t>
            </a:r>
          </a:p>
          <a:p>
            <a:pPr algn="just"/>
            <a:r>
              <a:rPr lang="uk-UA" sz="8000" dirty="0">
                <a:solidFill>
                  <a:schemeClr val="tx1"/>
                </a:solidFill>
                <a:latin typeface="Times New Roman" pitchFamily="18" charset="0"/>
                <a:cs typeface="Times New Roman" pitchFamily="18" charset="0"/>
              </a:rPr>
              <a:t>арешт майна боржника може бути застосований виключно господарським судом у межах провадження у справі про банкрутство;</a:t>
            </a:r>
          </a:p>
          <a:p>
            <a:pPr algn="just"/>
            <a:r>
              <a:rPr lang="uk-UA" sz="8000" dirty="0">
                <a:solidFill>
                  <a:schemeClr val="tx1"/>
                </a:solidFill>
                <a:latin typeface="Times New Roman" pitchFamily="18" charset="0"/>
                <a:cs typeface="Times New Roman" pitchFamily="18" charset="0"/>
              </a:rPr>
              <a:t>корпоративні права засновників, учасників чи акціонерів боржника реалізуються з урахуванням обмежень, встановлених Кодексом України щодо процедур банкрутства;</a:t>
            </a:r>
          </a:p>
          <a:p>
            <a:pPr algn="just"/>
            <a:r>
              <a:rPr lang="uk-UA" sz="8000" dirty="0">
                <a:solidFill>
                  <a:schemeClr val="tx1"/>
                </a:solidFill>
                <a:latin typeface="Times New Roman" pitchFamily="18" charset="0"/>
                <a:cs typeface="Times New Roman" pitchFamily="18" charset="0"/>
              </a:rPr>
              <a:t>задоволення вимог засновника, учасника або боржника – юридичної особи щодо виділення частки у майні боржника у зв'язку з виходом зі складу його учасників забороняється;</a:t>
            </a:r>
          </a:p>
          <a:p>
            <a:pPr algn="just"/>
            <a:r>
              <a:rPr lang="uk-UA" sz="8000" dirty="0">
                <a:solidFill>
                  <a:schemeClr val="tx1"/>
                </a:solidFill>
                <a:latin typeface="Times New Roman" pitchFamily="18" charset="0"/>
                <a:cs typeface="Times New Roman" pitchFamily="18" charset="0"/>
              </a:rPr>
              <a:t>рішення про реорганізацію чи ліквідацію юридичної особи – боржника приймається у порядку, визначеному Кодексом України за процедурами банкрутства.</a:t>
            </a:r>
          </a:p>
          <a:p>
            <a:pPr algn="just"/>
            <a:endParaRPr lang="ru-RU" sz="8000" dirty="0">
              <a:latin typeface="Times New Roman" pitchFamily="18" charset="0"/>
              <a:cs typeface="Times New Roman" pitchFamily="18" charset="0"/>
            </a:endParaRPr>
          </a:p>
          <a:p>
            <a:pPr algn="just"/>
            <a:endParaRPr lang="ru-RU" sz="8000" dirty="0">
              <a:latin typeface="Times New Roman" pitchFamily="18" charset="0"/>
              <a:cs typeface="Times New Roman" pitchFamily="18" charset="0"/>
            </a:endParaRPr>
          </a:p>
          <a:p>
            <a:pPr algn="just"/>
            <a:endParaRPr lang="ru-RU" sz="4900" dirty="0">
              <a:latin typeface="Times New Roman" pitchFamily="18" charset="0"/>
              <a:cs typeface="Times New Roman" pitchFamily="18" charset="0"/>
            </a:endParaRPr>
          </a:p>
          <a:p>
            <a:pPr algn="just">
              <a:buNone/>
            </a:pPr>
            <a:r>
              <a:rPr lang="ru-RU" sz="4900" dirty="0">
                <a:latin typeface="Times New Roman" pitchFamily="18" charset="0"/>
                <a:cs typeface="Times New Roman" pitchFamily="18" charset="0"/>
              </a:rPr>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Прямоугольник 3"/>
          <p:cNvSpPr/>
          <p:nvPr/>
        </p:nvSpPr>
        <p:spPr>
          <a:xfrm>
            <a:off x="357158" y="857232"/>
            <a:ext cx="8501122" cy="5632311"/>
          </a:xfrm>
          <a:prstGeom prst="rect">
            <a:avLst/>
          </a:prstGeom>
        </p:spPr>
        <p:txBody>
          <a:bodyPr wrap="square">
            <a:spAutoFit/>
          </a:bodyPr>
          <a:lstStyle/>
          <a:p>
            <a:pPr algn="just"/>
            <a:r>
              <a:rPr lang="ru-RU" sz="2400" dirty="0">
                <a:latin typeface="Times New Roman" pitchFamily="18" charset="0"/>
                <a:cs typeface="Times New Roman" pitchFamily="18" charset="0"/>
              </a:rPr>
              <a:t>	</a:t>
            </a:r>
            <a:r>
              <a:rPr lang="uk-UA" sz="2400" dirty="0">
                <a:latin typeface="Times New Roman" pitchFamily="18" charset="0"/>
                <a:cs typeface="Times New Roman" pitchFamily="18" charset="0"/>
              </a:rPr>
              <a:t>Слід зазначити, що продовжують діяти норми відповідальності керівника юридичної особи у разі, якщо </a:t>
            </a:r>
            <a:r>
              <a:rPr lang="uk-UA" sz="2400" b="1" dirty="0">
                <a:latin typeface="Times New Roman" pitchFamily="18" charset="0"/>
                <a:cs typeface="Times New Roman" pitchFamily="18" charset="0"/>
              </a:rPr>
              <a:t>протягом місяця</a:t>
            </a:r>
            <a:r>
              <a:rPr lang="uk-UA" sz="2400" dirty="0">
                <a:latin typeface="Times New Roman" pitchFamily="18" charset="0"/>
                <a:cs typeface="Times New Roman" pitchFamily="18" charset="0"/>
              </a:rPr>
              <a:t> з моменту настання загрози неплатоспроможності керівник не подав до суду заяви про відкриття провадження у справі про банкрутство. Тому не потрібно нехтувати нормами Кодексу України щодо процедур банкрутства навіть у воєнний час. Кодекс передбачає значний перелік заходів, які можуть бути передбачені щодо санації юридичної особи. Наприклад: відстрочення, розстрочення чи прощення боргу, реструктуризація підприємства, перепрофілювання виробництва, зміни виробничої структури підприємства-боржника. Щоб забезпечити можливість використання зазначених заходів, порушення справи про банкрутство має відбуватися якомога раніше, після виявлення ознак неплатоспроможності або її настання.</a:t>
            </a:r>
          </a:p>
        </p:txBody>
      </p:sp>
    </p:spTree>
    <p:extLst>
      <p:ext uri="{BB962C8B-B14F-4D97-AF65-F5344CB8AC3E}">
        <p14:creationId xmlns:p14="http://schemas.microsoft.com/office/powerpoint/2010/main" val="2547623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572</TotalTime>
  <Words>801</Words>
  <Application>Microsoft Office PowerPoint</Application>
  <PresentationFormat>Экран (4:3)</PresentationFormat>
  <Paragraphs>59</Paragraphs>
  <Slides>17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17</vt:i4>
      </vt:variant>
    </vt:vector>
  </HeadingPairs>
  <TitlesOfParts>
    <vt:vector size="24" baseType="lpstr">
      <vt:lpstr>Candara</vt:lpstr>
      <vt:lpstr>Palatino Linotype</vt:lpstr>
      <vt:lpstr>Rod</vt:lpstr>
      <vt:lpstr>Segoe Print</vt:lpstr>
      <vt:lpstr>Symbol</vt:lpstr>
      <vt:lpstr>Times New Roman</vt:lpstr>
      <vt:lpstr>Волна</vt:lpstr>
      <vt:lpstr>ВИДИ БАНКРУТСТВ</vt:lpstr>
      <vt:lpstr>Презентация PowerPoint</vt:lpstr>
      <vt:lpstr>Презентация PowerPoint</vt:lpstr>
      <vt:lpstr>Види банкрутства: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САНАЦІЙНА РЕСТРУКТУРИЗАЦІЯ ПІДПРИЄМСТВА</dc:title>
  <dc:creator>Monster</dc:creator>
  <cp:lastModifiedBy>Пользователь</cp:lastModifiedBy>
  <cp:revision>112</cp:revision>
  <dcterms:created xsi:type="dcterms:W3CDTF">2013-11-26T20:00:10Z</dcterms:created>
  <dcterms:modified xsi:type="dcterms:W3CDTF">2024-04-25T07:26:16Z</dcterms:modified>
</cp:coreProperties>
</file>