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93" r:id="rId11"/>
    <p:sldId id="294" r:id="rId12"/>
    <p:sldId id="296" r:id="rId13"/>
    <p:sldId id="265" r:id="rId14"/>
    <p:sldId id="266" r:id="rId15"/>
    <p:sldId id="295" r:id="rId16"/>
    <p:sldId id="267" r:id="rId17"/>
    <p:sldId id="268" r:id="rId18"/>
    <p:sldId id="269" r:id="rId19"/>
    <p:sldId id="270" r:id="rId20"/>
    <p:sldId id="297" r:id="rId21"/>
    <p:sldId id="272" r:id="rId22"/>
    <p:sldId id="299" r:id="rId23"/>
    <p:sldId id="273" r:id="rId24"/>
    <p:sldId id="298" r:id="rId25"/>
    <p:sldId id="300" r:id="rId26"/>
    <p:sldId id="274" r:id="rId27"/>
    <p:sldId id="275" r:id="rId28"/>
    <p:sldId id="276" r:id="rId29"/>
    <p:sldId id="302" r:id="rId30"/>
    <p:sldId id="304" r:id="rId31"/>
    <p:sldId id="301" r:id="rId32"/>
    <p:sldId id="305" r:id="rId33"/>
    <p:sldId id="306" r:id="rId34"/>
    <p:sldId id="278" r:id="rId35"/>
    <p:sldId id="307" r:id="rId36"/>
    <p:sldId id="277" r:id="rId37"/>
    <p:sldId id="279" r:id="rId38"/>
    <p:sldId id="280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245C44A-1887-47CF-A05B-F92E68E9C04A}" type="datetimeFigureOut">
              <a:rPr lang="uk-UA" smtClean="0"/>
              <a:t>16.09.2024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173E1DF-4A77-4ACF-9E15-4F92B3E7A13C}" type="slidenum">
              <a:rPr lang="uk-UA" smtClean="0"/>
              <a:t>‹№›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85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C44A-1887-47CF-A05B-F92E68E9C04A}" type="datetimeFigureOut">
              <a:rPr lang="uk-UA" smtClean="0"/>
              <a:t>16.09.2024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E1DF-4A77-4ACF-9E15-4F92B3E7A13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0540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C44A-1887-47CF-A05B-F92E68E9C04A}" type="datetimeFigureOut">
              <a:rPr lang="uk-UA" smtClean="0"/>
              <a:t>16.09.2024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E1DF-4A77-4ACF-9E15-4F92B3E7A13C}" type="slidenum">
              <a:rPr lang="uk-UA" smtClean="0"/>
              <a:t>‹№›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838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C44A-1887-47CF-A05B-F92E68E9C04A}" type="datetimeFigureOut">
              <a:rPr lang="uk-UA" smtClean="0"/>
              <a:t>16.09.2024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E1DF-4A77-4ACF-9E15-4F92B3E7A13C}" type="slidenum">
              <a:rPr lang="uk-UA" smtClean="0"/>
              <a:t>‹№›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2465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C44A-1887-47CF-A05B-F92E68E9C04A}" type="datetimeFigureOut">
              <a:rPr lang="uk-UA" smtClean="0"/>
              <a:t>16.09.2024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E1DF-4A77-4ACF-9E15-4F92B3E7A13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403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C44A-1887-47CF-A05B-F92E68E9C04A}" type="datetimeFigureOut">
              <a:rPr lang="uk-UA" smtClean="0"/>
              <a:t>16.09.2024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E1DF-4A77-4ACF-9E15-4F92B3E7A13C}" type="slidenum">
              <a:rPr lang="uk-UA" smtClean="0"/>
              <a:t>‹№›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587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C44A-1887-47CF-A05B-F92E68E9C04A}" type="datetimeFigureOut">
              <a:rPr lang="uk-UA" smtClean="0"/>
              <a:t>16.09.2024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E1DF-4A77-4ACF-9E15-4F92B3E7A13C}" type="slidenum">
              <a:rPr lang="uk-UA" smtClean="0"/>
              <a:t>‹№›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509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C44A-1887-47CF-A05B-F92E68E9C04A}" type="datetimeFigureOut">
              <a:rPr lang="uk-UA" smtClean="0"/>
              <a:t>16.09.2024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E1DF-4A77-4ACF-9E15-4F92B3E7A13C}" type="slidenum">
              <a:rPr lang="uk-UA" smtClean="0"/>
              <a:t>‹№›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5708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C44A-1887-47CF-A05B-F92E68E9C04A}" type="datetimeFigureOut">
              <a:rPr lang="uk-UA" smtClean="0"/>
              <a:t>16.09.2024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E1DF-4A77-4ACF-9E15-4F92B3E7A13C}" type="slidenum">
              <a:rPr lang="uk-UA" smtClean="0"/>
              <a:t>‹№›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252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C44A-1887-47CF-A05B-F92E68E9C04A}" type="datetimeFigureOut">
              <a:rPr lang="uk-UA" smtClean="0"/>
              <a:t>16.09.2024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E1DF-4A77-4ACF-9E15-4F92B3E7A13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7688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C44A-1887-47CF-A05B-F92E68E9C04A}" type="datetimeFigureOut">
              <a:rPr lang="uk-UA" smtClean="0"/>
              <a:t>16.09.2024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E1DF-4A77-4ACF-9E15-4F92B3E7A13C}" type="slidenum">
              <a:rPr lang="uk-UA" smtClean="0"/>
              <a:t>‹№›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596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C44A-1887-47CF-A05B-F92E68E9C04A}" type="datetimeFigureOut">
              <a:rPr lang="uk-UA" smtClean="0"/>
              <a:t>16.09.2024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E1DF-4A77-4ACF-9E15-4F92B3E7A13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7074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C44A-1887-47CF-A05B-F92E68E9C04A}" type="datetimeFigureOut">
              <a:rPr lang="uk-UA" smtClean="0"/>
              <a:t>16.09.2024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E1DF-4A77-4ACF-9E15-4F92B3E7A13C}" type="slidenum">
              <a:rPr lang="uk-UA" smtClean="0"/>
              <a:t>‹№›</a:t>
            </a:fld>
            <a:endParaRPr lang="uk-U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4993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C44A-1887-47CF-A05B-F92E68E9C04A}" type="datetimeFigureOut">
              <a:rPr lang="uk-UA" smtClean="0"/>
              <a:t>16.09.2024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E1DF-4A77-4ACF-9E15-4F92B3E7A13C}" type="slidenum">
              <a:rPr lang="uk-UA" smtClean="0"/>
              <a:t>‹№›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2328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C44A-1887-47CF-A05B-F92E68E9C04A}" type="datetimeFigureOut">
              <a:rPr lang="uk-UA" smtClean="0"/>
              <a:t>16.09.2024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E1DF-4A77-4ACF-9E15-4F92B3E7A13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0119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C44A-1887-47CF-A05B-F92E68E9C04A}" type="datetimeFigureOut">
              <a:rPr lang="uk-UA" smtClean="0"/>
              <a:t>16.09.2024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E1DF-4A77-4ACF-9E15-4F92B3E7A13C}" type="slidenum">
              <a:rPr lang="uk-UA" smtClean="0"/>
              <a:t>‹№›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358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C44A-1887-47CF-A05B-F92E68E9C04A}" type="datetimeFigureOut">
              <a:rPr lang="uk-UA" smtClean="0"/>
              <a:t>16.09.2024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E1DF-4A77-4ACF-9E15-4F92B3E7A13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0602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245C44A-1887-47CF-A05B-F92E68E9C04A}" type="datetimeFigureOut">
              <a:rPr lang="uk-UA" smtClean="0"/>
              <a:t>16.09.2024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173E1DF-4A77-4ACF-9E15-4F92B3E7A13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6952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s://dic.academic.ru/dic.nsf/ruwiki/704291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A2863A-12C0-4114-8D16-5C8FA67EED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2297" y="867954"/>
            <a:ext cx="6815669" cy="1515533"/>
          </a:xfrm>
        </p:spPr>
        <p:txBody>
          <a:bodyPr/>
          <a:lstStyle/>
          <a:p>
            <a:r>
              <a:rPr lang="uk-UA" sz="2000" b="1" spc="-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Плюралізм західноєвропейської політичної думки ХІХ – </a:t>
            </a:r>
            <a:r>
              <a:rPr lang="uk-UA" sz="2000" b="1" spc="-2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поч</a:t>
            </a:r>
            <a:r>
              <a:rPr lang="uk-UA" sz="2000" b="1" spc="-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ХХ століття</a:t>
            </a:r>
            <a:endParaRPr lang="uk-UA" sz="6000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0842EF1-2A32-4038-B832-72246AB7CB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2383487"/>
            <a:ext cx="6815669" cy="2594912"/>
          </a:xfrm>
        </p:spPr>
        <p:txBody>
          <a:bodyPr/>
          <a:lstStyle/>
          <a:p>
            <a:pPr marL="342900" lvl="0" indent="-342900" algn="just">
              <a:buFont typeface="+mj-lt"/>
              <a:buAutoNum type="arabicPeriod"/>
              <a:tabLst>
                <a:tab pos="678815" algn="l"/>
                <a:tab pos="907415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Політико-ідеологічні доктрини: поняття, типологія,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інституціоналізація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lvl="0" indent="-342900" algn="just">
              <a:buFont typeface="+mj-lt"/>
              <a:buAutoNum type="arabicPeriod"/>
              <a:tabLst>
                <a:tab pos="678815" algn="l"/>
                <a:tab pos="907415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Лібералізм і неолібералізм.</a:t>
            </a:r>
          </a:p>
          <a:p>
            <a:pPr marL="342900" lvl="0" indent="-342900" algn="just">
              <a:buFont typeface="+mj-lt"/>
              <a:buAutoNum type="arabicPeriod"/>
              <a:tabLst>
                <a:tab pos="678815" algn="l"/>
                <a:tab pos="907415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Консерватизм і неоконсерватизм.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907415" algn="l"/>
              </a:tabLst>
            </a:pP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Ліві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лівоцентристські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ідеологічні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доктрини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907415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Екстремістські політико-ідеологічні доктрини.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45482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5BD70E9B-53BD-438B-9C88-9FFC837B7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B9E24CE-CB50-4E3F-97D5-353D504DF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8567" y="1388532"/>
            <a:ext cx="5469466" cy="4893735"/>
          </a:xfrm>
        </p:spPr>
        <p:txBody>
          <a:bodyPr>
            <a:normAutofit fontScale="25000" lnSpcReduction="20000"/>
          </a:bodyPr>
          <a:lstStyle/>
          <a:p>
            <a:pPr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6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Алексіс де </a:t>
            </a:r>
            <a:r>
              <a:rPr lang="uk-UA" sz="6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Токвіль</a:t>
            </a:r>
            <a:r>
              <a:rPr lang="uk-UA" sz="6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4495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6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Демократія - певну форму правління, а також такий суспільний лад, що не знає станового поділу і базується на принципі рівності.</a:t>
            </a:r>
          </a:p>
          <a:p>
            <a:pPr indent="4495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6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Досягнення рівності суспільного становища індивідів не означає встановлення свободи</a:t>
            </a:r>
            <a:r>
              <a:rPr lang="uk-UA" sz="6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2286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6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цього потрібно створити відповідні політико-правові інститути.</a:t>
            </a:r>
            <a:endParaRPr lang="uk-UA" sz="6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6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6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6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встановлення свободи і демократії</a:t>
            </a:r>
            <a:r>
              <a:rPr lang="uk-UA" sz="6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цілому необхідні</a:t>
            </a:r>
            <a:endParaRPr lang="uk-UA" sz="6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6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представницька форма правління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6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поділ влади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6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місцеве самоврядування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6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забезпечення свободи друку, 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6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забезпечення свободи совісті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6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забезпечення незалежності суддів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6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створення суду присяжних.</a:t>
            </a:r>
            <a:endParaRPr lang="uk-UA" sz="6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/>
            <a:endParaRPr lang="uk-UA" sz="1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/>
            <a:endParaRPr lang="uk-UA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/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/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dirty="0"/>
          </a:p>
        </p:txBody>
      </p:sp>
      <p:sp>
        <p:nvSpPr>
          <p:cNvPr id="7" name="Місце для тексту 6">
            <a:extLst>
              <a:ext uri="{FF2B5EF4-FFF2-40B4-BE49-F238E27FC236}">
                <a16:creationId xmlns:a16="http://schemas.microsoft.com/office/drawing/2014/main" id="{02060FA9-9D42-40CF-9E88-58DE4D9526A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AEB7C5-E35A-4192-9260-90500EF22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177" y="1388532"/>
            <a:ext cx="3024426" cy="408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935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5BD70E9B-53BD-438B-9C88-9FFC837B7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B9E24CE-CB50-4E3F-97D5-353D504DF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1293" y="585926"/>
            <a:ext cx="5836740" cy="5696341"/>
          </a:xfrm>
        </p:spPr>
        <p:txBody>
          <a:bodyPr>
            <a:normAutofit fontScale="32500" lnSpcReduction="20000"/>
          </a:bodyPr>
          <a:lstStyle/>
          <a:p>
            <a:pPr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3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Ієремія </a:t>
            </a:r>
            <a:r>
              <a:rPr lang="uk-UA" sz="43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Бентам</a:t>
            </a:r>
            <a:r>
              <a:rPr lang="uk-UA" sz="43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uk-UA" sz="43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4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Обґрунтував вчення, яке дістало назву «утилітаризм». Його суть у тому, що вчинками індивіда як приватного власника керує тверезий розрахунок на отримання від своїх дій як найбільшої особистої вигоди, отримання задоволення та уникнення страждань, а кри­терієм  оцінки будь-яких явищ є їхня корисність,  тобто здатність бути засобом розв'язання якого-небудь завдання.</a:t>
            </a:r>
          </a:p>
          <a:p>
            <a:pPr marL="5715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4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центрі уваги І. </a:t>
            </a:r>
            <a:r>
              <a:rPr lang="uk-UA" sz="4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Бентама</a:t>
            </a:r>
            <a:r>
              <a:rPr lang="uk-UA" sz="4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перебували інтереси й безпека особи. Він вважав, що свобода межує із свавіллям.</a:t>
            </a:r>
          </a:p>
          <a:p>
            <a:pPr marL="5715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4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І. </a:t>
            </a:r>
            <a:r>
              <a:rPr lang="uk-UA" sz="4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Бентам</a:t>
            </a:r>
            <a:r>
              <a:rPr lang="uk-UA" sz="4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визнає реальним правом лише те, яке встановлене державою. Критерієм оцінки цього права є користь, а його метою - найбільше щастя найбіль­шої кількості людей.</a:t>
            </a:r>
            <a:endParaRPr lang="uk-UA" sz="4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4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Створюючи обов´язки, закон обмежує свободу. Тим самим він — зло, оскільки пов´язаний із застосуванням покарання (стра­ждання). Але без нього неможливо забезпечити безпеку. Це за­безпечення безпеки, продовжував </a:t>
            </a:r>
            <a:r>
              <a:rPr lang="uk-UA" sz="4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Бентам</a:t>
            </a:r>
            <a:r>
              <a:rPr lang="uk-UA" sz="4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у певній мірі супере­чить рівності і свободі. </a:t>
            </a:r>
          </a:p>
          <a:p>
            <a:pPr marL="5715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43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Межі законодавчого регулювання - </a:t>
            </a:r>
            <a:r>
              <a:rPr lang="uk-UA" sz="43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«моральні обов´язки». </a:t>
            </a:r>
            <a:r>
              <a:rPr lang="uk-UA" sz="43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 містять </a:t>
            </a:r>
            <a:r>
              <a:rPr lang="uk-UA" sz="43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розсудливості: (за­конодавець не повинен регулювати дії і відносини, де люди мо­жуть шкодити тільки собі) та невтручання держави в діяльність підприємців, їх відносини з робітниками,. </a:t>
            </a:r>
            <a:endParaRPr lang="uk-UA" sz="43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/>
            <a:endParaRPr lang="uk-UA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/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/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dirty="0"/>
          </a:p>
        </p:txBody>
      </p:sp>
      <p:sp>
        <p:nvSpPr>
          <p:cNvPr id="7" name="Місце для тексту 6">
            <a:extLst>
              <a:ext uri="{FF2B5EF4-FFF2-40B4-BE49-F238E27FC236}">
                <a16:creationId xmlns:a16="http://schemas.microsoft.com/office/drawing/2014/main" id="{02060FA9-9D42-40CF-9E88-58DE4D9526A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DC1782-A8DE-4A5C-AEB2-77040925D6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550" y="1428750"/>
            <a:ext cx="3228975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188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C77508-977B-4537-AA38-3C99B7801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44AAD16-A0E0-41AA-B2C0-955F60E4E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Джон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Мейнард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Кейнс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(1883—1946) 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теорія «регульованого капіталізму»: в нових історичних умовах держава має відмовитись від ролі «нічного сторожа» і стати дійовим регулятором соціально-економічних відносин. </a:t>
            </a:r>
          </a:p>
          <a:p>
            <a:pPr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Вона мусить 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обмежити монополізацію виробництва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встановити правила чесної конкуренції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підтримувати дрібні й середні підприємства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організовувати громадські роботи з метою зменшення безробіття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допомагати незахищеним верствам населення.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543469B-D21E-47D6-9ED2-0F406BD7B45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BB43765-0041-46A9-8FDF-72DE69DDAF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402" y="1388531"/>
            <a:ext cx="2781210" cy="39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262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0CBC6A6-F9E3-4D57-84C6-0A056934F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Неолібералізм</a:t>
            </a:r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різновид ліберальної ідеології і політики, що сформувалися як відображення розвитку суспільства від переваги вільного підприємництва до державно-монополістичного регулювання економіки, </a:t>
            </a:r>
            <a:r>
              <a:rPr lang="uk-UA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інституціоналізації</a:t>
            </a:r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нових форм державного втручання в суспільне життя.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28187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C60B47B-F91D-4A0B-86EC-4B94F4CDD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Нові явища суспільного буття на </a:t>
            </a:r>
            <a:r>
              <a:rPr lang="uk-UA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рубежі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70-80-х років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XIX 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ст. суттєво позначилися на еволюції ідеології неолібералізм, серед представників якого були </a:t>
            </a:r>
            <a:r>
              <a:rPr lang="uk-UA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Д.Белла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uk-UA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Н.Глейзер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uk-UA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Д.Мойніхен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uk-UA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Ї.Кристолл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uk-UA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Е.Бенфілд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ін. У політичній практиці тенденція неолібералізму втілилася в політиці "нового курсу" </a:t>
            </a:r>
            <a:r>
              <a:rPr lang="uk-UA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Ф.Рузвельта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дістала дальший розвиток у роки другої світової війни й повоєнні роки». У 50-ті роки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XX 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ст. вирізнилася соціально-охоронна функція доктрини сучасного лібералізму, спрямована на збереження капіталізму, реформування його окремих ланок та інститутів. Проте наприкінці 60-х - на початку 70-х років він утратив динамізм і здатність </a:t>
            </a:r>
            <a:r>
              <a:rPr lang="uk-UA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оперативно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відгукуватися на проблеми суспільства. Його витіснив </a:t>
            </a:r>
            <a:r>
              <a:rPr lang="uk-UA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неоконсерватизм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 середині 80-х років неолібералізм знову почав міцніти в боротьбі з правоконсервативними і лівими течіями, зокрема, було зроблено спробу переосмислити харак­тер відносин суспільства, державно-політичної системи та індивіда, сформулювати концепцію “передового ліберального суспільства” (В. </a:t>
            </a:r>
            <a:r>
              <a:rPr lang="uk-UA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Жискар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uk-UA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Д´Естен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39233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E05864-7B6F-4991-BFC1-3540BAB88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/>
              <a:t>Неолібералізм є неоднорідною течією.</a:t>
            </a:r>
          </a:p>
          <a:p>
            <a:r>
              <a:rPr lang="uk-UA" dirty="0"/>
              <a:t> «Праве» крило вважає, що вирішення проблем сучасного суспільства можливе через створення уряду згідно з вимогами моралі, виступає за «мінімальну» державу, будучи в цьому солідарним з консерваторами. </a:t>
            </a:r>
          </a:p>
          <a:p>
            <a:r>
              <a:rPr lang="uk-UA" dirty="0"/>
              <a:t>«Ліве» крило заперечує класові суперечності, зводить їх до конфлікту між виробництвом і споживанням. Головною вважають не суперечність між багатими та бідними, а між тими, хто намагається зберегти «індустріальне суспільство» і хто хоче рухатися вперед. </a:t>
            </a:r>
          </a:p>
          <a:p>
            <a:r>
              <a:rPr lang="uk-UA" dirty="0"/>
              <a:t>Різновидом ліберальної теорії постіндустріального суспільства є концепція інформаційного суспільства 3. </a:t>
            </a:r>
            <a:r>
              <a:rPr lang="uk-UA" dirty="0" err="1"/>
              <a:t>Бжезінського</a:t>
            </a:r>
            <a:r>
              <a:rPr lang="uk-UA" dirty="0"/>
              <a:t> і О. </a:t>
            </a:r>
            <a:r>
              <a:rPr lang="uk-UA" dirty="0" err="1"/>
              <a:t>Тоффлера</a:t>
            </a:r>
            <a:r>
              <a:rPr lang="uk-UA" dirty="0"/>
              <a:t>. Розглядаючи суспільний розвиток як «зміну стадій», вони акцентували увагу на домінуванні інформаційного сектора економіки.</a:t>
            </a:r>
          </a:p>
        </p:txBody>
      </p:sp>
    </p:spTree>
    <p:extLst>
      <p:ext uri="{BB962C8B-B14F-4D97-AF65-F5344CB8AC3E}">
        <p14:creationId xmlns:p14="http://schemas.microsoft.com/office/powerpoint/2010/main" val="607900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AC39B8-6610-4351-A9B5-DC7A5195A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44322"/>
          </a:xfrm>
        </p:spPr>
        <p:txBody>
          <a:bodyPr>
            <a:normAutofit fontScale="90000"/>
          </a:bodyPr>
          <a:lstStyle/>
          <a:p>
            <a:r>
              <a:rPr lang="uk-UA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Неолібералізм має такі риси :</a:t>
            </a:r>
            <a:br>
              <a:rPr lang="uk-UA" sz="36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B9E24CE-CB50-4E3F-97D5-353D504DF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077375"/>
            <a:ext cx="9601196" cy="3798493"/>
          </a:xfrm>
        </p:spPr>
        <p:txBody>
          <a:bodyPr>
            <a:normAutofit/>
          </a:bodyPr>
          <a:lstStyle/>
          <a:p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утвердження механізму вільного ринку, який створює найсприятливіші умови для ефективної економічної діяльності;</a:t>
            </a:r>
          </a:p>
          <a:p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обстоювання необхідності постійного втручання держави  в економіку для створення сприятливих розумів для конкуренції; </a:t>
            </a:r>
          </a:p>
          <a:p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максимально можлива свобода особи; </a:t>
            </a:r>
          </a:p>
          <a:p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звільнення особистості від будь-якого колективного тиску;</a:t>
            </a:r>
          </a:p>
          <a:p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пріоритет інтересів і прав людини і сім’ї щодо соціальних груп, класів чи держав;</a:t>
            </a:r>
          </a:p>
          <a:p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гуманістичний світогляд; толерантність та ін.    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39059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1490D-7FEE-4E51-9139-7A28844E4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ІІІ. Консерватизм і неоконсерватизм.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C60B47B-F91D-4A0B-86EC-4B94F4CDD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Консерватизм</a:t>
            </a:r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–</a:t>
            </a:r>
            <a:r>
              <a:rPr lang="uk-UA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політична доктрина, яка зорієнтована на збереження і підтримання існуючих форм соціальної структури, традиційних цінностей і морально-правових засад. Його політико-ідеологічний світогляд визначається як комплекс життєздатних принципів, головними серед яких є свобода і відповідальність, авторитет, релігійність, природна нерівність людей та їх скептицизм.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68554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AC39B8-6610-4351-A9B5-DC7A5195A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112998"/>
          </a:xfrm>
        </p:spPr>
        <p:txBody>
          <a:bodyPr>
            <a:normAutofit/>
          </a:bodyPr>
          <a:lstStyle/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ідеї класичного консерватизму</a:t>
            </a:r>
            <a:endParaRPr lang="uk-UA" sz="36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B9E24CE-CB50-4E3F-97D5-353D504DF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642369"/>
            <a:ext cx="9601196" cy="423349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Визнання обмежених можливостей людського розуму у пізнанні суспільства та недосконалості людської природи;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економічній сфері акцент робиться на розвитку приватного підприємництва, запереченні жорсткого контролю держави за функціонуванням економіки;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Недоторканість, святість приватної власності;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Ефективна державна влада, основним завданням якої є підтримка законності та правопорядку в суспільстві;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Держава вторинна щодо громадянського суспільства, яке має морально-релігійні засади;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 підпорядкована релігійній моралі;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 суспільства врегульовують не лише закони, але й звичаї;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Переконаність про вроджену нерівність людей.</a:t>
            </a:r>
          </a:p>
        </p:txBody>
      </p:sp>
    </p:spTree>
    <p:extLst>
      <p:ext uri="{BB962C8B-B14F-4D97-AF65-F5344CB8AC3E}">
        <p14:creationId xmlns:p14="http://schemas.microsoft.com/office/powerpoint/2010/main" val="1590277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8A53335-4FAB-4F0C-92C4-083194414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39158AD9-BE41-4CEA-967B-8704732EE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2266" y="982131"/>
            <a:ext cx="5875868" cy="4893735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Родоначальник консерватизму </a:t>
            </a:r>
            <a:r>
              <a:rPr lang="uk-UA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Едмунд </a:t>
            </a:r>
            <a:r>
              <a:rPr lang="uk-UA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Берк</a:t>
            </a:r>
            <a:r>
              <a:rPr lang="uk-UA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(1729—1797). Засуджував Французьку революцію. «</a:t>
            </a:r>
            <a:r>
              <a:rPr lang="uk-UA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Роздуми про революцію у Франції» </a:t>
            </a:r>
            <a:r>
              <a:rPr lang="uk-UA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(1790) стала своєрідною Біблією консерватизму.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Головна ідея книги - традиціоналізм, схиляння перед святістю традицій, дотримуватись їх - чинити відповідно до природного ходу явищ, вікової мудрості.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</a:pP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Втіленням традицій Е.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Берк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вважав англійську конституцію, в природному розвитку якої склалась ціла система елементів, що взаємно урівноважують одні одних. Дуже важливо, щоб ця рівновага в подальшому не порушувалась, а той, хто заінтересований у збереженні спокою й порядку, має, подібно садівникові, час від часу бережливо видаляти з вічнозеленого дерева конституції засохлі пагони й пестити нові. Так поступова еволюція поєднується з принципом збереження.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</a:pP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Берк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визнавав неминучість суспільних змін і реформ, але вважав, що вони не мають порушувати традиційні засади. Він розмежовував зміни й реформи: перші змінюють сутність об'єктів, другі їх сутності не зачіпають В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иділяються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реформ: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реформи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відновлення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традиційних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та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принципів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</a:pP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превентивні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реформи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націлені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революціям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</a:pP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Берк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віддавав перевагу превентивним реформам.</a:t>
            </a:r>
          </a:p>
          <a:p>
            <a:endParaRPr lang="uk-UA" dirty="0"/>
          </a:p>
        </p:txBody>
      </p:sp>
      <p:sp>
        <p:nvSpPr>
          <p:cNvPr id="6" name="Місце для тексту 5">
            <a:extLst>
              <a:ext uri="{FF2B5EF4-FFF2-40B4-BE49-F238E27FC236}">
                <a16:creationId xmlns:a16="http://schemas.microsoft.com/office/drawing/2014/main" id="{9E39908D-3ADA-4AEA-A347-20E17D591A0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EF8378E-D91E-4411-AB1E-3C152CC912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356" y="1388531"/>
            <a:ext cx="2715677" cy="408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031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1490D-7FEE-4E51-9139-7A28844E4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26062"/>
          </a:xfrm>
        </p:spPr>
        <p:txBody>
          <a:bodyPr>
            <a:normAutofit fontScale="90000"/>
          </a:bodyPr>
          <a:lstStyle/>
          <a:p>
            <a:r>
              <a:rPr lang="uk-UA" sz="3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І. Політико-ідеологічні доктрини: поняття, типологія, </a:t>
            </a:r>
            <a:r>
              <a:rPr lang="uk-UA" sz="31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інституціоналізація</a:t>
            </a:r>
            <a:r>
              <a:rPr lang="uk-UA" sz="3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uk-UA" sz="31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C60B47B-F91D-4A0B-86EC-4B94F4CDD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308194"/>
            <a:ext cx="9601196" cy="3567674"/>
          </a:xfrm>
        </p:spPr>
        <p:txBody>
          <a:bodyPr>
            <a:normAutofit/>
          </a:bodyPr>
          <a:lstStyle/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uk-U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Політична ідеологія 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є однією з найвпливовіших форм політичної свідомості.</a:t>
            </a:r>
          </a:p>
          <a:p>
            <a:pPr indent="0" algn="just">
              <a:buNone/>
            </a:pPr>
            <a:r>
              <a:rPr lang="uk-U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Політична ідеологія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це система уявлень, ідей, поглядів на політичне життя, яке відображає інтереси, світогляд, ідеали, умонастрої людей, класів, націй, політичних партій, громадських рухів та інших суб'єктів політики.</a:t>
            </a:r>
            <a:endParaRPr lang="uk-UA" sz="1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Вона реалізується в </a:t>
            </a:r>
            <a:r>
              <a:rPr lang="uk-U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доктринах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які виправдовують прагнення певних суспільних сил до завоювання та використання влади і намагаються відповідно до цього підпорядкувати громадську думку.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165721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D42C82-6467-4415-8129-182B63667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28758CC-AD5E-432B-9D9E-20D462FE6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Жозеф де </a:t>
            </a:r>
            <a:r>
              <a:rPr lang="ru-RU" dirty="0" err="1"/>
              <a:t>Местр</a:t>
            </a:r>
            <a:r>
              <a:rPr lang="ru-RU" dirty="0"/>
              <a:t> та </a:t>
            </a:r>
            <a:r>
              <a:rPr lang="ru-RU" dirty="0" err="1"/>
              <a:t>Луї</a:t>
            </a:r>
            <a:r>
              <a:rPr lang="ru-RU" dirty="0"/>
              <a:t> де </a:t>
            </a:r>
            <a:r>
              <a:rPr lang="ru-RU" dirty="0" err="1"/>
              <a:t>Бональд</a:t>
            </a:r>
            <a:r>
              <a:rPr lang="ru-RU" dirty="0"/>
              <a:t>, </a:t>
            </a:r>
            <a:r>
              <a:rPr lang="ru-RU" dirty="0" err="1"/>
              <a:t>класики</a:t>
            </a:r>
            <a:r>
              <a:rPr lang="ru-RU" dirty="0"/>
              <a:t> аристократичного консерватизму:</a:t>
            </a:r>
          </a:p>
          <a:p>
            <a:r>
              <a:rPr lang="ru-RU" dirty="0" err="1"/>
              <a:t>відкидали</a:t>
            </a:r>
            <a:r>
              <a:rPr lang="ru-RU" dirty="0"/>
              <a:t> </a:t>
            </a:r>
            <a:r>
              <a:rPr lang="ru-RU" dirty="0" err="1"/>
              <a:t>республіку</a:t>
            </a:r>
            <a:r>
              <a:rPr lang="ru-RU" dirty="0"/>
              <a:t> та </a:t>
            </a:r>
            <a:r>
              <a:rPr lang="ru-RU" dirty="0" err="1"/>
              <a:t>протиставляли</a:t>
            </a:r>
            <a:r>
              <a:rPr lang="ru-RU" dirty="0"/>
              <a:t> </a:t>
            </a:r>
            <a:r>
              <a:rPr lang="ru-RU" dirty="0" err="1"/>
              <a:t>їй</a:t>
            </a:r>
            <a:r>
              <a:rPr lang="ru-RU" dirty="0"/>
              <a:t> </a:t>
            </a:r>
            <a:r>
              <a:rPr lang="ru-RU" dirty="0" err="1"/>
              <a:t>традицію</a:t>
            </a:r>
            <a:r>
              <a:rPr lang="ru-RU" dirty="0"/>
              <a:t> та авторитет.</a:t>
            </a:r>
          </a:p>
          <a:p>
            <a:pPr algn="just"/>
            <a:r>
              <a:rPr lang="ru-RU" dirty="0"/>
              <a:t> Ядром </a:t>
            </a:r>
            <a:r>
              <a:rPr lang="ru-RU" dirty="0" err="1"/>
              <a:t>політичних</a:t>
            </a:r>
            <a:r>
              <a:rPr lang="ru-RU" dirty="0"/>
              <a:t> </a:t>
            </a:r>
            <a:r>
              <a:rPr lang="ru-RU" dirty="0" err="1"/>
              <a:t>поглядів</a:t>
            </a:r>
            <a:r>
              <a:rPr lang="ru-RU" dirty="0"/>
              <a:t> Ж. де </a:t>
            </a:r>
            <a:r>
              <a:rPr lang="ru-RU" dirty="0" err="1"/>
              <a:t>Местра</a:t>
            </a:r>
            <a:r>
              <a:rPr lang="ru-RU" dirty="0"/>
              <a:t> стала </a:t>
            </a:r>
            <a:r>
              <a:rPr lang="ru-RU" dirty="0" err="1"/>
              <a:t>ідея</a:t>
            </a:r>
            <a:r>
              <a:rPr lang="ru-RU" dirty="0"/>
              <a:t> </a:t>
            </a:r>
            <a:r>
              <a:rPr lang="ru-RU" dirty="0" err="1"/>
              <a:t>еквілібру</a:t>
            </a:r>
            <a:r>
              <a:rPr lang="ru-RU" dirty="0"/>
              <a:t> -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статичної</a:t>
            </a:r>
            <a:r>
              <a:rPr lang="ru-RU" dirty="0"/>
              <a:t> </a:t>
            </a:r>
            <a:r>
              <a:rPr lang="ru-RU" dirty="0" err="1"/>
              <a:t>рівноваги</a:t>
            </a:r>
            <a:r>
              <a:rPr lang="ru-RU" dirty="0"/>
              <a:t> в </a:t>
            </a:r>
            <a:r>
              <a:rPr lang="ru-RU" dirty="0" err="1"/>
              <a:t>політичному</a:t>
            </a:r>
            <a:r>
              <a:rPr lang="ru-RU" dirty="0"/>
              <a:t> та духовному </a:t>
            </a:r>
            <a:r>
              <a:rPr lang="ru-RU" dirty="0" err="1"/>
              <a:t>житті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теократії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 Л. де </a:t>
            </a:r>
            <a:r>
              <a:rPr lang="ru-RU" dirty="0" err="1"/>
              <a:t>Бональд</a:t>
            </a:r>
            <a:r>
              <a:rPr lang="ru-RU" dirty="0"/>
              <a:t> не </a:t>
            </a:r>
            <a:r>
              <a:rPr lang="ru-RU" dirty="0" err="1"/>
              <a:t>віддавав</a:t>
            </a:r>
            <a:r>
              <a:rPr lang="ru-RU" dirty="0"/>
              <a:t> </a:t>
            </a:r>
            <a:r>
              <a:rPr lang="ru-RU" dirty="0" err="1"/>
              <a:t>переваги</a:t>
            </a:r>
            <a:r>
              <a:rPr lang="ru-RU" dirty="0"/>
              <a:t> </a:t>
            </a:r>
            <a:r>
              <a:rPr lang="ru-RU" dirty="0" err="1"/>
              <a:t>ні</a:t>
            </a:r>
            <a:r>
              <a:rPr lang="ru-RU" dirty="0"/>
              <a:t> </a:t>
            </a:r>
            <a:r>
              <a:rPr lang="ru-RU" dirty="0" err="1"/>
              <a:t>світській</a:t>
            </a:r>
            <a:r>
              <a:rPr lang="ru-RU" dirty="0"/>
              <a:t>, </a:t>
            </a:r>
            <a:r>
              <a:rPr lang="ru-RU" dirty="0" err="1"/>
              <a:t>ні</a:t>
            </a:r>
            <a:r>
              <a:rPr lang="ru-RU" dirty="0"/>
              <a:t> </a:t>
            </a:r>
            <a:r>
              <a:rPr lang="ru-RU" dirty="0" err="1"/>
              <a:t>релігійній</a:t>
            </a:r>
            <a:r>
              <a:rPr lang="ru-RU" dirty="0"/>
              <a:t> </a:t>
            </a:r>
            <a:r>
              <a:rPr lang="ru-RU" dirty="0" err="1"/>
              <a:t>владі</a:t>
            </a:r>
            <a:r>
              <a:rPr lang="ru-RU" dirty="0"/>
              <a:t>, </a:t>
            </a:r>
            <a:r>
              <a:rPr lang="ru-RU" dirty="0" err="1"/>
              <a:t>висуваючи</a:t>
            </a:r>
            <a:r>
              <a:rPr lang="ru-RU" dirty="0"/>
              <a:t> </a:t>
            </a:r>
            <a:r>
              <a:rPr lang="ru-RU" dirty="0" err="1"/>
              <a:t>ідею</a:t>
            </a:r>
            <a:r>
              <a:rPr lang="ru-RU" dirty="0"/>
              <a:t> союзу </a:t>
            </a:r>
            <a:r>
              <a:rPr lang="ru-RU" dirty="0" err="1"/>
              <a:t>релігійного</a:t>
            </a:r>
            <a:r>
              <a:rPr lang="ru-RU" dirty="0"/>
              <a:t> та </a:t>
            </a:r>
            <a:r>
              <a:rPr lang="ru-RU" dirty="0" err="1"/>
              <a:t>політичного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.</a:t>
            </a:r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AA2C230-883E-406C-8744-9CBC5098CD3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EB65DC4-07DE-4295-BF09-30B26E52F7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602" y="1294284"/>
            <a:ext cx="2997448" cy="160131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D121B08-5D3D-472E-859E-9635A6C36B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213" y="2989849"/>
            <a:ext cx="177165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715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C60B47B-F91D-4A0B-86EC-4B94F4CDD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</a:t>
            </a:r>
            <a:r>
              <a:rPr lang="uk-UA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еоконсерватизм</a:t>
            </a:r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– політична ідеологія, що пристосовує традиційні цінності консерватизму до реалій постіндустріального суспільства і визначає урядову політику та політичний курс провідних країн світу, які сповідують принцип знаходження «золотої середини» між </a:t>
            </a:r>
            <a:r>
              <a:rPr lang="uk-UA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деструктивністю</a:t>
            </a:r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необмеженої ринкової стихії і неефективною тотальною державною регламентацією, збереження законності й правопорядку.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438473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C52A2C-3869-472E-8ABF-D434F832C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ідеї неоконсерваторів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EF4ED85-CFD7-4F36-B268-B029B2AC6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41359"/>
            <a:ext cx="9601196" cy="3434509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uk-UA" b="0" u="none" strike="noStrike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uk-UA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сильної влади, збереження в суспільстві сильної позиції держави;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Допуск до політичної влади лише представників елітних прошарків суспільства;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Сила державної влади – в її професіоналізмі та моральності;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міжнародних відносинах на першому плані повинні бути національні інтереси, насамперед економічна зацікавленість.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350751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AC39B8-6610-4351-A9B5-DC7A5195A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Ліві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лівоцентристські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ідеологічні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доктрини</a:t>
            </a:r>
            <a:endParaRPr lang="uk-UA" sz="54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B9E24CE-CB50-4E3F-97D5-353D504DF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СОЦІАЛІЗМ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вчення і теорії, які стверджують ідеал суспільного устрою, заснованого на суспільній власності, відсутності експлуатації, справедливому розподілі матеріальних благ і духовних цінностей залежно від затраченої праці, на основі соціально забезпеченої свободи особистості.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Теоретичне й ідеологічне оформлення соціалізм одержав тільки в Новий час у роботах класиків утопічного соціалізму Т. Мора, Т. Кампанелли, Р. Оуена, Ш. Фур'є, А. Сен-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Сімона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8136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874F290-C520-456E-AD55-B1ECDB99C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Спираючись на вчення соціалістів-утопістів, видатні німецькі мислителі </a:t>
            </a:r>
            <a:r>
              <a:rPr lang="uk-UA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Карл Маркс 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(1818—1883) </a:t>
            </a:r>
            <a:r>
              <a:rPr lang="uk-U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 </a:t>
            </a:r>
            <a:r>
              <a:rPr lang="uk-UA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Фрідріх Енгельс 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(1820—1895),  відкрито заявили про свою позицію захисту інтересів робітничого класу і послідовно дотримувалися її протягом усього свого життя. Вони поставили за мету з'ясувати умови і вказати шляхи звільнення трудящих від будь-яких форм експлуатації та соціального гноблення.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Виник марксизм у 40-х роках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XIX 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ст. Соціалізм перетворився з утопії в науку завдяки двом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відкриттям К. Маркса - матеріалістичному розумінню історії і теорії додаткової вартості.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832788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F5E039-AF1E-4EAD-841A-E4A10D45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B7047CF-311C-4E9C-91E4-67D69FC24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дея всесвітньо-історичної ролі робітничого класу (пролетаріату) як могильника капіталізму і творця соціалістичного суспільства - </a:t>
            </a:r>
            <a:r>
              <a:rPr lang="uk-U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«Маніфест Комуністичної партії»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(1848).</a:t>
            </a:r>
          </a:p>
          <a:p>
            <a:pPr algn="just"/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Вчення про державу диктатури пролета­ріату посідає центральне місце в марксизмі. К. Маркс і Ф. Енгельс виходили з того, що за своєю сутністю держава - це знаряддя класового панування, «організація для систематичного насильства одного класу над іншим».</a:t>
            </a:r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6F55E61-F55A-48F4-9432-35E45EE1ED1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DFF52A-6A7D-4F94-83E5-DFBBE55155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843" y="1399628"/>
            <a:ext cx="3942389" cy="262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6377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0CBC6A6-F9E3-4D57-84C6-0A056934F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Володимир Ілліч Ульянов (Ленін)</a:t>
            </a:r>
            <a:r>
              <a:rPr lang="uk-UA" sz="1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(1870—1924)</a:t>
            </a:r>
            <a:endParaRPr lang="uk-UA" sz="1800" dirty="0"/>
          </a:p>
          <a:p>
            <a:pPr algn="just"/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Ленін сформулював закон нерівномірності економіч­ного і політичного розвитку капіталізму в період імперіалізму, на основі якого він зробив висновок про можливість пере­моги революції спочатку в одній, окремо взятій, країні.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Країною, в якій визріли об'єктивні й суб'єктивні передумови соціалістичної рево­люції, була Росія. Об'єктивними передумовами революції він вважав революційну ситуацію, якій притаманні такі </a:t>
            </a:r>
            <a:r>
              <a:rPr lang="uk-U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три ознаки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неможливість для пануючих класів зберегти в незмінному вигляді своє панування; </a:t>
            </a: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загострення, вище від звичайного, нужди й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бідувань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пригноблених класів; </a:t>
            </a: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знач­не підвищення в силу зазначених причин активності мас. </a:t>
            </a:r>
          </a:p>
        </p:txBody>
      </p:sp>
    </p:spTree>
    <p:extLst>
      <p:ext uri="{BB962C8B-B14F-4D97-AF65-F5344CB8AC3E}">
        <p14:creationId xmlns:p14="http://schemas.microsoft.com/office/powerpoint/2010/main" val="42401927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C60B47B-F91D-4A0B-86EC-4B94F4CDD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Суб'єктивний чинник революції — це «здатність революцій­ного класу на революційні масові дії», що значною мірою залежить від наявності у робітничого класу власної революційної політичної партії.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Ленін створив учення про «партію нового типу» (на відміну від більшості соціалістичних партій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Інтернаціоналу, які стали на позиції реформізму).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Партія— це передовий загін робітни­чого класу, вища форма його класової організації. Свою діяльність вона спрямовує на підготовку робітничого класу до здійснення революції, завоювання політичної влади. 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279046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B9E24CE-CB50-4E3F-97D5-353D504DF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</a:rPr>
              <a:t>С</a:t>
            </a:r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ОЦІАЛ-ДЕМОКРАТИЧНА КОНЦЕПЦІЯ визначає соціалізм як суспільний лад, що досягається не революційною ліквідацією, а формування капіталізму зі збереженням приватної власності, забезпеченням зростання середнього класу і соціального партнерства, досягненням значно вищого рівня соціальної рівності й справедливості.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39137985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7F8AA9-DAC2-4A24-8059-03D22CDF9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</a:rPr>
              <a:t>ЕДУАРД БЕРНШТЕЙН (1850–1932)</a:t>
            </a:r>
            <a:b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uk-UA" dirty="0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BBEACF58-DECC-4F00-BF1F-AF0BAC6441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138" y="1388534"/>
            <a:ext cx="4523657" cy="2897716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2CBBE-4A1A-430A-A36A-DFB6650DCC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5000457" cy="2438404"/>
          </a:xfrm>
        </p:spPr>
        <p:txBody>
          <a:bodyPr/>
          <a:lstStyle/>
          <a:p>
            <a:pPr algn="just"/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одним з перших здійснив розгорнуте обґрунтування соціал-демократичної ідеології.</a:t>
            </a:r>
          </a:p>
          <a:p>
            <a:pPr algn="just"/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Вважав, що робітничий клас деякий час мас ділити державну владу з буржуазією, а усуспільнення власності повинно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здійснюватись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поступово з тимчасовим збереженням змішаної економіки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6169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B9E24CE-CB50-4E3F-97D5-353D504DF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885525"/>
            <a:ext cx="9601196" cy="4990344"/>
          </a:xfrm>
        </p:spPr>
        <p:txBody>
          <a:bodyPr>
            <a:normAutofit lnSpcReduction="10000"/>
          </a:bodyPr>
          <a:lstStyle/>
          <a:p>
            <a:pPr indent="0" algn="just">
              <a:buNone/>
            </a:pPr>
            <a:r>
              <a:rPr lang="uk-UA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Політична доктрина 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(лат.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doctrina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— 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вчення) — головний принцип діяльності суб'єктів політичного процесу, що ґрунтується на певній політичній ідеології.</a:t>
            </a:r>
          </a:p>
          <a:p>
            <a:pPr indent="0" algn="just">
              <a:buNone/>
            </a:pPr>
            <a:endParaRPr lang="uk-UA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endParaRPr lang="uk-UA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політичній доктрині відображується бачення політичної системи, шляхів її розвитку, функціонального призначення, засобів і методів розв'язання політичних проблем, вибору політичних пріоритетів. За допомогою доктрини визначаються конкретні напрями здійснення політичної влади, змінюється характер політичних інститутів, ціннісні орієнтири і зміст політичних принципів, норм, фіксується зв'язок певних політичних ідей та інтересів.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472758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C593C4-6591-45B0-8E79-EDCAFFD3C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722381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7085458-421B-4129-9E92-EDBA80B4E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03868" y="1704513"/>
            <a:ext cx="9592732" cy="417135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 плином часу орієнтири сучасної соціал-демократії доповнюються новими </a:t>
            </a:r>
            <a:r>
              <a:rPr lang="uk-UA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концепціями</a:t>
            </a:r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якості життя, самоврядного соціалізму, економічної демократії.</a:t>
            </a:r>
          </a:p>
          <a:p>
            <a:pPr algn="just"/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КОНЦЕПЦІЯ ЯКОСТІ ЖИТТЯ. Спроба встановити тісний зв’язок між традиційними матеріальними інтересами і новими потребами трудящих (економічний захист, поліпшення умов праці, розвиток системи соціального забезпечення, громадського транспорту, професійної підготовки, комунальної служби). Якість життя трудящих, на думку соціал-демократів, найвища в соціальній державі).</a:t>
            </a:r>
          </a:p>
          <a:p>
            <a:pPr algn="just"/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КОНЦЕПЦІЯ САМОВРЯДНОГО СОЦІАЛІЗМУ. Залучення всіх громадян суспільства до процесу опрацювання й ухвалення рішень, керівництва різними сферами життєдіяльності суспільства. Це активізує громадян, професійні спілки, громадські організації, місцеве самоврядування.</a:t>
            </a:r>
          </a:p>
          <a:p>
            <a:pPr algn="just"/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КОНЦЕПЦІЯ ЕКОНОМІЧНОЇ (ПРОМИСЛОВОЇ) ДЕМОКРАТІЇ. Участь трудящих в управлінні підприємствами, на макрорівні – в управлінні суспільною економікою. А це передбачає наявність органів соціального партнерства (ФРН, Австрія) чи економічного самоврядування (Франція ).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980292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16A091-9114-428B-95C6-76C017430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298" y="836267"/>
            <a:ext cx="6241816" cy="1371600"/>
          </a:xfrm>
        </p:spPr>
        <p:txBody>
          <a:bodyPr/>
          <a:lstStyle/>
          <a:p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Екстремістські політико-ідеологічні доктрини</a:t>
            </a:r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8F800C5-69D7-4B5D-A02D-C87C643189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06621" y="2370338"/>
            <a:ext cx="9366683" cy="3104512"/>
          </a:xfrm>
        </p:spPr>
        <p:txBody>
          <a:bodyPr>
            <a:normAutofit/>
          </a:bodyPr>
          <a:lstStyle/>
          <a:p>
            <a:pPr algn="just"/>
            <a:r>
              <a:rPr lang="uk-UA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АНАРХІЗМ</a:t>
            </a:r>
            <a:r>
              <a:rPr lang="uk-UA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b="0" i="0" dirty="0">
                <a:solidFill>
                  <a:srgbClr val="3435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сукупність політичних концепцій, споріднених між собою тим, що вони заперечують централізоване керування суспільством, пропонуючи натомість побудову суспільного ладу на засадах добровільного об'єднання людей у спілки або спільноти. Найважливішою підставою, яка дає змогу називати політичну концепцію анархістською (або близькою до анархізму), є утвердження цінності окремої особистості та індивідуальної свободи у найрадикальнішій формі. 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8851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3D91A4-8436-4C09-86BE-B160B7080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три основних напрями:</a:t>
            </a:r>
            <a:b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7149626-33A0-4CBF-BFBC-37008D884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анархо-індивідуалізм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анархо-комунізм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анархо-синдикалізм.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5968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2209D5-B2D5-4DA8-99DD-525A78911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анархо-індивідуалізм</a:t>
            </a:r>
            <a:endParaRPr lang="uk-UA" dirty="0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C20DA4BE-FBB0-44B1-8032-8278771829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213" y="1571348"/>
            <a:ext cx="4492720" cy="4110361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3F5BDA0-3068-4FFB-97AF-9514269F1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uk-UA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ідея німецького філософа </a:t>
            </a:r>
            <a:r>
              <a:rPr lang="uk-UA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Макса </a:t>
            </a:r>
            <a:r>
              <a:rPr lang="uk-UA" sz="1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Штірнера</a:t>
            </a:r>
            <a:r>
              <a:rPr lang="uk-UA" sz="1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(1806—1856) про абсолютну свободу індивіда, який у своїх бажаннях і вчинках не має бути пов'язаним ні релігійними догмами, ні нормами права й моралі. 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584130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AC39B8-6610-4351-A9B5-DC7A5195A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0" y="982131"/>
            <a:ext cx="3718455" cy="1371600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анархо-комунізм</a:t>
            </a:r>
            <a:b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B9E24CE-CB50-4E3F-97D5-353D504DF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E0EADD-78D6-4121-B23B-95197040BE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3811" y="2858610"/>
            <a:ext cx="3718455" cy="261085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Михайло Олександрович Бакунін </a:t>
            </a:r>
            <a:r>
              <a:rPr lang="uk-UA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(1814—1876)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Петро Олександрович Кропоткін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 </a:t>
            </a:r>
            <a:r>
              <a:rPr lang="uk-UA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1842-1921).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Перехід до федерації вільних комун, які грунтуються на комуністичних засадах виробництва й розподілу можливий лише через революційне руйнування всього того, що роз'єднує людей, насам­перед приватної власності й держави</a:t>
            </a:r>
            <a:endParaRPr lang="uk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8D99C63-F5AA-442F-88D0-B271F9E45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009" y="867670"/>
            <a:ext cx="1972298" cy="26323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20392CB-8B3E-4408-BFC1-ADDC30FA9C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450" y="2556575"/>
            <a:ext cx="2403684" cy="321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904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AC39B8-6610-4351-A9B5-DC7A5195A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0" y="982131"/>
            <a:ext cx="3718455" cy="1371600"/>
          </a:xfrm>
        </p:spPr>
        <p:txBody>
          <a:bodyPr>
            <a:normAutofit/>
          </a:bodyPr>
          <a:lstStyle/>
          <a:p>
            <a:r>
              <a:rPr lang="uk-UA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анархо-синдикалізм</a:t>
            </a:r>
            <a:b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B9E24CE-CB50-4E3F-97D5-353D504DF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E0EADD-78D6-4121-B23B-95197040BE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3811" y="2201662"/>
            <a:ext cx="3718455" cy="326780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нищення капіталістичного ладу за допомогою революційної боротьби профспілок.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соціалістичному суспільстві профспілки замінять державу, утвердиться прямий обмін між вільними виробниками, конфедерація профспілок через мережу профспілкових організацій та об'єднань управлятиме суспільством.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Відомі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представники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: Рудольф 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Роккер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 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Дієго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Абад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 де 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Сантилья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П’єр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Бенар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 Александр 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Беркман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 Еміліо Лопес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Аранго, Анхель 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Пестанья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 Ісаак Пуенте</a:t>
            </a:r>
            <a:endParaRPr lang="uk-UA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uk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33D87AA-55BB-4080-8367-564A3B1BCA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530" y="680759"/>
            <a:ext cx="2190750" cy="315277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321DB45-C806-43DA-8258-3BE7949060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374" y="2769590"/>
            <a:ext cx="2275811" cy="303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5591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1490D-7FEE-4E51-9139-7A28844E4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465" y="788467"/>
            <a:ext cx="3718455" cy="600064"/>
          </a:xfrm>
        </p:spPr>
        <p:txBody>
          <a:bodyPr>
            <a:normAutofit/>
          </a:bodyPr>
          <a:lstStyle/>
          <a:p>
            <a:r>
              <a:rPr lang="uk-UA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Фашизм</a:t>
            </a:r>
            <a:endParaRPr lang="uk-UA" sz="2800" dirty="0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9571C1E4-9CC6-48E6-8499-485E13A57A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157" y="1303627"/>
            <a:ext cx="2713038" cy="4022023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DC24D7D-B965-4717-964D-5EA4446C5F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8889" y="1388531"/>
            <a:ext cx="7182035" cy="4681001"/>
          </a:xfrm>
        </p:spPr>
        <p:txBody>
          <a:bodyPr>
            <a:normAutofit/>
          </a:bodyPr>
          <a:lstStyle/>
          <a:p>
            <a:pPr algn="just"/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крайня антидемократична радикальна екстремістська політична течія, яка  ґрунтується на сукупності міфологічних та ірраціональних ідей і вірувань: расової виключності, антидемократизму, антисемітизму, сповідує ідеали 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вождизму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й  етатизму,  обґрунтовує  прагнення  до  територіальної експансії.  Головним  знаряддям  внутрішньої  і  зовнішньої  політики проголошує терор, насилля, війну.</a:t>
            </a:r>
          </a:p>
          <a:p>
            <a:pPr algn="just"/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положення: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антираціоналізм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націоналізм;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боротьба і війна;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вождизм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елітаризм;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соціалізм.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Головними ідеологами італійського фашизму були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Б.Муссоліні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Дж.Джентіле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212439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1490D-7FEE-4E51-9139-7A28844E4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401" y="702731"/>
            <a:ext cx="3718455" cy="1516686"/>
          </a:xfrm>
        </p:spPr>
        <p:txBody>
          <a:bodyPr>
            <a:noAutofit/>
          </a:bodyPr>
          <a:lstStyle/>
          <a:p>
            <a:r>
              <a:rPr lang="uk-UA" sz="3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Націонал-соціалізм</a:t>
            </a:r>
            <a:br>
              <a:rPr lang="uk-UA" sz="3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588F92AC-521B-4995-BEA4-A63CD3F80D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803" y="960209"/>
            <a:ext cx="1786133" cy="2468791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1975F02-1A5B-403C-9D22-04953697B2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9709" y="1677879"/>
            <a:ext cx="6001305" cy="3729446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 </a:t>
            </a:r>
            <a:r>
              <a:rPr lang="uk-UA" sz="18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нацизм</a:t>
            </a:r>
            <a:r>
              <a:rPr lang="uk-UA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реакційна політична ідеологія й практика тоталітарного панування й зовнішньої агресії керівництва гітлерівської Німеччини.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Теоретики  - 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А.Гітлер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(«Моя 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боротьба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  та 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А.Розенберг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Міф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ХХ 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гіпертрофована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ідея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народної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расово 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чистої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спільноти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організована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-«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єдиним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принципом.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Ідейна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система: расизм є 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підґрунтям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держава є 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засобом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раси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расизм 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об’єднаний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аристократизмом (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німці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«народ 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панів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Ідея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необхідності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Міф - цілеспрямована інтерпретація світу.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24C178B-95A6-4E1C-A02D-2D87A1F2F9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269" y="2931434"/>
            <a:ext cx="1906804" cy="278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6619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AC39B8-6610-4351-A9B5-DC7A5195A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Істотними доктринальними відмінностями націонал-соціалізму від італійського фашизму були: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B9E24CE-CB50-4E3F-97D5-353D504DF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 концепції корпоративної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державиви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ідейної спадковості від лівих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синдикально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-профспілкових рухів,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 «расової теорії» з її войовничим антисемітизмом.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99911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C60B47B-F91D-4A0B-86EC-4B94F4CDD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політичній доктрині </a:t>
            </a:r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відображується бачення політичної системи, шляхів її розвитку, функціонального призначення, засобів і методів розв'язання політичних проблем, вибору політичних пріоритетів. За допомогою доктрини визначаються конкретні напрями здійснення політичної влади, змінюється характер політичних інститутів, ціннісні орієнтири і зміст політичних принципів, норм, фіксується зв'язок певних політичних ідей та інтересів.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580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B9E24CE-CB50-4E3F-97D5-353D504DF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/>
              <a:t>Відмінності між різними типами ідеологічного </a:t>
            </a:r>
            <a:r>
              <a:rPr lang="uk-UA" dirty="0" err="1"/>
              <a:t>обгрунтування</a:t>
            </a:r>
            <a:r>
              <a:rPr lang="uk-UA" dirty="0"/>
              <a:t> політики стосуються</a:t>
            </a:r>
          </a:p>
          <a:p>
            <a:r>
              <a:rPr lang="uk-UA" dirty="0"/>
              <a:t>1.	організації економічної та інших сфер суспільного життя,</a:t>
            </a:r>
          </a:p>
          <a:p>
            <a:r>
              <a:rPr lang="uk-UA" dirty="0"/>
              <a:t>2.	місця і ролі держави в суспільстві,</a:t>
            </a:r>
          </a:p>
          <a:p>
            <a:r>
              <a:rPr lang="uk-UA" dirty="0"/>
              <a:t>3.	взаємодії особи, суспільства й держави,</a:t>
            </a:r>
          </a:p>
          <a:p>
            <a:r>
              <a:rPr lang="uk-UA" dirty="0"/>
              <a:t>4.	шляхів та засобів суспільних перетворень</a:t>
            </a:r>
          </a:p>
          <a:p>
            <a:r>
              <a:rPr lang="uk-UA" dirty="0"/>
              <a:t>5.	досягнення політичних цілей.</a:t>
            </a:r>
          </a:p>
        </p:txBody>
      </p:sp>
    </p:spTree>
    <p:extLst>
      <p:ext uri="{BB962C8B-B14F-4D97-AF65-F5344CB8AC3E}">
        <p14:creationId xmlns:p14="http://schemas.microsoft.com/office/powerpoint/2010/main" val="3114642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1490D-7FEE-4E51-9139-7A28844E4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Відповідно можна виокремити чоти­ри основних ідейно-політичних доктрини:</a:t>
            </a:r>
            <a:br>
              <a:rPr lang="uk-UA" sz="31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C60B47B-F91D-4A0B-86EC-4B94F4CDD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лібералізм</a:t>
            </a: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консерватизм</a:t>
            </a: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комунізм 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со­ціал-демократизм.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94704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AC39B8-6610-4351-A9B5-DC7A5195A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Лібералізм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неолібералізм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uk-UA" sz="60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B9E24CE-CB50-4E3F-97D5-353D504DF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Лібералізм </a:t>
            </a:r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традиційна політична течія, яка відстоює необмежену свободу підприємництва й торгівлі, парламентський державний устрій, плюралістичну демократію, широкі свободи для індивідів у політичній, економічній та інших сферах життя суспільства.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84623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1490D-7FEE-4E51-9139-7A28844E4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86276" cy="944322"/>
          </a:xfrm>
        </p:spPr>
        <p:txBody>
          <a:bodyPr>
            <a:noAutofit/>
          </a:bodyPr>
          <a:lstStyle/>
          <a:p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Ідеї:</a:t>
            </a:r>
            <a:b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uk-UA" sz="24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C60B47B-F91D-4A0B-86EC-4B94F4CDD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748901"/>
            <a:ext cx="9601196" cy="4126967"/>
          </a:xfrm>
        </p:spPr>
        <p:txBody>
          <a:bodyPr>
            <a:normAutofit/>
          </a:bodyPr>
          <a:lstStyle/>
          <a:p>
            <a:pPr algn="just"/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уявлення про свободу групових, класових, національних і інших інтересів;</a:t>
            </a:r>
          </a:p>
          <a:p>
            <a:pPr algn="just"/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ідеї космополітизму, терпимості, гуманізму, прогресу, демократизму й індивідуалізму з підкресленням самоцінності особистості.</a:t>
            </a:r>
          </a:p>
          <a:p>
            <a:pPr algn="just"/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економічній  області  - скасування регламентації й обмежень із боку державної влади, простору для приватної ініціативи, максимально вільних умов для розгортання приватного підприємництва.</a:t>
            </a:r>
          </a:p>
          <a:p>
            <a:pPr algn="just"/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сфері політики - визнання прав людини, поділ законодавчої і виконавчої влади, свобода вибору занять, свобода конкуренції, що реалізується у </a:t>
            </a:r>
            <a:r>
              <a:rPr lang="uk-UA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вимозі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правової держави.</a:t>
            </a:r>
            <a:endParaRPr lang="uk-UA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Найвідомішими представниками ліберального напряму західноєвропейської політичної думки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XIX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ст. є Б.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Констан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А.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Токвіль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І.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Бентам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Дж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С. Мілль та ін.  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44638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5BD70E9B-53BD-438B-9C88-9FFC837B7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B9E24CE-CB50-4E3F-97D5-353D504DF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49580" algn="just"/>
            <a:r>
              <a:rPr lang="uk-UA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Бенжамен</a:t>
            </a:r>
            <a:r>
              <a:rPr lang="uk-U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Анрі </a:t>
            </a:r>
            <a:r>
              <a:rPr lang="uk-UA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Констан</a:t>
            </a:r>
            <a:r>
              <a:rPr lang="uk-U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де </a:t>
            </a:r>
            <a:r>
              <a:rPr lang="uk-UA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Ребек</a:t>
            </a:r>
            <a:r>
              <a:rPr lang="uk-U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(1767—1830)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вважається духовним батьком лібералізму.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/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Розрізняв політичну та особисту свободу.</a:t>
            </a:r>
          </a:p>
          <a:p>
            <a:pPr indent="449580" algn="just"/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Політична свобода громадян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тому, що вони беруть участь у виборах до законодавчого органу, який вхо­дить до системи вищих органів влади і втілює громадську думку.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indent="449580" algn="just"/>
            <a:r>
              <a:rPr lang="uk-U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«Нейтральна влада»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особі глави держави  (монарх бере участь у здійсненні влади всіма її гілками, попереджує конфлікти між ними і узгоджує їхні дії).</a:t>
            </a:r>
          </a:p>
          <a:p>
            <a:pPr indent="449580" algn="just"/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Такий поділ влади забезпечує у суспільстві свободу.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/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dirty="0"/>
          </a:p>
        </p:txBody>
      </p:sp>
      <p:sp>
        <p:nvSpPr>
          <p:cNvPr id="7" name="Місце для тексту 6">
            <a:extLst>
              <a:ext uri="{FF2B5EF4-FFF2-40B4-BE49-F238E27FC236}">
                <a16:creationId xmlns:a16="http://schemas.microsoft.com/office/drawing/2014/main" id="{02060FA9-9D42-40CF-9E88-58DE4D9526A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F2E796-2101-4B5C-AC8A-F4CB478729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816" y="1561914"/>
            <a:ext cx="3209925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0344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ирода">
  <a:themeElements>
    <a:clrScheme name="Природа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Природа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Природ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2843</TotalTime>
  <Words>2906</Words>
  <Application>Microsoft Office PowerPoint</Application>
  <PresentationFormat>Широкий екран</PresentationFormat>
  <Paragraphs>190</Paragraphs>
  <Slides>38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38</vt:i4>
      </vt:variant>
    </vt:vector>
  </HeadingPairs>
  <TitlesOfParts>
    <vt:vector size="42" baseType="lpstr">
      <vt:lpstr>Arial</vt:lpstr>
      <vt:lpstr>Garamond</vt:lpstr>
      <vt:lpstr>Times New Roman</vt:lpstr>
      <vt:lpstr>Природа</vt:lpstr>
      <vt:lpstr>Плюралізм західноєвропейської політичної думки ХІХ – поч. ХХ століття</vt:lpstr>
      <vt:lpstr>І. Політико-ідеологічні доктрини: поняття, типологія, інституціоналізація. </vt:lpstr>
      <vt:lpstr>Презентація PowerPoint</vt:lpstr>
      <vt:lpstr>Презентація PowerPoint</vt:lpstr>
      <vt:lpstr>Презентація PowerPoint</vt:lpstr>
      <vt:lpstr>Відповідно можна виокремити чоти­ри основних ідейно-політичних доктрини: </vt:lpstr>
      <vt:lpstr>ІI. Лібералізм і неолібералізм.</vt:lpstr>
      <vt:lpstr>Ідеї: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Неолібералізм має такі риси : </vt:lpstr>
      <vt:lpstr>ІІІ. Консерватизм і неоконсерватизм.</vt:lpstr>
      <vt:lpstr>Основні ідеї класичного консерватизму</vt:lpstr>
      <vt:lpstr>Презентація PowerPoint</vt:lpstr>
      <vt:lpstr>Презентація PowerPoint</vt:lpstr>
      <vt:lpstr>Презентація PowerPoint</vt:lpstr>
      <vt:lpstr>Основні ідеї неоконсерваторів: </vt:lpstr>
      <vt:lpstr>ІV. Ліві та лівоцентристські ідеологічні доктрини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ЕДУАРД БЕРНШТЕЙН (1850–1932) </vt:lpstr>
      <vt:lpstr>Презентація PowerPoint</vt:lpstr>
      <vt:lpstr>Екстремістські політико-ідеологічні доктрини</vt:lpstr>
      <vt:lpstr>три основних напрями: </vt:lpstr>
      <vt:lpstr>анархо-індивідуалізм</vt:lpstr>
      <vt:lpstr>анархо-комунізм </vt:lpstr>
      <vt:lpstr>анархо-синдикалізм </vt:lpstr>
      <vt:lpstr>Фашизм</vt:lpstr>
      <vt:lpstr>Націонал-соціалізм </vt:lpstr>
      <vt:lpstr>Істотними доктринальними відмінностями націонал-соціалізму від італійського фашизму були: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Плюралізм західноєвропейської політичної думки ХІХ – поч. ХХ століття</dc:title>
  <dc:creator>Admin</dc:creator>
  <cp:lastModifiedBy>Olga</cp:lastModifiedBy>
  <cp:revision>14</cp:revision>
  <dcterms:created xsi:type="dcterms:W3CDTF">2022-02-14T22:39:53Z</dcterms:created>
  <dcterms:modified xsi:type="dcterms:W3CDTF">2024-09-16T20:40:21Z</dcterms:modified>
</cp:coreProperties>
</file>