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303" r:id="rId3"/>
    <p:sldId id="320" r:id="rId4"/>
    <p:sldId id="321" r:id="rId5"/>
    <p:sldId id="323" r:id="rId6"/>
    <p:sldId id="322" r:id="rId7"/>
    <p:sldId id="324" r:id="rId8"/>
    <p:sldId id="319" r:id="rId9"/>
    <p:sldId id="304" r:id="rId10"/>
    <p:sldId id="305" r:id="rId11"/>
    <p:sldId id="306" r:id="rId12"/>
    <p:sldId id="318" r:id="rId13"/>
    <p:sldId id="327" r:id="rId14"/>
    <p:sldId id="326" r:id="rId15"/>
    <p:sldId id="325" r:id="rId16"/>
    <p:sldId id="328" r:id="rId17"/>
    <p:sldId id="317" r:id="rId18"/>
    <p:sldId id="331" r:id="rId19"/>
    <p:sldId id="330" r:id="rId20"/>
    <p:sldId id="329" r:id="rId21"/>
    <p:sldId id="268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7" autoAdjust="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B74C-5743-4A27-A44F-206DA47D53F4}" type="datetimeFigureOut">
              <a:rPr lang="uk-UA" smtClean="0"/>
              <a:t>20.09.2024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64A4-67E3-47D5-975F-E8D9897734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89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64A4-67E3-47D5-975F-E8D9897734E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56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64A4-67E3-47D5-975F-E8D9897734E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58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png"/><Relationship Id="rId10" Type="http://schemas.openxmlformats.org/officeDocument/2006/relationships/image" Target="../media/image4.png"/><Relationship Id="rId4" Type="http://schemas.openxmlformats.org/officeDocument/2006/relationships/image" Target="../media/image43.png"/><Relationship Id="rId9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46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2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2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57953"/>
            <a:ext cx="4697044" cy="407668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2022-2024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018163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Тема </a:t>
            </a:r>
            <a:r>
              <a:rPr lang="en-US" sz="2400" b="1" dirty="0" smtClean="0">
                <a:latin typeface="Trebuchet MS" pitchFamily="34" charset="0"/>
              </a:rPr>
              <a:t>4</a:t>
            </a:r>
            <a:r>
              <a:rPr lang="uk-UA" sz="2400" b="1" dirty="0" smtClean="0">
                <a:latin typeface="Trebuchet MS" pitchFamily="34" charset="0"/>
              </a:rPr>
              <a:t>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5754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Класична механіка</a:t>
            </a:r>
            <a:endParaRPr lang="en-US" sz="4400" b="1" dirty="0" smtClean="0">
              <a:latin typeface="Trebuchet MS" pitchFamily="34" charset="0"/>
            </a:endParaRPr>
          </a:p>
          <a:p>
            <a:r>
              <a:rPr lang="uk-UA" sz="3600" b="1" dirty="0" smtClean="0">
                <a:latin typeface="Trebuchet MS" pitchFamily="34" charset="0"/>
              </a:rPr>
              <a:t>Ч.2. Динаміка обертального руху</a:t>
            </a:r>
            <a:endParaRPr lang="uk-UA" sz="4000" b="1" dirty="0" smtClean="0">
              <a:latin typeface="Trebuchet MS" pitchFamily="34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02348"/>
              </p:ext>
            </p:extLst>
          </p:nvPr>
        </p:nvGraphicFramePr>
        <p:xfrm>
          <a:off x="7596336" y="3501008"/>
          <a:ext cx="1382740" cy="77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Equation" r:id="rId5" imgW="698400" imgH="393480" progId="Equation.3">
                  <p:embed/>
                </p:oleObj>
              </mc:Choice>
              <mc:Fallback>
                <p:oleObj name="Equation" r:id="rId5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501008"/>
                        <a:ext cx="1382740" cy="7761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Моменти інерції деяких тіл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170px-Moment_of_inertia_disc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3088" y="980728"/>
            <a:ext cx="2808312" cy="1420675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179512" y="1484784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Тонкий </a:t>
            </a:r>
            <a:r>
              <a:rPr lang="ru-RU" dirty="0" err="1" smtClean="0">
                <a:latin typeface="Trebuchet MS" pitchFamily="34" charset="0"/>
              </a:rPr>
              <a:t>суцільний</a:t>
            </a:r>
            <a:r>
              <a:rPr lang="ru-RU" dirty="0" smtClean="0">
                <a:latin typeface="Trebuchet MS" pitchFamily="34" charset="0"/>
              </a:rPr>
              <a:t> диск, </a:t>
            </a:r>
            <a:r>
              <a:rPr lang="ru-RU" dirty="0" err="1" smtClean="0">
                <a:latin typeface="Trebuchet MS" pitchFamily="34" charset="0"/>
              </a:rPr>
              <a:t>радіусу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6804025" y="958850"/>
          <a:ext cx="1752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Equation" r:id="rId5" imgW="927000" imgH="838080" progId="Equation.3">
                  <p:embed/>
                </p:oleObj>
              </mc:Choice>
              <mc:Fallback>
                <p:oleObj name="Equation" r:id="rId5" imgW="927000" imgH="838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958850"/>
                        <a:ext cx="1752600" cy="157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 descr="Moment_of_inertia_thin_cyli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7212" y="2636912"/>
            <a:ext cx="2016224" cy="1497196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179512" y="299695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Тонка </a:t>
            </a:r>
            <a:r>
              <a:rPr lang="ru-RU" dirty="0" err="1" smtClean="0">
                <a:latin typeface="Trebuchet MS" pitchFamily="34" charset="0"/>
              </a:rPr>
              <a:t>циліндрична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оболонка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</a:t>
            </a:r>
            <a:r>
              <a:rPr lang="ru-RU" dirty="0" smtClean="0">
                <a:latin typeface="Trebuchet MS" pitchFamily="34" charset="0"/>
              </a:rPr>
              <a:t> без основ, </a:t>
            </a:r>
            <a:r>
              <a:rPr lang="ru-RU" dirty="0" err="1" smtClean="0">
                <a:latin typeface="Trebuchet MS" pitchFamily="34" charset="0"/>
              </a:rPr>
              <a:t>радіусу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092280" y="3356992"/>
          <a:ext cx="9842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8" imgW="520560" imgH="203040" progId="Equation.3">
                  <p:embed/>
                </p:oleObj>
              </mc:Choice>
              <mc:Fallback>
                <p:oleObj name="Equation" r:id="rId8" imgW="5205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356992"/>
                        <a:ext cx="9842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/>
          <p:cNvSpPr/>
          <p:nvPr/>
        </p:nvSpPr>
        <p:spPr>
          <a:xfrm>
            <a:off x="323528" y="494116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Суцільний циліндр радіусу </a:t>
            </a:r>
            <a:r>
              <a:rPr lang="en-US" i="1" dirty="0" smtClean="0">
                <a:latin typeface="Trebuchet MS" pitchFamily="34" charset="0"/>
              </a:rPr>
              <a:t>r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uk-UA" dirty="0" smtClean="0">
                <a:latin typeface="Trebuchet MS" pitchFamily="34" charset="0"/>
              </a:rPr>
              <a:t>висоти </a:t>
            </a:r>
            <a:r>
              <a:rPr lang="en-US" i="1" dirty="0" smtClean="0">
                <a:latin typeface="Trebuchet MS" pitchFamily="34" charset="0"/>
              </a:rPr>
              <a:t>h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і маси </a:t>
            </a:r>
            <a:r>
              <a:rPr lang="en-US" i="1" dirty="0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9" name="Рисунок 18" descr="Moment_of_inertia_solid_cylinder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4221088"/>
            <a:ext cx="2160240" cy="2172947"/>
          </a:xfrm>
          <a:prstGeom prst="rect">
            <a:avLst/>
          </a:prstGeom>
        </p:spPr>
      </p:pic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240463" y="4605338"/>
          <a:ext cx="28813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11" imgW="1523880" imgH="812520" progId="Equation.3">
                  <p:embed/>
                </p:oleObj>
              </mc:Choice>
              <mc:Fallback>
                <p:oleObj name="Equation" r:id="rId11" imgW="152388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4605338"/>
                        <a:ext cx="2881312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Моменти інерції деяких тіл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170px-Moment_of_inertia_hollow_sphe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980728"/>
            <a:ext cx="2465809" cy="2262742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0" y="1988840"/>
            <a:ext cx="313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Сфера (</a:t>
            </a:r>
            <a:r>
              <a:rPr lang="ru-RU" dirty="0" err="1" smtClean="0">
                <a:latin typeface="Trebuchet MS" pitchFamily="34" charset="0"/>
              </a:rPr>
              <a:t>пустотіла</a:t>
            </a:r>
            <a:r>
              <a:rPr lang="ru-RU" dirty="0" smtClean="0">
                <a:latin typeface="Trebuchet MS" pitchFamily="34" charset="0"/>
              </a:rPr>
              <a:t>) </a:t>
            </a:r>
            <a:r>
              <a:rPr lang="ru-RU" dirty="0" err="1" smtClean="0">
                <a:latin typeface="Trebuchet MS" pitchFamily="34" charset="0"/>
              </a:rPr>
              <a:t>радіуса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6" name="Рисунок 15" descr="170px-Moment_of_inertia_solid_sphe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429000"/>
            <a:ext cx="2457500" cy="2255118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179512" y="4437112"/>
            <a:ext cx="313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Куля (</a:t>
            </a:r>
            <a:r>
              <a:rPr lang="ru-RU" dirty="0" err="1" smtClean="0">
                <a:latin typeface="Trebuchet MS" pitchFamily="34" charset="0"/>
              </a:rPr>
              <a:t>суцільна</a:t>
            </a:r>
            <a:r>
              <a:rPr lang="ru-RU" dirty="0" smtClean="0">
                <a:latin typeface="Trebuchet MS" pitchFamily="34" charset="0"/>
              </a:rPr>
              <a:t>) </a:t>
            </a:r>
            <a:r>
              <a:rPr lang="ru-RU" dirty="0" err="1" smtClean="0">
                <a:latin typeface="Trebuchet MS" pitchFamily="34" charset="0"/>
              </a:rPr>
              <a:t>радіуса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6732588" y="1687513"/>
          <a:ext cx="13208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6" imgW="698400" imgH="393480" progId="Equation.3">
                  <p:embed/>
                </p:oleObj>
              </mc:Choice>
              <mc:Fallback>
                <p:oleObj name="Equation" r:id="rId6" imgW="69840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687513"/>
                        <a:ext cx="13208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804025" y="4244975"/>
          <a:ext cx="1320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8" imgW="698400" imgH="393480" progId="Equation.3">
                  <p:embed/>
                </p:oleObj>
              </mc:Choice>
              <mc:Fallback>
                <p:oleObj name="Equation" r:id="rId8" imgW="6984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244975"/>
                        <a:ext cx="13208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Теорема </a:t>
            </a:r>
            <a:r>
              <a:rPr lang="uk-UA" sz="2400" b="1" dirty="0" err="1" smtClean="0">
                <a:latin typeface="Trebuchet MS" pitchFamily="34" charset="0"/>
              </a:rPr>
              <a:t>Гюйгенса</a:t>
            </a:r>
            <a:r>
              <a:rPr lang="uk-UA" sz="2400" b="1" dirty="0" smtClean="0">
                <a:latin typeface="Trebuchet MS" pitchFamily="34" charset="0"/>
              </a:rPr>
              <a:t> - </a:t>
            </a:r>
            <a:r>
              <a:rPr lang="uk-UA" sz="2400" b="1" dirty="0" err="1" smtClean="0">
                <a:latin typeface="Trebuchet MS" pitchFamily="34" charset="0"/>
              </a:rPr>
              <a:t>Штейнера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062162"/>
            <a:ext cx="5508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anose="020B0603020202020204" pitchFamily="34" charset="0"/>
              </a:rPr>
              <a:t>Теорема </a:t>
            </a:r>
            <a:r>
              <a:rPr lang="uk-UA" b="1" dirty="0" err="1" smtClean="0">
                <a:latin typeface="Trebuchet MS" panose="020B0603020202020204" pitchFamily="34" charset="0"/>
              </a:rPr>
              <a:t>Штейнера</a:t>
            </a:r>
            <a:r>
              <a:rPr lang="uk-UA" dirty="0" smtClean="0">
                <a:latin typeface="Trebuchet MS" panose="020B0603020202020204" pitchFamily="34" charset="0"/>
              </a:rPr>
              <a:t>: момент інерції </a:t>
            </a:r>
            <a:r>
              <a:rPr lang="en-US" i="1" dirty="0" smtClean="0">
                <a:latin typeface="Trebuchet MS" panose="020B0603020202020204" pitchFamily="34" charset="0"/>
              </a:rPr>
              <a:t>J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тіла відносно будь-якої осі дорівнює сумі моменту інерції цього тіла </a:t>
            </a:r>
            <a:r>
              <a:rPr lang="en-US" i="1" dirty="0" err="1" smtClean="0">
                <a:latin typeface="Trebuchet MS" panose="020B0603020202020204" pitchFamily="34" charset="0"/>
              </a:rPr>
              <a:t>J</a:t>
            </a:r>
            <a:r>
              <a:rPr lang="en-US" i="1" baseline="-25000" dirty="0" err="1" smtClean="0">
                <a:latin typeface="Trebuchet MS" panose="020B0603020202020204" pitchFamily="34" charset="0"/>
              </a:rPr>
              <a:t>c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відносно осі, яка проходить через центр мас і паралельна даній, і добутку маси тіла </a:t>
            </a:r>
            <a:r>
              <a:rPr lang="en-US" i="1" dirty="0" smtClean="0">
                <a:latin typeface="Trebuchet MS" panose="020B0603020202020204" pitchFamily="34" charset="0"/>
              </a:rPr>
              <a:t>m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на квадрат відстані </a:t>
            </a:r>
            <a:r>
              <a:rPr lang="en-US" i="1" dirty="0" smtClean="0">
                <a:latin typeface="Trebuchet MS" panose="020B0603020202020204" pitchFamily="34" charset="0"/>
              </a:rPr>
              <a:t>d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між осями: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41986" name="Picture 2" descr="https://upload.wikimedia.org/wikipedia/commons/thumb/d/d7/Steiner.png/200px-Stei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62207"/>
            <a:ext cx="4181627" cy="53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3756" y="2877845"/>
                <a:ext cx="1784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56" y="2877845"/>
                <a:ext cx="1784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119" r="-1024" b="-278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-1" y="3954865"/>
            <a:ext cx="5148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Момент інерції – величина адитивна, тобто якщо тіло складається з декількох тіл, то загальний момент інерції знаходиться як сума моментів інерції кожного з тіл, що входять до складу цього тіла.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імпульсу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uk-UA" sz="2400" b="1" dirty="0" smtClean="0">
                <a:latin typeface="Trebuchet MS" pitchFamily="34" charset="0"/>
              </a:rPr>
              <a:t>в скалярній формі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129" y="980728"/>
                <a:ext cx="4653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𝑚𝑟𝑣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29" y="980728"/>
                <a:ext cx="46533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2" r="-655" b="-3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383" y="1350725"/>
            <a:ext cx="4773492" cy="2905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5265293" y="1031986"/>
                <a:ext cx="37444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(тут </a:t>
                </a:r>
                <a14:m>
                  <m:oMath xmlns:m="http://schemas.openxmlformats.org/officeDocument/2006/math">
                    <m:r>
                      <a:rPr lang="uk-U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uk-UA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-</a:t>
                </a:r>
                <a:r>
                  <a:rPr lang="uk-UA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 кутова швидкість, рад/с)</a:t>
                </a:r>
                <a:endParaRPr lang="uk-U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93" y="1031986"/>
                <a:ext cx="374441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66" t="-11475" r="-1140" b="-213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148" y="1632769"/>
                <a:ext cx="137787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" y="1632769"/>
                <a:ext cx="1377878" cy="7012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3148" y="2565438"/>
                <a:ext cx="14988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" y="2565438"/>
                <a:ext cx="149887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472" r="-1626" b="-3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22"/>
              <p:cNvSpPr/>
              <p:nvPr/>
            </p:nvSpPr>
            <p:spPr>
              <a:xfrm>
                <a:off x="168132" y="3166221"/>
                <a:ext cx="1769139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3" name="Прямокут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2" y="3166221"/>
                <a:ext cx="1769139" cy="7935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23"/>
              <p:cNvSpPr/>
              <p:nvPr/>
            </p:nvSpPr>
            <p:spPr>
              <a:xfrm>
                <a:off x="193148" y="4563704"/>
                <a:ext cx="16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4" name="Прямокут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" y="4563704"/>
                <a:ext cx="1682961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 24"/>
              <p:cNvSpPr/>
              <p:nvPr/>
            </p:nvSpPr>
            <p:spPr>
              <a:xfrm>
                <a:off x="265691" y="5447831"/>
                <a:ext cx="1682960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5" name="Прямокут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91" y="5447831"/>
                <a:ext cx="1682960" cy="5064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кутник 25"/>
          <p:cNvSpPr/>
          <p:nvPr/>
        </p:nvSpPr>
        <p:spPr>
          <a:xfrm>
            <a:off x="107504" y="4437112"/>
            <a:ext cx="184114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/>
          <p:cNvSpPr/>
          <p:nvPr/>
        </p:nvSpPr>
        <p:spPr>
          <a:xfrm>
            <a:off x="132129" y="5355792"/>
            <a:ext cx="1841147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/>
          <p:cNvSpPr/>
          <p:nvPr/>
        </p:nvSpPr>
        <p:spPr>
          <a:xfrm>
            <a:off x="3510232" y="4989954"/>
            <a:ext cx="502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Основне рівняння динаміки обертального руху (другий закон Ньютона для обертального руху)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29" name="Стрілка вправо 28"/>
          <p:cNvSpPr/>
          <p:nvPr/>
        </p:nvSpPr>
        <p:spPr>
          <a:xfrm rot="10800000">
            <a:off x="2195736" y="5061092"/>
            <a:ext cx="10623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 збереження моменту імпульсу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2667357"/>
            <a:ext cx="682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Момент </a:t>
            </a:r>
            <a:r>
              <a:rPr lang="ru-RU" dirty="0" err="1">
                <a:latin typeface="Trebuchet MS" panose="020B0603020202020204" pitchFamily="34" charset="0"/>
              </a:rPr>
              <a:t>імпульсу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замкненої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системи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залишається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сталим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3480311"/>
                <a:ext cx="2469394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480311"/>
                <a:ext cx="2469394" cy="10082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3680" y="1316766"/>
            <a:ext cx="911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rebuchet MS" panose="020B0603020202020204" pitchFamily="34" charset="0"/>
              </a:rPr>
              <a:t>Якщо</a:t>
            </a:r>
            <a:r>
              <a:rPr lang="ru-RU" dirty="0">
                <a:latin typeface="Trebuchet MS" panose="020B0603020202020204" pitchFamily="34" charset="0"/>
              </a:rPr>
              <a:t> на </a:t>
            </a:r>
            <a:r>
              <a:rPr lang="ru-RU" dirty="0" err="1">
                <a:latin typeface="Trebuchet MS" panose="020B0603020202020204" pitchFamily="34" charset="0"/>
              </a:rPr>
              <a:t>тверде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тіло</a:t>
            </a:r>
            <a:r>
              <a:rPr lang="ru-RU" dirty="0">
                <a:latin typeface="Trebuchet MS" panose="020B0603020202020204" pitchFamily="34" charset="0"/>
              </a:rPr>
              <a:t> не </a:t>
            </a:r>
            <a:r>
              <a:rPr lang="ru-RU" dirty="0" err="1">
                <a:latin typeface="Trebuchet MS" panose="020B0603020202020204" pitchFamily="34" charset="0"/>
              </a:rPr>
              <a:t>діють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зовнішні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або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їх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рівнодійна</a:t>
            </a:r>
            <a:r>
              <a:rPr lang="ru-RU" dirty="0">
                <a:latin typeface="Trebuchet MS" panose="020B0603020202020204" pitchFamily="34" charset="0"/>
              </a:rPr>
              <a:t> не </a:t>
            </a:r>
            <a:r>
              <a:rPr lang="ru-RU" dirty="0" err="1">
                <a:latin typeface="Trebuchet MS" panose="020B0603020202020204" pitchFamily="34" charset="0"/>
              </a:rPr>
              <a:t>створює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обертального</a:t>
            </a:r>
            <a:r>
              <a:rPr lang="ru-RU" dirty="0">
                <a:latin typeface="Trebuchet MS" panose="020B0603020202020204" pitchFamily="34" charset="0"/>
              </a:rPr>
              <a:t> моменту </a:t>
            </a:r>
            <a:r>
              <a:rPr lang="ru-RU" dirty="0" err="1">
                <a:latin typeface="Trebuchet MS" panose="020B0603020202020204" pitchFamily="34" charset="0"/>
              </a:rPr>
              <a:t>відносно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обертання</a:t>
            </a:r>
            <a:r>
              <a:rPr lang="ru-RU" dirty="0">
                <a:latin typeface="Trebuchet MS" panose="020B0603020202020204" pitchFamily="34" charset="0"/>
              </a:rPr>
              <a:t>, то </a:t>
            </a:r>
            <a:r>
              <a:rPr lang="ru-RU" dirty="0" err="1">
                <a:latin typeface="Trebuchet MS" panose="020B0603020202020204" pitchFamily="34" charset="0"/>
              </a:rPr>
              <a:t>сумарний</a:t>
            </a:r>
            <a:r>
              <a:rPr lang="ru-RU" dirty="0">
                <a:latin typeface="Trebuchet MS" panose="020B0603020202020204" pitchFamily="34" charset="0"/>
              </a:rPr>
              <a:t> момент </a:t>
            </a:r>
            <a:r>
              <a:rPr lang="ru-RU" dirty="0" err="1">
                <a:latin typeface="Trebuchet MS" panose="020B0603020202020204" pitchFamily="34" charset="0"/>
              </a:rPr>
              <a:t>зовнішніх</a:t>
            </a:r>
            <a:r>
              <a:rPr lang="ru-RU" dirty="0">
                <a:latin typeface="Trebuchet MS" panose="020B0603020202020204" pitchFamily="34" charset="0"/>
              </a:rPr>
              <a:t> сил </a:t>
            </a:r>
            <a:r>
              <a:rPr lang="ru-RU" dirty="0" err="1">
                <a:latin typeface="Trebuchet MS" panose="020B0603020202020204" pitchFamily="34" charset="0"/>
              </a:rPr>
              <a:t>дорівнює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нулю</a:t>
            </a:r>
            <a:r>
              <a:rPr lang="en-US" dirty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Кінетична енергія тіла, що обертається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412776"/>
            <a:ext cx="9113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rebuchet MS" panose="020B0603020202020204" pitchFamily="34" charset="0"/>
              </a:rPr>
              <a:t>Кінетична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енергія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тіла</a:t>
            </a:r>
            <a:r>
              <a:rPr lang="ru-RU" dirty="0">
                <a:latin typeface="Trebuchet MS" panose="020B0603020202020204" pitchFamily="34" charset="0"/>
              </a:rPr>
              <a:t>, яке </a:t>
            </a:r>
            <a:r>
              <a:rPr lang="ru-RU" dirty="0" err="1">
                <a:latin typeface="Trebuchet MS" panose="020B0603020202020204" pitchFamily="34" charset="0"/>
              </a:rPr>
              <a:t>обертається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навколо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нерухомої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en-US" i="1" dirty="0" smtClean="0">
                <a:latin typeface="Trebuchet MS" panose="020B0603020202020204" pitchFamily="34" charset="0"/>
              </a:rPr>
              <a:t>Z:</a:t>
            </a:r>
            <a:endParaRPr lang="uk-UA" i="1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3599194"/>
            <a:ext cx="9113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rebuchet MS" panose="020B0603020202020204" pitchFamily="34" charset="0"/>
              </a:rPr>
              <a:t>Якщо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тіло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бере</a:t>
            </a:r>
            <a:r>
              <a:rPr lang="ru-RU" dirty="0">
                <a:latin typeface="Trebuchet MS" panose="020B0603020202020204" pitchFamily="34" charset="0"/>
              </a:rPr>
              <a:t> участь у </a:t>
            </a:r>
            <a:r>
              <a:rPr lang="ru-RU" dirty="0" err="1">
                <a:latin typeface="Trebuchet MS" panose="020B0603020202020204" pitchFamily="34" charset="0"/>
              </a:rPr>
              <a:t>поступальному</a:t>
            </a:r>
            <a:r>
              <a:rPr lang="ru-RU" dirty="0">
                <a:latin typeface="Trebuchet MS" panose="020B0603020202020204" pitchFamily="34" charset="0"/>
              </a:rPr>
              <a:t> й </a:t>
            </a:r>
            <a:r>
              <a:rPr lang="ru-RU" dirty="0" err="1">
                <a:latin typeface="Trebuchet MS" panose="020B0603020202020204" pitchFamily="34" charset="0"/>
              </a:rPr>
              <a:t>обертальному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русі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одночасно</a:t>
            </a:r>
            <a:r>
              <a:rPr lang="ru-RU" dirty="0">
                <a:latin typeface="Trebuchet MS" panose="020B0603020202020204" pitchFamily="34" charset="0"/>
              </a:rPr>
              <a:t>, то </a:t>
            </a:r>
            <a:r>
              <a:rPr lang="ru-RU" dirty="0" err="1">
                <a:latin typeface="Trebuchet MS" panose="020B0603020202020204" pitchFamily="34" charset="0"/>
              </a:rPr>
              <a:t>його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кінетична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енергія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знаходиться</a:t>
            </a:r>
            <a:r>
              <a:rPr lang="ru-RU" dirty="0">
                <a:latin typeface="Trebuchet MS" panose="020B0603020202020204" pitchFamily="34" charset="0"/>
              </a:rPr>
              <a:t> за </a:t>
            </a:r>
            <a:r>
              <a:rPr lang="ru-RU" dirty="0" smtClean="0">
                <a:latin typeface="Trebuchet MS" panose="020B0603020202020204" pitchFamily="34" charset="0"/>
              </a:rPr>
              <a:t>формулою</a:t>
            </a:r>
            <a:r>
              <a:rPr lang="en-US" dirty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11955" y="2204864"/>
                <a:ext cx="1995546" cy="802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55" y="2204864"/>
                <a:ext cx="1995546" cy="8027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37373" y="4548739"/>
                <a:ext cx="4238917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к.п.</m:t>
                          </m:r>
                        </m:sub>
                      </m:sSub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к.об.</m:t>
                          </m:r>
                        </m:sub>
                      </m:sSub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73" y="4548739"/>
                <a:ext cx="4238917" cy="7387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Порівняння формул для поступального та обертального рухів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2" y="863746"/>
            <a:ext cx="7518796" cy="5491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5926" y="2119903"/>
                <a:ext cx="44233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uk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926" y="2119903"/>
                <a:ext cx="44233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589" b="-3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Сила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5167" y="995734"/>
            <a:ext cx="4124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Сила </a:t>
            </a:r>
            <a:r>
              <a:rPr lang="uk-UA" dirty="0" err="1">
                <a:latin typeface="Trebuchet MS" panose="020B0603020202020204" pitchFamily="34" charset="0"/>
              </a:rPr>
              <a:t>Коріоліоліса</a:t>
            </a:r>
            <a:r>
              <a:rPr lang="uk-UA" dirty="0">
                <a:latin typeface="Trebuchet MS" panose="020B0603020202020204" pitchFamily="34" charset="0"/>
              </a:rPr>
              <a:t> (за іменем французького вченого </a:t>
            </a:r>
            <a:r>
              <a:rPr lang="uk-UA" dirty="0" err="1">
                <a:latin typeface="Trebuchet MS" panose="020B0603020202020204" pitchFamily="34" charset="0"/>
              </a:rPr>
              <a:t>Гаспара</a:t>
            </a:r>
            <a:r>
              <a:rPr lang="uk-UA" dirty="0">
                <a:latin typeface="Trebuchet MS" panose="020B0603020202020204" pitchFamily="34" charset="0"/>
              </a:rPr>
              <a:t>-Гюстава </a:t>
            </a:r>
            <a:r>
              <a:rPr lang="uk-UA" dirty="0" err="1">
                <a:latin typeface="Trebuchet MS" panose="020B0603020202020204" pitchFamily="34" charset="0"/>
              </a:rPr>
              <a:t>Коріоліса</a:t>
            </a:r>
            <a:r>
              <a:rPr lang="uk-UA" dirty="0">
                <a:latin typeface="Trebuchet MS" panose="020B0603020202020204" pitchFamily="34" charset="0"/>
              </a:rPr>
              <a:t>) — одна з сил інерції, що існує в системі відліку, що обертається, і виявляється при русі в напрямі під кутом до осі обертання.</a:t>
            </a:r>
          </a:p>
        </p:txBody>
      </p:sp>
      <p:pic>
        <p:nvPicPr>
          <p:cNvPr id="37911" name="Picture 23" descr="https://upload.wikimedia.org/wikipedia/commons/b/b6/Corioliskraft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00619"/>
            <a:ext cx="3528392" cy="49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0" y="3596957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В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інерціальних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системах координат (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верхня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частина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малюнку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),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чорний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об'єкт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рухається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по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прямій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Однак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, для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спостерігача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(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червона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крапка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),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знаходиться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системі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координат,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обертається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(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нижня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частина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малюнку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),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рух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об'єкта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уявляється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криволінійним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Сила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813051" cy="4248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Сила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r>
              <a:rPr lang="uk-UA" sz="2400" b="1" dirty="0" smtClean="0">
                <a:latin typeface="Trebuchet MS" pitchFamily="34" charset="0"/>
              </a:rPr>
              <a:t> та прискорення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0" y="908720"/>
                <a:ext cx="9144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У системі координат, яка обертається навколо осі із кутовою швидкістю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, </a:t>
                </a:r>
                <a:r>
                  <a:rPr lang="uk-UA" dirty="0">
                    <a:latin typeface="Trebuchet MS" panose="020B0603020202020204" pitchFamily="34" charset="0"/>
                  </a:rPr>
                  <a:t>тіло, що рухається із лінійною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швидкістю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uk-UA" dirty="0">
                    <a:latin typeface="Trebuchet MS" panose="020B0603020202020204" pitchFamily="34" charset="0"/>
                  </a:rPr>
                  <a:t>, має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прискорення</a:t>
                </a:r>
                <a:r>
                  <a:rPr lang="en-US" dirty="0">
                    <a:latin typeface="Trebuchet MS" panose="020B0603020202020204" pitchFamily="34" charset="0"/>
                  </a:rPr>
                  <a:t>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33" t="-5660" r="-1200" b="-132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4801" y="1767878"/>
                <a:ext cx="16964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uk-U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801" y="1767878"/>
                <a:ext cx="169642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09" t="-38000" r="-16846" b="-8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кутник 17"/>
          <p:cNvSpPr/>
          <p:nvPr/>
        </p:nvSpPr>
        <p:spPr>
          <a:xfrm>
            <a:off x="0" y="228848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Відповідна сила, яка змушує тіло рухатися з таким прискоренням повинна </a:t>
            </a:r>
            <a:r>
              <a:rPr lang="uk-UA" dirty="0" smtClean="0">
                <a:latin typeface="Trebuchet MS" panose="020B0603020202020204" pitchFamily="34" charset="0"/>
              </a:rPr>
              <a:t>дорівнювати</a:t>
            </a:r>
            <a:r>
              <a:rPr lang="en-US" dirty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46147" y="2975060"/>
                <a:ext cx="1933734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uk-U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47" y="2975060"/>
                <a:ext cx="1933734" cy="345159"/>
              </a:xfrm>
              <a:prstGeom prst="rect">
                <a:avLst/>
              </a:prstGeom>
              <a:blipFill rotWithShape="0">
                <a:blip r:embed="rId6"/>
                <a:stretch>
                  <a:fillRect l="-2839" t="-36842" r="-14826" b="-52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кутник 19"/>
          <p:cNvSpPr/>
          <p:nvPr/>
        </p:nvSpPr>
        <p:spPr>
          <a:xfrm>
            <a:off x="-24919" y="3525824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Сила </a:t>
            </a:r>
            <a:r>
              <a:rPr lang="uk-UA" dirty="0" err="1" smtClean="0">
                <a:latin typeface="Trebuchet MS" panose="020B0603020202020204" pitchFamily="34" charset="0"/>
              </a:rPr>
              <a:t>Коріоліса</a:t>
            </a:r>
            <a:r>
              <a:rPr lang="uk-UA" dirty="0" smtClean="0">
                <a:latin typeface="Trebuchet MS" panose="020B0603020202020204" pitchFamily="34" charset="0"/>
              </a:rPr>
              <a:t> перпендикулярна </a:t>
            </a:r>
            <a:r>
              <a:rPr lang="uk-UA" dirty="0">
                <a:latin typeface="Trebuchet MS" panose="020B0603020202020204" pitchFamily="34" charset="0"/>
              </a:rPr>
              <a:t>до осі обертання і до швидкості тіла. Якщо тіло рухається вздовж осі обертання, </a:t>
            </a:r>
            <a:r>
              <a:rPr lang="uk-UA" dirty="0" err="1">
                <a:latin typeface="Trebuchet MS" panose="020B0603020202020204" pitchFamily="34" charset="0"/>
              </a:rPr>
              <a:t>коріолісової</a:t>
            </a:r>
            <a:r>
              <a:rPr lang="uk-UA" dirty="0">
                <a:latin typeface="Trebuchet MS" panose="020B0603020202020204" pitchFamily="34" charset="0"/>
              </a:rPr>
              <a:t> сили не виникає. Найбільше значення </a:t>
            </a:r>
            <a:r>
              <a:rPr lang="uk-UA" dirty="0" err="1">
                <a:latin typeface="Trebuchet MS" panose="020B0603020202020204" pitchFamily="34" charset="0"/>
              </a:rPr>
              <a:t>коріолісова</a:t>
            </a:r>
            <a:r>
              <a:rPr lang="uk-UA" dirty="0">
                <a:latin typeface="Trebuchet MS" panose="020B0603020202020204" pitchFamily="34" charset="0"/>
              </a:rPr>
              <a:t> сила має тоді, коли тіло рухається перпендикулярно до осі обертання.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1" y="4717808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rebuchet MS" panose="020B0603020202020204" pitchFamily="34" charset="0"/>
              </a:rPr>
              <a:t>О</a:t>
            </a:r>
            <a:r>
              <a:rPr lang="uk-UA" sz="1600" dirty="0" smtClean="0">
                <a:latin typeface="Trebuchet MS" panose="020B0603020202020204" pitchFamily="34" charset="0"/>
              </a:rPr>
              <a:t>скільки </a:t>
            </a:r>
            <a:r>
              <a:rPr lang="uk-UA" sz="1600" dirty="0">
                <a:latin typeface="Trebuchet MS" panose="020B0603020202020204" pitchFamily="34" charset="0"/>
              </a:rPr>
              <a:t>Земля обертається, то сила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виявляється і в глобальних масштабах. У Північній півкулі сила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направлена вправо від руху, тому західні береги річок в північній півкулі крутіші — їх підмиває вода під дією цієї сили. У Південній півкулі все відбувається навпаки. Сила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відповідальна також і за виникнення циклонів і антициклонів. Саме силою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пояснюється в три рази більше зношення західної рейки залізничної колії, ніж східної (для північної півкулі і для ділянки залізниці орієнтованої північ-південь).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336" y="980728"/>
            <a:ext cx="9139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Усяке тіло можна умовно поділити на таку кількість </a:t>
            </a:r>
            <a:r>
              <a:rPr lang="en-US" i="1" dirty="0">
                <a:latin typeface="Trebuchet MS" panose="020B0603020202020204" pitchFamily="34" charset="0"/>
              </a:rPr>
              <a:t>n </a:t>
            </a:r>
            <a:r>
              <a:rPr lang="uk-UA" dirty="0">
                <a:latin typeface="Trebuchet MS" panose="020B0603020202020204" pitchFamily="34" charset="0"/>
              </a:rPr>
              <a:t>малих частин, щоб розміри їх були малі порівняно з розмірами всього тіла. Отже, тіло завжди можна розглядати як систему з </a:t>
            </a:r>
            <a:r>
              <a:rPr lang="en-US" i="1" dirty="0">
                <a:latin typeface="Trebuchet MS" panose="020B0603020202020204" pitchFamily="34" charset="0"/>
              </a:rPr>
              <a:t>n </a:t>
            </a:r>
            <a:r>
              <a:rPr lang="uk-UA" dirty="0">
                <a:latin typeface="Trebuchet MS" panose="020B0603020202020204" pitchFamily="34" charset="0"/>
              </a:rPr>
              <a:t>матеріальних точок, причому маса </a:t>
            </a:r>
            <a:r>
              <a:rPr lang="en-US" i="1" dirty="0">
                <a:latin typeface="Trebuchet MS" panose="020B0603020202020204" pitchFamily="34" charset="0"/>
              </a:rPr>
              <a:t>m </a:t>
            </a:r>
            <a:r>
              <a:rPr lang="uk-UA" dirty="0">
                <a:latin typeface="Trebuchet MS" panose="020B0603020202020204" pitchFamily="34" charset="0"/>
              </a:rPr>
              <a:t>тіла дорівнює сумі </a:t>
            </a:r>
            <a:r>
              <a:rPr lang="uk-UA" dirty="0" smtClean="0">
                <a:latin typeface="Trebuchet MS" panose="020B0603020202020204" pitchFamily="34" charset="0"/>
              </a:rPr>
              <a:t>мас </a:t>
            </a:r>
            <a:r>
              <a:rPr lang="uk-UA" dirty="0">
                <a:latin typeface="Trebuchet MS" panose="020B0603020202020204" pitchFamily="34" charset="0"/>
              </a:rPr>
              <a:t>усіх цих точок: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9672" y="2060848"/>
                <a:ext cx="1165254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60848"/>
                <a:ext cx="1165254" cy="7562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0" y="2938101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Для вивчення закономірностей </a:t>
            </a:r>
            <a:r>
              <a:rPr lang="uk-UA" dirty="0">
                <a:latin typeface="Trebuchet MS" panose="020B0603020202020204" pitchFamily="34" charset="0"/>
              </a:rPr>
              <a:t>руху твердого тіла, закріпленого в одній нерухомій точці </a:t>
            </a:r>
            <a:r>
              <a:rPr lang="uk-UA" i="1" dirty="0">
                <a:latin typeface="Trebuchet MS" panose="020B0603020202020204" pitchFamily="34" charset="0"/>
              </a:rPr>
              <a:t>О</a:t>
            </a:r>
            <a:r>
              <a:rPr lang="uk-UA" dirty="0">
                <a:latin typeface="Trebuchet MS" panose="020B0603020202020204" pitchFamily="34" charset="0"/>
              </a:rPr>
              <a:t>, навколо якої тіло може вільно </a:t>
            </a:r>
            <a:r>
              <a:rPr lang="uk-UA" dirty="0" smtClean="0">
                <a:latin typeface="Trebuchet MS" panose="020B0603020202020204" pitchFamily="34" charset="0"/>
              </a:rPr>
              <a:t>обертатись, </a:t>
            </a:r>
            <a:r>
              <a:rPr lang="ru-RU" dirty="0" err="1" smtClean="0">
                <a:latin typeface="Trebuchet MS" panose="020B0603020202020204" pitchFamily="34" charset="0"/>
              </a:rPr>
              <a:t>вводяться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поняття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моменту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 і моменту </a:t>
            </a:r>
            <a:r>
              <a:rPr lang="ru-RU" dirty="0" err="1">
                <a:latin typeface="Trebuchet MS" panose="020B0603020202020204" pitchFamily="34" charset="0"/>
              </a:rPr>
              <a:t>імпульсу</a:t>
            </a:r>
            <a:r>
              <a:rPr lang="uk-UA" dirty="0" smtClean="0">
                <a:latin typeface="Trebuchet MS" panose="020B0603020202020204" pitchFamily="34" charset="0"/>
              </a:rPr>
              <a:t>. </a:t>
            </a:r>
            <a:r>
              <a:rPr lang="uk-UA" dirty="0">
                <a:latin typeface="Trebuchet MS" panose="020B0603020202020204" pitchFamily="34" charset="0"/>
              </a:rPr>
              <a:t>Точка О називається центром обертання твердого тіла. Сумістимо з цією точкою початок нерухомої системи координат. Тоді положення </a:t>
            </a:r>
            <a:r>
              <a:rPr lang="uk-UA" i="1" dirty="0">
                <a:latin typeface="Trebuchet MS" panose="020B0603020202020204" pitchFamily="34" charset="0"/>
              </a:rPr>
              <a:t>і</a:t>
            </a:r>
            <a:r>
              <a:rPr lang="uk-UA" dirty="0">
                <a:latin typeface="Trebuchet MS" panose="020B0603020202020204" pitchFamily="34" charset="0"/>
              </a:rPr>
              <a:t>-</a:t>
            </a:r>
            <a:r>
              <a:rPr lang="uk-UA" dirty="0" err="1">
                <a:latin typeface="Trebuchet MS" panose="020B0603020202020204" pitchFamily="34" charset="0"/>
              </a:rPr>
              <a:t>ої</a:t>
            </a:r>
            <a:r>
              <a:rPr lang="uk-UA" dirty="0">
                <a:latin typeface="Trebuchet MS" panose="020B0603020202020204" pitchFamily="34" charset="0"/>
              </a:rPr>
              <a:t> точки в просторі повністю визначається </a:t>
            </a:r>
            <a:r>
              <a:rPr lang="uk-UA" dirty="0" smtClean="0">
                <a:latin typeface="Trebuchet MS" panose="020B0603020202020204" pitchFamily="34" charset="0"/>
              </a:rPr>
              <a:t>радіус-вектором </a:t>
            </a:r>
            <a:r>
              <a:rPr lang="en-US" dirty="0" err="1" smtClean="0">
                <a:latin typeface="Trebuchet MS" panose="020B0603020202020204" pitchFamily="34" charset="0"/>
              </a:rPr>
              <a:t>r</a:t>
            </a:r>
            <a:r>
              <a:rPr lang="en-US" baseline="-25000" dirty="0" err="1" smtClean="0">
                <a:latin typeface="Trebuchet MS" panose="020B0603020202020204" pitchFamily="34" charset="0"/>
              </a:rPr>
              <a:t>i</a:t>
            </a:r>
            <a:r>
              <a:rPr lang="en-US" dirty="0" smtClean="0">
                <a:latin typeface="Trebuchet MS" panose="020B0603020202020204" pitchFamily="34" charset="0"/>
              </a:rPr>
              <a:t> , </a:t>
            </a:r>
            <a:r>
              <a:rPr lang="uk-UA" dirty="0" smtClean="0">
                <a:latin typeface="Trebuchet MS" panose="020B0603020202020204" pitchFamily="34" charset="0"/>
              </a:rPr>
              <a:t>який </a:t>
            </a:r>
            <a:r>
              <a:rPr lang="uk-UA" dirty="0">
                <a:latin typeface="Trebuchet MS" panose="020B0603020202020204" pitchFamily="34" charset="0"/>
              </a:rPr>
              <a:t>проведений з </a:t>
            </a:r>
            <a:r>
              <a:rPr lang="uk-UA" i="1" dirty="0">
                <a:latin typeface="Trebuchet MS" panose="020B0603020202020204" pitchFamily="34" charset="0"/>
              </a:rPr>
              <a:t>О</a:t>
            </a:r>
            <a:r>
              <a:rPr lang="uk-UA" dirty="0">
                <a:latin typeface="Trebuchet MS" panose="020B0603020202020204" pitchFamily="34" charset="0"/>
              </a:rPr>
              <a:t> в цю </a:t>
            </a:r>
            <a:r>
              <a:rPr lang="uk-UA" dirty="0" smtClean="0">
                <a:latin typeface="Trebuchet MS" panose="020B0603020202020204" pitchFamily="34" charset="0"/>
              </a:rPr>
              <a:t>точку</a:t>
            </a:r>
            <a:r>
              <a:rPr lang="en-US" dirty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068960"/>
            <a:ext cx="4602003" cy="2801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 </a:t>
            </a:r>
            <a:r>
              <a:rPr lang="uk-UA" sz="2400" b="1" dirty="0" err="1" smtClean="0">
                <a:latin typeface="Trebuchet MS" pitchFamily="34" charset="0"/>
              </a:rPr>
              <a:t>Кеплера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2" name="Рисунок 11" descr="300px-Закони_Кеплера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414" y="1008233"/>
            <a:ext cx="4174227" cy="448033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4469659" y="971557"/>
            <a:ext cx="4644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1.</a:t>
            </a:r>
            <a:r>
              <a:rPr lang="uk-UA" dirty="0" smtClean="0">
                <a:latin typeface="Trebuchet MS" pitchFamily="34" charset="0"/>
              </a:rPr>
              <a:t> Всі планети обертаються навколо Сонця за еліптичними орбітами, в одному з фокусів яких перебуває Сонце (всі орбіти планет і тіл Сонячної системи мають один спільний фокус, в якому, власне, і розташовано Сонце).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dirty="0" smtClean="0">
                <a:latin typeface="Trebuchet MS" pitchFamily="34" charset="0"/>
              </a:rPr>
              <a:t>2.</a:t>
            </a:r>
            <a:r>
              <a:rPr lang="uk-UA" dirty="0" smtClean="0">
                <a:latin typeface="Trebuchet MS" pitchFamily="34" charset="0"/>
              </a:rPr>
              <a:t> Радіус-вектор планети (тіла Сонячної системи) за рівні проміжки часу описує рівновеликі площі.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dirty="0" smtClean="0">
                <a:latin typeface="Trebuchet MS" pitchFamily="34" charset="0"/>
              </a:rPr>
              <a:t>3.</a:t>
            </a:r>
            <a:r>
              <a:rPr lang="uk-UA" dirty="0" smtClean="0">
                <a:latin typeface="Trebuchet MS" pitchFamily="34" charset="0"/>
              </a:rPr>
              <a:t> Квадрати зоряних періодів обертання планет відносяться, як куби великих півосей їхніх орбіт.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15" name="Об'є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16942"/>
              </p:ext>
            </p:extLst>
          </p:nvPr>
        </p:nvGraphicFramePr>
        <p:xfrm>
          <a:off x="5938459" y="5214194"/>
          <a:ext cx="170838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5" imgW="927000" imgH="507960" progId="Equation.3">
                  <p:embed/>
                </p:oleObj>
              </mc:Choice>
              <mc:Fallback>
                <p:oleObj name="Equation" r:id="rId5" imgW="927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459" y="5214194"/>
                        <a:ext cx="1708389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'є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81868"/>
              </p:ext>
            </p:extLst>
          </p:nvPr>
        </p:nvGraphicFramePr>
        <p:xfrm>
          <a:off x="6432614" y="3861048"/>
          <a:ext cx="720080" cy="32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7" imgW="419040" imgH="177480" progId="Equation.3">
                  <p:embed/>
                </p:oleObj>
              </mc:Choice>
              <mc:Fallback>
                <p:oleObj name="Equation" r:id="rId7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614" y="3861048"/>
                        <a:ext cx="720080" cy="322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290990" y="5691490"/>
            <a:ext cx="4034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Закони </a:t>
            </a:r>
            <a:r>
              <a:rPr lang="uk-UA" b="1" dirty="0" err="1" smtClean="0">
                <a:solidFill>
                  <a:srgbClr val="002060"/>
                </a:solidFill>
              </a:rPr>
              <a:t>Кеплера</a:t>
            </a:r>
            <a:r>
              <a:rPr lang="uk-UA" b="1" dirty="0" smtClean="0">
                <a:solidFill>
                  <a:srgbClr val="002060"/>
                </a:solidFill>
              </a:rPr>
              <a:t> виводяться аналітично із законів Ньютона.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…Релятивістська механіка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-1" y="951361"/>
                <a:ext cx="5868145" cy="126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Моментом </a:t>
                </a:r>
                <a:r>
                  <a:rPr lang="ru-RU" dirty="0" err="1"/>
                  <a:t>сили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 err="1" smtClean="0"/>
                  <a:t>відносно</a:t>
                </a:r>
                <a:r>
                  <a:rPr lang="ru-RU" dirty="0" smtClean="0"/>
                  <a:t> </a:t>
                </a:r>
                <a:r>
                  <a:rPr lang="ru-RU" dirty="0" err="1"/>
                  <a:t>нерухомої</a:t>
                </a:r>
                <a:r>
                  <a:rPr lang="ru-RU" dirty="0"/>
                  <a:t> точки </a:t>
                </a:r>
                <a:r>
                  <a:rPr lang="ru-RU" i="1" dirty="0"/>
                  <a:t>О</a:t>
                </a:r>
                <a:r>
                  <a:rPr lang="ru-RU" dirty="0"/>
                  <a:t> </a:t>
                </a:r>
                <a:r>
                  <a:rPr lang="ru-RU" dirty="0" err="1"/>
                  <a:t>називається</a:t>
                </a:r>
                <a:r>
                  <a:rPr lang="ru-RU" dirty="0"/>
                  <a:t> </a:t>
                </a:r>
                <a:r>
                  <a:rPr lang="ru-RU" dirty="0" err="1"/>
                  <a:t>векторний</a:t>
                </a:r>
                <a:r>
                  <a:rPr lang="ru-RU" dirty="0"/>
                  <a:t> </a:t>
                </a:r>
                <a:r>
                  <a:rPr lang="ru-RU" dirty="0" err="1"/>
                  <a:t>добуток</a:t>
                </a:r>
                <a:r>
                  <a:rPr lang="ru-RU" dirty="0"/>
                  <a:t> </a:t>
                </a:r>
                <a:r>
                  <a:rPr lang="ru-RU" dirty="0" err="1" smtClean="0"/>
                  <a:t>радіус</a:t>
                </a:r>
                <a:r>
                  <a:rPr lang="en-US" dirty="0" smtClean="0"/>
                  <a:t>-</a:t>
                </a:r>
                <a:r>
                  <a:rPr lang="ru-RU" dirty="0" smtClean="0"/>
                  <a:t>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,</a:t>
                </a:r>
                <a:r>
                  <a:rPr lang="ru-RU" dirty="0" smtClean="0"/>
                  <a:t> </a:t>
                </a:r>
                <a:r>
                  <a:rPr lang="ru-RU" dirty="0" err="1"/>
                  <a:t>який</a:t>
                </a:r>
                <a:r>
                  <a:rPr lang="ru-RU" dirty="0"/>
                  <a:t> проведений з точки </a:t>
                </a:r>
                <a:r>
                  <a:rPr lang="ru-RU" i="1" dirty="0"/>
                  <a:t>О</a:t>
                </a:r>
                <a:r>
                  <a:rPr lang="ru-RU" dirty="0"/>
                  <a:t> в точку </a:t>
                </a:r>
                <a:r>
                  <a:rPr lang="ru-RU" dirty="0" err="1"/>
                  <a:t>прикладання</a:t>
                </a:r>
                <a:r>
                  <a:rPr lang="ru-RU" dirty="0"/>
                  <a:t> </a:t>
                </a:r>
                <a:r>
                  <a:rPr lang="ru-RU" dirty="0" err="1"/>
                  <a:t>сили</a:t>
                </a:r>
                <a:r>
                  <a:rPr lang="ru-RU" dirty="0"/>
                  <a:t>, на силу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:</a:t>
                </a:r>
                <a:endParaRPr lang="uk-UA" dirty="0"/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51361"/>
                <a:ext cx="5868145" cy="1267526"/>
              </a:xfrm>
              <a:prstGeom prst="rect">
                <a:avLst/>
              </a:prstGeom>
              <a:blipFill rotWithShape="0">
                <a:blip r:embed="rId4"/>
                <a:stretch>
                  <a:fillRect l="-831" t="-7212" b="-673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22611" y="2115093"/>
                <a:ext cx="1344920" cy="369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611" y="2115093"/>
                <a:ext cx="1344920" cy="369781"/>
              </a:xfrm>
              <a:prstGeom prst="rect">
                <a:avLst/>
              </a:prstGeom>
              <a:blipFill rotWithShape="0">
                <a:blip r:embed="rId5"/>
                <a:stretch>
                  <a:fillRect l="-4091" t="-32787" r="-17727" b="-98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/>
              <p:cNvSpPr/>
              <p:nvPr/>
            </p:nvSpPr>
            <p:spPr>
              <a:xfrm>
                <a:off x="-1" y="2599653"/>
                <a:ext cx="6516216" cy="71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Вектор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н</a:t>
                </a:r>
                <a:r>
                  <a:rPr lang="ru-RU" dirty="0"/>
                  <a:t>апрямлени</a:t>
                </a:r>
                <a:r>
                  <a:rPr lang="ru-RU" dirty="0" smtClean="0"/>
                  <a:t>й </a:t>
                </a:r>
                <a:r>
                  <a:rPr lang="ru-RU" dirty="0"/>
                  <a:t>перпендикулярно до </a:t>
                </a:r>
                <a:r>
                  <a:rPr lang="ru-RU" dirty="0" err="1"/>
                  <a:t>площини</a:t>
                </a:r>
                <a:r>
                  <a:rPr lang="ru-RU" dirty="0"/>
                  <a:t> </a:t>
                </a:r>
                <a:r>
                  <a:rPr lang="ru-RU" dirty="0" err="1"/>
                  <a:t>векторів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кут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99653"/>
                <a:ext cx="6516216" cy="713529"/>
              </a:xfrm>
              <a:prstGeom prst="rect">
                <a:avLst/>
              </a:prstGeom>
              <a:blipFill rotWithShape="0">
                <a:blip r:embed="rId6"/>
                <a:stretch>
                  <a:fillRect l="-748" r="-281" b="-118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113" y="908720"/>
            <a:ext cx="3560553" cy="2846431"/>
          </a:xfrm>
          <a:prstGeom prst="rect">
            <a:avLst/>
          </a:prstGeom>
        </p:spPr>
      </p:pic>
      <p:cxnSp>
        <p:nvCxnSpPr>
          <p:cNvPr id="18" name="Пряма сполучна лінія 17"/>
          <p:cNvCxnSpPr/>
          <p:nvPr/>
        </p:nvCxnSpPr>
        <p:spPr>
          <a:xfrm>
            <a:off x="36512" y="3573016"/>
            <a:ext cx="9077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67" y="4094486"/>
            <a:ext cx="4680519" cy="505138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35496" y="3725154"/>
            <a:ext cx="219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Векторний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добуток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0" y="5090452"/>
            <a:ext cx="2589479" cy="11203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56" y="4595832"/>
            <a:ext cx="6196836" cy="393248"/>
          </a:xfrm>
          <a:prstGeom prst="rect">
            <a:avLst/>
          </a:prstGeom>
        </p:spPr>
      </p:pic>
      <p:pic>
        <p:nvPicPr>
          <p:cNvPr id="40962" name="Picture 2" descr="https://upload.wikimedia.org/wikipedia/commons/thumb/4/4e/Cross_product_parallelogram.svg/250px-Cross_product_parallelogram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43" y="4380624"/>
            <a:ext cx="2381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 23"/>
          <p:cNvSpPr/>
          <p:nvPr/>
        </p:nvSpPr>
        <p:spPr>
          <a:xfrm>
            <a:off x="3698445" y="5271914"/>
            <a:ext cx="2971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Векторний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добуток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паралельних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векторів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дорівнює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нулю!</a:t>
            </a:r>
            <a:endParaRPr lang="uk-UA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 відносно нерухомої </a:t>
            </a:r>
            <a:r>
              <a:rPr lang="uk-UA" sz="2400" b="1" dirty="0" err="1" smtClean="0">
                <a:latin typeface="Trebuchet MS" pitchFamily="34" charset="0"/>
              </a:rPr>
              <a:t>вісі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996506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Модуль моменту </a:t>
            </a:r>
            <a:r>
              <a:rPr lang="ru-RU" dirty="0" err="1" smtClean="0">
                <a:latin typeface="Trebuchet MS" panose="020B0603020202020204" pitchFamily="34" charset="0"/>
              </a:rPr>
              <a:t>сили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525632"/>
                <a:ext cx="3450945" cy="369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25632"/>
                <a:ext cx="3450945" cy="369781"/>
              </a:xfrm>
              <a:prstGeom prst="rect">
                <a:avLst/>
              </a:prstGeom>
              <a:blipFill rotWithShape="0">
                <a:blip r:embed="rId4"/>
                <a:stretch>
                  <a:fillRect t="-31148" b="-98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 24"/>
              <p:cNvSpPr/>
              <p:nvPr/>
            </p:nvSpPr>
            <p:spPr>
              <a:xfrm>
                <a:off x="1918" y="2054758"/>
                <a:ext cx="44825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називається </a:t>
                </a:r>
                <a:r>
                  <a:rPr lang="uk-UA" i="1" dirty="0" smtClean="0">
                    <a:latin typeface="Trebuchet MS" panose="020B0603020202020204" pitchFamily="34" charset="0"/>
                  </a:rPr>
                  <a:t>плечем сили.</a:t>
                </a:r>
                <a:endParaRPr lang="uk-UA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5" name="Прямокут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" y="2054758"/>
                <a:ext cx="448259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087" t="-12264" b="-132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6896" y="2787065"/>
                <a:ext cx="4278928" cy="1787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rebuchet MS" panose="020B0603020202020204" pitchFamily="34" charset="0"/>
                  </a:rPr>
                  <a:t>Моментом </a:t>
                </a:r>
                <a:r>
                  <a:rPr lang="ru-RU" dirty="0" err="1">
                    <a:latin typeface="Trebuchet MS" panose="020B0603020202020204" pitchFamily="34" charset="0"/>
                  </a:rPr>
                  <a:t>сили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нерухомої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осі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i="1" dirty="0">
                    <a:latin typeface="Trebuchet MS" panose="020B0603020202020204" pitchFamily="34" charset="0"/>
                  </a:rPr>
                  <a:t>OZ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називається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скалярна</a:t>
                </a:r>
                <a:r>
                  <a:rPr lang="ru-RU" dirty="0">
                    <a:latin typeface="Trebuchet MS" panose="020B0603020202020204" pitchFamily="34" charset="0"/>
                  </a:rPr>
                  <a:t>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, </a:t>
                </a:r>
                <a:r>
                  <a:rPr lang="ru-RU" dirty="0">
                    <a:latin typeface="Trebuchet MS" panose="020B0603020202020204" pitchFamily="34" charset="0"/>
                  </a:rPr>
                  <a:t>яка </a:t>
                </a:r>
                <a:r>
                  <a:rPr lang="ru-RU" dirty="0" err="1">
                    <a:latin typeface="Trebuchet MS" panose="020B0603020202020204" pitchFamily="34" charset="0"/>
                  </a:rPr>
                  <a:t>дорівнює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проекції</a:t>
                </a:r>
                <a:r>
                  <a:rPr lang="ru-RU" dirty="0">
                    <a:latin typeface="Trebuchet MS" panose="020B0603020202020204" pitchFamily="34" charset="0"/>
                  </a:rPr>
                  <a:t> на </a:t>
                </a:r>
                <a:r>
                  <a:rPr lang="ru-RU" dirty="0" err="1">
                    <a:latin typeface="Trebuchet MS" panose="020B0603020202020204" pitchFamily="34" charset="0"/>
                  </a:rPr>
                  <a:t>цю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вісь</a:t>
                </a:r>
                <a:r>
                  <a:rPr lang="ru-RU" dirty="0">
                    <a:latin typeface="Trebuchet MS" panose="020B0603020202020204" pitchFamily="34" charset="0"/>
                  </a:rPr>
                  <a:t> вектора моменту </a:t>
                </a:r>
                <a:r>
                  <a:rPr lang="ru-RU" dirty="0" err="1">
                    <a:latin typeface="Trebuchet MS" panose="020B0603020202020204" pitchFamily="34" charset="0"/>
                  </a:rPr>
                  <a:t>сили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, </a:t>
                </a:r>
                <a:r>
                  <a:rPr lang="ru-RU" dirty="0" err="1">
                    <a:latin typeface="Trebuchet MS" panose="020B0603020202020204" pitchFamily="34" charset="0"/>
                  </a:rPr>
                  <a:t>який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визначений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довільної</a:t>
                </a:r>
                <a:r>
                  <a:rPr lang="ru-RU" dirty="0">
                    <a:latin typeface="Trebuchet MS" panose="020B0603020202020204" pitchFamily="34" charset="0"/>
                  </a:rPr>
                  <a:t> точки </a:t>
                </a:r>
                <a:r>
                  <a:rPr lang="ru-RU" i="1" dirty="0">
                    <a:latin typeface="Trebuchet MS" panose="020B0603020202020204" pitchFamily="34" charset="0"/>
                  </a:rPr>
                  <a:t>О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даної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uk-UA" dirty="0" err="1" smtClean="0">
                    <a:latin typeface="Trebuchet MS" panose="020B0603020202020204" pitchFamily="34" charset="0"/>
                  </a:rPr>
                  <a:t>ві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сі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i="1" dirty="0" smtClean="0">
                    <a:latin typeface="Trebuchet MS" panose="020B0603020202020204" pitchFamily="34" charset="0"/>
                  </a:rPr>
                  <a:t>OZ</a:t>
                </a:r>
                <a:r>
                  <a:rPr lang="en-US" dirty="0" smtClean="0">
                    <a:latin typeface="Trebuchet MS" panose="020B0603020202020204" pitchFamily="34" charset="0"/>
                  </a:rPr>
                  <a:t>.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" y="2787065"/>
                <a:ext cx="4278928" cy="1787925"/>
              </a:xfrm>
              <a:prstGeom prst="rect">
                <a:avLst/>
              </a:prstGeom>
              <a:blipFill rotWithShape="0">
                <a:blip r:embed="rId6"/>
                <a:stretch>
                  <a:fillRect l="-1140" t="-2048" b="-44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418" y="1219768"/>
            <a:ext cx="4629150" cy="416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/>
              <p:cNvSpPr/>
              <p:nvPr/>
            </p:nvSpPr>
            <p:spPr>
              <a:xfrm>
                <a:off x="0" y="4735862"/>
                <a:ext cx="4604219" cy="705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rebuchet MS" panose="020B0603020202020204" pitchFamily="34" charset="0"/>
                  </a:rPr>
                  <a:t>Отже</a:t>
                </a:r>
                <a:r>
                  <a:rPr lang="ru-RU" dirty="0">
                    <a:latin typeface="Trebuchet MS" panose="020B0603020202020204" pitchFamily="34" charset="0"/>
                  </a:rPr>
                  <a:t>, момент </a:t>
                </a:r>
                <a:r>
                  <a:rPr lang="ru-RU" dirty="0" err="1">
                    <a:latin typeface="Trebuchet MS" panose="020B0603020202020204" pitchFamily="34" charset="0"/>
                  </a:rPr>
                  <a:t>сили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осі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i="1" dirty="0">
                    <a:latin typeface="Trebuchet MS" panose="020B0603020202020204" pitchFamily="34" charset="0"/>
                  </a:rPr>
                  <a:t>OZ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дорівнює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5862"/>
                <a:ext cx="4604219" cy="705642"/>
              </a:xfrm>
              <a:prstGeom prst="rect">
                <a:avLst/>
              </a:prstGeom>
              <a:blipFill rotWithShape="0">
                <a:blip r:embed="rId8"/>
                <a:stretch>
                  <a:fillRect l="-1060" t="-12069" b="-86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57567" y="5671422"/>
                <a:ext cx="10329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𝐹𝑙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67" y="5671422"/>
                <a:ext cx="103297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471" r="-5882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3183" y="1066305"/>
            <a:ext cx="3131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Таким чином, сила, </a:t>
            </a:r>
            <a:r>
              <a:rPr lang="ru-RU" dirty="0" err="1">
                <a:latin typeface="Trebuchet MS" panose="020B0603020202020204" pitchFamily="34" charset="0"/>
              </a:rPr>
              <a:t>напрямок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якої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перетинає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вісь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latin typeface="Trebuchet MS" panose="020B0603020202020204" pitchFamily="34" charset="0"/>
              </a:rPr>
              <a:t>OZ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не </a:t>
            </a:r>
            <a:r>
              <a:rPr lang="ru-RU" dirty="0" err="1">
                <a:latin typeface="Trebuchet MS" panose="020B0603020202020204" pitchFamily="34" charset="0"/>
              </a:rPr>
              <a:t>може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викликати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обертання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навколо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цієї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, вона </a:t>
            </a:r>
            <a:r>
              <a:rPr lang="ru-RU" dirty="0" err="1">
                <a:latin typeface="Trebuchet MS" panose="020B0603020202020204" pitchFamily="34" charset="0"/>
              </a:rPr>
              <a:t>спроможна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викликати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її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тиск</a:t>
            </a:r>
            <a:r>
              <a:rPr lang="ru-RU" dirty="0">
                <a:latin typeface="Trebuchet MS" panose="020B0603020202020204" pitchFamily="34" charset="0"/>
              </a:rPr>
              <a:t> на </a:t>
            </a:r>
            <a:r>
              <a:rPr lang="ru-RU" dirty="0" err="1">
                <a:latin typeface="Trebuchet MS" panose="020B0603020202020204" pitchFamily="34" charset="0"/>
              </a:rPr>
              <a:t>підшипники</a:t>
            </a:r>
            <a:r>
              <a:rPr lang="ru-RU" dirty="0">
                <a:latin typeface="Trebuchet MS" panose="020B0603020202020204" pitchFamily="34" charset="0"/>
              </a:rPr>
              <a:t>, в </a:t>
            </a:r>
            <a:r>
              <a:rPr lang="ru-RU" dirty="0" err="1">
                <a:latin typeface="Trebuchet MS" panose="020B0603020202020204" pitchFamily="34" charset="0"/>
              </a:rPr>
              <a:t>яких</a:t>
            </a:r>
            <a:r>
              <a:rPr lang="ru-RU" dirty="0">
                <a:latin typeface="Trebuchet MS" panose="020B0603020202020204" pitchFamily="34" charset="0"/>
              </a:rPr>
              <a:t> вона </a:t>
            </a:r>
            <a:r>
              <a:rPr lang="ru-RU" dirty="0" err="1">
                <a:latin typeface="Trebuchet MS" panose="020B0603020202020204" pitchFamily="34" charset="0"/>
              </a:rPr>
              <a:t>закріплена</a:t>
            </a:r>
            <a:r>
              <a:rPr lang="ru-RU" dirty="0">
                <a:latin typeface="Trebuchet MS" panose="020B0603020202020204" pitchFamily="34" charset="0"/>
              </a:rPr>
              <a:t>. </a:t>
            </a:r>
            <a:endParaRPr lang="ru-RU" dirty="0" smtClean="0">
              <a:latin typeface="Trebuchet MS" panose="020B0603020202020204" pitchFamily="34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err="1" smtClean="0">
                <a:latin typeface="Trebuchet MS" panose="020B0603020202020204" pitchFamily="34" charset="0"/>
              </a:rPr>
              <a:t>Також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сила, яка </a:t>
            </a:r>
            <a:r>
              <a:rPr lang="ru-RU" dirty="0" err="1">
                <a:latin typeface="Trebuchet MS" panose="020B0603020202020204" pitchFamily="34" charset="0"/>
              </a:rPr>
              <a:t>паралельна</a:t>
            </a:r>
            <a:r>
              <a:rPr lang="ru-RU" dirty="0">
                <a:latin typeface="Trebuchet MS" panose="020B0603020202020204" pitchFamily="34" charset="0"/>
              </a:rPr>
              <a:t> до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latin typeface="Trebuchet MS" panose="020B0603020202020204" pitchFamily="34" charset="0"/>
              </a:rPr>
              <a:t>OZ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не </a:t>
            </a:r>
            <a:r>
              <a:rPr lang="ru-RU" dirty="0" err="1">
                <a:latin typeface="Trebuchet MS" panose="020B0603020202020204" pitchFamily="34" charset="0"/>
              </a:rPr>
              <a:t>викличе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відносно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неї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обертання</a:t>
            </a:r>
            <a:r>
              <a:rPr lang="ru-RU" dirty="0">
                <a:latin typeface="Trebuchet MS" panose="020B0603020202020204" pitchFamily="34" charset="0"/>
              </a:rPr>
              <a:t>. Момент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відносно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створюється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лише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тією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складовою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, яка </a:t>
            </a:r>
            <a:r>
              <a:rPr lang="ru-RU" dirty="0" err="1">
                <a:latin typeface="Trebuchet MS" panose="020B0603020202020204" pitchFamily="34" charset="0"/>
              </a:rPr>
              <a:t>лежить</a:t>
            </a:r>
            <a:r>
              <a:rPr lang="ru-RU" dirty="0">
                <a:latin typeface="Trebuchet MS" panose="020B0603020202020204" pitchFamily="34" charset="0"/>
              </a:rPr>
              <a:t> у </a:t>
            </a:r>
            <a:r>
              <a:rPr lang="ru-RU" dirty="0" err="1">
                <a:latin typeface="Trebuchet MS" panose="020B0603020202020204" pitchFamily="34" charset="0"/>
              </a:rPr>
              <a:t>площині</a:t>
            </a:r>
            <a:r>
              <a:rPr lang="ru-RU" dirty="0">
                <a:latin typeface="Trebuchet MS" panose="020B0603020202020204" pitchFamily="34" charset="0"/>
              </a:rPr>
              <a:t>, </a:t>
            </a:r>
            <a:r>
              <a:rPr lang="ru-RU" dirty="0" err="1">
                <a:latin typeface="Trebuchet MS" panose="020B0603020202020204" pitchFamily="34" charset="0"/>
              </a:rPr>
              <a:t>перпендикулярній</a:t>
            </a:r>
            <a:r>
              <a:rPr lang="ru-RU" dirty="0">
                <a:latin typeface="Trebuchet MS" panose="020B0603020202020204" pitchFamily="34" charset="0"/>
              </a:rPr>
              <a:t> до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і не </a:t>
            </a:r>
            <a:r>
              <a:rPr lang="ru-RU" dirty="0" err="1">
                <a:latin typeface="Trebuchet MS" panose="020B0603020202020204" pitchFamily="34" charset="0"/>
              </a:rPr>
              <a:t>перетинає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цю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вісь</a:t>
            </a:r>
            <a:r>
              <a:rPr lang="ru-RU" dirty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91457"/>
            <a:ext cx="5779104" cy="43697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0" y="1052736"/>
                <a:ext cx="9144000" cy="73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rebuchet MS" panose="020B0603020202020204" pitchFamily="34" charset="0"/>
                  </a:rPr>
                  <a:t>Векторна</a:t>
                </a:r>
                <a:r>
                  <a:rPr lang="ru-RU" dirty="0">
                    <a:latin typeface="Trebuchet MS" panose="020B0603020202020204" pitchFamily="34" charset="0"/>
                  </a:rPr>
                  <a:t> сума </a:t>
                </a:r>
                <a:r>
                  <a:rPr lang="ru-RU" dirty="0" err="1">
                    <a:latin typeface="Trebuchet MS" panose="020B0603020202020204" pitchFamily="34" charset="0"/>
                  </a:rPr>
                  <a:t>моментів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всіх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зовнішніх</a:t>
                </a:r>
                <a:r>
                  <a:rPr lang="ru-RU" dirty="0">
                    <a:latin typeface="Trebuchet MS" panose="020B0603020202020204" pitchFamily="34" charset="0"/>
                  </a:rPr>
                  <a:t> сил, </a:t>
                </a:r>
                <a:r>
                  <a:rPr lang="ru-RU" dirty="0" err="1">
                    <a:latin typeface="Trebuchet MS" panose="020B0603020202020204" pitchFamily="34" charset="0"/>
                  </a:rPr>
                  <a:t>які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прикладені</a:t>
                </a:r>
                <a:r>
                  <a:rPr lang="ru-RU" dirty="0">
                    <a:latin typeface="Trebuchet MS" panose="020B0603020202020204" pitchFamily="34" charset="0"/>
                  </a:rPr>
                  <a:t> до </a:t>
                </a:r>
                <a:r>
                  <a:rPr lang="ru-RU" dirty="0" err="1">
                    <a:latin typeface="Trebuchet MS" panose="020B0603020202020204" pitchFamily="34" charset="0"/>
                  </a:rPr>
                  <a:t>тіла</a:t>
                </a:r>
                <a:r>
                  <a:rPr lang="ru-RU" dirty="0">
                    <a:latin typeface="Trebuchet MS" panose="020B0603020202020204" pitchFamily="34" charset="0"/>
                  </a:rPr>
                  <a:t>, </a:t>
                </a:r>
                <a:r>
                  <a:rPr lang="ru-RU" dirty="0" err="1">
                    <a:latin typeface="Trebuchet MS" panose="020B0603020202020204" pitchFamily="34" charset="0"/>
                  </a:rPr>
                  <a:t>називається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головним</a:t>
                </a:r>
                <a:r>
                  <a:rPr lang="ru-RU" dirty="0">
                    <a:latin typeface="Trebuchet MS" panose="020B0603020202020204" pitchFamily="34" charset="0"/>
                  </a:rPr>
                  <a:t> моментом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зовнішніх</a:t>
                </a:r>
                <a:r>
                  <a:rPr lang="ru-RU" dirty="0">
                    <a:latin typeface="Trebuchet MS" panose="020B0603020202020204" pitchFamily="34" charset="0"/>
                  </a:rPr>
                  <a:t> сил </a:t>
                </a:r>
                <a:r>
                  <a:rPr lang="ru-RU" dirty="0" err="1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>
                    <a:latin typeface="Trebuchet MS" panose="020B0603020202020204" pitchFamily="34" charset="0"/>
                  </a:rPr>
                  <a:t> точки </a:t>
                </a:r>
                <a:r>
                  <a:rPr lang="ru-RU" i="1" dirty="0">
                    <a:latin typeface="Trebuchet MS" panose="020B0603020202020204" pitchFamily="34" charset="0"/>
                  </a:rPr>
                  <a:t>О</a:t>
                </a:r>
                <a:r>
                  <a:rPr lang="ru-RU" dirty="0">
                    <a:latin typeface="Trebuchet MS" panose="020B0603020202020204" pitchFamily="34" charset="0"/>
                  </a:rPr>
                  <a:t>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4000" cy="739241"/>
              </a:xfrm>
              <a:prstGeom prst="rect">
                <a:avLst/>
              </a:prstGeom>
              <a:blipFill rotWithShape="0">
                <a:blip r:embed="rId4"/>
                <a:stretch>
                  <a:fillRect l="-533" t="-826" b="-82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1880" y="2008001"/>
                <a:ext cx="2626873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008001"/>
                <a:ext cx="2626873" cy="8402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-6803" y="3213473"/>
            <a:ext cx="9110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Головний момент (результуючий момент) відносно нерухомої осі </a:t>
            </a:r>
            <a:r>
              <a:rPr lang="en-US" i="1" dirty="0">
                <a:latin typeface="Trebuchet MS" panose="020B0603020202020204" pitchFamily="34" charset="0"/>
              </a:rPr>
              <a:t>OZ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uk-UA" dirty="0">
                <a:latin typeface="Trebuchet MS" panose="020B0603020202020204" pitchFamily="34" charset="0"/>
              </a:rPr>
              <a:t>системи сил дорівнює алгебраїчній сумі моментів всіх сил системи відносно цієї осі</a:t>
            </a:r>
            <a:r>
              <a:rPr lang="uk-UA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48154" y="4147313"/>
                <a:ext cx="2914323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𝑖𝑍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54" y="4147313"/>
                <a:ext cx="2914323" cy="8402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кутник 13"/>
          <p:cNvSpPr/>
          <p:nvPr/>
        </p:nvSpPr>
        <p:spPr>
          <a:xfrm>
            <a:off x="-6802" y="5423457"/>
            <a:ext cx="915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Як бачимо, моменти сил можна додавати.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імпульсу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0" y="835176"/>
                <a:ext cx="9144000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Моментом імпульсу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матеріальної </a:t>
                </a:r>
                <a:r>
                  <a:rPr lang="uk-UA" dirty="0">
                    <a:latin typeface="Trebuchet MS" panose="020B0603020202020204" pitchFamily="34" charset="0"/>
                  </a:rPr>
                  <a:t>точки відносно нерухомої точки </a:t>
                </a:r>
                <a:r>
                  <a:rPr lang="uk-UA" i="1" dirty="0">
                    <a:latin typeface="Trebuchet MS" panose="020B0603020202020204" pitchFamily="34" charset="0"/>
                  </a:rPr>
                  <a:t>О</a:t>
                </a:r>
                <a:r>
                  <a:rPr lang="uk-UA" dirty="0">
                    <a:latin typeface="Trebuchet MS" panose="020B0603020202020204" pitchFamily="34" charset="0"/>
                  </a:rPr>
                  <a:t> називається векторний добуток радіус-</a:t>
                </a:r>
                <a:r>
                  <a:rPr lang="uk-UA" dirty="0" err="1">
                    <a:latin typeface="Trebuchet MS" panose="020B0603020202020204" pitchFamily="34" charset="0"/>
                  </a:rPr>
                  <a:t>вектора</a:t>
                </a:r>
                <a:r>
                  <a:rPr lang="uk-UA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матеріальної </a:t>
                </a:r>
                <a:r>
                  <a:rPr lang="uk-UA" dirty="0">
                    <a:latin typeface="Trebuchet MS" panose="020B0603020202020204" pitchFamily="34" charset="0"/>
                  </a:rPr>
                  <a:t>точки, який проведений з точки О, на імпульс цієї матеріальної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точки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5176"/>
                <a:ext cx="9144000" cy="956929"/>
              </a:xfrm>
              <a:prstGeom prst="rect">
                <a:avLst/>
              </a:prstGeom>
              <a:blipFill rotWithShape="0">
                <a:blip r:embed="rId4"/>
                <a:stretch>
                  <a:fillRect l="-533" b="-89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447876"/>
            <a:ext cx="3110487" cy="3468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1926661"/>
                <a:ext cx="2512867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26661"/>
                <a:ext cx="2512867" cy="345159"/>
              </a:xfrm>
              <a:prstGeom prst="rect">
                <a:avLst/>
              </a:prstGeom>
              <a:blipFill rotWithShape="0">
                <a:blip r:embed="rId6"/>
                <a:stretch>
                  <a:fillRect l="-1942" t="-22807" r="-8495" b="-210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кутник 14"/>
          <p:cNvSpPr/>
          <p:nvPr/>
        </p:nvSpPr>
        <p:spPr>
          <a:xfrm>
            <a:off x="0" y="2394686"/>
            <a:ext cx="498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Виконаємо певні </a:t>
            </a:r>
            <a:r>
              <a:rPr lang="uk-UA" dirty="0" smtClean="0">
                <a:latin typeface="Trebuchet MS" panose="020B0603020202020204" pitchFamily="34" charset="0"/>
              </a:rPr>
              <a:t>математичні перетворення: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624" y="2886884"/>
                <a:ext cx="2822439" cy="59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86884"/>
                <a:ext cx="2822439" cy="5902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16"/>
              <p:cNvSpPr/>
              <p:nvPr/>
            </p:nvSpPr>
            <p:spPr>
              <a:xfrm>
                <a:off x="1021753" y="3649925"/>
                <a:ext cx="318279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7" name="Прямокут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53" y="3649925"/>
                <a:ext cx="3182794" cy="6387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1680" y="4458477"/>
                <a:ext cx="1812291" cy="59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58477"/>
                <a:ext cx="1812291" cy="5902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/>
              <p:cNvSpPr/>
              <p:nvPr/>
            </p:nvSpPr>
            <p:spPr>
              <a:xfrm>
                <a:off x="0" y="5218490"/>
                <a:ext cx="91136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Але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uk-U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(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бо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вектори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швидкості</a:t>
                </a:r>
                <a:r>
                  <a:rPr lang="ru-RU" dirty="0" smtClean="0">
                    <a:latin typeface="Trebuchet MS" panose="020B0603020202020204" pitchFamily="34" charset="0"/>
                  </a:rPr>
                  <a:t> та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імпульсу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паралельні</a:t>
                </a:r>
                <a:r>
                  <a:rPr lang="uk-UA" dirty="0" smtClean="0">
                    <a:latin typeface="Trebuchet MS" panose="020B0603020202020204" pitchFamily="34" charset="0"/>
                  </a:rPr>
                  <a:t>), і тому: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8490"/>
                <a:ext cx="911366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35" t="-21311" b="-229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27855" y="5698205"/>
                <a:ext cx="2080249" cy="78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55" y="5698205"/>
                <a:ext cx="2080249" cy="7869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інерції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12474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Припустимо, якесь тіло обертається навколо якоїсь осі, що проходить через нього. Яка кінетична енергія тіла?</a:t>
            </a:r>
          </a:p>
          <a:p>
            <a:r>
              <a:rPr lang="uk-UA" dirty="0" smtClean="0">
                <a:latin typeface="Trebuchet MS" pitchFamily="34" charset="0"/>
              </a:rPr>
              <a:t>Кінетична енергія обертання тіла визначається виразом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 </a:t>
            </a:r>
            <a:r>
              <a:rPr lang="en-US" i="1" dirty="0" smtClean="0">
                <a:latin typeface="Trebuchet MS" pitchFamily="34" charset="0"/>
              </a:rPr>
              <a:t>J</a:t>
            </a:r>
            <a:r>
              <a:rPr lang="ru-RU" i="1" dirty="0" smtClean="0">
                <a:latin typeface="Trebuchet MS" pitchFamily="34" charset="0"/>
              </a:rPr>
              <a:t> – </a:t>
            </a:r>
            <a:r>
              <a:rPr lang="ru-RU" dirty="0" smtClean="0">
                <a:latin typeface="Trebuchet MS" pitchFamily="34" charset="0"/>
              </a:rPr>
              <a:t>момент</a:t>
            </a:r>
            <a:r>
              <a:rPr lang="uk-UA" dirty="0" smtClean="0">
                <a:latin typeface="Trebuchet MS" pitchFamily="34" charset="0"/>
              </a:rPr>
              <a:t> інерції тіла, </a:t>
            </a:r>
            <a:r>
              <a:rPr lang="el-GR" i="1" dirty="0" smtClean="0">
                <a:latin typeface="Trebuchet MS" pitchFamily="34" charset="0"/>
              </a:rPr>
              <a:t>ω</a:t>
            </a:r>
            <a:r>
              <a:rPr lang="uk-UA" dirty="0" smtClean="0">
                <a:latin typeface="Trebuchet MS" pitchFamily="34" charset="0"/>
              </a:rPr>
              <a:t> - кутова швидкість обертання.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Таким чином, тут аналогом маси є нова величина – </a:t>
            </a:r>
            <a:r>
              <a:rPr lang="uk-UA" i="1" dirty="0" smtClean="0">
                <a:latin typeface="Trebuchet MS" pitchFamily="34" charset="0"/>
              </a:rPr>
              <a:t>момент інерції</a:t>
            </a:r>
            <a:r>
              <a:rPr lang="uk-UA" dirty="0" smtClean="0">
                <a:latin typeface="Trebuchet MS" pitchFamily="34" charset="0"/>
              </a:rPr>
              <a:t>, а аналогом швидкості – кутова швидкість обертання.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 загальному випадку, якщо як систему з нескінченної кількості матеріальних точок, кожна з масою </a:t>
            </a:r>
            <a:r>
              <a:rPr lang="en-US" i="1" dirty="0" smtClean="0">
                <a:latin typeface="Trebuchet MS" pitchFamily="34" charset="0"/>
              </a:rPr>
              <a:t>m</a:t>
            </a:r>
            <a:r>
              <a:rPr lang="en-US" i="1" baseline="-25000" dirty="0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uk-UA" dirty="0" smtClean="0">
                <a:latin typeface="Trebuchet MS" pitchFamily="34" charset="0"/>
              </a:rPr>
              <a:t>то момент інерції тіла до вибраної осі визначається як: 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i</a:t>
            </a:r>
            <a:r>
              <a:rPr lang="en-US" i="1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– </a:t>
            </a:r>
            <a:r>
              <a:rPr lang="uk-UA" dirty="0" smtClean="0">
                <a:latin typeface="Trebuchet MS" pitchFamily="34" charset="0"/>
              </a:rPr>
              <a:t>відстань від точки до осі обертання.</a:t>
            </a:r>
          </a:p>
          <a:p>
            <a:r>
              <a:rPr lang="uk-UA" dirty="0" smtClean="0">
                <a:latin typeface="Trebuchet MS" pitchFamily="34" charset="0"/>
              </a:rPr>
              <a:t>Розмірність моменту інерції: </a:t>
            </a:r>
            <a:r>
              <a:rPr lang="en-US" dirty="0" smtClean="0">
                <a:latin typeface="Trebuchet MS" pitchFamily="34" charset="0"/>
              </a:rPr>
              <a:t>[</a:t>
            </a:r>
            <a:r>
              <a:rPr lang="uk-UA" dirty="0" smtClean="0">
                <a:latin typeface="Trebuchet MS" pitchFamily="34" charset="0"/>
              </a:rPr>
              <a:t>кг·м</a:t>
            </a:r>
            <a:r>
              <a:rPr lang="uk-UA" baseline="30000" dirty="0" smtClean="0">
                <a:latin typeface="Trebuchet MS" pitchFamily="34" charset="0"/>
              </a:rPr>
              <a:t>2</a:t>
            </a:r>
            <a:r>
              <a:rPr lang="en-US" dirty="0" smtClean="0">
                <a:latin typeface="Trebuchet MS" pitchFamily="34" charset="0"/>
              </a:rPr>
              <a:t>]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635896" y="1988840"/>
          <a:ext cx="13192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4" imgW="698400" imgH="419040" progId="Equation.3">
                  <p:embed/>
                </p:oleObj>
              </mc:Choice>
              <mc:Fallback>
                <p:oleObj name="Equation" r:id="rId4" imgW="69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988840"/>
                        <a:ext cx="1319212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552825" y="4940300"/>
          <a:ext cx="1485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6" imgW="787320" imgH="342720" progId="Equation.3">
                  <p:embed/>
                </p:oleObj>
              </mc:Choice>
              <mc:Fallback>
                <p:oleObj name="Equation" r:id="rId6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4940300"/>
                        <a:ext cx="1485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Класична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Моменти інерції деяких тіл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8674" name="AutoShape 2" descr="Moment of inertia rod end.png"/>
          <p:cNvSpPr>
            <a:spLocks noChangeAspect="1" noChangeArrowheads="1"/>
          </p:cNvSpPr>
          <p:nvPr/>
        </p:nvSpPr>
        <p:spPr bwMode="auto">
          <a:xfrm>
            <a:off x="155575" y="-419100"/>
            <a:ext cx="819150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 descr="Moment_of_inertia_rod_e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52736"/>
            <a:ext cx="1512168" cy="161766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484784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Стрижень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довжиною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smtClean="0">
                <a:latin typeface="Trebuchet MS" pitchFamily="34" charset="0"/>
              </a:rPr>
              <a:t>L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r>
              <a:rPr lang="ru-RU" dirty="0" smtClean="0">
                <a:latin typeface="Trebuchet MS" pitchFamily="34" charset="0"/>
              </a:rPr>
              <a:t> </a:t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>(</a:t>
            </a:r>
            <a:r>
              <a:rPr lang="ru-RU" dirty="0" err="1" smtClean="0">
                <a:latin typeface="Trebuchet MS" pitchFamily="34" charset="0"/>
              </a:rPr>
              <a:t>Вісь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обертання</a:t>
            </a:r>
            <a:r>
              <a:rPr lang="ru-RU" dirty="0" smtClean="0">
                <a:latin typeface="Trebuchet MS" pitchFamily="34" charset="0"/>
              </a:rPr>
              <a:t> проходить через один </a:t>
            </a:r>
            <a:r>
              <a:rPr lang="ru-RU" dirty="0" err="1" smtClean="0">
                <a:latin typeface="Trebuchet MS" pitchFamily="34" charset="0"/>
              </a:rPr>
              <a:t>із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кінців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стрижня</a:t>
            </a:r>
            <a:r>
              <a:rPr lang="ru-RU" dirty="0" smtClean="0">
                <a:latin typeface="Trebuchet MS" pitchFamily="34" charset="0"/>
              </a:rPr>
              <a:t>)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851650" y="1557338"/>
          <a:ext cx="1079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6" imgW="571320" imgH="419040" progId="Equation.3">
                  <p:embed/>
                </p:oleObj>
              </mc:Choice>
              <mc:Fallback>
                <p:oleObj name="Equation" r:id="rId6" imgW="5713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1557338"/>
                        <a:ext cx="1079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 descr="Moment_of_inertia_rod_cen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068960"/>
            <a:ext cx="1512168" cy="1670418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3789040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Стрижень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довжиною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smtClean="0">
                <a:latin typeface="Trebuchet MS" pitchFamily="34" charset="0"/>
              </a:rPr>
              <a:t>L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r>
              <a:rPr lang="ru-RU" dirty="0" smtClean="0">
                <a:latin typeface="Trebuchet MS" pitchFamily="34" charset="0"/>
              </a:rPr>
              <a:t> </a:t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>(</a:t>
            </a:r>
            <a:r>
              <a:rPr lang="ru-RU" dirty="0" err="1" smtClean="0">
                <a:latin typeface="Trebuchet MS" pitchFamily="34" charset="0"/>
              </a:rPr>
              <a:t>Вісь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обертання</a:t>
            </a:r>
            <a:r>
              <a:rPr lang="ru-RU" dirty="0" smtClean="0">
                <a:latin typeface="Trebuchet MS" pitchFamily="34" charset="0"/>
              </a:rPr>
              <a:t> проходить через середину </a:t>
            </a:r>
            <a:r>
              <a:rPr lang="ru-RU" dirty="0" err="1" smtClean="0">
                <a:latin typeface="Trebuchet MS" pitchFamily="34" charset="0"/>
              </a:rPr>
              <a:t>стрижня</a:t>
            </a:r>
            <a:r>
              <a:rPr lang="ru-RU" dirty="0" smtClean="0">
                <a:latin typeface="Trebuchet MS" pitchFamily="34" charset="0"/>
              </a:rPr>
              <a:t>)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948264" y="3573016"/>
          <a:ext cx="1079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Equation" r:id="rId9" imgW="571320" imgH="419040" progId="Equation.3">
                  <p:embed/>
                </p:oleObj>
              </mc:Choice>
              <mc:Fallback>
                <p:oleObj name="Equation" r:id="rId9" imgW="571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573016"/>
                        <a:ext cx="1079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0" y="5805264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Тонке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кільце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радіусу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8" name="Рисунок 17" descr="170px-Moment_of_inertia_hoop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7984" y="5085184"/>
            <a:ext cx="2277462" cy="1152128"/>
          </a:xfrm>
          <a:prstGeom prst="rect">
            <a:avLst/>
          </a:prstGeom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6948264" y="5157192"/>
          <a:ext cx="1752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Equation" r:id="rId12" imgW="927000" imgH="660240" progId="Equation.3">
                  <p:embed/>
                </p:oleObj>
              </mc:Choice>
              <mc:Fallback>
                <p:oleObj name="Equation" r:id="rId12" imgW="92700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157192"/>
                        <a:ext cx="17526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1025" y="433361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3873</TotalTime>
  <Words>1215</Words>
  <Application>Microsoft Office PowerPoint</Application>
  <PresentationFormat>Екран (4:3)</PresentationFormat>
  <Paragraphs>154</Paragraphs>
  <Slides>21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Trebuchet MS</vt:lpstr>
      <vt:lpstr>Тема Office</vt:lpstr>
      <vt:lpstr>Equation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441</cp:revision>
  <dcterms:created xsi:type="dcterms:W3CDTF">2019-09-06T08:06:09Z</dcterms:created>
  <dcterms:modified xsi:type="dcterms:W3CDTF">2024-09-20T12:53:00Z</dcterms:modified>
</cp:coreProperties>
</file>