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9251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Назва та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82393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357038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168710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ка назви цита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768551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81407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2552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75315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944395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Назва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69982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0897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55515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771239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15013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07098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38200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7702EC-5202-4E3D-92F5-93244FDBCF3A}" type="datetimeFigureOut">
              <a:rPr lang="uk-UA" smtClean="0"/>
              <a:t>12.03.2024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FC30038E-393F-4E6F-A6C8-3D9253BE6408}" type="slidenum">
              <a:rPr lang="uk-UA" smtClean="0"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15723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5ED6738-58CE-3017-12B1-596F2DA2D3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89213" y="-123289"/>
            <a:ext cx="8915399" cy="3123344"/>
          </a:xfrm>
        </p:spPr>
        <p:txBody>
          <a:bodyPr>
            <a:normAutofit/>
          </a:bodyPr>
          <a:lstStyle/>
          <a:p>
            <a:pPr algn="ctr"/>
            <a:r>
              <a:rPr lang="uk-UA" sz="40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Правова, соціальна держава та громадянське суспільство. Демократія</a:t>
            </a:r>
            <a:br>
              <a:rPr lang="uk-UA" sz="1800" b="1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FA63655-DFCD-6B95-DDD0-CC3F0F86B3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5374" y="2578814"/>
            <a:ext cx="9363075" cy="4068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15367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5B973E-FF88-B09D-5F2E-455D4CBFCC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3043" y="624110"/>
            <a:ext cx="9891570" cy="1728672"/>
          </a:xfrm>
        </p:spPr>
        <p:txBody>
          <a:bodyPr>
            <a:normAutofit fontScale="90000"/>
          </a:bodyPr>
          <a:lstStyle/>
          <a:p>
            <a:pPr algn="ctr"/>
            <a:r>
              <a:rPr lang="uk-UA" sz="31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демократичних державах інститути громадянського суспільства часто залучають до управління державними справами, зокрема для формування та організації державної правової політики.</a:t>
            </a:r>
            <a:br>
              <a:rPr lang="uk-UA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uk-UA" dirty="0"/>
          </a:p>
        </p:txBody>
      </p:sp>
      <p:pic>
        <p:nvPicPr>
          <p:cNvPr id="4" name="Місце для вмісту 3">
            <a:extLst>
              <a:ext uri="{FF2B5EF4-FFF2-40B4-BE49-F238E27FC236}">
                <a16:creationId xmlns:a16="http://schemas.microsoft.com/office/drawing/2014/main" id="{EAEB3B5F-B2F1-55D3-DC1E-98DA0F9474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3042" y="2517774"/>
            <a:ext cx="9472773" cy="3944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7401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73B510B-FE46-74F4-5D7B-E0BD8CF0C5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6737" y="750013"/>
            <a:ext cx="10127875" cy="5161209"/>
          </a:xfrm>
        </p:spPr>
        <p:txBody>
          <a:bodyPr/>
          <a:lstStyle/>
          <a:p>
            <a:pPr marL="0" indent="0" algn="ctr">
              <a:buNone/>
            </a:pPr>
            <a:r>
              <a:rPr lang="ru-RU" sz="2800" b="1" u="sng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Основн</a:t>
            </a:r>
            <a:r>
              <a:rPr lang="uk-UA" sz="28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ознак</a:t>
            </a:r>
            <a:r>
              <a:rPr lang="uk-UA" sz="28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u="sng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демократії</a:t>
            </a:r>
            <a:r>
              <a:rPr lang="ru-RU" sz="2800" b="1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uk-UA" sz="2800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1)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народу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джерелом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влади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сувереном у </a:t>
            </a:r>
            <a:r>
              <a:rPr lang="ru-RU" sz="2800" i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державі</a:t>
            </a:r>
            <a:r>
              <a:rPr lang="ru-RU" sz="2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ru-RU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Саме народові належить установча, конституційна влада, він обирає своїх представників і може періодично змінювати їх, має право безпосередньо брати участь у розробці та прийнятті законів шляхом референдуму тощо; </a:t>
            </a:r>
          </a:p>
          <a:p>
            <a:pPr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рівноправність громадян;</a:t>
            </a:r>
          </a:p>
          <a:p>
            <a:pPr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3) підпорядкування меншості більшості у прийнятті рішень та їх виконанні; </a:t>
            </a:r>
          </a:p>
          <a:p>
            <a:pPr algn="just"/>
            <a:r>
              <a:rPr lang="uk-UA" sz="2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4) виборність основних органів державної влади та ін. </a:t>
            </a: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1362701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6D7D3C2-04A2-7F95-B57C-41BD0F626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106" y="739739"/>
            <a:ext cx="9439506" cy="5171483"/>
          </a:xfrm>
        </p:spPr>
        <p:txBody>
          <a:bodyPr>
            <a:normAutofit/>
          </a:bodyPr>
          <a:lstStyle/>
          <a:p>
            <a:pPr algn="just"/>
            <a:r>
              <a:rPr lang="uk-UA" sz="3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Правова держава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форма організації державної влади, суспільства, де на першому місці – </a:t>
            </a:r>
            <a:r>
              <a:rPr lang="uk-UA" sz="3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закон та порядок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uk-UA" sz="3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всі громадяни однаковою мірою відповідальні перед законом та судом 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(незалежно від статусу, матеріального становища, впливовості та ін.). </a:t>
            </a:r>
          </a:p>
          <a:p>
            <a:pPr algn="just"/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Реалізується принцип розподілу влади на три </a:t>
            </a:r>
            <a:r>
              <a:rPr lang="uk-UA" sz="3200" i="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незалежні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між собою гілки: законодавчу, виконавчу, судову.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689665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C8C8B56C-9725-AB13-2F5C-AABCDA8FBA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64413" y="410966"/>
            <a:ext cx="9840199" cy="5979560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None/>
            </a:pPr>
            <a:r>
              <a:rPr lang="uk-UA" sz="3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Основні ознаки правової держави:</a:t>
            </a:r>
            <a:endParaRPr lang="uk-UA" sz="3200" b="1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суверенітет народу, який є джерелом влади;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верховенство права;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справедливі та шляхетні закони;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однакова відповідальність перед законом для всіх (незалежно від статусу, матеріального становища, впливовості та ін.);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поділ влади на три </a:t>
            </a:r>
            <a:r>
              <a:rPr lang="uk-UA" sz="3200" i="0" u="sng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незалежні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між собою гілки (виконавчу, законодавчу, судову), що забезпечує систему «стримувань та </a:t>
            </a:r>
            <a:r>
              <a:rPr lang="uk-UA" sz="320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противаг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», гармонізацію державного управління, недопустимість зловживань і перевищення повноважень, справедливість та злагоду в суспільстві тощо;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визнання прав людини вищою державною цінністю;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50000"/>
              </a:lnSpc>
              <a:spcBef>
                <a:spcPts val="200"/>
              </a:spcBef>
              <a:spcAft>
                <a:spcPts val="0"/>
              </a:spcAft>
              <a:buFont typeface="Symbol" panose="05050102010706020507" pitchFamily="18" charset="2"/>
              <a:buBlip>
                <a:blip r:embed="rId2"/>
              </a:buBlip>
            </a:pP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наявність ефективної правоохоронної системи.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8633892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38F82B8E-E91D-8218-E2B8-09BD8DB1F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89212" y="626724"/>
            <a:ext cx="8915400" cy="5284498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правовій державі </a:t>
            </a:r>
            <a:r>
              <a:rPr lang="uk-UA" sz="3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людина, її життя та свободи, честь, гідність є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2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вищою соціальною та політичною цінністю</a:t>
            </a:r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Юридичними засобами забезпечується максимальна реалізація, охорона і захист основних прав людини, дотримання справедливого правопорядку та принципу законності. </a:t>
            </a:r>
          </a:p>
          <a:p>
            <a:pPr algn="ctr"/>
            <a:r>
              <a:rPr lang="uk-UA" sz="32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Саме така держава є загальнолюдським політико-юридичним ідеалом. Концепція правової держави формувалася в історії політико-правової думки, поступово втілюючи кращі гуманістичні здобутки соціальної теорії та практики. </a:t>
            </a:r>
            <a:endParaRPr lang="uk-UA" sz="32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/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6799988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886CA493-C9B7-124E-4CE8-AC5659D677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30849" y="482885"/>
            <a:ext cx="9973763" cy="5428337"/>
          </a:xfrm>
        </p:spPr>
        <p:txBody>
          <a:bodyPr/>
          <a:lstStyle/>
          <a:p>
            <a:r>
              <a:rPr lang="uk-UA" sz="28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Ідеї громадянського суспільства можна знайти ще в античності – у творах Аристотеля та Цицерона. Н. Макіавеллі висловлював думку, що в суспільстві існують інтереси не лише держави. </a:t>
            </a:r>
          </a:p>
          <a:p>
            <a:r>
              <a:rPr lang="uk-UA" sz="28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Т. Гоббс та </a:t>
            </a:r>
            <a:r>
              <a:rPr lang="uk-UA" sz="2800" i="0" dirty="0" err="1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Дж</a:t>
            </a:r>
            <a:r>
              <a:rPr lang="uk-UA" sz="28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 Локк вперше використовують термін «громадянське суспільство». Г. Гегель обґрунтував самостійність цього поняття та явища.</a:t>
            </a:r>
            <a:endParaRPr lang="uk-UA" sz="28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D2BE53-B022-D30D-8DB0-1EBBDC0611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9313" y="3929117"/>
            <a:ext cx="4703906" cy="244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1579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BED0BAEA-4010-76ED-624F-AE3417B4222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2220" y="698643"/>
            <a:ext cx="9922392" cy="5212579"/>
          </a:xfrm>
        </p:spPr>
        <p:txBody>
          <a:bodyPr>
            <a:normAutofit lnSpcReduction="10000"/>
          </a:bodyPr>
          <a:lstStyle/>
          <a:p>
            <a:r>
              <a:rPr lang="uk-UA" sz="2800" b="1" i="0" dirty="0">
                <a:solidFill>
                  <a:srgbClr val="0E293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Громадянське суспільство</a:t>
            </a:r>
            <a:r>
              <a:rPr lang="uk-UA" sz="2800" i="0" dirty="0">
                <a:solidFill>
                  <a:srgbClr val="0E293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8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800" i="0" dirty="0">
                <a:solidFill>
                  <a:srgbClr val="0E293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громадяни з високим рівнем правосвідомості, освіченості, відповідальності, політично активні, котрі знають свої права та обов’язки, відстоюють їх у взаємодії з державними інститутами, впливають на життєдіяльність суспільства. </a:t>
            </a:r>
          </a:p>
          <a:p>
            <a:r>
              <a:rPr lang="uk-UA" sz="2800" i="0" u="sng" dirty="0">
                <a:solidFill>
                  <a:srgbClr val="0E293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Громадянське суспільство є цінністю та с</a:t>
            </a:r>
            <a:r>
              <a:rPr lang="uk-UA" sz="2800" i="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оціальним капіталом демократичної держави,</a:t>
            </a:r>
            <a:r>
              <a:rPr lang="uk-UA" sz="28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адже представники громадянського суспільства цікавляться як загальнодержавними, так і місцевими справами, добровільно об’єднуються та </a:t>
            </a:r>
            <a:r>
              <a:rPr lang="uk-UA" sz="2800" i="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самоорганізовуються</a:t>
            </a:r>
            <a:r>
              <a:rPr lang="uk-UA" sz="28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спільними цінностями й інтересами, співпрацюють для вирішення певних питань, довіряють, є взаємовідповідальними</a:t>
            </a:r>
            <a:r>
              <a:rPr lang="uk-UA" sz="18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uk-UA" sz="18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05956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C5F07B2-46A6-8B6E-8B2C-639AC0F1F4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39074" y="513708"/>
            <a:ext cx="9665538" cy="5397514"/>
          </a:xfrm>
        </p:spPr>
        <p:txBody>
          <a:bodyPr/>
          <a:lstStyle/>
          <a:p>
            <a:pPr marL="203200" algn="just">
              <a:lnSpc>
                <a:spcPct val="108000"/>
              </a:lnSpc>
              <a:spcBef>
                <a:spcPts val="200"/>
              </a:spcBef>
              <a:spcAft>
                <a:spcPts val="0"/>
              </a:spcAft>
            </a:pPr>
            <a:r>
              <a:rPr lang="uk-UA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Представники громадянського суспільства </a:t>
            </a:r>
            <a:r>
              <a:rPr lang="uk-UA" sz="2400" i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це члени громадських організацій, професійних та творчих спілок, благодійних і деяких релігійних організацій, недержавних засобів масової інформації, органів самоорганізації населення та інших некомерційних установ. Вони формують, висловлюють, представляють, відстоюють громадську думку, захищають інтереси різних верств населення. Це – волонтерський рух. Наразі він спрямований на допомогу Збройним Силам України та тимчасово переміщеним особам. </a:t>
            </a:r>
            <a:endParaRPr lang="uk-UA" sz="2400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6B831E-1243-CFBE-0F4C-00C8D52E1B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0" y="3758361"/>
            <a:ext cx="4762500" cy="3019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2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1F343F4-2FDF-2585-CA4D-557BB2A9DE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10301" y="719191"/>
            <a:ext cx="9994312" cy="5650787"/>
          </a:xfrm>
        </p:spPr>
        <p:txBody>
          <a:bodyPr>
            <a:normAutofit/>
          </a:bodyPr>
          <a:lstStyle/>
          <a:p>
            <a:pPr algn="just">
              <a:lnSpc>
                <a:spcPts val="1800"/>
              </a:lnSpc>
            </a:pPr>
            <a:r>
              <a:rPr lang="uk-UA" sz="2400" b="1" dirty="0">
                <a:solidFill>
                  <a:srgbClr val="0E2938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Серед основних ознак громадянського суспільства: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визнання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в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ролі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головної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цінності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суспільства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інтересів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прав, свобод;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рівноправність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захищеність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усіх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власності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економічна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свобода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громадян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та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їх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об’єднань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інших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суб’єктів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виробничих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відносин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у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виборі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підприємницької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свобода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добровільність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праці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основі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вільного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вибору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форм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видів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трудової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діяльності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надійна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ефективна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система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соціального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захисту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кожної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ідеологічна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й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політична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свобода,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наявність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демократичних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інститутів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механізмів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які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забезпечують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кожній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людині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можливість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впливати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формування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і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здійснення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державної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політики</a:t>
            </a:r>
            <a:r>
              <a:rPr lang="ru-RU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227975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147B4664-15A1-0A11-5A6C-ED7E5557E8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5366" y="503434"/>
            <a:ext cx="10179247" cy="5408416"/>
          </a:xfrm>
        </p:spPr>
        <p:txBody>
          <a:bodyPr>
            <a:normAutofit/>
          </a:bodyPr>
          <a:lstStyle/>
          <a:p>
            <a:pPr marL="203200" algn="just">
              <a:lnSpc>
                <a:spcPct val="108000"/>
              </a:lnSpc>
              <a:spcBef>
                <a:spcPts val="200"/>
              </a:spcBef>
              <a:spcAft>
                <a:spcPts val="0"/>
              </a:spcAft>
            </a:pPr>
            <a:r>
              <a:rPr lang="uk-UA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Базові цінності демократичного суспільства</a:t>
            </a:r>
            <a:r>
              <a:rPr lang="uk-UA" sz="2400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явища, процеси, норми життя, утвердження і розвиток яких мають найбільше значення для демократичного суспільства. Серед найважливіших з них: </a:t>
            </a:r>
            <a:r>
              <a:rPr lang="uk-UA" sz="2400" b="1" i="0" dirty="0">
                <a:solidFill>
                  <a:schemeClr val="accent1">
                    <a:lumMod val="75000"/>
                  </a:schemeClr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державність, добробут населення, національна безпека, відданість загальнолюдським цінностям, ідеалам свободи, відповідальність перед собою, своєю сім’єю та суспільством, послідовне утвердження демократичних засад розвитку суспільства, побудови правової держави, становлення громадянського суспільства.</a:t>
            </a:r>
            <a:endParaRPr lang="uk-UA" sz="2400" i="1" dirty="0">
              <a:solidFill>
                <a:schemeClr val="accent1">
                  <a:lumMod val="75000"/>
                </a:schemeClr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DE41AAC2-1F48-A3FC-AA27-3D8CF07029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9766" y="3958276"/>
            <a:ext cx="7972746" cy="289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631929"/>
      </p:ext>
    </p:extLst>
  </p:cSld>
  <p:clrMapOvr>
    <a:masterClrMapping/>
  </p:clrMapOvr>
</p:sld>
</file>

<file path=ppt/theme/theme1.xml><?xml version="1.0" encoding="utf-8"?>
<a:theme xmlns:a="http://schemas.openxmlformats.org/drawingml/2006/main" name="Віхоть">
  <a:themeElements>
    <a:clrScheme name="Віхоть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Віхоть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іхоть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109</TotalTime>
  <Words>687</Words>
  <Application>Microsoft Office PowerPoint</Application>
  <PresentationFormat>Широкий екран</PresentationFormat>
  <Paragraphs>32</Paragraphs>
  <Slides>11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8" baseType="lpstr">
      <vt:lpstr>Arial</vt:lpstr>
      <vt:lpstr>Calibri</vt:lpstr>
      <vt:lpstr>Century Gothic</vt:lpstr>
      <vt:lpstr>Symbol</vt:lpstr>
      <vt:lpstr>Times New Roman</vt:lpstr>
      <vt:lpstr>Wingdings 3</vt:lpstr>
      <vt:lpstr>Віхоть</vt:lpstr>
      <vt:lpstr>Правова, соціальна держава та громадянське суспільство. Демократія 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У демократичних державах інститути громадянського суспільства часто залучають до управління державними справами, зокрема для формування та організації державної правової політики. 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Правова, соціальна держава та громадянське суспільство. Демократія</dc:title>
  <dc:creator>Olga</dc:creator>
  <cp:lastModifiedBy>Olga</cp:lastModifiedBy>
  <cp:revision>3</cp:revision>
  <dcterms:created xsi:type="dcterms:W3CDTF">2023-11-02T19:11:56Z</dcterms:created>
  <dcterms:modified xsi:type="dcterms:W3CDTF">2024-03-12T21:09:59Z</dcterms:modified>
</cp:coreProperties>
</file>