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586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02722-FACD-431B-915F-B531A04DF4F0}" type="datetimeFigureOut">
              <a:rPr lang="uk-UA" smtClean="0"/>
              <a:t>11.02.2025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8B79A-AF36-4DFD-AC52-62E4DC6212B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75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8B79A-AF36-4DFD-AC52-62E4DC6212B1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75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2891A-BDD8-3996-E15C-F0A021C71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18" y="1253067"/>
            <a:ext cx="10178143" cy="4986866"/>
          </a:xfrm>
        </p:spPr>
        <p:txBody>
          <a:bodyPr>
            <a:normAutofit/>
          </a:bodyPr>
          <a:lstStyle/>
          <a:p>
            <a:pPr algn="l"/>
            <a:r>
              <a:rPr lang="ru-RU" sz="3600" b="1" i="1" u="sng" dirty="0" err="1"/>
              <a:t>Глобальні</a:t>
            </a:r>
            <a:r>
              <a:rPr lang="ru-RU" sz="3600" b="1" i="1" u="sng" dirty="0"/>
              <a:t> </a:t>
            </a:r>
            <a:r>
              <a:rPr lang="ru-RU" sz="3600" b="1" i="1" u="sng" dirty="0" err="1"/>
              <a:t>трансформаційні</a:t>
            </a:r>
            <a:r>
              <a:rPr lang="ru-RU" sz="3600" b="1" i="1" u="sng" dirty="0"/>
              <a:t> </a:t>
            </a:r>
            <a:r>
              <a:rPr lang="ru-RU" sz="3600" b="1" i="1" u="sng" dirty="0" err="1"/>
              <a:t>процеси</a:t>
            </a:r>
            <a:br>
              <a:rPr lang="uk-UA" sz="3600" b="1" dirty="0">
                <a:latin typeface="Times New Roman" pitchFamily="18" charset="0"/>
                <a:cs typeface="Times New Roman" pitchFamily="18" charset="0"/>
              </a:rPr>
            </a:br>
            <a:br>
              <a:rPr lang="uk-UA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cs typeface="Times New Roman" pitchFamily="18" charset="0"/>
              </a:rPr>
              <a:t>1. </a:t>
            </a:r>
            <a:r>
              <a:rPr lang="uk-UA" sz="2400" dirty="0"/>
              <a:t>Поняття «глобалізації». Еволюція напрямків глобалізації. </a:t>
            </a:r>
            <a:br>
              <a:rPr lang="uk-UA" sz="2400" dirty="0"/>
            </a:br>
            <a:r>
              <a:rPr lang="uk-UA" sz="2400" dirty="0"/>
              <a:t>2. Форми прояву глобалізації. </a:t>
            </a:r>
            <a:br>
              <a:rPr lang="uk-UA" sz="2400" dirty="0"/>
            </a:br>
            <a:r>
              <a:rPr lang="uk-UA" sz="2400" dirty="0"/>
              <a:t>3. Характер і особливості сучасного економічного глобалізму. </a:t>
            </a:r>
            <a:br>
              <a:rPr lang="uk-UA" sz="2400" dirty="0"/>
            </a:br>
            <a:r>
              <a:rPr lang="uk-UA" sz="2400" dirty="0"/>
              <a:t>4. Середовище міжнародного поділу праці. Інновації та інноваційні системи. </a:t>
            </a:r>
            <a:br>
              <a:rPr lang="uk-UA" sz="2400" dirty="0"/>
            </a:br>
            <a:r>
              <a:rPr lang="uk-UA" sz="2400" dirty="0"/>
              <a:t>5. Фінансова глобалізація. </a:t>
            </a:r>
            <a:br>
              <a:rPr lang="uk-UA" sz="2400" dirty="0"/>
            </a:br>
            <a:r>
              <a:rPr lang="uk-UA" sz="2400" dirty="0"/>
              <a:t>6. Культурна та політична глобалізація.</a:t>
            </a:r>
            <a:br>
              <a:rPr lang="uk-UA" sz="2400" dirty="0"/>
            </a:br>
            <a:br>
              <a:rPr lang="uk-UA" sz="2400" dirty="0"/>
            </a:br>
            <a:br>
              <a:rPr lang="uk-UA" sz="2200" dirty="0">
                <a:latin typeface="Times New Roman" pitchFamily="18" charset="0"/>
                <a:cs typeface="Times New Roman" pitchFamily="18" charset="0"/>
              </a:rPr>
            </a:br>
            <a:endParaRPr lang="uk-UA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9F26C30-9404-6602-8E95-9BB8AEDFA0B4}"/>
              </a:ext>
            </a:extLst>
          </p:cNvPr>
          <p:cNvSpPr txBox="1">
            <a:spLocks/>
          </p:cNvSpPr>
          <p:nvPr/>
        </p:nvSpPr>
        <p:spPr>
          <a:xfrm>
            <a:off x="1839686" y="3657987"/>
            <a:ext cx="10178143" cy="1893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88783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76" y="1356245"/>
            <a:ext cx="6045858" cy="314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9796"/>
            <a:ext cx="5156258" cy="253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95" y="2711768"/>
            <a:ext cx="4831363" cy="266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777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1800" b="1" i="1" u="sng" dirty="0">
                <a:latin typeface="Times New Roman" pitchFamily="18" charset="0"/>
                <a:cs typeface="Times New Roman" pitchFamily="18" charset="0"/>
              </a:rPr>
              <a:t>4. Середовище міжнародного поділу праці. Інновації та інноваційні системи.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quarter" idx="10"/>
          </p:nvPr>
        </p:nvSpPr>
        <p:spPr>
          <a:xfrm>
            <a:off x="236221" y="861060"/>
            <a:ext cx="11620818" cy="4909503"/>
          </a:xfrm>
        </p:spPr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6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МПП – це вищий ступінь суспільно-територіального поділу праці між країнами, що формує відповідні міжнародні, галузеві і регіонально-галузеві пропорції, забезпечує взаємозв'язок процесів розширеного відтворення у світовому господарстві та спирається на спеціалізацію виробництва окремих країн.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6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Виникнення та подальший розвиток МПП здійснюється під впливом низки різноманітних чинників, які можна систематизувати за такими ознаками: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uk-UA" sz="16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ПРИРОДНО-ГЕОГРАФІЧНІ: Відмінності в економіко-географічному положенні,кліматичних умовах, наявності природних ресурсів, чисельності населення.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uk-UA" sz="16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СОЦІАЛЬНО-ЕКОНОМІЧНІ: Особливості історичного розвитку, </a:t>
            </a:r>
            <a:r>
              <a:rPr lang="uk-UA" sz="1600" b="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соціальноекономічний</a:t>
            </a:r>
            <a:r>
              <a:rPr lang="uk-UA" sz="16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тип виробництва, темпи розвитку об’єктів виробничої і соціальної інфраструктури, характеристики робочої сили, масштаби і серійність виробництва, особливості розвитку виробничих і </a:t>
            </a:r>
            <a:r>
              <a:rPr lang="uk-UA" sz="1600" b="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зовнішньо-економічних</a:t>
            </a:r>
            <a:r>
              <a:rPr lang="uk-UA" sz="16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традицій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uk-UA" sz="16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НАУКОВО-ТЕХНІЧНІ: Науково-технічний потенціал, прискорення темпів морального зносу, технологічна диверсифікованість,розширення науково-дослідних і дослідно-конструкторських робіт.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600" b="0" dirty="0">
                <a:latin typeface="Times New Roman" pitchFamily="18" charset="0"/>
                <a:cs typeface="Times New Roman" pitchFamily="18" charset="0"/>
              </a:rPr>
              <a:t>Головними формами МПП є міжнародна спеціалізація виробництва (МСВ) і міжнародна кооперація виробництва (МКВ).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Міжнародна спеціалізація виробництва – </a:t>
            </a:r>
            <a:r>
              <a:rPr lang="uk-UA" sz="1600" b="0" dirty="0">
                <a:latin typeface="Times New Roman" pitchFamily="18" charset="0"/>
                <a:cs typeface="Times New Roman" pitchFamily="18" charset="0"/>
              </a:rPr>
              <a:t>це форма МПП між країнами, заснована на диференціації національних виробництв, зосередженні в окремих країнах виробництва певної продукції понад внутрішню потребу для інтенсивного обміну товарами, послугами, інформацією на зовнішньому ринку.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Міжнародна кооперація виробництва </a:t>
            </a:r>
            <a:r>
              <a:rPr lang="uk-UA" sz="1500" b="0" dirty="0">
                <a:latin typeface="Times New Roman" pitchFamily="18" charset="0"/>
                <a:cs typeface="Times New Roman" pitchFamily="18" charset="0"/>
              </a:rPr>
              <a:t>– це форма тривалих раціональних виробничих зв'язків, що встановлюються між спеціалізованими підприємствами.</a:t>
            </a: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 Як система економічних відносин, міжнародна кооперація характеризується: </a:t>
            </a:r>
            <a:r>
              <a:rPr lang="uk-UA" sz="1500" b="0" dirty="0">
                <a:latin typeface="Times New Roman" pitchFamily="18" charset="0"/>
                <a:cs typeface="Times New Roman" pitchFamily="18" charset="0"/>
              </a:rPr>
              <a:t>- об'єктом співробітництва або сферою діяльності, в якій здійснюється взаємодія; - методом співробітництва, тобто організаційними формами і засобами; - нормативним апаратом, за допомогою якого здійснюється спільне досягнення поставленої мети.</a:t>
            </a:r>
            <a:endParaRPr lang="uk-UA" sz="1500" b="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76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i="1" u="sng" dirty="0">
                <a:latin typeface="Times New Roman" pitchFamily="18" charset="0"/>
                <a:cs typeface="Times New Roman" pitchFamily="18" charset="0"/>
              </a:rPr>
              <a:t>Інновації та інноваційні системи.</a:t>
            </a:r>
            <a:endParaRPr lang="uk-UA" sz="250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quarter" idx="10"/>
          </p:nvPr>
        </p:nvSpPr>
        <p:spPr>
          <a:xfrm>
            <a:off x="251461" y="693420"/>
            <a:ext cx="11605578" cy="5077143"/>
          </a:xfrm>
        </p:spPr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500" b="0" dirty="0">
                <a:latin typeface="Times New Roman" pitchFamily="18" charset="0"/>
                <a:cs typeface="Times New Roman" pitchFamily="18" charset="0"/>
              </a:rPr>
              <a:t>Нарощування інноваційного потенціалу відіграє центральну роль у динаміці економічного зростання країн, що успішно розвиваються. З відкриттям кордонів для торгівлі та іноземних інвестицій, глобалізація надає можливостей для національних фірм поліпшувати свої конкурентні позиції. Але, необхідно зазначити, що прямим наслідком жорсткої конкурентної боротьби є поглиблення розриву у рівнях розвитку між країнами – лідерами світового співтовариства та рештою країн світу, яке супроводжується становленням глобального панування розвиненого центра.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500" dirty="0">
                <a:latin typeface="Times New Roman" pitchFamily="18" charset="0"/>
                <a:cs typeface="Times New Roman" pitchFamily="18" charset="0"/>
              </a:rPr>
              <a:t>В сучасних умовах під впливом процесів глобалізації змінюється інноваційна система країни та її регіонів: з однобу боку глобалізація призводе до змін у структурі національного споживання, а з іншого – посилює інтеграцію національних підприємств та фірм зі світовими інтегрованими виробничими системами, управління над якими на глобальному рівні здійснюють транснаціональні корпорації. Концепція глобалізації інноваційного розвитку має прояв у таких напрямах сучасної економіки: розширення міжнародної інтеграції економічної діяльності та підвищення важливості знань в економічних процесах.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500" b="0" dirty="0">
                <a:latin typeface="Times New Roman" pitchFamily="18" charset="0"/>
                <a:cs typeface="Times New Roman" pitchFamily="18" charset="0"/>
              </a:rPr>
              <a:t>Інтегровані у глобальні, ефективні національні інноваційні системи дозволяють диверсифікувати структуру економіки, підвищувати якість життя населення, а отже, – і міжнародну конкурентоспроможність держав. За таких умов розвиток і досконала структура відтворення інновацій є важливим вектором посткризової політики розвинених країн світу. Велике значення у формуванні інноваційної політики з метою реструктуризації та підвищення конкурентоспроможності промисловості набуває не тільки вироблення чіткої стратегії інноваційного розвитку, її спрямованість на формування прогресивних технологічних пристроїв, але й здатність використовувати можливі інструменти прямого та непрямого державного регулювання інноваційної діяльності. Що стосується змін в самій інноваційній системі, то головними стратегічними напрямами для здійснення необхідних заходів по підвищенню якості її функціонування є наступні: адаптація інноваційної системи України до умов глобалізації і конкуренції; поліпшення загальних умов для притоку іноземних інвестицій в економіку України; створення законодавчих норм, ідентичних для вітчизняних та зарубіжних інвесторів; переорієнтація системи продукування інновацій на ринковий попит споживача. </a:t>
            </a:r>
          </a:p>
        </p:txBody>
      </p:sp>
    </p:spTree>
    <p:extLst>
      <p:ext uri="{BB962C8B-B14F-4D97-AF65-F5344CB8AC3E}">
        <p14:creationId xmlns:p14="http://schemas.microsoft.com/office/powerpoint/2010/main" val="3329109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500" b="1" i="1" u="sng" dirty="0">
                <a:latin typeface="Times New Roman" pitchFamily="18" charset="0"/>
                <a:cs typeface="Times New Roman" pitchFamily="18" charset="0"/>
              </a:rPr>
              <a:t>5. Фінансова глобалізація.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quarter" idx="10"/>
          </p:nvPr>
        </p:nvSpPr>
        <p:spPr>
          <a:xfrm>
            <a:off x="190501" y="701040"/>
            <a:ext cx="11666538" cy="5069523"/>
          </a:xfrm>
        </p:spPr>
        <p:txBody>
          <a:bodyPr/>
          <a:lstStyle/>
          <a:p>
            <a:pPr marL="0" indent="45720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Фінансова глобалізація – один із напрямів глобалізації, який розуміють як вільний та ефективний рух капіталів між країнами та регіонами, функціонування глобального ринку, формування системи наднаціонального регулювання міжнародних фінансів, реалізацію глобальних фінансових стратегій ТНК і транснаціональних банків.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700" b="0" dirty="0">
                <a:latin typeface="Times New Roman" pitchFamily="18" charset="0"/>
                <a:cs typeface="Times New Roman" pitchFamily="18" charset="0"/>
              </a:rPr>
              <a:t>Аналітики фінансових ринків відзначають, що в основі глобалізації фінансової системи лежить взаємодія таких явищ: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1700" b="0" dirty="0">
                <a:latin typeface="Times New Roman" pitchFamily="18" charset="0"/>
                <a:cs typeface="Times New Roman" pitchFamily="18" charset="0"/>
              </a:rPr>
              <a:t>технічний прогрес, який дозволяє здійснювати міжнародні фінансові угоди у режимі реального часу і значно скоротити витрати на транспорт та комунікацію;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1700" b="0" dirty="0">
                <a:latin typeface="Times New Roman" pitchFamily="18" charset="0"/>
                <a:cs typeface="Times New Roman" pitchFamily="18" charset="0"/>
              </a:rPr>
              <a:t>зростаюча конкуренція, з одного боку, між кредитними і фінансовими інституціями на фінансових ринках, а з іншого — між самими фінансовими ринками внаслідок значного розвитку інформаційних технологій і </a:t>
            </a:r>
            <a:r>
              <a:rPr lang="uk-UA" sz="1700" b="0" dirty="0" err="1">
                <a:latin typeface="Times New Roman" pitchFamily="18" charset="0"/>
                <a:cs typeface="Times New Roman" pitchFamily="18" charset="0"/>
              </a:rPr>
              <a:t>телекомунікацій</a:t>
            </a:r>
            <a:r>
              <a:rPr lang="uk-UA" sz="1700" b="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1700" b="0" dirty="0">
                <a:latin typeface="Times New Roman" pitchFamily="18" charset="0"/>
                <a:cs typeface="Times New Roman" pitchFamily="18" charset="0"/>
              </a:rPr>
              <a:t>реструктуризація кредитних і фінансових інституцій шляхом їх злиття і поглинання як наслідок зростаючої конкуренції між ними;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1700" b="0" dirty="0">
                <a:latin typeface="Times New Roman" pitchFamily="18" charset="0"/>
                <a:cs typeface="Times New Roman" pitchFamily="18" charset="0"/>
              </a:rPr>
              <a:t>широка інтернаціоналізація бізнесу через посилення транснаціонального характеру діяльності корпорацій;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1700" b="0" dirty="0">
                <a:latin typeface="Times New Roman" pitchFamily="18" charset="0"/>
                <a:cs typeface="Times New Roman" pitchFamily="18" charset="0"/>
              </a:rPr>
              <a:t>консолідація регіональних інтеграційних об’єднань (в Європі — Економічний і валютний союз);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1700" b="0" dirty="0">
                <a:latin typeface="Times New Roman" pitchFamily="18" charset="0"/>
                <a:cs typeface="Times New Roman" pitchFamily="18" charset="0"/>
              </a:rPr>
              <a:t>послаблення жорсткого контролю щодо здійснення міжнародних угод, пов’язаних з рухом капіталу дерегулювання фондових бірж як в індустріальних, так і в інших групах країн;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1700" b="0" dirty="0">
                <a:latin typeface="Times New Roman" pitchFamily="18" charset="0"/>
                <a:cs typeface="Times New Roman" pitchFamily="18" charset="0"/>
              </a:rPr>
              <a:t>макроекономічна стабілізація і реформи у ряді країн, що розвиваються, і країн з перехідною економікою, що створили сприятливий клімат для іноземних інвесторів; приватизація у країнах, що розвиваються, і </a:t>
            </a:r>
            <a:r>
              <a:rPr lang="uk-UA" sz="1700" b="0" dirty="0" err="1">
                <a:latin typeface="Times New Roman" pitchFamily="18" charset="0"/>
                <a:cs typeface="Times New Roman" pitchFamily="18" charset="0"/>
              </a:rPr>
              <a:t>трансформуючих</a:t>
            </a:r>
            <a:r>
              <a:rPr lang="uk-UA" sz="1700" b="0" dirty="0">
                <a:latin typeface="Times New Roman" pitchFamily="18" charset="0"/>
                <a:cs typeface="Times New Roman" pitchFamily="18" charset="0"/>
              </a:rPr>
              <a:t>, що сприяло виникненню нових комерційних боргових інструментів;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1700" b="0" dirty="0">
                <a:latin typeface="Times New Roman" pitchFamily="18" charset="0"/>
                <a:cs typeface="Times New Roman" pitchFamily="18" charset="0"/>
              </a:rPr>
              <a:t>широке використання «принципу важеля» (значне позичання коштів для своїх інвестицій) і розвиток процесів </a:t>
            </a:r>
            <a:r>
              <a:rPr lang="uk-UA" sz="1700" b="0" dirty="0" err="1">
                <a:latin typeface="Times New Roman" pitchFamily="18" charset="0"/>
                <a:cs typeface="Times New Roman" pitchFamily="18" charset="0"/>
              </a:rPr>
              <a:t>сек’юритиза­ції</a:t>
            </a:r>
            <a:r>
              <a:rPr lang="uk-UA" sz="1700" b="0" dirty="0">
                <a:latin typeface="Times New Roman" pitchFamily="18" charset="0"/>
                <a:cs typeface="Times New Roman" pitchFamily="18" charset="0"/>
              </a:rPr>
              <a:t> активів у промислово розвинутих країнах.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22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Глобалізація економічного розвитку - презентація з економі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472122"/>
            <a:ext cx="6722003" cy="503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97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76391"/>
            <a:ext cx="4787900" cy="358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52" y="836817"/>
            <a:ext cx="4234099" cy="406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4333" y="220133"/>
            <a:ext cx="100414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b="1" i="1" u="sng" dirty="0">
                <a:latin typeface="Times New Roman" pitchFamily="18" charset="0"/>
                <a:cs typeface="Times New Roman" pitchFamily="18" charset="0"/>
              </a:rPr>
              <a:t>6. Культурна та політична глобалізація</a:t>
            </a:r>
          </a:p>
        </p:txBody>
      </p:sp>
    </p:spTree>
    <p:extLst>
      <p:ext uri="{BB962C8B-B14F-4D97-AF65-F5344CB8AC3E}">
        <p14:creationId xmlns:p14="http://schemas.microsoft.com/office/powerpoint/2010/main" val="2796580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Політична глобалізація - це процес, за допомогою якого створюються нормативно-правові акти, що досягають глобального охоплення. Таким чином, значна частина країн світу зобов'язується дотримуватися певних вказівок.</a:t>
            </a:r>
            <a:endParaRPr lang="uk-UA" sz="2000" b="0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По-іншому, політична глобалізація - це явище, за якого виникають міжнародні механізми та інститути, до яких все більше і більше країн вирішують приєднатися. Потім вони обіцяють дотримуватися певних норм, наприклад, щодо поваги прав людини.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Політична глобалізація йде паралельно із соціальною глобалізацією, тобто процесом, за допомогою якого всі люди світу домагаються визнання однакових прав.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Так само ми не повинні нехтувати ключовою роллю технології, яка робить можливим дистанційне спілкування в режимі реального часу. Це впливає на політичну глобалізацію, оскільки, у випадку, якщо країна порушить, наприклад, свої міжнародні зобов'язання, це негайно розповсюдиться.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Окремими прикладами політичної глобалізації є ООН (</a:t>
            </a:r>
            <a:r>
              <a:rPr lang="uk-UA" sz="2000" b="0" dirty="0" err="1">
                <a:latin typeface="Times New Roman" pitchFamily="18" charset="0"/>
                <a:cs typeface="Times New Roman" pitchFamily="18" charset="0"/>
              </a:rPr>
              <a:t>ООН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), Всесвітня організація охорони здоров’я (ВООЗ) та Організація американських держав (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OAS).</a:t>
            </a:r>
            <a:endParaRPr lang="uk-UA" sz="2000" b="0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endParaRPr lang="uk-UA" sz="2000" b="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000" b="0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186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sz="quarter" idx="10"/>
          </p:nvPr>
        </p:nvSpPr>
        <p:spPr>
          <a:xfrm>
            <a:off x="546630" y="306916"/>
            <a:ext cx="5168370" cy="4764617"/>
          </a:xfrm>
        </p:spPr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600" b="0" dirty="0">
                <a:latin typeface="Times New Roman" pitchFamily="18" charset="0"/>
                <a:cs typeface="Times New Roman" pitchFamily="18" charset="0"/>
              </a:rPr>
              <a:t>Політична глобалізація головним чином має такі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uk-UA" sz="1600" b="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1600" b="0" dirty="0">
                <a:latin typeface="Times New Roman" pitchFamily="18" charset="0"/>
                <a:cs typeface="Times New Roman" pitchFamily="18" charset="0"/>
              </a:rPr>
              <a:t>Це дозволяє країнам співпрацювати в боротьбі із такими загальними проблемами, як бідність, глобальне потепління або недоїдання.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1600" b="0" dirty="0">
                <a:latin typeface="Times New Roman" pitchFamily="18" charset="0"/>
                <a:cs typeface="Times New Roman" pitchFamily="18" charset="0"/>
              </a:rPr>
              <a:t>Дипломатичне вирішення конфліктів між країнами можна шукати через міжнародні організації.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1600" b="0" dirty="0">
                <a:latin typeface="Times New Roman" pitchFamily="18" charset="0"/>
                <a:cs typeface="Times New Roman" pitchFamily="18" charset="0"/>
              </a:rPr>
              <a:t>Завдяки політичній глобалізації існують міжнародні органи, до яких громадяни можуть звертатися у разі порушення їх прав. Це може мати найбільше значення, наприклад, якщо уряд здійснює геноцид проти власного народу.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1600" b="0" dirty="0">
                <a:latin typeface="Times New Roman" pitchFamily="18" charset="0"/>
                <a:cs typeface="Times New Roman" pitchFamily="18" charset="0"/>
              </a:rPr>
              <a:t>Потрапляючи під пильну увагу міжнародного співтовариства, ризик авторитаризму зменшиться. На цьому етапі згадаймо, що на виборчих процесах зазвичай працюють іноземні спостерігачі.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09733" y="245533"/>
            <a:ext cx="5926667" cy="4430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Однак політична глобалізація має і деякі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недоліки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285750" algn="just">
              <a:buFont typeface="Arial" pitchFamily="34" charset="0"/>
              <a:buChar char="•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Приймаючи міжнародні угоди, країни відмовляються від частини свого суверенітету. Іншими словами, уряд не має вільних рук застосовувати заходи, що суперечать раніше підписаним угодам.</a:t>
            </a:r>
          </a:p>
          <a:p>
            <a:pPr indent="285750" algn="just">
              <a:buFont typeface="Arial" pitchFamily="34" charset="0"/>
              <a:buChar char="•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Продовжуючи вищезазначене, втрата суверенітету може спричинити невдоволення певної частини населення. Це відбувається переважно в контексті економічної чи політичної кризи, і в підсумку може призвести до появи націоналістичних рухів.</a:t>
            </a:r>
          </a:p>
          <a:p>
            <a:pPr indent="285750" algn="just">
              <a:buFont typeface="Arial" pitchFamily="34" charset="0"/>
              <a:buChar char="•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Може трапитися так, що країни з більшою економічною та політичною владою досягають більшого впливу в міжнародних організаціях, нав’язуючи порядок денний та умови. Однак передбачається, що всі країни, що належать до наднаціонального утворення, повинні мати представництво в ньому, розраховуючи, теоретично, голосом і голосом.</a:t>
            </a:r>
          </a:p>
          <a:p>
            <a:pPr indent="457200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9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500" b="1" i="1" dirty="0">
                <a:latin typeface="Times New Roman" pitchFamily="18" charset="0"/>
                <a:cs typeface="Times New Roman" pitchFamily="18" charset="0"/>
              </a:rPr>
              <a:t>1. Поняття «глобалізації». Трансформація міжнародної економіки у глобальну. Еволюція напрямків глобалізації.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quarter" idx="10"/>
          </p:nvPr>
        </p:nvSpPr>
        <p:spPr>
          <a:xfrm>
            <a:off x="338667" y="1016000"/>
            <a:ext cx="11518371" cy="4754563"/>
          </a:xfrm>
        </p:spPr>
        <p:txBody>
          <a:bodyPr/>
          <a:lstStyle/>
          <a:p>
            <a:pPr marL="0" indent="45720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Глобалізація</a:t>
            </a:r>
            <a:r>
              <a:rPr lang="uk-UA" sz="18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(від англ. "</a:t>
            </a:r>
            <a:r>
              <a:rPr lang="en-US" sz="18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globe" – </a:t>
            </a:r>
            <a:r>
              <a:rPr lang="uk-UA" sz="18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земна куля) – складний, багатогранний процес, який має безліч проявів та включає багато проблем. Саме це робить проблематичним дати єдине, однозначно сформульоване визначення глобалізації, яке б охопило всі сторони цього вкрай складного явища, що має планетарні масштаби. Існують такі визначення:</a:t>
            </a:r>
          </a:p>
          <a:p>
            <a:pPr marL="0" indent="457200" algn="just" fontAlgn="base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Глобалізація</a:t>
            </a:r>
            <a:r>
              <a:rPr lang="uk-UA" sz="18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тривалий процес інтеграції національних економік світу з метою розв’язання глобальних проблем людства.</a:t>
            </a:r>
          </a:p>
          <a:p>
            <a:pPr marL="0" indent="457200" algn="just" fontAlgn="base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Глобалізація</a:t>
            </a:r>
            <a:r>
              <a:rPr lang="uk-UA" sz="18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складне явище взаємозалежності економік, що виникає у зв’язку з обміном товарів і послуг та потоками капіталів.</a:t>
            </a:r>
          </a:p>
          <a:p>
            <a:pPr marL="0" indent="457200" algn="just" fontAlgn="base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Глобалізація</a:t>
            </a:r>
            <a:r>
              <a:rPr lang="uk-UA" sz="18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процес, завдяки якому досягнення, рішення і діяльність людей в одній частині земної кулі справляють значний вплив на окремих людей і їхні спільноти в усіх частинах світу.</a:t>
            </a:r>
          </a:p>
          <a:p>
            <a:pPr marL="0" indent="457200" algn="just" fontAlgn="base">
              <a:lnSpc>
                <a:spcPct val="100000"/>
              </a:lnSpc>
              <a:spcBef>
                <a:spcPts val="0"/>
              </a:spcBef>
            </a:pPr>
            <a:r>
              <a:rPr lang="uk-UA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Глобалізація</a:t>
            </a:r>
            <a:r>
              <a:rPr lang="uk-UA" sz="18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сукупність викликів і проблем сьогодення.</a:t>
            </a:r>
          </a:p>
          <a:p>
            <a:pPr marL="0" indent="457200" algn="just" fontAlgn="base">
              <a:lnSpc>
                <a:spcPct val="100000"/>
              </a:lnSpc>
              <a:spcBef>
                <a:spcPts val="0"/>
              </a:spcBef>
            </a:pPr>
            <a:r>
              <a:rPr lang="uk-UA" sz="18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 </a:t>
            </a:r>
            <a:r>
              <a:rPr lang="uk-UA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глобалізацією світового господарства розуміють </a:t>
            </a:r>
            <a:r>
              <a:rPr lang="uk-UA" sz="18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 посилення взаємозв’язку національних економік країн світу, що знаходить своє вираження в утворенні світового ринку товарів і послуг, фінансів; становленні глобального інформаційного простору, перетворенні знання в основний елемент суспільного багатства, виході бізнесу за національні кордони через формування </a:t>
            </a:r>
            <a:r>
              <a:rPr lang="uk-UA" sz="1800" b="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ТНК</a:t>
            </a:r>
            <a:r>
              <a:rPr lang="uk-UA" sz="18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(транснаціональні компанії), впровадженні і домінуванні в повсякденній практиці міжнародних відносин і внутрішньополітичного життя народів принципово нових і універсальних ліберально-демократичних цінностей тощо.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1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0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sz="quarter" idx="10"/>
          </p:nvPr>
        </p:nvSpPr>
        <p:spPr>
          <a:xfrm>
            <a:off x="152401" y="194734"/>
            <a:ext cx="11704638" cy="5575830"/>
          </a:xfrm>
        </p:spPr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i="1" u="sng" dirty="0">
                <a:latin typeface="Times New Roman" pitchFamily="18" charset="0"/>
                <a:cs typeface="Times New Roman" pitchFamily="18" charset="0"/>
              </a:rPr>
              <a:t>Основними ознаками процесу глобалізації є: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- взаємозалежність національних економік та їхнє взаємопроникнення, формування міжнародних виробничих комплексів поза національними кордонами;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зростаюча фінансова єдність та взаємозалежність фінансово-економічних систем країн світу;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послаблення можливостей національних держав щодо формування незалежної економічної політики; - розширення масштабів обміну та інтенсифікація процесів руху товарів, капіталів, трудових ресурсів;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створення інституцій міждержавного, міжнародного регулювання глобальних проблем;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тяжіння світової економіки до єдиних стандартів, цінностей, принципів функціонування.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uk-UA" sz="2000" b="0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/>
              <a:t>Виокремлюють кілька базових концепцій, що віддзеркалюють історичні кордони феномену глобалізації: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000" b="0" dirty="0"/>
              <a:t>концепція глобалізації як зміни форм історичного процесу (концепція «архаїчної глобалізації»);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000" b="0" dirty="0"/>
              <a:t>- концепція глобалізації як сучасного економічного феномену (концепція реалістів);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2000" b="0" dirty="0"/>
              <a:t>- концепція </a:t>
            </a:r>
            <a:r>
              <a:rPr lang="uk-UA" sz="2000" b="0" dirty="0" err="1"/>
              <a:t>протоглобалістів</a:t>
            </a:r>
            <a:r>
              <a:rPr lang="uk-UA" sz="2000" b="0" dirty="0"/>
              <a:t>.</a:t>
            </a:r>
            <a:endParaRPr lang="uk-UA" sz="20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228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sz="quarter" idx="10"/>
          </p:nvPr>
        </p:nvSpPr>
        <p:spPr>
          <a:xfrm>
            <a:off x="228601" y="304800"/>
            <a:ext cx="11628438" cy="5465763"/>
          </a:xfrm>
        </p:spPr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Етапи глобалізації: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0" i="1" dirty="0">
                <a:latin typeface="Times New Roman" pitchFamily="18" charset="0"/>
                <a:cs typeface="Times New Roman" pitchFamily="18" charset="0"/>
              </a:rPr>
              <a:t>– перший етап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— створення імперій на основі торговельних інтересів, симбіозу держави та релігії (Рим, Візантія, Китай, Київська Русь);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0" i="1" dirty="0">
                <a:latin typeface="Times New Roman" pitchFamily="18" charset="0"/>
                <a:cs typeface="Times New Roman" pitchFamily="18" charset="0"/>
              </a:rPr>
              <a:t>– другий етап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— період великих географічних відкриттів і створення економічних імперій і перших глобальних корпорацій (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XV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ст.);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0" i="1" dirty="0">
                <a:latin typeface="Times New Roman" pitchFamily="18" charset="0"/>
                <a:cs typeface="Times New Roman" pitchFamily="18" charset="0"/>
              </a:rPr>
              <a:t>– третій етап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— промислова революція (Європа,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ІІІ ст.) і формування міжнародних ринків;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0" i="1" dirty="0">
                <a:latin typeface="Times New Roman" pitchFamily="18" charset="0"/>
                <a:cs typeface="Times New Roman" pitchFamily="18" charset="0"/>
              </a:rPr>
              <a:t>– четвертий етап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— епоха світових війн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ст. (1914 — 1918, 1939 —1945, 1948 — 1989 («холодна» економічна світова війна);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b="0" i="1" dirty="0">
                <a:latin typeface="Times New Roman" pitchFamily="18" charset="0"/>
                <a:cs typeface="Times New Roman" pitchFamily="18" charset="0"/>
              </a:rPr>
              <a:t>– п’ятий етап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— інформаційна революція (починаючи з другої половини </a:t>
            </a:r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uk-UA" sz="2000" b="0" dirty="0">
                <a:latin typeface="Times New Roman" pitchFamily="18" charset="0"/>
                <a:cs typeface="Times New Roman" pitchFamily="18" charset="0"/>
              </a:rPr>
              <a:t>ст.).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1800" i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i="1" u="sng" dirty="0" err="1">
                <a:latin typeface="Times New Roman" pitchFamily="18" charset="0"/>
                <a:cs typeface="Times New Roman" pitchFamily="18" charset="0"/>
              </a:rPr>
              <a:t>Теоретико</a:t>
            </a:r>
            <a:r>
              <a:rPr lang="uk-UA" sz="1800" i="1" u="sng" dirty="0">
                <a:latin typeface="Times New Roman" pitchFamily="18" charset="0"/>
                <a:cs typeface="Times New Roman" pitchFamily="18" charset="0"/>
              </a:rPr>
              <a:t> - методологічні основи аналізу глобалізації зводяться до використання наступних підходів: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1800" b="0" dirty="0">
                <a:latin typeface="Times New Roman" pitchFamily="18" charset="0"/>
                <a:cs typeface="Times New Roman" pitchFamily="18" charset="0"/>
              </a:rPr>
              <a:t>функціональний підхід — акцент робиться на ролі національних держав у праві спасіння національних економік від згубного впливу «гібридної» і «космополітичної» глобалізації.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1800" b="0" dirty="0">
                <a:latin typeface="Times New Roman" pitchFamily="18" charset="0"/>
                <a:cs typeface="Times New Roman" pitchFamily="18" charset="0"/>
              </a:rPr>
              <a:t>апологетичний підхід — підкреслює роль глобальних ринків в інноваційних процесах, обмежуючи втручання держави у процеси «космополітичної глобалізації».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1800" b="0" dirty="0">
                <a:latin typeface="Times New Roman" pitchFamily="18" charset="0"/>
                <a:cs typeface="Times New Roman" pitchFamily="18" charset="0"/>
              </a:rPr>
              <a:t>технологічний підхід — головна увага приділяється найновішим «кібернетичним» технологіям як умовно вибіркової, «гібридної глобалізації», яка допомагає периферійним країнам інтегруватися в глобальну економіку, зберігаючи власне регіональну специфіку.</a:t>
            </a:r>
          </a:p>
        </p:txBody>
      </p:sp>
    </p:spTree>
    <p:extLst>
      <p:ext uri="{BB962C8B-B14F-4D97-AF65-F5344CB8AC3E}">
        <p14:creationId xmlns:p14="http://schemas.microsoft.com/office/powerpoint/2010/main" val="396640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лобалізація як тенденція розвитку людства. Глобальні проблеми світового  господарства, Періодизація розвитку науки в глобальному світі, Класифікація  глобальних проблем, Класифікація глобальних проблем за групами, Основні  шляхи розв'язання екологічної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51367"/>
            <a:ext cx="4834370" cy="533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45" y="1595967"/>
            <a:ext cx="6627862" cy="244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36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667" y="188914"/>
            <a:ext cx="11518369" cy="496886"/>
          </a:xfrm>
        </p:spPr>
        <p:txBody>
          <a:bodyPr>
            <a:normAutofit/>
          </a:bodyPr>
          <a:lstStyle/>
          <a:p>
            <a:r>
              <a:rPr lang="uk-UA" sz="2500" b="1" i="1" u="sng" dirty="0">
                <a:latin typeface="Times New Roman" pitchFamily="18" charset="0"/>
                <a:cs typeface="Times New Roman" pitchFamily="18" charset="0"/>
              </a:rPr>
              <a:t>2. Форми прояву глобалізації.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quarter" idx="10"/>
          </p:nvPr>
        </p:nvSpPr>
        <p:spPr>
          <a:xfrm>
            <a:off x="237067" y="702734"/>
            <a:ext cx="11619971" cy="5067830"/>
          </a:xfrm>
        </p:spPr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Пріоритетні напрями розвитку глобалізації міжнародної економіки (форми прояву глобалізації або основні риси глобалізації):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20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поглиблення міжнародного поділу праці з його переходом від спільного до специфічного і єдиного;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20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зростаюча лібералізація міжнародної торгівлі, виражена у відкритті національних ринків товарів і послуг шляхом поступового зняття торгівельних обмежень і бар’єрів;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20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посилення впливу транснаціональних корпорацій, концентрація і централізація капіталу на підставі процесів злиття і поглинення компаній і банків;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20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випереджуюче зростання руху капіталу у відношенні до руху товарів, формування світового фінансового ринку, збільшення потоків портфельних і прямих іноземних інвестицій;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20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інформаційно-технологічна революція, переворот в засобах </a:t>
            </a:r>
            <a:r>
              <a:rPr lang="uk-UA" sz="2000" b="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телекомунікацій</a:t>
            </a:r>
            <a:r>
              <a:rPr lang="uk-UA" sz="20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базі електроніки, кібернетики, супутникових систем зв’язку;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r>
              <a:rPr lang="uk-UA" sz="20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розвиток інтеграційних тенденцій на регіональному, субрегіональному і міжрегіональному рівнях, зростання ролі наднаціональних органів у світовій політиці та економіки.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04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sz="quarter" idx="10"/>
          </p:nvPr>
        </p:nvSpPr>
        <p:spPr>
          <a:xfrm>
            <a:off x="185738" y="101600"/>
            <a:ext cx="11671300" cy="5668963"/>
          </a:xfrm>
        </p:spPr>
        <p:txBody>
          <a:bodyPr/>
          <a:lstStyle/>
          <a:p>
            <a:pPr marL="0" indent="0" algn="ctr">
              <a:buNone/>
            </a:pPr>
            <a:r>
              <a:rPr lang="uk-UA" sz="2500" dirty="0">
                <a:latin typeface="Times New Roman" pitchFamily="18" charset="0"/>
                <a:cs typeface="Times New Roman" pitchFamily="18" charset="0"/>
              </a:rPr>
              <a:t>3. Характер і особливості сучасного економічного глобалізму.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i="1" u="sng" dirty="0">
                <a:latin typeface="Times New Roman" pitchFamily="18" charset="0"/>
                <a:cs typeface="Times New Roman" pitchFamily="18" charset="0"/>
              </a:rPr>
              <a:t>Передумови глобалізації можна згрупувати наступним чином: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виробничі, науково-технічні й технологічні: </a:t>
            </a:r>
            <a:r>
              <a:rPr lang="uk-UA" sz="1800" b="0" dirty="0">
                <a:latin typeface="Times New Roman" pitchFamily="18" charset="0"/>
                <a:cs typeface="Times New Roman" pitchFamily="18" charset="0"/>
              </a:rPr>
              <a:t>різке зростання масштабів виробництва; перехід до нового технологічного способу виробництва — до високих, наукомістких технологій; якісно нове покоління засобів транспорту й зв’язку і їхня уніфікація, що забезпечують швидке поширення товарів і послуг, ресурсів і ідей з використанням їх у найбільш сприятливих умовах; швидке поширення знань у результаті наукового або іншого видів інтелектуального </a:t>
            </a:r>
            <a:r>
              <a:rPr lang="uk-UA" sz="1800" b="0" dirty="0" err="1">
                <a:latin typeface="Times New Roman" pitchFamily="18" charset="0"/>
                <a:cs typeface="Times New Roman" pitchFamily="18" charset="0"/>
              </a:rPr>
              <a:t>взаємообміну</a:t>
            </a:r>
            <a:r>
              <a:rPr lang="uk-UA" sz="1800" b="0" dirty="0">
                <a:latin typeface="Times New Roman" pitchFamily="18" charset="0"/>
                <a:cs typeface="Times New Roman" pitchFamily="18" charset="0"/>
              </a:rPr>
              <a:t>; різке скорочення завдяки передовим технологіям транспортних, телекомунікаційних витрат, значне зниження витрат на обробку, зберігання й використання інформації, що полегшує глобальну інтеграцію національних ринків;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політичні: </a:t>
            </a:r>
            <a:r>
              <a:rPr lang="uk-UA" sz="1800" b="0" dirty="0">
                <a:latin typeface="Times New Roman" pitchFamily="18" charset="0"/>
                <a:cs typeface="Times New Roman" pitchFamily="18" charset="0"/>
              </a:rPr>
              <a:t>ослаблення твердості державних кордонів, полегшення свободи пересування громадян, товарів і послуг, капіталів; подолання політичних розбіжностей між Сходом і Заходом;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соціальні й культурні: </a:t>
            </a:r>
            <a:r>
              <a:rPr lang="uk-UA" sz="1800" b="0" dirty="0">
                <a:latin typeface="Times New Roman" pitchFamily="18" charset="0"/>
                <a:cs typeface="Times New Roman" pitchFamily="18" charset="0"/>
              </a:rPr>
              <a:t>ослаблення ролі звичок і традицій, соціальних зв’язків і звичаїв, подолання національної обмеженості; виникнення глобальної однодумності в оцінці ринкової економіки й системи вільної торгівлі; прояв тенденції формування глобалізованих «однорідних» засобів масової інформації, мистецтва; подолання границь в освіті завдяки розвитку дистанційного навчання; лібералізація підготовки трудових ресурсів, що веде до ослаблення контролю національних держав за відтворення «людського капіталу».</a:t>
            </a:r>
          </a:p>
          <a:p>
            <a:pPr marL="0" indent="0" algn="ctr">
              <a:buNone/>
            </a:pPr>
            <a:endParaRPr lang="uk-UA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259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sz="quarter" idx="10"/>
          </p:nvPr>
        </p:nvSpPr>
        <p:spPr>
          <a:xfrm>
            <a:off x="167641" y="121920"/>
            <a:ext cx="11689398" cy="5648643"/>
          </a:xfrm>
        </p:spPr>
        <p:txBody>
          <a:bodyPr/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Глобальна економіка </a:t>
            </a:r>
            <a:r>
              <a:rPr lang="uk-UA" sz="1800" b="0" dirty="0">
                <a:latin typeface="Times New Roman" pitchFamily="18" charset="0"/>
                <a:cs typeface="Times New Roman" pitchFamily="18" charset="0"/>
              </a:rPr>
              <a:t>- це зовсім нова історична реальність, відмінна від світової економіки, у якій процеси нагромадження капіталу відбуваються в усьому світі.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Метою глобальної економіки </a:t>
            </a:r>
            <a:r>
              <a:rPr lang="uk-UA" sz="1800" b="0" dirty="0">
                <a:latin typeface="Times New Roman" pitchFamily="18" charset="0"/>
                <a:cs typeface="Times New Roman" pitchFamily="18" charset="0"/>
              </a:rPr>
              <a:t>є зростання обсягів виробництва, посилення стимулюючої конкуренції, зниження цін, підвищення продуктивності праці,що рахунок глобальних комунікацій інтелектуалізує виробництво та споживання і сприяє прискоренню розвитку країн.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Методологія глобальної економіки </a:t>
            </a:r>
            <a:r>
              <a:rPr lang="uk-UA" sz="1800" b="0" dirty="0">
                <a:latin typeface="Times New Roman" pitchFamily="18" charset="0"/>
                <a:cs typeface="Times New Roman" pitchFamily="18" charset="0"/>
              </a:rPr>
              <a:t>базується на реалізації системного комплексного підходу до дослідження глобальних проблем не в статиці, а в динаміці світового розвитку, тобто в процесі глобальних трансформацій і </a:t>
            </a:r>
            <a:r>
              <a:rPr lang="uk-UA" sz="1800" b="0" dirty="0" err="1">
                <a:latin typeface="Times New Roman" pitchFamily="18" charset="0"/>
                <a:cs typeface="Times New Roman" pitchFamily="18" charset="0"/>
              </a:rPr>
              <a:t>глоблізацції</a:t>
            </a:r>
            <a:r>
              <a:rPr lang="uk-UA" sz="1800" b="0" dirty="0">
                <a:latin typeface="Times New Roman" pitchFamily="18" charset="0"/>
                <a:cs typeface="Times New Roman" pitchFamily="18" charset="0"/>
              </a:rPr>
              <a:t> розвитку.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Глобалізація економіки, </a:t>
            </a:r>
            <a:r>
              <a:rPr lang="uk-UA" sz="1800" b="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розширення зовнішньоекономічних зв’язків виявляється у підвищенні ролі і збільшенні масштабів діяльності транснаціональних кооперацій (ТНК). Вони дедалі більшою мірою стають визначальним фактором для вирішення долі тієї чи іншої країни в міжнародній системі економічних зв'язків. Активна виробнича, інвестиційна, торговельна діяльність ТНК дає їм змогу виконувати функцію міжнародного регулятора виробництва та розподілу продукції</a:t>
            </a:r>
            <a:endParaRPr lang="uk-UA" sz="1800" b="0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Глобальна економіка має декілька особливостей. </a:t>
            </a:r>
            <a:r>
              <a:rPr lang="uk-UA" sz="1800" b="0" i="1" dirty="0">
                <a:latin typeface="Times New Roman" pitchFamily="18" charset="0"/>
                <a:cs typeface="Times New Roman" pitchFamily="18" charset="0"/>
              </a:rPr>
              <a:t>Першою</a:t>
            </a:r>
            <a:r>
              <a:rPr lang="uk-UA" sz="1800" b="0" dirty="0">
                <a:latin typeface="Times New Roman" pitchFamily="18" charset="0"/>
                <a:cs typeface="Times New Roman" pitchFamily="18" charset="0"/>
              </a:rPr>
              <a:t> особливістю глобальної економіки є те, що фінансовий капітал став неймовірно рухливим.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b="0" i="1" dirty="0">
                <a:latin typeface="Times New Roman" pitchFamily="18" charset="0"/>
                <a:cs typeface="Times New Roman" pitchFamily="18" charset="0"/>
              </a:rPr>
              <a:t>Другою</a:t>
            </a:r>
            <a:r>
              <a:rPr lang="uk-UA" sz="1800" b="0" dirty="0">
                <a:latin typeface="Times New Roman" pitchFamily="18" charset="0"/>
                <a:cs typeface="Times New Roman" pitchFamily="18" charset="0"/>
              </a:rPr>
              <a:t> особливістю є глобальна мережа комунікацій, що була створена завдяки технологічним нововведенням, що зробили можливим для мільярдів людей одночасно спостерігати події, що відбуваються в іншому місці </a:t>
            </a:r>
            <a:r>
              <a:rPr lang="uk-UA" sz="1800" b="0" dirty="0" err="1">
                <a:latin typeface="Times New Roman" pitchFamily="18" charset="0"/>
                <a:cs typeface="Times New Roman" pitchFamily="18" charset="0"/>
              </a:rPr>
              <a:t>планети.</a:t>
            </a:r>
            <a:r>
              <a:rPr lang="uk-UA" sz="1800" b="0" i="1" dirty="0" err="1">
                <a:latin typeface="Times New Roman" pitchFamily="18" charset="0"/>
                <a:cs typeface="Times New Roman" pitchFamily="18" charset="0"/>
              </a:rPr>
              <a:t>Третя</a:t>
            </a:r>
            <a:r>
              <a:rPr lang="uk-UA" sz="1800" b="0" dirty="0">
                <a:latin typeface="Times New Roman" pitchFamily="18" charset="0"/>
                <a:cs typeface="Times New Roman" pitchFamily="18" charset="0"/>
              </a:rPr>
              <a:t> унікальна характеристика глобальної економіки - це зростаючий міжнародний поділ праці.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20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936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sz="quarter" idx="10"/>
          </p:nvPr>
        </p:nvSpPr>
        <p:spPr>
          <a:xfrm>
            <a:off x="236221" y="220980"/>
            <a:ext cx="11620818" cy="5549583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18" y="266700"/>
            <a:ext cx="4972948" cy="531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374" y="1424941"/>
            <a:ext cx="5955949" cy="287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9212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2352</Words>
  <Application>Microsoft Office PowerPoint</Application>
  <PresentationFormat>Широкий екран</PresentationFormat>
  <Paragraphs>90</Paragraphs>
  <Slides>17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Глобальні трансформаційні процеси  1. Поняття «глобалізації». Еволюція напрямків глобалізації.  2. Форми прояву глобалізації.  3. Характер і особливості сучасного економічного глобалізму.  4. Середовище міжнародного поділу праці. Інновації та інноваційні системи.  5. Фінансова глобалізація.  6. Культурна та політична глобалізація.   </vt:lpstr>
      <vt:lpstr>1. Поняття «глобалізації». Трансформація міжнародної економіки у глобальну. Еволюція напрямків глобалізації.</vt:lpstr>
      <vt:lpstr>Презентація PowerPoint</vt:lpstr>
      <vt:lpstr>Презентація PowerPoint</vt:lpstr>
      <vt:lpstr>Презентація PowerPoint</vt:lpstr>
      <vt:lpstr>2. Форми прояву глобалізації.</vt:lpstr>
      <vt:lpstr>Презентація PowerPoint</vt:lpstr>
      <vt:lpstr>Презентація PowerPoint</vt:lpstr>
      <vt:lpstr>Презентація PowerPoint</vt:lpstr>
      <vt:lpstr>Презентація PowerPoint</vt:lpstr>
      <vt:lpstr>4. Середовище міжнародного поділу праці. Інновації та інноваційні системи.</vt:lpstr>
      <vt:lpstr>Інновації та інноваційні системи.</vt:lpstr>
      <vt:lpstr>5. Фінансова глобалізація.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Анна Кирейцева</cp:lastModifiedBy>
  <cp:revision>102</cp:revision>
  <dcterms:created xsi:type="dcterms:W3CDTF">2023-01-12T09:20:21Z</dcterms:created>
  <dcterms:modified xsi:type="dcterms:W3CDTF">2025-02-11T07:22:28Z</dcterms:modified>
</cp:coreProperties>
</file>