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74" r:id="rId14"/>
    <p:sldId id="282" r:id="rId15"/>
    <p:sldId id="283" r:id="rId16"/>
    <p:sldId id="284" r:id="rId17"/>
    <p:sldId id="267" r:id="rId18"/>
    <p:sldId id="268" r:id="rId19"/>
    <p:sldId id="269" r:id="rId20"/>
    <p:sldId id="270" r:id="rId21"/>
    <p:sldId id="272" r:id="rId22"/>
    <p:sldId id="273" r:id="rId23"/>
    <p:sldId id="275" r:id="rId24"/>
    <p:sldId id="276" r:id="rId25"/>
    <p:sldId id="277" r:id="rId26"/>
    <p:sldId id="278" r:id="rId27"/>
    <p:sldId id="279" r:id="rId28"/>
    <p:sldId id="281" r:id="rId29"/>
    <p:sldId id="285"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98" autoAdjust="0"/>
    <p:restoredTop sz="94660"/>
  </p:normalViewPr>
  <p:slideViewPr>
    <p:cSldViewPr snapToGrid="0">
      <p:cViewPr varScale="1">
        <p:scale>
          <a:sx n="86" d="100"/>
          <a:sy n="86" d="100"/>
        </p:scale>
        <p:origin x="45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5/11/2022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5/11/2022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CFF34E-1F5A-4A8D-8317-D760B0F7115D}"/>
              </a:ext>
            </a:extLst>
          </p:cNvPr>
          <p:cNvSpPr>
            <a:spLocks noGrp="1"/>
          </p:cNvSpPr>
          <p:nvPr>
            <p:ph type="ctrTitle"/>
          </p:nvPr>
        </p:nvSpPr>
        <p:spPr>
          <a:xfrm>
            <a:off x="2731256" y="781235"/>
            <a:ext cx="8657947" cy="631508"/>
          </a:xfrm>
        </p:spPr>
        <p:txBody>
          <a:bodyPr>
            <a:normAutofit/>
          </a:bodyPr>
          <a:lstStyle/>
          <a:p>
            <a:pPr algn="ctr"/>
            <a:r>
              <a:rPr lang="uk-UA" sz="2400" dirty="0">
                <a:effectLst/>
                <a:ea typeface="Calibri" panose="020F0502020204030204" pitchFamily="34" charset="0"/>
              </a:rPr>
              <a:t>Демократія. </a:t>
            </a:r>
            <a:endParaRPr lang="uk-UA" sz="6600" dirty="0"/>
          </a:p>
        </p:txBody>
      </p:sp>
      <p:sp>
        <p:nvSpPr>
          <p:cNvPr id="3" name="Підзаголовок 2">
            <a:extLst>
              <a:ext uri="{FF2B5EF4-FFF2-40B4-BE49-F238E27FC236}">
                <a16:creationId xmlns:a16="http://schemas.microsoft.com/office/drawing/2014/main" id="{AF831C0C-3F2B-4AC2-8D23-CD0125E5914E}"/>
              </a:ext>
            </a:extLst>
          </p:cNvPr>
          <p:cNvSpPr>
            <a:spLocks noGrp="1"/>
          </p:cNvSpPr>
          <p:nvPr>
            <p:ph type="subTitle" idx="1"/>
          </p:nvPr>
        </p:nvSpPr>
        <p:spPr>
          <a:xfrm>
            <a:off x="2731256" y="1713391"/>
            <a:ext cx="8773356" cy="4190272"/>
          </a:xfrm>
        </p:spPr>
        <p:txBody>
          <a:bodyPr/>
          <a:lstStyle/>
          <a:p>
            <a:pPr marL="342900" indent="-342900">
              <a:buFont typeface="+mj-lt"/>
              <a:buAutoNum type="arabicPeriod"/>
            </a:pPr>
            <a:r>
              <a:rPr lang="uk-UA" dirty="0"/>
              <a:t>Підходи до визначення поняття «демократія». Зміст та ознаки демократії.</a:t>
            </a:r>
          </a:p>
          <a:p>
            <a:pPr marL="342900" indent="-342900">
              <a:buFont typeface="+mj-lt"/>
              <a:buAutoNum type="arabicPeriod"/>
            </a:pPr>
            <a:r>
              <a:rPr lang="ru-RU" dirty="0" err="1"/>
              <a:t>Основні</a:t>
            </a:r>
            <a:r>
              <a:rPr lang="ru-RU" dirty="0"/>
              <a:t> </a:t>
            </a:r>
            <a:r>
              <a:rPr lang="ru-RU" dirty="0" err="1"/>
              <a:t>концепції</a:t>
            </a:r>
            <a:r>
              <a:rPr lang="ru-RU" dirty="0"/>
              <a:t> </a:t>
            </a:r>
            <a:r>
              <a:rPr lang="ru-RU" dirty="0" err="1"/>
              <a:t>демократії</a:t>
            </a:r>
            <a:r>
              <a:rPr lang="ru-RU" dirty="0"/>
              <a:t>. </a:t>
            </a:r>
            <a:r>
              <a:rPr lang="ru-RU" dirty="0" err="1"/>
              <a:t>Моделі</a:t>
            </a:r>
            <a:r>
              <a:rPr lang="ru-RU" dirty="0"/>
              <a:t> </a:t>
            </a:r>
            <a:r>
              <a:rPr lang="ru-RU" dirty="0" err="1"/>
              <a:t>демократії</a:t>
            </a:r>
            <a:r>
              <a:rPr lang="ru-RU" dirty="0"/>
              <a:t>.</a:t>
            </a:r>
          </a:p>
          <a:p>
            <a:pPr marL="342900" indent="-342900">
              <a:buFont typeface="+mj-lt"/>
              <a:buAutoNum type="arabicPeriod"/>
            </a:pPr>
            <a:r>
              <a:rPr lang="uk-UA" dirty="0"/>
              <a:t>Принципи демократії. Демократичні процедури.</a:t>
            </a:r>
          </a:p>
          <a:p>
            <a:endParaRPr lang="uk-UA" dirty="0"/>
          </a:p>
        </p:txBody>
      </p:sp>
    </p:spTree>
    <p:extLst>
      <p:ext uri="{BB962C8B-B14F-4D97-AF65-F5344CB8AC3E}">
        <p14:creationId xmlns:p14="http://schemas.microsoft.com/office/powerpoint/2010/main" val="371702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0747E0-A1AA-48C5-9FB3-AD491060CB16}"/>
              </a:ext>
            </a:extLst>
          </p:cNvPr>
          <p:cNvSpPr>
            <a:spLocks noGrp="1"/>
          </p:cNvSpPr>
          <p:nvPr>
            <p:ph type="title"/>
          </p:nvPr>
        </p:nvSpPr>
        <p:spPr/>
        <p:txBody>
          <a:bodyPr/>
          <a:lstStyle/>
          <a:p>
            <a:r>
              <a:rPr lang="uk-UA" dirty="0"/>
              <a:t>концепції корпоративної демократії</a:t>
            </a:r>
          </a:p>
        </p:txBody>
      </p:sp>
      <p:sp>
        <p:nvSpPr>
          <p:cNvPr id="3" name="Місце для вмісту 2">
            <a:extLst>
              <a:ext uri="{FF2B5EF4-FFF2-40B4-BE49-F238E27FC236}">
                <a16:creationId xmlns:a16="http://schemas.microsoft.com/office/drawing/2014/main" id="{B3617CDB-7E66-4263-9FEC-805B1B3D6849}"/>
              </a:ext>
            </a:extLst>
          </p:cNvPr>
          <p:cNvSpPr>
            <a:spLocks noGrp="1"/>
          </p:cNvSpPr>
          <p:nvPr>
            <p:ph idx="1"/>
          </p:nvPr>
        </p:nvSpPr>
        <p:spPr/>
        <p:txBody>
          <a:bodyPr>
            <a:normAutofit/>
          </a:bodyPr>
          <a:lstStyle/>
          <a:p>
            <a:r>
              <a:rPr lang="uk-UA" dirty="0"/>
              <a:t>політика має </a:t>
            </a:r>
            <a:r>
              <a:rPr lang="uk-UA" dirty="0" err="1"/>
              <a:t>здійснюватись</a:t>
            </a:r>
            <a:r>
              <a:rPr lang="uk-UA" dirty="0"/>
              <a:t> за участю держави та обмеженої кількості наймасовіших і найвпливовіших організацій, передусім об'єднань підприємців і профспілок як виразників інтересів широких верств населення. </a:t>
            </a:r>
          </a:p>
          <a:p>
            <a:r>
              <a:rPr lang="uk-UA" dirty="0"/>
              <a:t>Така політика дістала назву політики соціального партнерства, або </a:t>
            </a:r>
            <a:r>
              <a:rPr lang="uk-UA" dirty="0" err="1"/>
              <a:t>трипартизму</a:t>
            </a:r>
            <a:r>
              <a:rPr lang="uk-UA" dirty="0"/>
              <a:t>. </a:t>
            </a:r>
          </a:p>
          <a:p>
            <a:r>
              <a:rPr lang="uk-UA" dirty="0"/>
              <a:t>В багатьох країнах Заходу створені засновані на представництві підприємців, профспілок і держави спеціальні </a:t>
            </a:r>
            <a:r>
              <a:rPr lang="uk-UA" dirty="0" err="1"/>
              <a:t>трипартистські</a:t>
            </a:r>
            <a:r>
              <a:rPr lang="uk-UA" dirty="0"/>
              <a:t> органи, які визначають основні параметри соціально-економічної стратегії держави. Прихильники корпоративної демократії визнають вплив на політику за обмеженою кількістю організацій, які не конкурують між собою, а співпрацюють під контролем держави. </a:t>
            </a:r>
          </a:p>
        </p:txBody>
      </p:sp>
    </p:spTree>
    <p:extLst>
      <p:ext uri="{BB962C8B-B14F-4D97-AF65-F5344CB8AC3E}">
        <p14:creationId xmlns:p14="http://schemas.microsoft.com/office/powerpoint/2010/main" val="1459283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EE4D6D-AD5F-45EB-A128-03ED6DF6C0EB}"/>
              </a:ext>
            </a:extLst>
          </p:cNvPr>
          <p:cNvSpPr>
            <a:spLocks noGrp="1"/>
          </p:cNvSpPr>
          <p:nvPr>
            <p:ph type="title"/>
          </p:nvPr>
        </p:nvSpPr>
        <p:spPr/>
        <p:txBody>
          <a:bodyPr/>
          <a:lstStyle/>
          <a:p>
            <a:pPr algn="ctr"/>
            <a:r>
              <a:rPr lang="uk-UA" dirty="0" err="1"/>
              <a:t>партисипітарна</a:t>
            </a:r>
            <a:r>
              <a:rPr lang="uk-UA" dirty="0"/>
              <a:t> демократія </a:t>
            </a:r>
          </a:p>
        </p:txBody>
      </p:sp>
      <p:sp>
        <p:nvSpPr>
          <p:cNvPr id="3" name="Місце для вмісту 2">
            <a:extLst>
              <a:ext uri="{FF2B5EF4-FFF2-40B4-BE49-F238E27FC236}">
                <a16:creationId xmlns:a16="http://schemas.microsoft.com/office/drawing/2014/main" id="{DFD8C584-5746-4056-9DA7-8F940A3EC149}"/>
              </a:ext>
            </a:extLst>
          </p:cNvPr>
          <p:cNvSpPr>
            <a:spLocks noGrp="1"/>
          </p:cNvSpPr>
          <p:nvPr>
            <p:ph idx="1"/>
          </p:nvPr>
        </p:nvSpPr>
        <p:spPr>
          <a:xfrm>
            <a:off x="1908699" y="1905000"/>
            <a:ext cx="9595913" cy="4664476"/>
          </a:xfrm>
        </p:spPr>
        <p:txBody>
          <a:bodyPr>
            <a:normAutofit fontScale="92500"/>
          </a:bodyPr>
          <a:lstStyle/>
          <a:p>
            <a:pPr algn="just"/>
            <a:r>
              <a:rPr lang="uk-UA" sz="2400" dirty="0"/>
              <a:t>спрямована на досягнення дієвої свободи й рівності, забезпечення реальної участі якомога ширших верств населення у здійсненні влади, тому що </a:t>
            </a:r>
            <a:r>
              <a:rPr lang="uk-UA" sz="2400" dirty="0" err="1"/>
              <a:t>ії</a:t>
            </a:r>
            <a:r>
              <a:rPr lang="uk-UA" sz="2400" dirty="0"/>
              <a:t> представники вважають: антидемократична позиція мас - це не іманентно притаманна їм риса, а результат їхньої недостатньої освіченості, низької матеріальної забезпеченості, відсутності можливостей реально впливати на політику. </a:t>
            </a:r>
          </a:p>
          <a:p>
            <a:pPr algn="just"/>
            <a:r>
              <a:rPr lang="ru-RU" sz="2400" dirty="0"/>
              <a:t>Тому ставиться </a:t>
            </a:r>
            <a:r>
              <a:rPr lang="ru-RU" sz="2400" dirty="0" err="1"/>
              <a:t>завдання</a:t>
            </a:r>
            <a:r>
              <a:rPr lang="ru-RU" sz="2400" dirty="0"/>
              <a:t> </a:t>
            </a:r>
            <a:r>
              <a:rPr lang="ru-RU" sz="2400" dirty="0" err="1"/>
              <a:t>підвищення</a:t>
            </a:r>
            <a:r>
              <a:rPr lang="ru-RU" sz="2400" dirty="0"/>
              <a:t> </a:t>
            </a:r>
            <a:r>
              <a:rPr lang="ru-RU" sz="2400" dirty="0" err="1"/>
              <a:t>матеріального</a:t>
            </a:r>
            <a:r>
              <a:rPr lang="ru-RU" sz="2400" dirty="0"/>
              <a:t>, </a:t>
            </a:r>
            <a:r>
              <a:rPr lang="ru-RU" sz="2400" dirty="0" err="1"/>
              <a:t>освітнього</a:t>
            </a:r>
            <a:r>
              <a:rPr lang="ru-RU" sz="2400" dirty="0"/>
              <a:t> й </a:t>
            </a:r>
            <a:r>
              <a:rPr lang="ru-RU" sz="2400" dirty="0" err="1"/>
              <a:t>загального</a:t>
            </a:r>
            <a:r>
              <a:rPr lang="ru-RU" sz="2400" dirty="0"/>
              <a:t> культурного </a:t>
            </a:r>
            <a:r>
              <a:rPr lang="ru-RU" sz="2400" dirty="0" err="1"/>
              <a:t>рівня</a:t>
            </a:r>
            <a:r>
              <a:rPr lang="ru-RU" sz="2400" dirty="0"/>
              <a:t> </a:t>
            </a:r>
            <a:r>
              <a:rPr lang="ru-RU" sz="2400" dirty="0" err="1"/>
              <a:t>населення</a:t>
            </a:r>
            <a:r>
              <a:rPr lang="ru-RU" sz="2400" dirty="0"/>
              <a:t>, особливо </a:t>
            </a:r>
            <a:r>
              <a:rPr lang="ru-RU" sz="2400" dirty="0" err="1"/>
              <a:t>його</a:t>
            </a:r>
            <a:r>
              <a:rPr lang="ru-RU" sz="2400" dirty="0"/>
              <a:t> </a:t>
            </a:r>
            <a:r>
              <a:rPr lang="ru-RU" sz="2400" dirty="0" err="1"/>
              <a:t>нижчих</a:t>
            </a:r>
            <a:r>
              <a:rPr lang="ru-RU" sz="2400" dirty="0"/>
              <a:t> </a:t>
            </a:r>
            <a:r>
              <a:rPr lang="ru-RU" sz="2400" dirty="0" err="1"/>
              <a:t>прошарків</a:t>
            </a:r>
            <a:r>
              <a:rPr lang="ru-RU" sz="2400" dirty="0"/>
              <a:t>, </a:t>
            </a:r>
            <a:r>
              <a:rPr lang="ru-RU" sz="2400" dirty="0" err="1"/>
              <a:t>залучення</a:t>
            </a:r>
            <a:r>
              <a:rPr lang="ru-RU" sz="2400" dirty="0"/>
              <a:t> </a:t>
            </a:r>
            <a:r>
              <a:rPr lang="ru-RU" sz="2400" dirty="0" err="1"/>
              <a:t>його</a:t>
            </a:r>
            <a:r>
              <a:rPr lang="ru-RU" sz="2400" dirty="0"/>
              <a:t> до </a:t>
            </a:r>
            <a:r>
              <a:rPr lang="ru-RU" sz="2400" dirty="0" err="1"/>
              <a:t>вирішення</a:t>
            </a:r>
            <a:r>
              <a:rPr lang="ru-RU" sz="2400" dirty="0"/>
              <a:t> </a:t>
            </a:r>
            <a:r>
              <a:rPr lang="ru-RU" sz="2400" dirty="0" err="1"/>
              <a:t>суспільних</a:t>
            </a:r>
            <a:r>
              <a:rPr lang="ru-RU" sz="2400" dirty="0"/>
              <a:t> і </a:t>
            </a:r>
            <a:r>
              <a:rPr lang="ru-RU" sz="2400" dirty="0" err="1"/>
              <a:t>державних</a:t>
            </a:r>
            <a:r>
              <a:rPr lang="ru-RU" sz="2400" dirty="0"/>
              <a:t> справ, </a:t>
            </a:r>
            <a:r>
              <a:rPr lang="ru-RU" sz="2400" dirty="0" err="1"/>
              <a:t>децентралізація</a:t>
            </a:r>
            <a:r>
              <a:rPr lang="ru-RU" sz="2400" dirty="0"/>
              <a:t> </a:t>
            </a:r>
            <a:r>
              <a:rPr lang="ru-RU" sz="2400" dirty="0" err="1"/>
              <a:t>політичних</a:t>
            </a:r>
            <a:r>
              <a:rPr lang="ru-RU" sz="2400" dirty="0"/>
              <a:t> </a:t>
            </a:r>
            <a:r>
              <a:rPr lang="ru-RU" sz="2400" dirty="0" err="1"/>
              <a:t>рішень</a:t>
            </a:r>
            <a:r>
              <a:rPr lang="ru-RU" sz="2400" dirty="0"/>
              <a:t>, </a:t>
            </a:r>
            <a:r>
              <a:rPr lang="ru-RU" sz="2400" dirty="0" err="1"/>
              <a:t>громадський</a:t>
            </a:r>
            <a:r>
              <a:rPr lang="ru-RU" sz="2400" dirty="0"/>
              <a:t> контроль над </a:t>
            </a:r>
            <a:r>
              <a:rPr lang="ru-RU" sz="2400" dirty="0" err="1"/>
              <a:t>їх</a:t>
            </a:r>
            <a:r>
              <a:rPr lang="ru-RU" sz="2400" dirty="0"/>
              <a:t> </a:t>
            </a:r>
            <a:r>
              <a:rPr lang="ru-RU" sz="2400" dirty="0" err="1"/>
              <a:t>прийняттям</a:t>
            </a:r>
            <a:r>
              <a:rPr lang="ru-RU" sz="2400" dirty="0"/>
              <a:t>. </a:t>
            </a:r>
            <a:endParaRPr lang="uk-UA" sz="2400" dirty="0"/>
          </a:p>
        </p:txBody>
      </p:sp>
    </p:spTree>
    <p:extLst>
      <p:ext uri="{BB962C8B-B14F-4D97-AF65-F5344CB8AC3E}">
        <p14:creationId xmlns:p14="http://schemas.microsoft.com/office/powerpoint/2010/main" val="3585082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AE3309-D631-4B12-98EB-77BAC59136C8}"/>
              </a:ext>
            </a:extLst>
          </p:cNvPr>
          <p:cNvSpPr>
            <a:spLocks noGrp="1"/>
          </p:cNvSpPr>
          <p:nvPr>
            <p:ph type="title"/>
          </p:nvPr>
        </p:nvSpPr>
        <p:spPr/>
        <p:txBody>
          <a:bodyPr/>
          <a:lstStyle/>
          <a:p>
            <a:r>
              <a:rPr lang="uk-UA" dirty="0"/>
              <a:t>Елітарна демократія</a:t>
            </a:r>
          </a:p>
        </p:txBody>
      </p:sp>
      <p:sp>
        <p:nvSpPr>
          <p:cNvPr id="3" name="Місце для вмісту 2">
            <a:extLst>
              <a:ext uri="{FF2B5EF4-FFF2-40B4-BE49-F238E27FC236}">
                <a16:creationId xmlns:a16="http://schemas.microsoft.com/office/drawing/2014/main" id="{97B0728D-7A84-4B82-8852-970BDD6ABCE4}"/>
              </a:ext>
            </a:extLst>
          </p:cNvPr>
          <p:cNvSpPr>
            <a:spLocks noGrp="1"/>
          </p:cNvSpPr>
          <p:nvPr>
            <p:ph idx="1"/>
          </p:nvPr>
        </p:nvSpPr>
        <p:spPr/>
        <p:txBody>
          <a:bodyPr/>
          <a:lstStyle/>
          <a:p>
            <a:pPr marL="0" indent="0">
              <a:buNone/>
            </a:pPr>
            <a:r>
              <a:rPr lang="uk-UA" dirty="0"/>
              <a:t>концепція, сутність якої полягає в ідеї плюралізму еліт, «що виростають» на основі взаємодії суспільства і груп. Ідея плюралізму еліт протиставляється ідеї влади в руках однієї еліти.</a:t>
            </a:r>
          </a:p>
        </p:txBody>
      </p:sp>
    </p:spTree>
    <p:extLst>
      <p:ext uri="{BB962C8B-B14F-4D97-AF65-F5344CB8AC3E}">
        <p14:creationId xmlns:p14="http://schemas.microsoft.com/office/powerpoint/2010/main" val="3879225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4A6CCC-EB92-4497-B5F1-5DFA2E066196}"/>
              </a:ext>
            </a:extLst>
          </p:cNvPr>
          <p:cNvSpPr>
            <a:spLocks noGrp="1"/>
          </p:cNvSpPr>
          <p:nvPr>
            <p:ph type="title"/>
          </p:nvPr>
        </p:nvSpPr>
        <p:spPr/>
        <p:txBody>
          <a:bodyPr/>
          <a:lstStyle/>
          <a:p>
            <a:r>
              <a:rPr lang="uk-UA" dirty="0" err="1"/>
              <a:t>Рефлексуюча</a:t>
            </a:r>
            <a:r>
              <a:rPr lang="uk-UA" dirty="0"/>
              <a:t> (</a:t>
            </a:r>
            <a:r>
              <a:rPr lang="uk-UA" dirty="0" err="1"/>
              <a:t>розмірковуюча</a:t>
            </a:r>
            <a:r>
              <a:rPr lang="uk-UA" dirty="0"/>
              <a:t>) демократія</a:t>
            </a:r>
          </a:p>
        </p:txBody>
      </p:sp>
      <p:sp>
        <p:nvSpPr>
          <p:cNvPr id="3" name="Місце для вмісту 2">
            <a:extLst>
              <a:ext uri="{FF2B5EF4-FFF2-40B4-BE49-F238E27FC236}">
                <a16:creationId xmlns:a16="http://schemas.microsoft.com/office/drawing/2014/main" id="{5700B54A-7D89-4D88-8C4C-D268E68FE262}"/>
              </a:ext>
            </a:extLst>
          </p:cNvPr>
          <p:cNvSpPr>
            <a:spLocks noGrp="1"/>
          </p:cNvSpPr>
          <p:nvPr>
            <p:ph idx="1"/>
          </p:nvPr>
        </p:nvSpPr>
        <p:spPr/>
        <p:txBody>
          <a:bodyPr>
            <a:normAutofit fontScale="92500" lnSpcReduction="10000"/>
          </a:bodyPr>
          <a:lstStyle/>
          <a:p>
            <a:pPr algn="just"/>
            <a:r>
              <a:rPr lang="uk-UA" dirty="0"/>
              <a:t> </a:t>
            </a:r>
            <a:r>
              <a:rPr lang="uk-UA" sz="2400" dirty="0"/>
              <a:t>концепція демократії, що робить акцент на процедури, що забезпечують не виконання функцій владою, а </a:t>
            </a:r>
            <a:r>
              <a:rPr lang="uk-UA" sz="2400" dirty="0" err="1"/>
              <a:t>включеність</a:t>
            </a:r>
            <a:r>
              <a:rPr lang="uk-UA" sz="2400" dirty="0"/>
              <a:t> у політичне управління громадської думки і повну підзвітність їй владних структур. Включення дискусії, що йде в суспільстві, про устрій суспільного і приватного життя і, отже, роздумів, що виникають при цьому, неформальних рефлексій, оцінок, переконань, в яких риторика з’єднується з розумом, у процес ухвалення рішень і формує, за думкою прихильників даної ідеї, ті механізми «народної автономії», які і складають суть демократії в політичній сфері.</a:t>
            </a:r>
            <a:endParaRPr lang="uk-UA" dirty="0"/>
          </a:p>
        </p:txBody>
      </p:sp>
    </p:spTree>
    <p:extLst>
      <p:ext uri="{BB962C8B-B14F-4D97-AF65-F5344CB8AC3E}">
        <p14:creationId xmlns:p14="http://schemas.microsoft.com/office/powerpoint/2010/main" val="3259427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33E937-7BFD-49BC-9A99-85C0F5548993}"/>
              </a:ext>
            </a:extLst>
          </p:cNvPr>
          <p:cNvSpPr>
            <a:spLocks noGrp="1"/>
          </p:cNvSpPr>
          <p:nvPr>
            <p:ph type="title"/>
          </p:nvPr>
        </p:nvSpPr>
        <p:spPr/>
        <p:txBody>
          <a:bodyPr>
            <a:normAutofit fontScale="90000"/>
          </a:bodyPr>
          <a:lstStyle/>
          <a:p>
            <a:r>
              <a:rPr lang="ru-RU" dirty="0" err="1"/>
              <a:t>Моделі</a:t>
            </a:r>
            <a:r>
              <a:rPr lang="ru-RU" dirty="0"/>
              <a:t> </a:t>
            </a:r>
            <a:r>
              <a:rPr lang="ru-RU" dirty="0" err="1"/>
              <a:t>демократії</a:t>
            </a:r>
            <a:r>
              <a:rPr lang="ru-RU" dirty="0"/>
              <a:t>. </a:t>
            </a:r>
            <a:r>
              <a:rPr lang="ru-RU" dirty="0" err="1"/>
              <a:t>Мажоритарна</a:t>
            </a:r>
            <a:r>
              <a:rPr lang="ru-RU" dirty="0"/>
              <a:t> модель </a:t>
            </a:r>
            <a:br>
              <a:rPr lang="ru-RU" dirty="0"/>
            </a:br>
            <a:endParaRPr lang="uk-UA" dirty="0"/>
          </a:p>
        </p:txBody>
      </p:sp>
      <p:sp>
        <p:nvSpPr>
          <p:cNvPr id="3" name="Місце для вмісту 2">
            <a:extLst>
              <a:ext uri="{FF2B5EF4-FFF2-40B4-BE49-F238E27FC236}">
                <a16:creationId xmlns:a16="http://schemas.microsoft.com/office/drawing/2014/main" id="{F0AF7EAD-B871-4450-B8F2-E718CFB9495B}"/>
              </a:ext>
            </a:extLst>
          </p:cNvPr>
          <p:cNvSpPr>
            <a:spLocks noGrp="1"/>
          </p:cNvSpPr>
          <p:nvPr>
            <p:ph idx="1"/>
          </p:nvPr>
        </p:nvSpPr>
        <p:spPr>
          <a:xfrm>
            <a:off x="2589211" y="2133600"/>
            <a:ext cx="9049413" cy="4222812"/>
          </a:xfrm>
        </p:spPr>
        <p:txBody>
          <a:bodyPr>
            <a:normAutofit lnSpcReduction="10000"/>
          </a:bodyPr>
          <a:lstStyle/>
          <a:p>
            <a:pPr algn="just"/>
            <a:r>
              <a:rPr lang="ru-RU" dirty="0" err="1"/>
              <a:t>Концентрація</a:t>
            </a:r>
            <a:r>
              <a:rPr lang="ru-RU" dirty="0"/>
              <a:t> </a:t>
            </a:r>
            <a:r>
              <a:rPr lang="ru-RU" dirty="0" err="1"/>
              <a:t>влади</a:t>
            </a:r>
            <a:r>
              <a:rPr lang="ru-RU" dirty="0"/>
              <a:t> у </a:t>
            </a:r>
            <a:r>
              <a:rPr lang="ru-RU" dirty="0" err="1"/>
              <a:t>виконавчих</a:t>
            </a:r>
            <a:r>
              <a:rPr lang="ru-RU" dirty="0"/>
              <a:t> структурах: </a:t>
            </a:r>
            <a:r>
              <a:rPr lang="ru-RU" dirty="0" err="1"/>
              <a:t>однопартійні</a:t>
            </a:r>
            <a:r>
              <a:rPr lang="ru-RU" dirty="0"/>
              <a:t> </a:t>
            </a:r>
            <a:r>
              <a:rPr lang="ru-RU" dirty="0" err="1"/>
              <a:t>кабінети</a:t>
            </a:r>
            <a:r>
              <a:rPr lang="ru-RU" dirty="0"/>
              <a:t> </a:t>
            </a:r>
            <a:r>
              <a:rPr lang="ru-RU" dirty="0" err="1"/>
              <a:t>абсолютної</a:t>
            </a:r>
            <a:r>
              <a:rPr lang="ru-RU" dirty="0"/>
              <a:t> </a:t>
            </a:r>
            <a:r>
              <a:rPr lang="ru-RU" dirty="0" err="1"/>
              <a:t>більшості</a:t>
            </a:r>
            <a:r>
              <a:rPr lang="ru-RU" dirty="0"/>
              <a:t>;</a:t>
            </a:r>
          </a:p>
          <a:p>
            <a:pPr algn="just"/>
            <a:r>
              <a:rPr lang="ru-RU" dirty="0" err="1"/>
              <a:t>Злиття</a:t>
            </a:r>
            <a:r>
              <a:rPr lang="ru-RU" dirty="0"/>
              <a:t> </a:t>
            </a:r>
            <a:r>
              <a:rPr lang="ru-RU" dirty="0" err="1"/>
              <a:t>влади</a:t>
            </a:r>
            <a:r>
              <a:rPr lang="ru-RU" dirty="0"/>
              <a:t> за  </a:t>
            </a:r>
            <a:r>
              <a:rPr lang="ru-RU" dirty="0" err="1"/>
              <a:t>домінуючої</a:t>
            </a:r>
            <a:r>
              <a:rPr lang="ru-RU" dirty="0"/>
              <a:t> </a:t>
            </a:r>
            <a:r>
              <a:rPr lang="ru-RU" dirty="0" err="1"/>
              <a:t>ролі</a:t>
            </a:r>
            <a:r>
              <a:rPr lang="ru-RU" dirty="0"/>
              <a:t> </a:t>
            </a:r>
            <a:r>
              <a:rPr lang="ru-RU" dirty="0" err="1"/>
              <a:t>кабінету</a:t>
            </a:r>
            <a:r>
              <a:rPr lang="ru-RU" dirty="0"/>
              <a:t>  </a:t>
            </a:r>
            <a:r>
              <a:rPr lang="ru-RU" dirty="0" err="1"/>
              <a:t>міністрів</a:t>
            </a:r>
            <a:r>
              <a:rPr lang="ru-RU" dirty="0"/>
              <a:t>;</a:t>
            </a:r>
          </a:p>
          <a:p>
            <a:pPr algn="just"/>
            <a:r>
              <a:rPr lang="ru-RU" dirty="0" err="1"/>
              <a:t>Асиметрична</a:t>
            </a:r>
            <a:r>
              <a:rPr lang="ru-RU" dirty="0"/>
              <a:t> </a:t>
            </a:r>
            <a:r>
              <a:rPr lang="ru-RU" dirty="0" err="1"/>
              <a:t>двопалатність</a:t>
            </a:r>
            <a:r>
              <a:rPr lang="ru-RU" dirty="0"/>
              <a:t> </a:t>
            </a:r>
            <a:r>
              <a:rPr lang="ru-RU" dirty="0" err="1"/>
              <a:t>законодавчого</a:t>
            </a:r>
            <a:r>
              <a:rPr lang="ru-RU" dirty="0"/>
              <a:t> органу;</a:t>
            </a:r>
          </a:p>
          <a:p>
            <a:pPr algn="just"/>
            <a:r>
              <a:rPr lang="ru-RU" dirty="0" err="1"/>
              <a:t>Двопартійна</a:t>
            </a:r>
            <a:r>
              <a:rPr lang="ru-RU" dirty="0"/>
              <a:t> система;</a:t>
            </a:r>
          </a:p>
          <a:p>
            <a:pPr algn="just"/>
            <a:r>
              <a:rPr lang="ru-RU" dirty="0"/>
              <a:t>Одна </a:t>
            </a:r>
            <a:r>
              <a:rPr lang="ru-RU" dirty="0" err="1"/>
              <a:t>головна</a:t>
            </a:r>
            <a:r>
              <a:rPr lang="ru-RU" dirty="0"/>
              <a:t> </a:t>
            </a:r>
            <a:r>
              <a:rPr lang="ru-RU" dirty="0" err="1"/>
              <a:t>лінія</a:t>
            </a:r>
            <a:r>
              <a:rPr lang="ru-RU" dirty="0"/>
              <a:t> </a:t>
            </a:r>
            <a:r>
              <a:rPr lang="ru-RU" dirty="0" err="1"/>
              <a:t>партійного</a:t>
            </a:r>
            <a:r>
              <a:rPr lang="ru-RU" dirty="0"/>
              <a:t> </a:t>
            </a:r>
            <a:r>
              <a:rPr lang="ru-RU" dirty="0" err="1"/>
              <a:t>розмежування</a:t>
            </a:r>
            <a:r>
              <a:rPr lang="ru-RU" dirty="0"/>
              <a:t>;</a:t>
            </a:r>
          </a:p>
          <a:p>
            <a:pPr algn="just"/>
            <a:r>
              <a:rPr lang="ru-RU" dirty="0" err="1"/>
              <a:t>Плюральна</a:t>
            </a:r>
            <a:r>
              <a:rPr lang="ru-RU" dirty="0"/>
              <a:t> (</a:t>
            </a:r>
            <a:r>
              <a:rPr lang="ru-RU" dirty="0" err="1"/>
              <a:t>мажоритарна</a:t>
            </a:r>
            <a:r>
              <a:rPr lang="ru-RU" dirty="0"/>
              <a:t>) система </a:t>
            </a:r>
            <a:r>
              <a:rPr lang="ru-RU" dirty="0" err="1"/>
              <a:t>виборів</a:t>
            </a:r>
            <a:r>
              <a:rPr lang="ru-RU" dirty="0"/>
              <a:t>;</a:t>
            </a:r>
          </a:p>
          <a:p>
            <a:pPr algn="just"/>
            <a:r>
              <a:rPr lang="ru-RU" dirty="0" err="1"/>
              <a:t>Унітарна</a:t>
            </a:r>
            <a:r>
              <a:rPr lang="ru-RU" dirty="0"/>
              <a:t>,  </a:t>
            </a:r>
            <a:r>
              <a:rPr lang="ru-RU" dirty="0" err="1"/>
              <a:t>централізована</a:t>
            </a:r>
            <a:r>
              <a:rPr lang="ru-RU" dirty="0"/>
              <a:t> система </a:t>
            </a:r>
            <a:r>
              <a:rPr lang="ru-RU" dirty="0" err="1"/>
              <a:t>правління</a:t>
            </a:r>
            <a:r>
              <a:rPr lang="ru-RU" dirty="0"/>
              <a:t> </a:t>
            </a:r>
            <a:r>
              <a:rPr lang="ru-RU" dirty="0" err="1"/>
              <a:t>країною</a:t>
            </a:r>
            <a:r>
              <a:rPr lang="ru-RU" dirty="0"/>
              <a:t>;</a:t>
            </a:r>
          </a:p>
          <a:p>
            <a:pPr algn="just"/>
            <a:r>
              <a:rPr lang="ru-RU" dirty="0" err="1"/>
              <a:t>Гнучка</a:t>
            </a:r>
            <a:r>
              <a:rPr lang="ru-RU" dirty="0"/>
              <a:t> (</a:t>
            </a:r>
            <a:r>
              <a:rPr lang="ru-RU" dirty="0" err="1"/>
              <a:t>неписана</a:t>
            </a:r>
            <a:r>
              <a:rPr lang="ru-RU" dirty="0"/>
              <a:t>)  </a:t>
            </a:r>
            <a:r>
              <a:rPr lang="ru-RU" dirty="0" err="1"/>
              <a:t>конституція</a:t>
            </a:r>
            <a:r>
              <a:rPr lang="ru-RU" dirty="0"/>
              <a:t> і </a:t>
            </a:r>
            <a:r>
              <a:rPr lang="ru-RU" dirty="0" err="1"/>
              <a:t>суверенність</a:t>
            </a:r>
            <a:r>
              <a:rPr lang="ru-RU" dirty="0"/>
              <a:t> парламенту;</a:t>
            </a:r>
          </a:p>
          <a:p>
            <a:pPr algn="just"/>
            <a:r>
              <a:rPr lang="ru-RU" dirty="0" err="1"/>
              <a:t>Виключно</a:t>
            </a:r>
            <a:r>
              <a:rPr lang="ru-RU" dirty="0"/>
              <a:t>  репрезентативна </a:t>
            </a:r>
            <a:r>
              <a:rPr lang="ru-RU" dirty="0" err="1"/>
              <a:t>демократія</a:t>
            </a:r>
            <a:r>
              <a:rPr lang="ru-RU" dirty="0"/>
              <a:t> (</a:t>
            </a:r>
            <a:r>
              <a:rPr lang="ru-RU" dirty="0" err="1"/>
              <a:t>немає</a:t>
            </a:r>
            <a:r>
              <a:rPr lang="ru-RU" dirty="0"/>
              <a:t>  </a:t>
            </a:r>
            <a:r>
              <a:rPr lang="ru-RU" dirty="0" err="1"/>
              <a:t>місця</a:t>
            </a:r>
            <a:r>
              <a:rPr lang="ru-RU" dirty="0"/>
              <a:t> для </a:t>
            </a:r>
            <a:r>
              <a:rPr lang="ru-RU" dirty="0" err="1"/>
              <a:t>прямої</a:t>
            </a:r>
            <a:r>
              <a:rPr lang="ru-RU" dirty="0"/>
              <a:t> </a:t>
            </a:r>
            <a:r>
              <a:rPr lang="ru-RU" dirty="0" err="1"/>
              <a:t>демократії</a:t>
            </a:r>
            <a:r>
              <a:rPr lang="ru-RU" dirty="0"/>
              <a:t>)</a:t>
            </a:r>
          </a:p>
          <a:p>
            <a:pPr marL="0" indent="0" algn="just">
              <a:buNone/>
            </a:pPr>
            <a:r>
              <a:rPr lang="ru-RU" dirty="0"/>
              <a:t>Нова </a:t>
            </a:r>
            <a:r>
              <a:rPr lang="ru-RU" dirty="0" err="1"/>
              <a:t>Зеландія</a:t>
            </a:r>
            <a:r>
              <a:rPr lang="ru-RU" dirty="0"/>
              <a:t>, </a:t>
            </a:r>
            <a:r>
              <a:rPr lang="ru-RU" dirty="0" err="1"/>
              <a:t>Великобританія</a:t>
            </a:r>
            <a:r>
              <a:rPr lang="ru-RU" dirty="0"/>
              <a:t>, </a:t>
            </a:r>
            <a:r>
              <a:rPr lang="ru-RU" dirty="0" err="1"/>
              <a:t>Ірландія</a:t>
            </a:r>
            <a:r>
              <a:rPr lang="ru-RU" dirty="0"/>
              <a:t>, Люксембург, </a:t>
            </a:r>
            <a:r>
              <a:rPr lang="ru-RU" dirty="0" err="1"/>
              <a:t>Швеція</a:t>
            </a:r>
            <a:r>
              <a:rPr lang="ru-RU" dirty="0"/>
              <a:t>, </a:t>
            </a:r>
            <a:r>
              <a:rPr lang="ru-RU" dirty="0" err="1"/>
              <a:t>Норвегія</a:t>
            </a:r>
            <a:r>
              <a:rPr lang="ru-RU" dirty="0"/>
              <a:t> </a:t>
            </a:r>
          </a:p>
          <a:p>
            <a:pPr algn="just"/>
            <a:endParaRPr lang="ru-RU" dirty="0"/>
          </a:p>
          <a:p>
            <a:endParaRPr lang="uk-UA" dirty="0"/>
          </a:p>
        </p:txBody>
      </p:sp>
    </p:spTree>
    <p:extLst>
      <p:ext uri="{BB962C8B-B14F-4D97-AF65-F5344CB8AC3E}">
        <p14:creationId xmlns:p14="http://schemas.microsoft.com/office/powerpoint/2010/main" val="3082470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EB7EAB-7807-477E-84C3-9F61EBCD9947}"/>
              </a:ext>
            </a:extLst>
          </p:cNvPr>
          <p:cNvSpPr>
            <a:spLocks noGrp="1"/>
          </p:cNvSpPr>
          <p:nvPr>
            <p:ph type="title"/>
          </p:nvPr>
        </p:nvSpPr>
        <p:spPr/>
        <p:txBody>
          <a:bodyPr/>
          <a:lstStyle/>
          <a:p>
            <a:pPr algn="ctr"/>
            <a:r>
              <a:rPr lang="uk-UA" dirty="0"/>
              <a:t>Консенсусна модель </a:t>
            </a:r>
            <a:br>
              <a:rPr lang="uk-UA" dirty="0"/>
            </a:br>
            <a:endParaRPr lang="uk-UA" dirty="0"/>
          </a:p>
        </p:txBody>
      </p:sp>
      <p:sp>
        <p:nvSpPr>
          <p:cNvPr id="3" name="Місце для вмісту 2">
            <a:extLst>
              <a:ext uri="{FF2B5EF4-FFF2-40B4-BE49-F238E27FC236}">
                <a16:creationId xmlns:a16="http://schemas.microsoft.com/office/drawing/2014/main" id="{99F9417C-27E7-427E-9C8E-313EF9763AB2}"/>
              </a:ext>
            </a:extLst>
          </p:cNvPr>
          <p:cNvSpPr>
            <a:spLocks noGrp="1"/>
          </p:cNvSpPr>
          <p:nvPr>
            <p:ph idx="1"/>
          </p:nvPr>
        </p:nvSpPr>
        <p:spPr/>
        <p:txBody>
          <a:bodyPr>
            <a:normAutofit fontScale="92500" lnSpcReduction="10000"/>
          </a:bodyPr>
          <a:lstStyle/>
          <a:p>
            <a:pPr algn="just"/>
            <a:r>
              <a:rPr lang="ru-RU" dirty="0" err="1"/>
              <a:t>Поділ</a:t>
            </a:r>
            <a:r>
              <a:rPr lang="ru-RU" dirty="0"/>
              <a:t> </a:t>
            </a:r>
            <a:r>
              <a:rPr lang="ru-RU" dirty="0" err="1"/>
              <a:t>влади</a:t>
            </a:r>
            <a:r>
              <a:rPr lang="ru-RU" dirty="0"/>
              <a:t> в рамках </a:t>
            </a:r>
            <a:r>
              <a:rPr lang="ru-RU" dirty="0" err="1"/>
              <a:t>виконавчих</a:t>
            </a:r>
            <a:r>
              <a:rPr lang="ru-RU" dirty="0"/>
              <a:t> структур; </a:t>
            </a:r>
            <a:r>
              <a:rPr lang="ru-RU" dirty="0" err="1"/>
              <a:t>інститут</a:t>
            </a:r>
            <a:r>
              <a:rPr lang="ru-RU" dirty="0"/>
              <a:t> «великих  </a:t>
            </a:r>
            <a:r>
              <a:rPr lang="ru-RU" dirty="0" err="1"/>
              <a:t>коаліцій</a:t>
            </a:r>
            <a:r>
              <a:rPr lang="ru-RU" dirty="0"/>
              <a:t>»;</a:t>
            </a:r>
          </a:p>
          <a:p>
            <a:pPr algn="just"/>
            <a:r>
              <a:rPr lang="ru-RU" dirty="0" err="1"/>
              <a:t>Розподіл</a:t>
            </a:r>
            <a:r>
              <a:rPr lang="ru-RU" dirty="0"/>
              <a:t> </a:t>
            </a:r>
            <a:r>
              <a:rPr lang="ru-RU" dirty="0" err="1"/>
              <a:t>влади</a:t>
            </a:r>
            <a:r>
              <a:rPr lang="ru-RU" dirty="0"/>
              <a:t>: </a:t>
            </a:r>
            <a:r>
              <a:rPr lang="ru-RU" dirty="0" err="1"/>
              <a:t>формальний</a:t>
            </a:r>
            <a:r>
              <a:rPr lang="ru-RU" dirty="0"/>
              <a:t> і  </a:t>
            </a:r>
            <a:r>
              <a:rPr lang="ru-RU" dirty="0" err="1"/>
              <a:t>неформальний</a:t>
            </a:r>
            <a:r>
              <a:rPr lang="ru-RU" dirty="0"/>
              <a:t>;</a:t>
            </a:r>
          </a:p>
          <a:p>
            <a:pPr algn="just"/>
            <a:r>
              <a:rPr lang="ru-RU" dirty="0" err="1"/>
              <a:t>Збалансована</a:t>
            </a:r>
            <a:r>
              <a:rPr lang="ru-RU" dirty="0"/>
              <a:t> </a:t>
            </a:r>
            <a:r>
              <a:rPr lang="ru-RU" dirty="0" err="1"/>
              <a:t>двопалатність</a:t>
            </a:r>
            <a:r>
              <a:rPr lang="ru-RU" dirty="0"/>
              <a:t> і  </a:t>
            </a:r>
            <a:r>
              <a:rPr lang="ru-RU" dirty="0" err="1"/>
              <a:t>представництво</a:t>
            </a:r>
            <a:r>
              <a:rPr lang="ru-RU" dirty="0"/>
              <a:t> </a:t>
            </a:r>
            <a:r>
              <a:rPr lang="ru-RU" dirty="0" err="1"/>
              <a:t>меншостей</a:t>
            </a:r>
            <a:r>
              <a:rPr lang="ru-RU" dirty="0"/>
              <a:t>;</a:t>
            </a:r>
          </a:p>
          <a:p>
            <a:pPr algn="just"/>
            <a:r>
              <a:rPr lang="uk-UA" dirty="0"/>
              <a:t>Багатопартійна система;</a:t>
            </a:r>
          </a:p>
          <a:p>
            <a:pPr algn="just"/>
            <a:r>
              <a:rPr lang="uk-UA" dirty="0"/>
              <a:t>Багатовимірна система політичних  розмежувань;</a:t>
            </a:r>
          </a:p>
          <a:p>
            <a:pPr algn="just"/>
            <a:r>
              <a:rPr lang="uk-UA" dirty="0"/>
              <a:t>Пропорційне  представництво;</a:t>
            </a:r>
          </a:p>
          <a:p>
            <a:pPr algn="just"/>
            <a:r>
              <a:rPr lang="ru-RU" dirty="0" err="1"/>
              <a:t>Територіальний</a:t>
            </a:r>
            <a:r>
              <a:rPr lang="ru-RU" dirty="0"/>
              <a:t> </a:t>
            </a:r>
            <a:r>
              <a:rPr lang="ru-RU" dirty="0" err="1"/>
              <a:t>або</a:t>
            </a:r>
            <a:r>
              <a:rPr lang="ru-RU" dirty="0"/>
              <a:t> </a:t>
            </a:r>
            <a:r>
              <a:rPr lang="ru-RU" dirty="0" err="1"/>
              <a:t>інший</a:t>
            </a:r>
            <a:r>
              <a:rPr lang="ru-RU" dirty="0"/>
              <a:t> </a:t>
            </a:r>
            <a:r>
              <a:rPr lang="ru-RU" dirty="0" err="1"/>
              <a:t>федералізм</a:t>
            </a:r>
            <a:r>
              <a:rPr lang="ru-RU" dirty="0"/>
              <a:t> і </a:t>
            </a:r>
            <a:r>
              <a:rPr lang="ru-RU" dirty="0" err="1"/>
              <a:t>децентралізація</a:t>
            </a:r>
            <a:r>
              <a:rPr lang="ru-RU" dirty="0"/>
              <a:t>;</a:t>
            </a:r>
          </a:p>
          <a:p>
            <a:pPr algn="just"/>
            <a:r>
              <a:rPr lang="ru-RU" dirty="0" err="1"/>
              <a:t>Негнучка</a:t>
            </a:r>
            <a:r>
              <a:rPr lang="ru-RU" dirty="0"/>
              <a:t> (писана)  </a:t>
            </a:r>
            <a:r>
              <a:rPr lang="ru-RU" dirty="0" err="1"/>
              <a:t>конституція</a:t>
            </a:r>
            <a:r>
              <a:rPr lang="ru-RU" dirty="0"/>
              <a:t> і вето  </a:t>
            </a:r>
            <a:r>
              <a:rPr lang="ru-RU" dirty="0" err="1"/>
              <a:t>меншості</a:t>
            </a:r>
            <a:r>
              <a:rPr lang="ru-RU" dirty="0"/>
              <a:t>;</a:t>
            </a:r>
          </a:p>
          <a:p>
            <a:pPr algn="just"/>
            <a:r>
              <a:rPr lang="ru-RU" dirty="0" err="1"/>
              <a:t>Використання</a:t>
            </a:r>
            <a:r>
              <a:rPr lang="ru-RU" dirty="0"/>
              <a:t>  </a:t>
            </a:r>
            <a:r>
              <a:rPr lang="ru-RU" dirty="0" err="1"/>
              <a:t>інститутів</a:t>
            </a:r>
            <a:r>
              <a:rPr lang="ru-RU" dirty="0"/>
              <a:t> </a:t>
            </a:r>
            <a:r>
              <a:rPr lang="ru-RU" dirty="0" err="1"/>
              <a:t>прямої</a:t>
            </a:r>
            <a:r>
              <a:rPr lang="ru-RU" dirty="0"/>
              <a:t> </a:t>
            </a:r>
            <a:r>
              <a:rPr lang="ru-RU" dirty="0" err="1"/>
              <a:t>демократії</a:t>
            </a:r>
            <a:r>
              <a:rPr lang="ru-RU" dirty="0"/>
              <a:t> </a:t>
            </a:r>
            <a:r>
              <a:rPr lang="ru-RU" dirty="0" err="1"/>
              <a:t>залежить</a:t>
            </a:r>
            <a:r>
              <a:rPr lang="ru-RU" dirty="0"/>
              <a:t> </a:t>
            </a:r>
            <a:r>
              <a:rPr lang="ru-RU" dirty="0" err="1"/>
              <a:t>від</a:t>
            </a:r>
            <a:r>
              <a:rPr lang="ru-RU" dirty="0"/>
              <a:t> </a:t>
            </a:r>
            <a:r>
              <a:rPr lang="ru-RU" dirty="0" err="1"/>
              <a:t>традиції</a:t>
            </a:r>
            <a:r>
              <a:rPr lang="ru-RU" dirty="0"/>
              <a:t>.</a:t>
            </a:r>
          </a:p>
          <a:p>
            <a:pPr marL="0" indent="0" algn="just">
              <a:buNone/>
            </a:pPr>
            <a:r>
              <a:rPr lang="ru-RU" dirty="0" err="1"/>
              <a:t>Швейцарія</a:t>
            </a:r>
            <a:r>
              <a:rPr lang="ru-RU" dirty="0"/>
              <a:t>, </a:t>
            </a:r>
            <a:r>
              <a:rPr lang="ru-RU" dirty="0" err="1"/>
              <a:t>Бельгія</a:t>
            </a:r>
            <a:r>
              <a:rPr lang="ru-RU" dirty="0"/>
              <a:t>, </a:t>
            </a:r>
            <a:r>
              <a:rPr lang="ru-RU" dirty="0" err="1"/>
              <a:t>Нідерланди</a:t>
            </a:r>
            <a:r>
              <a:rPr lang="ru-RU" dirty="0"/>
              <a:t>, </a:t>
            </a:r>
            <a:r>
              <a:rPr lang="ru-RU" dirty="0" err="1"/>
              <a:t>Італія</a:t>
            </a:r>
            <a:r>
              <a:rPr lang="ru-RU" dirty="0"/>
              <a:t> </a:t>
            </a:r>
          </a:p>
          <a:p>
            <a:pPr algn="just"/>
            <a:endParaRPr lang="ru-RU" dirty="0"/>
          </a:p>
          <a:p>
            <a:endParaRPr lang="uk-UA" dirty="0"/>
          </a:p>
          <a:p>
            <a:endParaRPr lang="uk-UA" dirty="0"/>
          </a:p>
          <a:p>
            <a:endParaRPr lang="uk-UA" dirty="0"/>
          </a:p>
        </p:txBody>
      </p:sp>
    </p:spTree>
    <p:extLst>
      <p:ext uri="{BB962C8B-B14F-4D97-AF65-F5344CB8AC3E}">
        <p14:creationId xmlns:p14="http://schemas.microsoft.com/office/powerpoint/2010/main" val="2185247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A3CC87-4013-46CE-83CA-529EC95D1AFC}"/>
              </a:ext>
            </a:extLst>
          </p:cNvPr>
          <p:cNvSpPr>
            <a:spLocks noGrp="1"/>
          </p:cNvSpPr>
          <p:nvPr>
            <p:ph type="title"/>
          </p:nvPr>
        </p:nvSpPr>
        <p:spPr/>
        <p:txBody>
          <a:bodyPr/>
          <a:lstStyle/>
          <a:p>
            <a:pPr algn="ctr"/>
            <a:r>
              <a:rPr lang="uk-UA" dirty="0"/>
              <a:t>Змішана модель</a:t>
            </a:r>
          </a:p>
        </p:txBody>
      </p:sp>
      <p:sp>
        <p:nvSpPr>
          <p:cNvPr id="3" name="Місце для вмісту 2">
            <a:extLst>
              <a:ext uri="{FF2B5EF4-FFF2-40B4-BE49-F238E27FC236}">
                <a16:creationId xmlns:a16="http://schemas.microsoft.com/office/drawing/2014/main" id="{E3B75D78-15BB-46C3-A78B-2F775AFA4DA6}"/>
              </a:ext>
            </a:extLst>
          </p:cNvPr>
          <p:cNvSpPr>
            <a:spLocks noGrp="1"/>
          </p:cNvSpPr>
          <p:nvPr>
            <p:ph idx="1"/>
          </p:nvPr>
        </p:nvSpPr>
        <p:spPr>
          <a:xfrm>
            <a:off x="2592924" y="1704513"/>
            <a:ext cx="8911688" cy="4206709"/>
          </a:xfrm>
        </p:spPr>
        <p:txBody>
          <a:bodyPr>
            <a:normAutofit fontScale="92500" lnSpcReduction="10000"/>
          </a:bodyPr>
          <a:lstStyle/>
          <a:p>
            <a:pPr algn="just"/>
            <a:r>
              <a:rPr lang="ru-RU" dirty="0" err="1"/>
              <a:t>Концентрація</a:t>
            </a:r>
            <a:r>
              <a:rPr lang="ru-RU" dirty="0"/>
              <a:t> </a:t>
            </a:r>
            <a:r>
              <a:rPr lang="ru-RU" dirty="0" err="1"/>
              <a:t>влади</a:t>
            </a:r>
            <a:r>
              <a:rPr lang="ru-RU" dirty="0"/>
              <a:t> у </a:t>
            </a:r>
            <a:r>
              <a:rPr lang="ru-RU" dirty="0" err="1"/>
              <a:t>виконавчих</a:t>
            </a:r>
            <a:r>
              <a:rPr lang="ru-RU" dirty="0"/>
              <a:t> структурах; </a:t>
            </a:r>
            <a:r>
              <a:rPr lang="ru-RU" dirty="0" err="1"/>
              <a:t>міністрів</a:t>
            </a:r>
            <a:r>
              <a:rPr lang="ru-RU" dirty="0"/>
              <a:t> </a:t>
            </a:r>
            <a:r>
              <a:rPr lang="ru-RU" dirty="0" err="1"/>
              <a:t>призначає</a:t>
            </a:r>
            <a:r>
              <a:rPr lang="ru-RU" dirty="0"/>
              <a:t>  президент;</a:t>
            </a:r>
          </a:p>
          <a:p>
            <a:pPr algn="just"/>
            <a:r>
              <a:rPr lang="ru-RU" dirty="0" err="1"/>
              <a:t>Чіткий</a:t>
            </a:r>
            <a:r>
              <a:rPr lang="ru-RU" dirty="0"/>
              <a:t> </a:t>
            </a:r>
            <a:r>
              <a:rPr lang="ru-RU" dirty="0" err="1"/>
              <a:t>розподіл</a:t>
            </a:r>
            <a:r>
              <a:rPr lang="ru-RU" dirty="0"/>
              <a:t> </a:t>
            </a:r>
            <a:r>
              <a:rPr lang="ru-RU" dirty="0" err="1"/>
              <a:t>влади</a:t>
            </a:r>
            <a:r>
              <a:rPr lang="ru-RU" dirty="0"/>
              <a:t> </a:t>
            </a:r>
            <a:r>
              <a:rPr lang="ru-RU" dirty="0" err="1"/>
              <a:t>із</a:t>
            </a:r>
            <a:r>
              <a:rPr lang="ru-RU" dirty="0"/>
              <a:t> системою </a:t>
            </a:r>
            <a:r>
              <a:rPr lang="ru-RU" dirty="0" err="1"/>
              <a:t>стримувань</a:t>
            </a:r>
            <a:r>
              <a:rPr lang="ru-RU" dirty="0"/>
              <a:t> і </a:t>
            </a:r>
            <a:r>
              <a:rPr lang="ru-RU" dirty="0" err="1"/>
              <a:t>противаг</a:t>
            </a:r>
            <a:r>
              <a:rPr lang="ru-RU" dirty="0"/>
              <a:t>;</a:t>
            </a:r>
          </a:p>
          <a:p>
            <a:pPr algn="just"/>
            <a:r>
              <a:rPr lang="ru-RU" dirty="0" err="1"/>
              <a:t>Збалансована</a:t>
            </a:r>
            <a:r>
              <a:rPr lang="ru-RU" dirty="0"/>
              <a:t> </a:t>
            </a:r>
            <a:r>
              <a:rPr lang="ru-RU" dirty="0" err="1"/>
              <a:t>двопалатність</a:t>
            </a:r>
            <a:r>
              <a:rPr lang="ru-RU" dirty="0"/>
              <a:t> </a:t>
            </a:r>
            <a:r>
              <a:rPr lang="ru-RU" dirty="0" err="1"/>
              <a:t>законодавчого</a:t>
            </a:r>
            <a:r>
              <a:rPr lang="ru-RU" dirty="0"/>
              <a:t>  органу;</a:t>
            </a:r>
          </a:p>
          <a:p>
            <a:pPr algn="just"/>
            <a:r>
              <a:rPr lang="ru-RU" dirty="0" err="1"/>
              <a:t>Двопартійна</a:t>
            </a:r>
            <a:r>
              <a:rPr lang="ru-RU" dirty="0"/>
              <a:t> система;</a:t>
            </a:r>
          </a:p>
          <a:p>
            <a:pPr algn="just"/>
            <a:r>
              <a:rPr lang="ru-RU" dirty="0"/>
              <a:t> </a:t>
            </a:r>
            <a:r>
              <a:rPr lang="ru-RU" dirty="0" err="1"/>
              <a:t>Розмиті</a:t>
            </a:r>
            <a:r>
              <a:rPr lang="ru-RU" dirty="0"/>
              <a:t> </a:t>
            </a:r>
            <a:r>
              <a:rPr lang="ru-RU" dirty="0" err="1"/>
              <a:t>лінії</a:t>
            </a:r>
            <a:r>
              <a:rPr lang="ru-RU" dirty="0"/>
              <a:t>  </a:t>
            </a:r>
            <a:r>
              <a:rPr lang="ru-RU" dirty="0" err="1"/>
              <a:t>партійного</a:t>
            </a:r>
            <a:r>
              <a:rPr lang="ru-RU" dirty="0"/>
              <a:t> </a:t>
            </a:r>
            <a:r>
              <a:rPr lang="ru-RU" dirty="0" err="1"/>
              <a:t>розмежування</a:t>
            </a:r>
            <a:r>
              <a:rPr lang="ru-RU" dirty="0"/>
              <a:t>,  </a:t>
            </a:r>
            <a:r>
              <a:rPr lang="ru-RU" dirty="0" err="1"/>
              <a:t>гетерогенні</a:t>
            </a:r>
            <a:r>
              <a:rPr lang="ru-RU" dirty="0"/>
              <a:t> </a:t>
            </a:r>
            <a:r>
              <a:rPr lang="ru-RU" dirty="0" err="1"/>
              <a:t>партії</a:t>
            </a:r>
            <a:r>
              <a:rPr lang="ru-RU" dirty="0"/>
              <a:t> з  </a:t>
            </a:r>
            <a:r>
              <a:rPr lang="ru-RU" dirty="0" err="1"/>
              <a:t>подібними</a:t>
            </a:r>
            <a:r>
              <a:rPr lang="ru-RU" dirty="0"/>
              <a:t> </a:t>
            </a:r>
            <a:r>
              <a:rPr lang="ru-RU" dirty="0" err="1"/>
              <a:t>програмами</a:t>
            </a:r>
            <a:r>
              <a:rPr lang="ru-RU" dirty="0"/>
              <a:t>;</a:t>
            </a:r>
          </a:p>
          <a:p>
            <a:pPr algn="just"/>
            <a:r>
              <a:rPr lang="ru-RU" dirty="0" err="1"/>
              <a:t>Плюральна</a:t>
            </a:r>
            <a:r>
              <a:rPr lang="ru-RU" dirty="0"/>
              <a:t>  (</a:t>
            </a:r>
            <a:r>
              <a:rPr lang="ru-RU" dirty="0" err="1"/>
              <a:t>мажоритарна</a:t>
            </a:r>
            <a:r>
              <a:rPr lang="ru-RU" dirty="0"/>
              <a:t>) система </a:t>
            </a:r>
            <a:r>
              <a:rPr lang="ru-RU" dirty="0" err="1"/>
              <a:t>виборів</a:t>
            </a:r>
            <a:r>
              <a:rPr lang="ru-RU" dirty="0"/>
              <a:t>;</a:t>
            </a:r>
          </a:p>
          <a:p>
            <a:pPr algn="just"/>
            <a:r>
              <a:rPr lang="ru-RU" dirty="0" err="1"/>
              <a:t>Територіальний</a:t>
            </a:r>
            <a:r>
              <a:rPr lang="ru-RU" dirty="0"/>
              <a:t> </a:t>
            </a:r>
            <a:r>
              <a:rPr lang="ru-RU" dirty="0" err="1"/>
              <a:t>федералізм</a:t>
            </a:r>
            <a:r>
              <a:rPr lang="ru-RU" dirty="0"/>
              <a:t>;</a:t>
            </a:r>
          </a:p>
          <a:p>
            <a:pPr algn="just"/>
            <a:r>
              <a:rPr lang="ru-RU" dirty="0" err="1"/>
              <a:t>Негнучка</a:t>
            </a:r>
            <a:r>
              <a:rPr lang="ru-RU" dirty="0"/>
              <a:t> (писана) </a:t>
            </a:r>
            <a:r>
              <a:rPr lang="ru-RU" dirty="0" err="1"/>
              <a:t>конституція</a:t>
            </a:r>
            <a:r>
              <a:rPr lang="ru-RU" dirty="0"/>
              <a:t>;</a:t>
            </a:r>
          </a:p>
          <a:p>
            <a:pPr algn="just"/>
            <a:r>
              <a:rPr lang="ru-RU" dirty="0" err="1"/>
              <a:t>Інститути</a:t>
            </a:r>
            <a:r>
              <a:rPr lang="ru-RU" dirty="0"/>
              <a:t> </a:t>
            </a:r>
            <a:r>
              <a:rPr lang="ru-RU" dirty="0" err="1"/>
              <a:t>прямої</a:t>
            </a:r>
            <a:r>
              <a:rPr lang="ru-RU" dirty="0"/>
              <a:t>  </a:t>
            </a:r>
            <a:r>
              <a:rPr lang="ru-RU" dirty="0" err="1"/>
              <a:t>демократії</a:t>
            </a:r>
            <a:r>
              <a:rPr lang="ru-RU" dirty="0"/>
              <a:t> — </a:t>
            </a:r>
            <a:r>
              <a:rPr lang="ru-RU" dirty="0" err="1"/>
              <a:t>тільки</a:t>
            </a:r>
            <a:r>
              <a:rPr lang="ru-RU" dirty="0"/>
              <a:t> на </a:t>
            </a:r>
            <a:r>
              <a:rPr lang="ru-RU" dirty="0" err="1"/>
              <a:t>рівні</a:t>
            </a:r>
            <a:r>
              <a:rPr lang="ru-RU" dirty="0"/>
              <a:t> </a:t>
            </a:r>
            <a:r>
              <a:rPr lang="ru-RU" dirty="0" err="1"/>
              <a:t>штатів</a:t>
            </a:r>
            <a:r>
              <a:rPr lang="ru-RU" dirty="0"/>
              <a:t>.</a:t>
            </a:r>
          </a:p>
          <a:p>
            <a:pPr marL="0" indent="0" algn="just">
              <a:buNone/>
            </a:pPr>
            <a:r>
              <a:rPr lang="ru-RU" dirty="0"/>
              <a:t>США, Канада, </a:t>
            </a:r>
            <a:r>
              <a:rPr lang="ru-RU" dirty="0" err="1"/>
              <a:t>Німеччина</a:t>
            </a:r>
            <a:r>
              <a:rPr lang="ru-RU" dirty="0"/>
              <a:t>, </a:t>
            </a:r>
            <a:r>
              <a:rPr lang="ru-RU" dirty="0" err="1"/>
              <a:t>Австрія</a:t>
            </a:r>
            <a:r>
              <a:rPr lang="ru-RU" dirty="0"/>
              <a:t>, </a:t>
            </a:r>
            <a:r>
              <a:rPr lang="ru-RU" dirty="0" err="1"/>
              <a:t>Австралія</a:t>
            </a:r>
            <a:r>
              <a:rPr lang="ru-RU"/>
              <a:t>, Японія</a:t>
            </a:r>
            <a:r>
              <a:rPr lang="ru-RU" dirty="0"/>
              <a:t> </a:t>
            </a:r>
          </a:p>
          <a:p>
            <a:pPr algn="just"/>
            <a:endParaRPr lang="ru-RU" dirty="0"/>
          </a:p>
          <a:p>
            <a:pPr algn="just"/>
            <a:endParaRPr lang="ru-RU" dirty="0"/>
          </a:p>
          <a:p>
            <a:pPr algn="just"/>
            <a:endParaRPr lang="ru-RU" dirty="0"/>
          </a:p>
          <a:p>
            <a:pPr algn="just"/>
            <a:endParaRPr lang="ru-RU" dirty="0"/>
          </a:p>
          <a:p>
            <a:pPr algn="just"/>
            <a:endParaRPr lang="ru-RU" dirty="0"/>
          </a:p>
          <a:p>
            <a:pPr algn="just"/>
            <a:endParaRPr lang="ru-RU" dirty="0"/>
          </a:p>
          <a:p>
            <a:pPr algn="just"/>
            <a:endParaRPr lang="ru-RU" dirty="0"/>
          </a:p>
          <a:p>
            <a:endParaRPr lang="uk-UA" dirty="0"/>
          </a:p>
        </p:txBody>
      </p:sp>
    </p:spTree>
    <p:extLst>
      <p:ext uri="{BB962C8B-B14F-4D97-AF65-F5344CB8AC3E}">
        <p14:creationId xmlns:p14="http://schemas.microsoft.com/office/powerpoint/2010/main" val="67889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500859-36D6-43C0-ADC5-0D8B37FECBD3}"/>
              </a:ext>
            </a:extLst>
          </p:cNvPr>
          <p:cNvSpPr>
            <a:spLocks noGrp="1"/>
          </p:cNvSpPr>
          <p:nvPr>
            <p:ph type="title"/>
          </p:nvPr>
        </p:nvSpPr>
        <p:spPr/>
        <p:txBody>
          <a:bodyPr/>
          <a:lstStyle/>
          <a:p>
            <a:r>
              <a:rPr lang="uk-UA" dirty="0"/>
              <a:t>Види демократій: Демократія анархістська </a:t>
            </a:r>
          </a:p>
        </p:txBody>
      </p:sp>
      <p:sp>
        <p:nvSpPr>
          <p:cNvPr id="3" name="Місце для вмісту 2">
            <a:extLst>
              <a:ext uri="{FF2B5EF4-FFF2-40B4-BE49-F238E27FC236}">
                <a16:creationId xmlns:a16="http://schemas.microsoft.com/office/drawing/2014/main" id="{99A5321A-C681-424C-AA68-245D329379E6}"/>
              </a:ext>
            </a:extLst>
          </p:cNvPr>
          <p:cNvSpPr>
            <a:spLocks noGrp="1"/>
          </p:cNvSpPr>
          <p:nvPr>
            <p:ph idx="1"/>
          </p:nvPr>
        </p:nvSpPr>
        <p:spPr/>
        <p:txBody>
          <a:bodyPr>
            <a:normAutofit/>
          </a:bodyPr>
          <a:lstStyle/>
          <a:p>
            <a:pPr algn="just"/>
            <a:r>
              <a:rPr lang="uk-UA" dirty="0"/>
              <a:t>демократія, що прагне до максимально можливого визволення особистості, ґрунтується на свободі і має своєю метою знищення всіх типів примусу й експлуатації людини людиною. Мета − створення вільної організації суспільства з інститутами громадянського самоуправління, яке обходиться без влади людини над людиною, заснованій на взаємодопомозі та солідарності всіх людей,</a:t>
            </a:r>
          </a:p>
        </p:txBody>
      </p:sp>
    </p:spTree>
    <p:extLst>
      <p:ext uri="{BB962C8B-B14F-4D97-AF65-F5344CB8AC3E}">
        <p14:creationId xmlns:p14="http://schemas.microsoft.com/office/powerpoint/2010/main" val="3588741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0A31A8-D985-4EB8-89AE-649A8F565981}"/>
              </a:ext>
            </a:extLst>
          </p:cNvPr>
          <p:cNvSpPr>
            <a:spLocks noGrp="1"/>
          </p:cNvSpPr>
          <p:nvPr>
            <p:ph type="title"/>
          </p:nvPr>
        </p:nvSpPr>
        <p:spPr/>
        <p:txBody>
          <a:bodyPr/>
          <a:lstStyle/>
          <a:p>
            <a:r>
              <a:rPr lang="uk-UA" dirty="0" err="1"/>
              <a:t>Делегативна</a:t>
            </a:r>
            <a:r>
              <a:rPr lang="uk-UA" dirty="0"/>
              <a:t> демократія</a:t>
            </a:r>
          </a:p>
        </p:txBody>
      </p:sp>
      <p:sp>
        <p:nvSpPr>
          <p:cNvPr id="3" name="Місце для вмісту 2">
            <a:extLst>
              <a:ext uri="{FF2B5EF4-FFF2-40B4-BE49-F238E27FC236}">
                <a16:creationId xmlns:a16="http://schemas.microsoft.com/office/drawing/2014/main" id="{63E0F808-D316-4E47-A3D9-871596C3244C}"/>
              </a:ext>
            </a:extLst>
          </p:cNvPr>
          <p:cNvSpPr>
            <a:spLocks noGrp="1"/>
          </p:cNvSpPr>
          <p:nvPr>
            <p:ph idx="1"/>
          </p:nvPr>
        </p:nvSpPr>
        <p:spPr>
          <a:xfrm>
            <a:off x="2589212" y="2169111"/>
            <a:ext cx="8915400" cy="3777622"/>
          </a:xfrm>
        </p:spPr>
        <p:txBody>
          <a:bodyPr/>
          <a:lstStyle/>
          <a:p>
            <a:pPr algn="just"/>
            <a:r>
              <a:rPr lang="uk-UA" dirty="0"/>
              <a:t>гібридний політичний режим, при якому влада обирається демократичним шляхом, але інститути «горизонтального» контролю і </a:t>
            </a:r>
            <a:r>
              <a:rPr lang="uk-UA" dirty="0" err="1"/>
              <a:t>взаємообмеження</a:t>
            </a:r>
            <a:r>
              <a:rPr lang="uk-UA" dirty="0"/>
              <a:t> влади не сформувалися. У країнах </a:t>
            </a:r>
            <a:r>
              <a:rPr lang="uk-UA" dirty="0" err="1"/>
              <a:t>делегативної</a:t>
            </a:r>
            <a:r>
              <a:rPr lang="uk-UA" dirty="0"/>
              <a:t> демократія  існує вертикальна підзвітність перед виборцями, що дозволяє  легітимному лідеру звертатися безпосередньо  до народу. В умовах такої демократії виконавча влада не поширює таку ж підзвітність по горизонталі – перед іншими політичними інститутами: парламентом, судами тощо. </a:t>
            </a:r>
          </a:p>
        </p:txBody>
      </p:sp>
    </p:spTree>
    <p:extLst>
      <p:ext uri="{BB962C8B-B14F-4D97-AF65-F5344CB8AC3E}">
        <p14:creationId xmlns:p14="http://schemas.microsoft.com/office/powerpoint/2010/main" val="409956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9D2CFF-49E3-422F-8DC6-6DC0E005EE8A}"/>
              </a:ext>
            </a:extLst>
          </p:cNvPr>
          <p:cNvSpPr>
            <a:spLocks noGrp="1"/>
          </p:cNvSpPr>
          <p:nvPr>
            <p:ph type="title"/>
          </p:nvPr>
        </p:nvSpPr>
        <p:spPr/>
        <p:txBody>
          <a:bodyPr/>
          <a:lstStyle/>
          <a:p>
            <a:r>
              <a:rPr lang="uk-UA" dirty="0"/>
              <a:t>Економічна демократія</a:t>
            </a:r>
          </a:p>
        </p:txBody>
      </p:sp>
      <p:sp>
        <p:nvSpPr>
          <p:cNvPr id="3" name="Місце для вмісту 2">
            <a:extLst>
              <a:ext uri="{FF2B5EF4-FFF2-40B4-BE49-F238E27FC236}">
                <a16:creationId xmlns:a16="http://schemas.microsoft.com/office/drawing/2014/main" id="{ED535196-5FF9-4E5B-A70F-6171505D1C98}"/>
              </a:ext>
            </a:extLst>
          </p:cNvPr>
          <p:cNvSpPr>
            <a:spLocks noGrp="1"/>
          </p:cNvSpPr>
          <p:nvPr>
            <p:ph idx="1"/>
          </p:nvPr>
        </p:nvSpPr>
        <p:spPr/>
        <p:txBody>
          <a:bodyPr>
            <a:normAutofit/>
          </a:bodyPr>
          <a:lstStyle/>
          <a:p>
            <a:pPr marL="0" indent="0" algn="just">
              <a:buNone/>
            </a:pPr>
            <a:r>
              <a:rPr lang="uk-UA" dirty="0"/>
              <a:t>– вид демократії, який базується на тезі, що кожна людина за допомогою раціон. діяльності в змозі добитися максим. особистої користі; суперництво на виборах створює свого роду політичний ринок, де політиків можна представити як підприємців, прагнучих отримати владу, а виборців – як споживачів, що голосують за ту партію, політична лінія якої краще всього відображає їх очікування. Система відкритих і змагальних виборів гарантує демократичність тим, хто віддає владу в руки партії, філософія, цінності та політика якої понад усе відповідають перевагам найчисельніший групі виборців</a:t>
            </a:r>
          </a:p>
        </p:txBody>
      </p:sp>
    </p:spTree>
    <p:extLst>
      <p:ext uri="{BB962C8B-B14F-4D97-AF65-F5344CB8AC3E}">
        <p14:creationId xmlns:p14="http://schemas.microsoft.com/office/powerpoint/2010/main" val="1702316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3E9101-11A0-4ED0-BC1E-D9B251B075D4}"/>
              </a:ext>
            </a:extLst>
          </p:cNvPr>
          <p:cNvSpPr>
            <a:spLocks noGrp="1"/>
          </p:cNvSpPr>
          <p:nvPr>
            <p:ph type="title"/>
          </p:nvPr>
        </p:nvSpPr>
        <p:spPr/>
        <p:txBody>
          <a:bodyPr>
            <a:normAutofit fontScale="90000"/>
          </a:bodyPr>
          <a:lstStyle/>
          <a:p>
            <a:r>
              <a:rPr lang="uk-UA" dirty="0"/>
              <a:t>Підходи до визначення поняття «демократія». Зміст та ознаки демократії.</a:t>
            </a:r>
            <a:br>
              <a:rPr lang="uk-UA" dirty="0"/>
            </a:br>
            <a:endParaRPr lang="uk-UA" dirty="0"/>
          </a:p>
        </p:txBody>
      </p:sp>
      <p:sp>
        <p:nvSpPr>
          <p:cNvPr id="3" name="Місце для вмісту 2">
            <a:extLst>
              <a:ext uri="{FF2B5EF4-FFF2-40B4-BE49-F238E27FC236}">
                <a16:creationId xmlns:a16="http://schemas.microsoft.com/office/drawing/2014/main" id="{36274205-CA9B-4BD5-8377-4B3D989D6E79}"/>
              </a:ext>
            </a:extLst>
          </p:cNvPr>
          <p:cNvSpPr>
            <a:spLocks noGrp="1"/>
          </p:cNvSpPr>
          <p:nvPr>
            <p:ph idx="1"/>
          </p:nvPr>
        </p:nvSpPr>
        <p:spPr/>
        <p:txBody>
          <a:bodyPr>
            <a:normAutofit lnSpcReduction="10000"/>
          </a:bodyPr>
          <a:lstStyle/>
          <a:p>
            <a:pPr algn="just"/>
            <a:r>
              <a:rPr lang="ru-RU" sz="2400" b="1" u="sng" dirty="0" err="1"/>
              <a:t>Демократія</a:t>
            </a:r>
            <a:r>
              <a:rPr lang="ru-RU" sz="2400" dirty="0"/>
              <a:t> — форма державно-</a:t>
            </a:r>
            <a:r>
              <a:rPr lang="ru-RU" sz="2400" dirty="0" err="1"/>
              <a:t>політичного</a:t>
            </a:r>
            <a:r>
              <a:rPr lang="ru-RU" sz="2400" dirty="0"/>
              <a:t> устрою </a:t>
            </a:r>
            <a:r>
              <a:rPr lang="ru-RU" sz="2400" dirty="0" err="1"/>
              <a:t>суспільства</a:t>
            </a:r>
            <a:r>
              <a:rPr lang="ru-RU" sz="2400" dirty="0"/>
              <a:t>, яка </a:t>
            </a:r>
            <a:r>
              <a:rPr lang="ru-RU" sz="2400" dirty="0" err="1"/>
              <a:t>грунтується</a:t>
            </a:r>
            <a:r>
              <a:rPr lang="ru-RU" sz="2400" dirty="0"/>
              <a:t> на </a:t>
            </a:r>
            <a:r>
              <a:rPr lang="ru-RU" sz="2400" dirty="0" err="1"/>
              <a:t>визнанні</a:t>
            </a:r>
            <a:r>
              <a:rPr lang="ru-RU" sz="2400" dirty="0"/>
              <a:t> народу </a:t>
            </a:r>
            <a:r>
              <a:rPr lang="ru-RU" sz="2400" dirty="0" err="1"/>
              <a:t>джерелом</a:t>
            </a:r>
            <a:r>
              <a:rPr lang="ru-RU" sz="2400" dirty="0"/>
              <a:t> і </a:t>
            </a:r>
            <a:r>
              <a:rPr lang="ru-RU" sz="2400" dirty="0" err="1"/>
              <a:t>носієм</a:t>
            </a:r>
            <a:r>
              <a:rPr lang="ru-RU" sz="2400" dirty="0"/>
              <a:t> </a:t>
            </a:r>
            <a:r>
              <a:rPr lang="ru-RU" sz="2400" dirty="0" err="1"/>
              <a:t>влади</a:t>
            </a:r>
            <a:r>
              <a:rPr lang="ru-RU" sz="2400" dirty="0"/>
              <a:t>, на </a:t>
            </a:r>
            <a:r>
              <a:rPr lang="ru-RU" sz="2400" dirty="0" err="1"/>
              <a:t>прагненні</a:t>
            </a:r>
            <a:r>
              <a:rPr lang="ru-RU" sz="2400" dirty="0"/>
              <a:t> </a:t>
            </a:r>
            <a:r>
              <a:rPr lang="ru-RU" sz="2400" dirty="0" err="1"/>
              <a:t>забезпечити</a:t>
            </a:r>
            <a:r>
              <a:rPr lang="ru-RU" sz="2400" dirty="0"/>
              <a:t> </a:t>
            </a:r>
            <a:r>
              <a:rPr lang="ru-RU" sz="2400" dirty="0" err="1"/>
              <a:t>справедливість</a:t>
            </a:r>
            <a:r>
              <a:rPr lang="ru-RU" sz="2400" dirty="0"/>
              <a:t>, </a:t>
            </a:r>
            <a:r>
              <a:rPr lang="ru-RU" sz="2400" dirty="0" err="1"/>
              <a:t>рівність</a:t>
            </a:r>
            <a:r>
              <a:rPr lang="ru-RU" sz="2400" dirty="0"/>
              <a:t>, </a:t>
            </a:r>
            <a:r>
              <a:rPr lang="ru-RU" sz="2400" dirty="0" err="1"/>
              <a:t>добробут</a:t>
            </a:r>
            <a:r>
              <a:rPr lang="ru-RU" sz="2400" dirty="0"/>
              <a:t> </a:t>
            </a:r>
            <a:r>
              <a:rPr lang="ru-RU" sz="2400" dirty="0" err="1"/>
              <a:t>усіх</a:t>
            </a:r>
            <a:r>
              <a:rPr lang="ru-RU" sz="2400" dirty="0"/>
              <a:t> людей, </a:t>
            </a:r>
            <a:r>
              <a:rPr lang="ru-RU" sz="2400" dirty="0" err="1"/>
              <a:t>що</a:t>
            </a:r>
            <a:r>
              <a:rPr lang="ru-RU" sz="2400" dirty="0"/>
              <a:t> </a:t>
            </a:r>
            <a:r>
              <a:rPr lang="ru-RU" sz="2400" dirty="0" err="1"/>
              <a:t>населяють</a:t>
            </a:r>
            <a:r>
              <a:rPr lang="ru-RU" sz="2400" dirty="0"/>
              <a:t> </a:t>
            </a:r>
            <a:r>
              <a:rPr lang="ru-RU" sz="2400" dirty="0" err="1"/>
              <a:t>певну</a:t>
            </a:r>
            <a:r>
              <a:rPr lang="ru-RU" sz="2400" dirty="0"/>
              <a:t> державу.</a:t>
            </a:r>
          </a:p>
          <a:p>
            <a:pPr algn="just"/>
            <a:r>
              <a:rPr lang="ru-RU" sz="2400" b="1" u="sng" dirty="0" err="1"/>
              <a:t>Демократія</a:t>
            </a:r>
            <a:r>
              <a:rPr lang="ru-RU" sz="2400" dirty="0"/>
              <a:t> − форма </a:t>
            </a:r>
            <a:r>
              <a:rPr lang="ru-RU" sz="2400" dirty="0" err="1"/>
              <a:t>політичної</a:t>
            </a:r>
            <a:r>
              <a:rPr lang="ru-RU" sz="2400" dirty="0"/>
              <a:t> </a:t>
            </a:r>
            <a:r>
              <a:rPr lang="ru-RU" sz="2400" dirty="0" err="1"/>
              <a:t>організації</a:t>
            </a:r>
            <a:r>
              <a:rPr lang="ru-RU" sz="2400" dirty="0"/>
              <a:t> </a:t>
            </a:r>
            <a:r>
              <a:rPr lang="ru-RU" sz="2400" dirty="0" err="1"/>
              <a:t>суспільства</a:t>
            </a:r>
            <a:r>
              <a:rPr lang="ru-RU" sz="2400" dirty="0"/>
              <a:t>, </a:t>
            </a:r>
            <a:r>
              <a:rPr lang="ru-RU" sz="2400" dirty="0" err="1"/>
              <a:t>що</a:t>
            </a:r>
            <a:r>
              <a:rPr lang="ru-RU" sz="2400" dirty="0"/>
              <a:t> заснована на </a:t>
            </a:r>
            <a:r>
              <a:rPr lang="ru-RU" sz="2400" dirty="0" err="1"/>
              <a:t>визнанні</a:t>
            </a:r>
            <a:r>
              <a:rPr lang="ru-RU" sz="2400" dirty="0"/>
              <a:t> народу </a:t>
            </a:r>
            <a:r>
              <a:rPr lang="ru-RU" sz="2400" dirty="0" err="1"/>
              <a:t>джерелом</a:t>
            </a:r>
            <a:r>
              <a:rPr lang="ru-RU" sz="2400" dirty="0"/>
              <a:t> </a:t>
            </a:r>
            <a:r>
              <a:rPr lang="ru-RU" sz="2400" dirty="0" err="1"/>
              <a:t>влади</a:t>
            </a:r>
            <a:r>
              <a:rPr lang="ru-RU" sz="2400" dirty="0"/>
              <a:t>, </a:t>
            </a:r>
            <a:r>
              <a:rPr lang="ru-RU" sz="2400" dirty="0" err="1"/>
              <a:t>його</a:t>
            </a:r>
            <a:r>
              <a:rPr lang="ru-RU" sz="2400" dirty="0"/>
              <a:t> </a:t>
            </a:r>
            <a:r>
              <a:rPr lang="ru-RU" sz="2400" dirty="0" err="1"/>
              <a:t>праві</a:t>
            </a:r>
            <a:r>
              <a:rPr lang="ru-RU" sz="2400" dirty="0"/>
              <a:t> </a:t>
            </a:r>
            <a:r>
              <a:rPr lang="ru-RU" sz="2400" dirty="0" err="1"/>
              <a:t>брати</a:t>
            </a:r>
            <a:r>
              <a:rPr lang="ru-RU" sz="2400" dirty="0"/>
              <a:t> участь у </a:t>
            </a:r>
            <a:r>
              <a:rPr lang="ru-RU" sz="2400" dirty="0" err="1"/>
              <a:t>вирішенні</a:t>
            </a:r>
            <a:r>
              <a:rPr lang="ru-RU" sz="2400" dirty="0"/>
              <a:t> </a:t>
            </a:r>
            <a:r>
              <a:rPr lang="ru-RU" sz="2400" dirty="0" err="1"/>
              <a:t>державних</a:t>
            </a:r>
            <a:r>
              <a:rPr lang="ru-RU" sz="2400" dirty="0"/>
              <a:t> справ і </a:t>
            </a:r>
            <a:r>
              <a:rPr lang="ru-RU" sz="2400" dirty="0" err="1"/>
              <a:t>наділення</a:t>
            </a:r>
            <a:r>
              <a:rPr lang="ru-RU" sz="2400" dirty="0"/>
              <a:t> </a:t>
            </a:r>
            <a:r>
              <a:rPr lang="ru-RU" sz="2400" dirty="0" err="1"/>
              <a:t>громадян</a:t>
            </a:r>
            <a:r>
              <a:rPr lang="ru-RU" sz="2400" dirty="0"/>
              <a:t> </a:t>
            </a:r>
            <a:r>
              <a:rPr lang="ru-RU" sz="2400" dirty="0" err="1"/>
              <a:t>досить</a:t>
            </a:r>
            <a:r>
              <a:rPr lang="ru-RU" sz="2400" dirty="0"/>
              <a:t> широкими правами та свободами.</a:t>
            </a:r>
            <a:endParaRPr lang="uk-UA" sz="2400" dirty="0"/>
          </a:p>
        </p:txBody>
      </p:sp>
    </p:spTree>
    <p:extLst>
      <p:ext uri="{BB962C8B-B14F-4D97-AF65-F5344CB8AC3E}">
        <p14:creationId xmlns:p14="http://schemas.microsoft.com/office/powerpoint/2010/main" val="1167295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A90893-82F3-4802-A202-F195EE949C68}"/>
              </a:ext>
            </a:extLst>
          </p:cNvPr>
          <p:cNvSpPr>
            <a:spLocks noGrp="1"/>
          </p:cNvSpPr>
          <p:nvPr>
            <p:ph type="title"/>
          </p:nvPr>
        </p:nvSpPr>
        <p:spPr/>
        <p:txBody>
          <a:bodyPr/>
          <a:lstStyle/>
          <a:p>
            <a:r>
              <a:rPr lang="uk-UA" dirty="0"/>
              <a:t>Електронна демократія</a:t>
            </a:r>
          </a:p>
        </p:txBody>
      </p:sp>
      <p:sp>
        <p:nvSpPr>
          <p:cNvPr id="3" name="Місце для вмісту 2">
            <a:extLst>
              <a:ext uri="{FF2B5EF4-FFF2-40B4-BE49-F238E27FC236}">
                <a16:creationId xmlns:a16="http://schemas.microsoft.com/office/drawing/2014/main" id="{F347CF46-B874-4A5D-980F-FCAB56FD47F8}"/>
              </a:ext>
            </a:extLst>
          </p:cNvPr>
          <p:cNvSpPr>
            <a:spLocks noGrp="1"/>
          </p:cNvSpPr>
          <p:nvPr>
            <p:ph idx="1"/>
          </p:nvPr>
        </p:nvSpPr>
        <p:spPr/>
        <p:txBody>
          <a:bodyPr/>
          <a:lstStyle/>
          <a:p>
            <a:pPr algn="just"/>
            <a:r>
              <a:rPr lang="uk-UA" dirty="0"/>
              <a:t>демократія, заснована на використанні мережевих комп’ютерних технологіях, механізм забезпечення політ. комунікації, що сприяє реалізації принципів народовладдя та дозволяє привести політичну організацію у відповідність до реальних потреб інформаційного суспільства. У широкому сенсі – можливість залучення громадян до активнішої участі в справах суспільства, за допомогою використання комп’ютера, а також аналогічних їм пристроїв і мереж телекомунікацій. </a:t>
            </a:r>
          </a:p>
        </p:txBody>
      </p:sp>
    </p:spTree>
    <p:extLst>
      <p:ext uri="{BB962C8B-B14F-4D97-AF65-F5344CB8AC3E}">
        <p14:creationId xmlns:p14="http://schemas.microsoft.com/office/powerpoint/2010/main" val="3536629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C7ABA2-C2CA-4E38-AFF2-F571553C6052}"/>
              </a:ext>
            </a:extLst>
          </p:cNvPr>
          <p:cNvSpPr>
            <a:spLocks noGrp="1"/>
          </p:cNvSpPr>
          <p:nvPr>
            <p:ph type="title"/>
          </p:nvPr>
        </p:nvSpPr>
        <p:spPr/>
        <p:txBody>
          <a:bodyPr/>
          <a:lstStyle/>
          <a:p>
            <a:r>
              <a:rPr lang="ru-RU" dirty="0" err="1"/>
              <a:t>Моніторингова</a:t>
            </a:r>
            <a:r>
              <a:rPr lang="ru-RU" dirty="0"/>
              <a:t> </a:t>
            </a:r>
            <a:r>
              <a:rPr lang="ru-RU" dirty="0" err="1"/>
              <a:t>демократія</a:t>
            </a:r>
            <a:endParaRPr lang="uk-UA" dirty="0"/>
          </a:p>
        </p:txBody>
      </p:sp>
      <p:sp>
        <p:nvSpPr>
          <p:cNvPr id="3" name="Місце для вмісту 2">
            <a:extLst>
              <a:ext uri="{FF2B5EF4-FFF2-40B4-BE49-F238E27FC236}">
                <a16:creationId xmlns:a16="http://schemas.microsoft.com/office/drawing/2014/main" id="{61128606-06F3-488B-85D8-65C42ACC2693}"/>
              </a:ext>
            </a:extLst>
          </p:cNvPr>
          <p:cNvSpPr>
            <a:spLocks noGrp="1"/>
          </p:cNvSpPr>
          <p:nvPr>
            <p:ph idx="1"/>
          </p:nvPr>
        </p:nvSpPr>
        <p:spPr/>
        <p:txBody>
          <a:bodyPr/>
          <a:lstStyle/>
          <a:p>
            <a:pPr algn="just"/>
            <a:r>
              <a:rPr lang="ru-RU" dirty="0"/>
              <a:t> заснована на </a:t>
            </a:r>
            <a:r>
              <a:rPr lang="ru-RU" dirty="0" err="1"/>
              <a:t>публічному</a:t>
            </a:r>
            <a:r>
              <a:rPr lang="ru-RU" dirty="0"/>
              <a:t> </a:t>
            </a:r>
            <a:r>
              <a:rPr lang="ru-RU" dirty="0" err="1"/>
              <a:t>контролі</a:t>
            </a:r>
            <a:r>
              <a:rPr lang="ru-RU" dirty="0"/>
              <a:t> та </a:t>
            </a:r>
            <a:r>
              <a:rPr lang="ru-RU" dirty="0" err="1"/>
              <a:t>публічній</a:t>
            </a:r>
            <a:r>
              <a:rPr lang="ru-RU" dirty="0"/>
              <a:t> </a:t>
            </a:r>
            <a:r>
              <a:rPr lang="ru-RU" dirty="0" err="1"/>
              <a:t>перевірці</a:t>
            </a:r>
            <a:r>
              <a:rPr lang="ru-RU" dirty="0"/>
              <a:t> тих, </a:t>
            </a:r>
            <a:r>
              <a:rPr lang="ru-RU" dirty="0" err="1"/>
              <a:t>хто</a:t>
            </a:r>
            <a:r>
              <a:rPr lang="ru-RU" dirty="0"/>
              <a:t> </a:t>
            </a:r>
            <a:r>
              <a:rPr lang="ru-RU" dirty="0" err="1"/>
              <a:t>приймає</a:t>
            </a:r>
            <a:r>
              <a:rPr lang="ru-RU" dirty="0"/>
              <a:t> </a:t>
            </a:r>
            <a:r>
              <a:rPr lang="ru-RU" dirty="0" err="1"/>
              <a:t>рішення</a:t>
            </a:r>
            <a:r>
              <a:rPr lang="ru-RU" dirty="0"/>
              <a:t> у </a:t>
            </a:r>
            <a:r>
              <a:rPr lang="ru-RU" dirty="0" err="1"/>
              <a:t>сфері</a:t>
            </a:r>
            <a:r>
              <a:rPr lang="ru-RU" dirty="0"/>
              <a:t> </a:t>
            </a:r>
            <a:r>
              <a:rPr lang="ru-RU" dirty="0" err="1"/>
              <a:t>державних</a:t>
            </a:r>
            <a:r>
              <a:rPr lang="ru-RU" dirty="0"/>
              <a:t> і </a:t>
            </a:r>
            <a:r>
              <a:rPr lang="ru-RU" dirty="0" err="1"/>
              <a:t>міждержавних</a:t>
            </a:r>
            <a:r>
              <a:rPr lang="ru-RU" dirty="0"/>
              <a:t> </a:t>
            </a:r>
            <a:r>
              <a:rPr lang="ru-RU" dirty="0" err="1"/>
              <a:t>інститутів</a:t>
            </a:r>
            <a:r>
              <a:rPr lang="ru-RU" dirty="0"/>
              <a:t> </a:t>
            </a:r>
            <a:r>
              <a:rPr lang="ru-RU" dirty="0" err="1"/>
              <a:t>суспільства</a:t>
            </a:r>
            <a:r>
              <a:rPr lang="ru-RU" dirty="0"/>
              <a:t>, таких як </a:t>
            </a:r>
            <a:r>
              <a:rPr lang="ru-RU" dirty="0" err="1"/>
              <a:t>бізнес</a:t>
            </a:r>
            <a:r>
              <a:rPr lang="ru-RU" dirty="0"/>
              <a:t>, </a:t>
            </a:r>
            <a:r>
              <a:rPr lang="ru-RU" dirty="0" err="1"/>
              <a:t>профспілки</a:t>
            </a:r>
            <a:r>
              <a:rPr lang="ru-RU" dirty="0"/>
              <a:t>, </a:t>
            </a:r>
            <a:r>
              <a:rPr lang="ru-RU" dirty="0" err="1"/>
              <a:t>спортивні</a:t>
            </a:r>
            <a:r>
              <a:rPr lang="ru-RU" dirty="0"/>
              <a:t> установи </a:t>
            </a:r>
            <a:r>
              <a:rPr lang="ru-RU" dirty="0" err="1"/>
              <a:t>або</a:t>
            </a:r>
            <a:r>
              <a:rPr lang="ru-RU" dirty="0"/>
              <a:t> </a:t>
            </a:r>
            <a:r>
              <a:rPr lang="ru-RU" dirty="0" err="1"/>
              <a:t>благодійні</a:t>
            </a:r>
            <a:r>
              <a:rPr lang="ru-RU" dirty="0"/>
              <a:t> </a:t>
            </a:r>
            <a:r>
              <a:rPr lang="ru-RU" dirty="0" err="1"/>
              <a:t>фонди</a:t>
            </a:r>
            <a:r>
              <a:rPr lang="ru-RU" dirty="0"/>
              <a:t>. </a:t>
            </a:r>
            <a:r>
              <a:rPr lang="ru-RU" dirty="0" err="1"/>
              <a:t>Йдеться</a:t>
            </a:r>
            <a:r>
              <a:rPr lang="ru-RU" dirty="0"/>
              <a:t> не </a:t>
            </a:r>
            <a:r>
              <a:rPr lang="ru-RU" dirty="0" err="1"/>
              <a:t>тільки</a:t>
            </a:r>
            <a:r>
              <a:rPr lang="ru-RU" dirty="0"/>
              <a:t> про контроль, </a:t>
            </a:r>
            <a:r>
              <a:rPr lang="ru-RU" dirty="0" err="1"/>
              <a:t>перевірку</a:t>
            </a:r>
            <a:r>
              <a:rPr lang="ru-RU" dirty="0"/>
              <a:t>, але й про </a:t>
            </a:r>
            <a:r>
              <a:rPr lang="ru-RU" dirty="0" err="1"/>
              <a:t>взаємодію</a:t>
            </a:r>
            <a:r>
              <a:rPr lang="ru-RU" dirty="0"/>
              <a:t>, </a:t>
            </a:r>
            <a:r>
              <a:rPr lang="ru-RU" dirty="0" err="1"/>
              <a:t>що</a:t>
            </a:r>
            <a:r>
              <a:rPr lang="ru-RU" dirty="0"/>
              <a:t> </a:t>
            </a:r>
            <a:r>
              <a:rPr lang="ru-RU" dirty="0" err="1"/>
              <a:t>істотно</a:t>
            </a:r>
            <a:r>
              <a:rPr lang="ru-RU" dirty="0"/>
              <a:t> </a:t>
            </a:r>
            <a:r>
              <a:rPr lang="ru-RU" dirty="0" err="1"/>
              <a:t>впливає</a:t>
            </a:r>
            <a:r>
              <a:rPr lang="ru-RU" dirty="0"/>
              <a:t> на сам характер демократичного </a:t>
            </a:r>
            <a:r>
              <a:rPr lang="ru-RU" dirty="0" err="1"/>
              <a:t>процесу</a:t>
            </a:r>
            <a:r>
              <a:rPr lang="ru-RU" dirty="0"/>
              <a:t>, на роль </a:t>
            </a:r>
            <a:r>
              <a:rPr lang="ru-RU" dirty="0" err="1"/>
              <a:t>суспільних</a:t>
            </a:r>
            <a:r>
              <a:rPr lang="ru-RU" dirty="0"/>
              <a:t> </a:t>
            </a:r>
            <a:r>
              <a:rPr lang="ru-RU" dirty="0" err="1"/>
              <a:t>акторів</a:t>
            </a:r>
            <a:r>
              <a:rPr lang="ru-RU" dirty="0"/>
              <a:t> як </a:t>
            </a:r>
            <a:r>
              <a:rPr lang="ru-RU" dirty="0" err="1"/>
              <a:t>його</a:t>
            </a:r>
            <a:r>
              <a:rPr lang="ru-RU" dirty="0"/>
              <a:t> </a:t>
            </a:r>
            <a:r>
              <a:rPr lang="ru-RU" dirty="0" err="1"/>
              <a:t>прямих</a:t>
            </a:r>
            <a:r>
              <a:rPr lang="ru-RU" dirty="0"/>
              <a:t> </a:t>
            </a:r>
            <a:r>
              <a:rPr lang="ru-RU" dirty="0" err="1"/>
              <a:t>учасників</a:t>
            </a:r>
            <a:r>
              <a:rPr lang="ru-RU" dirty="0"/>
              <a:t>. </a:t>
            </a:r>
          </a:p>
          <a:p>
            <a:pPr algn="just"/>
            <a:endParaRPr lang="uk-UA" dirty="0"/>
          </a:p>
        </p:txBody>
      </p:sp>
    </p:spTree>
    <p:extLst>
      <p:ext uri="{BB962C8B-B14F-4D97-AF65-F5344CB8AC3E}">
        <p14:creationId xmlns:p14="http://schemas.microsoft.com/office/powerpoint/2010/main" val="149745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22F82E-75DF-4646-9295-8FA57B13617B}"/>
              </a:ext>
            </a:extLst>
          </p:cNvPr>
          <p:cNvSpPr>
            <a:spLocks noGrp="1"/>
          </p:cNvSpPr>
          <p:nvPr>
            <p:ph type="title"/>
          </p:nvPr>
        </p:nvSpPr>
        <p:spPr/>
        <p:txBody>
          <a:bodyPr/>
          <a:lstStyle/>
          <a:p>
            <a:r>
              <a:rPr lang="uk-UA" dirty="0" err="1"/>
              <a:t>Плебісцитарна</a:t>
            </a:r>
            <a:r>
              <a:rPr lang="uk-UA" dirty="0"/>
              <a:t> демократія</a:t>
            </a:r>
          </a:p>
        </p:txBody>
      </p:sp>
      <p:sp>
        <p:nvSpPr>
          <p:cNvPr id="3" name="Місце для вмісту 2">
            <a:extLst>
              <a:ext uri="{FF2B5EF4-FFF2-40B4-BE49-F238E27FC236}">
                <a16:creationId xmlns:a16="http://schemas.microsoft.com/office/drawing/2014/main" id="{8F427628-55C8-4618-95FA-F84A11A9B596}"/>
              </a:ext>
            </a:extLst>
          </p:cNvPr>
          <p:cNvSpPr>
            <a:spLocks noGrp="1"/>
          </p:cNvSpPr>
          <p:nvPr>
            <p:ph idx="1"/>
          </p:nvPr>
        </p:nvSpPr>
        <p:spPr/>
        <p:txBody>
          <a:bodyPr/>
          <a:lstStyle/>
          <a:p>
            <a:r>
              <a:rPr lang="uk-UA" dirty="0"/>
              <a:t>модель демократії, за якої безпосереднє волевиявлення народу, його політ. вплив обмежується схемою «схвалити» чи «заперечити».</a:t>
            </a:r>
          </a:p>
        </p:txBody>
      </p:sp>
    </p:spTree>
    <p:extLst>
      <p:ext uri="{BB962C8B-B14F-4D97-AF65-F5344CB8AC3E}">
        <p14:creationId xmlns:p14="http://schemas.microsoft.com/office/powerpoint/2010/main" val="1935375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D7BEE6-4BB0-4029-AE05-22EEE0E569FE}"/>
              </a:ext>
            </a:extLst>
          </p:cNvPr>
          <p:cNvSpPr>
            <a:spLocks noGrp="1"/>
          </p:cNvSpPr>
          <p:nvPr>
            <p:ph type="title"/>
          </p:nvPr>
        </p:nvSpPr>
        <p:spPr/>
        <p:txBody>
          <a:bodyPr/>
          <a:lstStyle/>
          <a:p>
            <a:r>
              <a:rPr lang="uk-UA" dirty="0"/>
              <a:t>Субсидіарна демократія</a:t>
            </a:r>
          </a:p>
        </p:txBody>
      </p:sp>
      <p:sp>
        <p:nvSpPr>
          <p:cNvPr id="3" name="Місце для вмісту 2">
            <a:extLst>
              <a:ext uri="{FF2B5EF4-FFF2-40B4-BE49-F238E27FC236}">
                <a16:creationId xmlns:a16="http://schemas.microsoft.com/office/drawing/2014/main" id="{5A67D212-EBA7-41D2-A4ED-EC31E24C6ABE}"/>
              </a:ext>
            </a:extLst>
          </p:cNvPr>
          <p:cNvSpPr>
            <a:spLocks noGrp="1"/>
          </p:cNvSpPr>
          <p:nvPr>
            <p:ph idx="1"/>
          </p:nvPr>
        </p:nvSpPr>
        <p:spPr/>
        <p:txBody>
          <a:bodyPr/>
          <a:lstStyle/>
          <a:p>
            <a:pPr algn="just"/>
            <a:r>
              <a:rPr lang="uk-UA" dirty="0"/>
              <a:t>модель багаторівневої демократії, що забезпечує розподіл повноважень і компетенцій на різних рівнях політичної взаємодії, виходячи з права нижчого рівня на першочергову дію порівняно з вищим (відповідно до принципу </a:t>
            </a:r>
            <a:r>
              <a:rPr lang="uk-UA" dirty="0" err="1"/>
              <a:t>субсидіарності</a:t>
            </a:r>
            <a:r>
              <a:rPr lang="uk-UA" dirty="0"/>
              <a:t>). При цьому нижчою інстанцію може виступати окремий індивід, громадянська спільнота, місцевий орган управління, а вищою інстанцією – та чи інша громадянська інституція, держава, орган управління вищого рівня.</a:t>
            </a:r>
          </a:p>
        </p:txBody>
      </p:sp>
    </p:spTree>
    <p:extLst>
      <p:ext uri="{BB962C8B-B14F-4D97-AF65-F5344CB8AC3E}">
        <p14:creationId xmlns:p14="http://schemas.microsoft.com/office/powerpoint/2010/main" val="437298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9D1496-05C8-457A-8019-304B0C1BA09C}"/>
              </a:ext>
            </a:extLst>
          </p:cNvPr>
          <p:cNvSpPr>
            <a:spLocks noGrp="1"/>
          </p:cNvSpPr>
          <p:nvPr>
            <p:ph type="title"/>
          </p:nvPr>
        </p:nvSpPr>
        <p:spPr/>
        <p:txBody>
          <a:bodyPr>
            <a:normAutofit fontScale="90000"/>
          </a:bodyPr>
          <a:lstStyle/>
          <a:p>
            <a:r>
              <a:rPr lang="uk-UA" dirty="0"/>
              <a:t>ІІІ. Принципи демократії. Демократичні процедури.</a:t>
            </a:r>
            <a:br>
              <a:rPr lang="uk-UA" dirty="0"/>
            </a:br>
            <a:endParaRPr lang="uk-UA" dirty="0"/>
          </a:p>
        </p:txBody>
      </p:sp>
      <p:sp>
        <p:nvSpPr>
          <p:cNvPr id="3" name="Місце для вмісту 2">
            <a:extLst>
              <a:ext uri="{FF2B5EF4-FFF2-40B4-BE49-F238E27FC236}">
                <a16:creationId xmlns:a16="http://schemas.microsoft.com/office/drawing/2014/main" id="{F6AC10DA-7192-487D-B015-85263481B7AE}"/>
              </a:ext>
            </a:extLst>
          </p:cNvPr>
          <p:cNvSpPr>
            <a:spLocks noGrp="1"/>
          </p:cNvSpPr>
          <p:nvPr>
            <p:ph idx="1"/>
          </p:nvPr>
        </p:nvSpPr>
        <p:spPr/>
        <p:txBody>
          <a:bodyPr>
            <a:normAutofit/>
          </a:bodyPr>
          <a:lstStyle/>
          <a:p>
            <a:pPr algn="just"/>
            <a:r>
              <a:rPr lang="ru-RU" b="1" dirty="0"/>
              <a:t>Принцип </a:t>
            </a:r>
            <a:r>
              <a:rPr lang="ru-RU" b="1" dirty="0" err="1"/>
              <a:t>більшості</a:t>
            </a:r>
            <a:r>
              <a:rPr lang="ru-RU" b="1" dirty="0"/>
              <a:t>. </a:t>
            </a:r>
            <a:r>
              <a:rPr lang="ru-RU" dirty="0" err="1"/>
              <a:t>Цей</a:t>
            </a:r>
            <a:r>
              <a:rPr lang="ru-RU" dirty="0"/>
              <a:t> принцип не </a:t>
            </a:r>
            <a:r>
              <a:rPr lang="ru-RU" dirty="0" err="1"/>
              <a:t>можна</a:t>
            </a:r>
            <a:r>
              <a:rPr lang="ru-RU" dirty="0"/>
              <a:t> </a:t>
            </a:r>
            <a:r>
              <a:rPr lang="ru-RU" dirty="0" err="1"/>
              <a:t>абсолютизувати</a:t>
            </a:r>
            <a:r>
              <a:rPr lang="ru-RU" dirty="0"/>
              <a:t> і </a:t>
            </a:r>
            <a:r>
              <a:rPr lang="ru-RU" dirty="0" err="1"/>
              <a:t>вважати</a:t>
            </a:r>
            <a:r>
              <a:rPr lang="ru-RU" dirty="0"/>
              <a:t> </a:t>
            </a:r>
            <a:r>
              <a:rPr lang="ru-RU" dirty="0" err="1"/>
              <a:t>бездоганно</a:t>
            </a:r>
            <a:r>
              <a:rPr lang="ru-RU" dirty="0"/>
              <a:t> </a:t>
            </a:r>
            <a:r>
              <a:rPr lang="ru-RU" dirty="0" err="1"/>
              <a:t>демократичним</a:t>
            </a:r>
            <a:r>
              <a:rPr lang="ru-RU" dirty="0"/>
              <a:t>, </a:t>
            </a:r>
            <a:r>
              <a:rPr lang="ru-RU" dirty="0" err="1"/>
              <a:t>якщо</a:t>
            </a:r>
            <a:r>
              <a:rPr lang="ru-RU" dirty="0"/>
              <a:t>  </a:t>
            </a:r>
            <a:r>
              <a:rPr lang="ru-RU" dirty="0" err="1"/>
              <a:t>ігнорується</a:t>
            </a:r>
            <a:r>
              <a:rPr lang="ru-RU" dirty="0"/>
              <a:t> право </a:t>
            </a:r>
            <a:r>
              <a:rPr lang="ru-RU" dirty="0" err="1"/>
              <a:t>меншості</a:t>
            </a:r>
            <a:r>
              <a:rPr lang="ru-RU" dirty="0"/>
              <a:t> на </a:t>
            </a:r>
            <a:r>
              <a:rPr lang="ru-RU" dirty="0" err="1"/>
              <a:t>опозицію</a:t>
            </a:r>
            <a:r>
              <a:rPr lang="ru-RU" dirty="0"/>
              <a:t>. У  демократичному </a:t>
            </a:r>
            <a:r>
              <a:rPr lang="ru-RU" dirty="0" err="1"/>
              <a:t>суспільстві</a:t>
            </a:r>
            <a:r>
              <a:rPr lang="ru-RU" dirty="0"/>
              <a:t> і </a:t>
            </a:r>
            <a:r>
              <a:rPr lang="ru-RU" dirty="0" err="1"/>
              <a:t>більшість</a:t>
            </a:r>
            <a:r>
              <a:rPr lang="ru-RU" dirty="0"/>
              <a:t>, і </a:t>
            </a:r>
            <a:r>
              <a:rPr lang="ru-RU" dirty="0" err="1"/>
              <a:t>меншість</a:t>
            </a:r>
            <a:r>
              <a:rPr lang="ru-RU" dirty="0"/>
              <a:t> </a:t>
            </a:r>
            <a:r>
              <a:rPr lang="ru-RU" dirty="0" err="1"/>
              <a:t>громадян</a:t>
            </a:r>
            <a:r>
              <a:rPr lang="ru-RU" dirty="0"/>
              <a:t> є </a:t>
            </a:r>
            <a:r>
              <a:rPr lang="ru-RU" dirty="0" err="1"/>
              <a:t>цілком</a:t>
            </a:r>
            <a:r>
              <a:rPr lang="ru-RU" dirty="0"/>
              <a:t> </a:t>
            </a:r>
            <a:r>
              <a:rPr lang="ru-RU" dirty="0" err="1"/>
              <a:t>рівними</a:t>
            </a:r>
            <a:r>
              <a:rPr lang="ru-RU" dirty="0"/>
              <a:t> у </a:t>
            </a:r>
            <a:r>
              <a:rPr lang="ru-RU" dirty="0" err="1"/>
              <a:t>своїх</a:t>
            </a:r>
            <a:r>
              <a:rPr lang="ru-RU" dirty="0"/>
              <a:t> правах і свободах. </a:t>
            </a:r>
          </a:p>
          <a:p>
            <a:pPr algn="just"/>
            <a:r>
              <a:rPr lang="ru-RU" b="1" dirty="0"/>
              <a:t>Принцип </a:t>
            </a:r>
            <a:r>
              <a:rPr lang="ru-RU" b="1" dirty="0" err="1"/>
              <a:t>плюралізму</a:t>
            </a:r>
            <a:r>
              <a:rPr lang="ru-RU" b="1" dirty="0"/>
              <a:t>. </a:t>
            </a:r>
            <a:r>
              <a:rPr lang="ru-RU" dirty="0" err="1"/>
              <a:t>Він</a:t>
            </a:r>
            <a:r>
              <a:rPr lang="ru-RU" dirty="0"/>
              <a:t> </a:t>
            </a:r>
            <a:r>
              <a:rPr lang="ru-RU" dirty="0" err="1"/>
              <a:t>дає</a:t>
            </a:r>
            <a:r>
              <a:rPr lang="ru-RU" dirty="0"/>
              <a:t>  </a:t>
            </a:r>
            <a:r>
              <a:rPr lang="ru-RU" dirty="0" err="1"/>
              <a:t>можливість</a:t>
            </a:r>
            <a:r>
              <a:rPr lang="ru-RU" dirty="0"/>
              <a:t> </a:t>
            </a:r>
            <a:r>
              <a:rPr lang="ru-RU" dirty="0" err="1"/>
              <a:t>управляти</a:t>
            </a:r>
            <a:r>
              <a:rPr lang="ru-RU" dirty="0"/>
              <a:t> на </a:t>
            </a:r>
            <a:r>
              <a:rPr lang="ru-RU" dirty="0" err="1"/>
              <a:t>основі</a:t>
            </a:r>
            <a:r>
              <a:rPr lang="ru-RU" dirty="0"/>
              <a:t> </a:t>
            </a:r>
            <a:r>
              <a:rPr lang="ru-RU" dirty="0" err="1"/>
              <a:t>врахування</a:t>
            </a:r>
            <a:r>
              <a:rPr lang="ru-RU" dirty="0"/>
              <a:t> </a:t>
            </a:r>
            <a:r>
              <a:rPr lang="ru-RU" dirty="0" err="1"/>
              <a:t>множинного</a:t>
            </a:r>
            <a:r>
              <a:rPr lang="ru-RU" dirty="0"/>
              <a:t> характеру </a:t>
            </a:r>
            <a:r>
              <a:rPr lang="ru-RU" dirty="0" err="1"/>
              <a:t>громадської</a:t>
            </a:r>
            <a:r>
              <a:rPr lang="ru-RU" dirty="0"/>
              <a:t> думки і </a:t>
            </a:r>
            <a:r>
              <a:rPr lang="ru-RU" dirty="0" err="1"/>
              <a:t>позицій</a:t>
            </a:r>
            <a:r>
              <a:rPr lang="ru-RU" dirty="0"/>
              <a:t> </a:t>
            </a:r>
            <a:r>
              <a:rPr lang="ru-RU" dirty="0" err="1"/>
              <a:t>різних</a:t>
            </a:r>
            <a:r>
              <a:rPr lang="ru-RU" dirty="0"/>
              <a:t> </a:t>
            </a:r>
            <a:r>
              <a:rPr lang="ru-RU" dirty="0" err="1"/>
              <a:t>суб'єктів</a:t>
            </a:r>
            <a:r>
              <a:rPr lang="ru-RU" dirty="0"/>
              <a:t> </a:t>
            </a:r>
            <a:r>
              <a:rPr lang="ru-RU" dirty="0" err="1"/>
              <a:t>політики</a:t>
            </a:r>
            <a:r>
              <a:rPr lang="ru-RU" dirty="0"/>
              <a:t>. У </a:t>
            </a:r>
            <a:r>
              <a:rPr lang="ru-RU" dirty="0" err="1"/>
              <a:t>плюралістичному</a:t>
            </a:r>
            <a:r>
              <a:rPr lang="ru-RU" dirty="0"/>
              <a:t> </a:t>
            </a:r>
            <a:r>
              <a:rPr lang="ru-RU" dirty="0" err="1"/>
              <a:t>суспільстві</a:t>
            </a:r>
            <a:r>
              <a:rPr lang="ru-RU" dirty="0"/>
              <a:t> з </a:t>
            </a:r>
            <a:r>
              <a:rPr lang="ru-RU" dirty="0" err="1"/>
              <a:t>цією</a:t>
            </a:r>
            <a:r>
              <a:rPr lang="ru-RU" dirty="0"/>
              <a:t> метою </a:t>
            </a:r>
            <a:r>
              <a:rPr lang="ru-RU" dirty="0" err="1"/>
              <a:t>меншості</a:t>
            </a:r>
            <a:r>
              <a:rPr lang="ru-RU" dirty="0"/>
              <a:t> </a:t>
            </a:r>
            <a:r>
              <a:rPr lang="ru-RU" dirty="0" err="1"/>
              <a:t>надається</a:t>
            </a:r>
            <a:r>
              <a:rPr lang="ru-RU" dirty="0"/>
              <a:t> </a:t>
            </a:r>
            <a:r>
              <a:rPr lang="ru-RU" dirty="0" err="1"/>
              <a:t>гарантоване</a:t>
            </a:r>
            <a:r>
              <a:rPr lang="ru-RU" dirty="0"/>
              <a:t> законом право на  </a:t>
            </a:r>
            <a:r>
              <a:rPr lang="ru-RU" dirty="0" err="1"/>
              <a:t>опозицію</a:t>
            </a:r>
            <a:r>
              <a:rPr lang="ru-RU" dirty="0"/>
              <a:t>. </a:t>
            </a:r>
          </a:p>
          <a:p>
            <a:pPr algn="just"/>
            <a:endParaRPr lang="ru-RU" dirty="0"/>
          </a:p>
          <a:p>
            <a:pPr algn="just"/>
            <a:endParaRPr lang="uk-UA" dirty="0"/>
          </a:p>
        </p:txBody>
      </p:sp>
    </p:spTree>
    <p:extLst>
      <p:ext uri="{BB962C8B-B14F-4D97-AF65-F5344CB8AC3E}">
        <p14:creationId xmlns:p14="http://schemas.microsoft.com/office/powerpoint/2010/main" val="319014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8FA95A-CE88-42FC-929B-65146CF20A63}"/>
              </a:ext>
            </a:extLst>
          </p:cNvPr>
          <p:cNvSpPr>
            <a:spLocks noGrp="1"/>
          </p:cNvSpPr>
          <p:nvPr>
            <p:ph type="title"/>
          </p:nvPr>
        </p:nvSpPr>
        <p:spPr/>
        <p:txBody>
          <a:bodyPr/>
          <a:lstStyle/>
          <a:p>
            <a:endParaRPr lang="uk-UA" dirty="0"/>
          </a:p>
        </p:txBody>
      </p:sp>
      <p:sp>
        <p:nvSpPr>
          <p:cNvPr id="3" name="Місце для вмісту 2">
            <a:extLst>
              <a:ext uri="{FF2B5EF4-FFF2-40B4-BE49-F238E27FC236}">
                <a16:creationId xmlns:a16="http://schemas.microsoft.com/office/drawing/2014/main" id="{DFE73410-788A-438A-B521-C640D9A928ED}"/>
              </a:ext>
            </a:extLst>
          </p:cNvPr>
          <p:cNvSpPr>
            <a:spLocks noGrp="1"/>
          </p:cNvSpPr>
          <p:nvPr>
            <p:ph idx="1"/>
          </p:nvPr>
        </p:nvSpPr>
        <p:spPr/>
        <p:txBody>
          <a:bodyPr>
            <a:normAutofit/>
          </a:bodyPr>
          <a:lstStyle/>
          <a:p>
            <a:pPr algn="just"/>
            <a:r>
              <a:rPr lang="ru-RU" b="1" dirty="0"/>
              <a:t>Принцип </a:t>
            </a:r>
            <a:r>
              <a:rPr lang="ru-RU" b="1" dirty="0" err="1"/>
              <a:t>рівності</a:t>
            </a:r>
            <a:r>
              <a:rPr lang="ru-RU" dirty="0"/>
              <a:t>. </a:t>
            </a:r>
            <a:r>
              <a:rPr lang="ru-RU" dirty="0" err="1"/>
              <a:t>Цей</a:t>
            </a:r>
            <a:r>
              <a:rPr lang="ru-RU" dirty="0"/>
              <a:t> принцип </a:t>
            </a:r>
            <a:r>
              <a:rPr lang="ru-RU" dirty="0" err="1"/>
              <a:t>демократії</a:t>
            </a:r>
            <a:r>
              <a:rPr lang="ru-RU" dirty="0"/>
              <a:t>  </a:t>
            </a:r>
            <a:r>
              <a:rPr lang="ru-RU" dirty="0" err="1"/>
              <a:t>проголошений</a:t>
            </a:r>
            <a:r>
              <a:rPr lang="ru-RU" dirty="0"/>
              <a:t> Великою </a:t>
            </a:r>
            <a:r>
              <a:rPr lang="ru-RU" dirty="0" err="1"/>
              <a:t>французькою</a:t>
            </a:r>
            <a:r>
              <a:rPr lang="ru-RU" dirty="0"/>
              <a:t> </a:t>
            </a:r>
            <a:r>
              <a:rPr lang="ru-RU" dirty="0" err="1"/>
              <a:t>революцією</a:t>
            </a:r>
            <a:r>
              <a:rPr lang="ru-RU" dirty="0"/>
              <a:t> </a:t>
            </a:r>
            <a:r>
              <a:rPr lang="ru-RU" dirty="0" err="1"/>
              <a:t>кінця</a:t>
            </a:r>
            <a:r>
              <a:rPr lang="ru-RU" dirty="0"/>
              <a:t> </a:t>
            </a:r>
            <a:r>
              <a:rPr lang="en-US" dirty="0"/>
              <a:t>XVIII </a:t>
            </a:r>
            <a:r>
              <a:rPr lang="ru-RU" dirty="0"/>
              <a:t>ст. У </a:t>
            </a:r>
            <a:r>
              <a:rPr lang="en-US" dirty="0"/>
              <a:t>XX </a:t>
            </a:r>
            <a:r>
              <a:rPr lang="ru-RU" dirty="0"/>
              <a:t>ст. </a:t>
            </a:r>
            <a:r>
              <a:rPr lang="ru-RU" dirty="0" err="1"/>
              <a:t>його</a:t>
            </a:r>
            <a:r>
              <a:rPr lang="ru-RU" dirty="0"/>
              <a:t> </a:t>
            </a:r>
            <a:r>
              <a:rPr lang="ru-RU" dirty="0" err="1"/>
              <a:t>було</a:t>
            </a:r>
            <a:r>
              <a:rPr lang="ru-RU" dirty="0"/>
              <a:t> </a:t>
            </a:r>
            <a:r>
              <a:rPr lang="ru-RU" dirty="0" err="1"/>
              <a:t>втілено</a:t>
            </a:r>
            <a:r>
              <a:rPr lang="ru-RU" dirty="0"/>
              <a:t> у </a:t>
            </a:r>
            <a:r>
              <a:rPr lang="ru-RU" dirty="0" err="1"/>
              <a:t>Загальній</a:t>
            </a:r>
            <a:r>
              <a:rPr lang="ru-RU" dirty="0"/>
              <a:t> </a:t>
            </a:r>
            <a:r>
              <a:rPr lang="ru-RU" dirty="0" err="1"/>
              <a:t>декларації</a:t>
            </a:r>
            <a:r>
              <a:rPr lang="ru-RU" dirty="0"/>
              <a:t> прав </a:t>
            </a:r>
            <a:r>
              <a:rPr lang="ru-RU" dirty="0" err="1"/>
              <a:t>людини</a:t>
            </a:r>
            <a:r>
              <a:rPr lang="ru-RU" dirty="0"/>
              <a:t>. Перша </a:t>
            </a:r>
            <a:r>
              <a:rPr lang="ru-RU" dirty="0" err="1"/>
              <a:t>стаття</a:t>
            </a:r>
            <a:r>
              <a:rPr lang="ru-RU" dirty="0"/>
              <a:t> </a:t>
            </a:r>
            <a:r>
              <a:rPr lang="ru-RU" dirty="0" err="1"/>
              <a:t>цього</a:t>
            </a:r>
            <a:r>
              <a:rPr lang="ru-RU" dirty="0"/>
              <a:t> документа </a:t>
            </a:r>
            <a:r>
              <a:rPr lang="ru-RU" dirty="0" err="1"/>
              <a:t>проголошує</a:t>
            </a:r>
            <a:r>
              <a:rPr lang="ru-RU" dirty="0"/>
              <a:t>: «</a:t>
            </a:r>
            <a:r>
              <a:rPr lang="ru-RU" dirty="0" err="1"/>
              <a:t>Всі</a:t>
            </a:r>
            <a:r>
              <a:rPr lang="ru-RU" dirty="0"/>
              <a:t> люди </a:t>
            </a:r>
            <a:r>
              <a:rPr lang="ru-RU" dirty="0" err="1"/>
              <a:t>народжуються</a:t>
            </a:r>
            <a:r>
              <a:rPr lang="ru-RU" dirty="0"/>
              <a:t> </a:t>
            </a:r>
            <a:r>
              <a:rPr lang="ru-RU" dirty="0" err="1"/>
              <a:t>вільними</a:t>
            </a:r>
            <a:r>
              <a:rPr lang="ru-RU" dirty="0"/>
              <a:t> і </a:t>
            </a:r>
            <a:r>
              <a:rPr lang="ru-RU" dirty="0" err="1"/>
              <a:t>рівними</a:t>
            </a:r>
            <a:r>
              <a:rPr lang="ru-RU" dirty="0"/>
              <a:t> у </a:t>
            </a:r>
            <a:r>
              <a:rPr lang="ru-RU" dirty="0" err="1"/>
              <a:t>своїй</a:t>
            </a:r>
            <a:r>
              <a:rPr lang="ru-RU" dirty="0"/>
              <a:t> </a:t>
            </a:r>
            <a:r>
              <a:rPr lang="ru-RU" dirty="0" err="1"/>
              <a:t>гідності</a:t>
            </a:r>
            <a:r>
              <a:rPr lang="ru-RU" dirty="0"/>
              <a:t> й правах». </a:t>
            </a:r>
            <a:r>
              <a:rPr lang="ru-RU" dirty="0" err="1"/>
              <a:t>Сучасне</a:t>
            </a:r>
            <a:r>
              <a:rPr lang="ru-RU" dirty="0"/>
              <a:t> </a:t>
            </a:r>
            <a:r>
              <a:rPr lang="ru-RU" dirty="0" err="1"/>
              <a:t>тлумачення</a:t>
            </a:r>
            <a:r>
              <a:rPr lang="ru-RU" dirty="0"/>
              <a:t> принципу </a:t>
            </a:r>
            <a:r>
              <a:rPr lang="ru-RU" dirty="0" err="1"/>
              <a:t>рівності</a:t>
            </a:r>
            <a:r>
              <a:rPr lang="ru-RU" dirty="0"/>
              <a:t> </a:t>
            </a:r>
            <a:r>
              <a:rPr lang="ru-RU" dirty="0" err="1"/>
              <a:t>виходить</a:t>
            </a:r>
            <a:r>
              <a:rPr lang="ru-RU" dirty="0"/>
              <a:t> </a:t>
            </a:r>
            <a:r>
              <a:rPr lang="ru-RU" dirty="0" err="1"/>
              <a:t>із</a:t>
            </a:r>
            <a:r>
              <a:rPr lang="ru-RU" dirty="0"/>
              <a:t> того, </a:t>
            </a:r>
            <a:r>
              <a:rPr lang="ru-RU" dirty="0" err="1"/>
              <a:t>що</a:t>
            </a:r>
            <a:r>
              <a:rPr lang="ru-RU" dirty="0"/>
              <a:t> за </a:t>
            </a:r>
            <a:r>
              <a:rPr lang="ru-RU" dirty="0" err="1"/>
              <a:t>демократії</a:t>
            </a:r>
            <a:r>
              <a:rPr lang="ru-RU" dirty="0"/>
              <a:t> </a:t>
            </a:r>
            <a:r>
              <a:rPr lang="ru-RU" dirty="0" err="1"/>
              <a:t>можлива</a:t>
            </a:r>
            <a:r>
              <a:rPr lang="ru-RU" dirty="0"/>
              <a:t> і </a:t>
            </a:r>
            <a:r>
              <a:rPr lang="ru-RU" dirty="0" err="1"/>
              <a:t>навіть</a:t>
            </a:r>
            <a:r>
              <a:rPr lang="ru-RU" dirty="0"/>
              <a:t> </a:t>
            </a:r>
            <a:r>
              <a:rPr lang="ru-RU" dirty="0" err="1"/>
              <a:t>неминуча</a:t>
            </a:r>
            <a:r>
              <a:rPr lang="ru-RU" dirty="0"/>
              <a:t>  </a:t>
            </a:r>
            <a:r>
              <a:rPr lang="ru-RU" dirty="0" err="1"/>
              <a:t>соціально-економічна</a:t>
            </a:r>
            <a:r>
              <a:rPr lang="ru-RU" dirty="0"/>
              <a:t> </a:t>
            </a:r>
            <a:r>
              <a:rPr lang="ru-RU" dirty="0" err="1"/>
              <a:t>нерівність</a:t>
            </a:r>
            <a:r>
              <a:rPr lang="ru-RU" dirty="0"/>
              <a:t> </a:t>
            </a:r>
            <a:r>
              <a:rPr lang="ru-RU" dirty="0" err="1"/>
              <a:t>громадян</a:t>
            </a:r>
            <a:r>
              <a:rPr lang="ru-RU" dirty="0"/>
              <a:t>. </a:t>
            </a:r>
            <a:r>
              <a:rPr lang="ru-RU" dirty="0" err="1"/>
              <a:t>Демократія</a:t>
            </a:r>
            <a:r>
              <a:rPr lang="ru-RU" dirty="0"/>
              <a:t>  </a:t>
            </a:r>
            <a:r>
              <a:rPr lang="ru-RU" dirty="0" err="1"/>
              <a:t>передбачає</a:t>
            </a:r>
            <a:r>
              <a:rPr lang="ru-RU" dirty="0"/>
              <a:t> </a:t>
            </a:r>
            <a:r>
              <a:rPr lang="ru-RU" dirty="0" err="1"/>
              <a:t>лише</a:t>
            </a:r>
            <a:r>
              <a:rPr lang="ru-RU" dirty="0"/>
              <a:t> </a:t>
            </a:r>
            <a:r>
              <a:rPr lang="ru-RU" dirty="0" err="1"/>
              <a:t>політичну</a:t>
            </a:r>
            <a:r>
              <a:rPr lang="ru-RU" dirty="0"/>
              <a:t> </a:t>
            </a:r>
            <a:r>
              <a:rPr lang="ru-RU" dirty="0" err="1"/>
              <a:t>рівність</a:t>
            </a:r>
            <a:r>
              <a:rPr lang="ru-RU" dirty="0"/>
              <a:t> </a:t>
            </a:r>
            <a:r>
              <a:rPr lang="ru-RU" dirty="0" err="1"/>
              <a:t>усіх</a:t>
            </a:r>
            <a:r>
              <a:rPr lang="ru-RU" dirty="0"/>
              <a:t> перед законом,  </a:t>
            </a:r>
            <a:r>
              <a:rPr lang="ru-RU" dirty="0" err="1"/>
              <a:t>незалежно</a:t>
            </a:r>
            <a:r>
              <a:rPr lang="ru-RU" dirty="0"/>
              <a:t> </a:t>
            </a:r>
            <a:r>
              <a:rPr lang="ru-RU" dirty="0" err="1"/>
              <a:t>від</a:t>
            </a:r>
            <a:r>
              <a:rPr lang="ru-RU" dirty="0"/>
              <a:t> </a:t>
            </a:r>
            <a:r>
              <a:rPr lang="ru-RU" dirty="0" err="1"/>
              <a:t>соціального</a:t>
            </a:r>
            <a:r>
              <a:rPr lang="ru-RU" dirty="0"/>
              <a:t> і </a:t>
            </a:r>
            <a:r>
              <a:rPr lang="ru-RU" dirty="0" err="1"/>
              <a:t>матеріального</a:t>
            </a:r>
            <a:r>
              <a:rPr lang="ru-RU" dirty="0"/>
              <a:t> становища, але не </a:t>
            </a:r>
            <a:r>
              <a:rPr lang="ru-RU" dirty="0" err="1"/>
              <a:t>може</a:t>
            </a:r>
            <a:r>
              <a:rPr lang="ru-RU" dirty="0"/>
              <a:t> </a:t>
            </a:r>
            <a:r>
              <a:rPr lang="ru-RU" dirty="0" err="1"/>
              <a:t>гарантувати</a:t>
            </a:r>
            <a:r>
              <a:rPr lang="ru-RU" dirty="0"/>
              <a:t> </a:t>
            </a:r>
            <a:r>
              <a:rPr lang="ru-RU" dirty="0" err="1"/>
              <a:t>однакового</a:t>
            </a:r>
            <a:r>
              <a:rPr lang="ru-RU" dirty="0"/>
              <a:t> </a:t>
            </a:r>
            <a:r>
              <a:rPr lang="ru-RU" dirty="0" err="1"/>
              <a:t>рівня</a:t>
            </a:r>
            <a:r>
              <a:rPr lang="ru-RU" dirty="0"/>
              <a:t> </a:t>
            </a:r>
            <a:r>
              <a:rPr lang="ru-RU" dirty="0" err="1"/>
              <a:t>життя</a:t>
            </a:r>
            <a:r>
              <a:rPr lang="ru-RU" dirty="0"/>
              <a:t>. Держава </a:t>
            </a:r>
            <a:r>
              <a:rPr lang="ru-RU" dirty="0" err="1"/>
              <a:t>під</a:t>
            </a:r>
            <a:r>
              <a:rPr lang="ru-RU" dirty="0"/>
              <a:t> </a:t>
            </a:r>
            <a:r>
              <a:rPr lang="ru-RU" dirty="0" err="1"/>
              <a:t>впливом</a:t>
            </a:r>
            <a:r>
              <a:rPr lang="ru-RU" dirty="0"/>
              <a:t> </a:t>
            </a:r>
            <a:r>
              <a:rPr lang="ru-RU" dirty="0" err="1"/>
              <a:t>демократичних</a:t>
            </a:r>
            <a:r>
              <a:rPr lang="ru-RU" dirty="0"/>
              <a:t>  сил </a:t>
            </a:r>
            <a:r>
              <a:rPr lang="ru-RU" dirty="0" err="1"/>
              <a:t>вживає</a:t>
            </a:r>
            <a:r>
              <a:rPr lang="ru-RU" dirty="0"/>
              <a:t> </a:t>
            </a:r>
            <a:r>
              <a:rPr lang="ru-RU" dirty="0" err="1"/>
              <a:t>заходів</a:t>
            </a:r>
            <a:r>
              <a:rPr lang="ru-RU" dirty="0"/>
              <a:t> для </a:t>
            </a:r>
            <a:r>
              <a:rPr lang="ru-RU" dirty="0" err="1"/>
              <a:t>забезпечення</a:t>
            </a:r>
            <a:r>
              <a:rPr lang="ru-RU" dirty="0"/>
              <a:t> </a:t>
            </a:r>
            <a:r>
              <a:rPr lang="ru-RU" dirty="0" err="1"/>
              <a:t>достатнього</a:t>
            </a:r>
            <a:r>
              <a:rPr lang="ru-RU" dirty="0"/>
              <a:t> </a:t>
            </a:r>
            <a:r>
              <a:rPr lang="ru-RU" dirty="0" err="1"/>
              <a:t>рівня</a:t>
            </a:r>
            <a:r>
              <a:rPr lang="ru-RU" dirty="0"/>
              <a:t> </a:t>
            </a:r>
            <a:r>
              <a:rPr lang="ru-RU" dirty="0" err="1"/>
              <a:t>соціальної</a:t>
            </a:r>
            <a:r>
              <a:rPr lang="ru-RU" dirty="0"/>
              <a:t> </a:t>
            </a:r>
            <a:r>
              <a:rPr lang="ru-RU" dirty="0" err="1"/>
              <a:t>захищеності</a:t>
            </a:r>
            <a:r>
              <a:rPr lang="ru-RU" dirty="0"/>
              <a:t> </a:t>
            </a:r>
            <a:r>
              <a:rPr lang="ru-RU" dirty="0" err="1"/>
              <a:t>соціальних</a:t>
            </a:r>
            <a:r>
              <a:rPr lang="ru-RU" dirty="0"/>
              <a:t> </a:t>
            </a:r>
            <a:r>
              <a:rPr lang="ru-RU" dirty="0" err="1"/>
              <a:t>груп</a:t>
            </a:r>
            <a:r>
              <a:rPr lang="ru-RU" dirty="0"/>
              <a:t>, </a:t>
            </a:r>
            <a:r>
              <a:rPr lang="ru-RU" dirty="0" err="1"/>
              <a:t>які</a:t>
            </a:r>
            <a:r>
              <a:rPr lang="ru-RU" dirty="0"/>
              <a:t> </a:t>
            </a:r>
            <a:r>
              <a:rPr lang="ru-RU" dirty="0" err="1"/>
              <a:t>потребують</a:t>
            </a:r>
            <a:r>
              <a:rPr lang="ru-RU" dirty="0"/>
              <a:t> </a:t>
            </a:r>
            <a:r>
              <a:rPr lang="ru-RU" dirty="0" err="1"/>
              <a:t>допомоги</a:t>
            </a:r>
            <a:r>
              <a:rPr lang="ru-RU" dirty="0"/>
              <a:t>. </a:t>
            </a:r>
          </a:p>
          <a:p>
            <a:pPr algn="just"/>
            <a:endParaRPr lang="ru-RU" dirty="0"/>
          </a:p>
        </p:txBody>
      </p:sp>
    </p:spTree>
    <p:extLst>
      <p:ext uri="{BB962C8B-B14F-4D97-AF65-F5344CB8AC3E}">
        <p14:creationId xmlns:p14="http://schemas.microsoft.com/office/powerpoint/2010/main" val="452879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97FA42-02D4-4BF4-9A6E-B35144696D6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E715C70-33BF-4E59-B2B1-D06BAB8F5195}"/>
              </a:ext>
            </a:extLst>
          </p:cNvPr>
          <p:cNvSpPr>
            <a:spLocks noGrp="1"/>
          </p:cNvSpPr>
          <p:nvPr>
            <p:ph idx="1"/>
          </p:nvPr>
        </p:nvSpPr>
        <p:spPr>
          <a:xfrm>
            <a:off x="2592925" y="2441472"/>
            <a:ext cx="8915400" cy="3777622"/>
          </a:xfrm>
        </p:spPr>
        <p:txBody>
          <a:bodyPr>
            <a:normAutofit/>
          </a:bodyPr>
          <a:lstStyle/>
          <a:p>
            <a:pPr algn="just"/>
            <a:r>
              <a:rPr lang="uk-UA" b="1" dirty="0"/>
              <a:t>Принцип поділу влади</a:t>
            </a:r>
            <a:r>
              <a:rPr lang="uk-UA" dirty="0"/>
              <a:t>. Згідно з ним законодавча,  виконавча і судова гілки влади відокремлені та достатньо незалежні одна від одної. Водночас вони, постійно  взаємодіють у процесі формування і здійснення державної  політики. У  демократичному суспільстві кожна з влад наділена  повноваженнями, але кожна з них урівноважує одна одну і не дозволяє жодній з них посісти панівні позиції в суспільстві. </a:t>
            </a:r>
          </a:p>
          <a:p>
            <a:endParaRPr lang="uk-UA" dirty="0"/>
          </a:p>
        </p:txBody>
      </p:sp>
    </p:spTree>
    <p:extLst>
      <p:ext uri="{BB962C8B-B14F-4D97-AF65-F5344CB8AC3E}">
        <p14:creationId xmlns:p14="http://schemas.microsoft.com/office/powerpoint/2010/main" val="3243422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33DF5E-F6BB-4E6E-AB7C-828A71E3F32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A656E17-E49A-4278-8AD6-4F044FCFDCBD}"/>
              </a:ext>
            </a:extLst>
          </p:cNvPr>
          <p:cNvSpPr>
            <a:spLocks noGrp="1"/>
          </p:cNvSpPr>
          <p:nvPr>
            <p:ph idx="1"/>
          </p:nvPr>
        </p:nvSpPr>
        <p:spPr/>
        <p:txBody>
          <a:bodyPr>
            <a:normAutofit/>
          </a:bodyPr>
          <a:lstStyle/>
          <a:p>
            <a:pPr algn="just"/>
            <a:r>
              <a:rPr lang="ru-RU" b="1" dirty="0" err="1"/>
              <a:t>Виборність</a:t>
            </a:r>
            <a:r>
              <a:rPr lang="ru-RU" b="1" dirty="0"/>
              <a:t> </a:t>
            </a:r>
            <a:r>
              <a:rPr lang="ru-RU" b="1" dirty="0" err="1"/>
              <a:t>основних</a:t>
            </a:r>
            <a:r>
              <a:rPr lang="ru-RU" b="1" dirty="0"/>
              <a:t> </a:t>
            </a:r>
            <a:r>
              <a:rPr lang="ru-RU" b="1" dirty="0" err="1"/>
              <a:t>органів</a:t>
            </a:r>
            <a:r>
              <a:rPr lang="ru-RU" b="1" dirty="0"/>
              <a:t> </a:t>
            </a:r>
            <a:r>
              <a:rPr lang="ru-RU" b="1" dirty="0" err="1"/>
              <a:t>державної</a:t>
            </a:r>
            <a:r>
              <a:rPr lang="ru-RU" b="1" dirty="0"/>
              <a:t> </a:t>
            </a:r>
            <a:r>
              <a:rPr lang="ru-RU" b="1" dirty="0" err="1"/>
              <a:t>влади</a:t>
            </a:r>
            <a:r>
              <a:rPr lang="ru-RU" dirty="0"/>
              <a:t>.  </a:t>
            </a:r>
            <a:r>
              <a:rPr lang="ru-RU" dirty="0" err="1"/>
              <a:t>Демократія</a:t>
            </a:r>
            <a:r>
              <a:rPr lang="ru-RU" dirty="0"/>
              <a:t> </a:t>
            </a:r>
            <a:r>
              <a:rPr lang="ru-RU" dirty="0" err="1"/>
              <a:t>передбачає</a:t>
            </a:r>
            <a:r>
              <a:rPr lang="ru-RU" dirty="0"/>
              <a:t> </a:t>
            </a:r>
            <a:r>
              <a:rPr lang="ru-RU" dirty="0" err="1"/>
              <a:t>забезпечення</a:t>
            </a:r>
            <a:r>
              <a:rPr lang="ru-RU" dirty="0"/>
              <a:t> </a:t>
            </a:r>
            <a:r>
              <a:rPr lang="ru-RU" dirty="0" err="1"/>
              <a:t>вільних</a:t>
            </a:r>
            <a:r>
              <a:rPr lang="ru-RU" dirty="0"/>
              <a:t> </a:t>
            </a:r>
            <a:r>
              <a:rPr lang="ru-RU" dirty="0" err="1"/>
              <a:t>виборів</a:t>
            </a:r>
            <a:r>
              <a:rPr lang="ru-RU" dirty="0"/>
              <a:t>, </a:t>
            </a:r>
            <a:r>
              <a:rPr lang="ru-RU" dirty="0" err="1"/>
              <a:t>які</a:t>
            </a:r>
            <a:r>
              <a:rPr lang="ru-RU" dirty="0"/>
              <a:t>  </a:t>
            </a:r>
            <a:r>
              <a:rPr lang="ru-RU" dirty="0" err="1"/>
              <a:t>докорінно</a:t>
            </a:r>
            <a:r>
              <a:rPr lang="ru-RU" dirty="0"/>
              <a:t> </a:t>
            </a:r>
            <a:r>
              <a:rPr lang="ru-RU" dirty="0" err="1"/>
              <a:t>відрізняються</a:t>
            </a:r>
            <a:r>
              <a:rPr lang="ru-RU" dirty="0"/>
              <a:t> </a:t>
            </a:r>
            <a:r>
              <a:rPr lang="ru-RU" dirty="0" err="1"/>
              <a:t>від</a:t>
            </a:r>
            <a:r>
              <a:rPr lang="ru-RU" dirty="0"/>
              <a:t> </a:t>
            </a:r>
            <a:r>
              <a:rPr lang="ru-RU" dirty="0" err="1"/>
              <a:t>виборів</a:t>
            </a:r>
            <a:r>
              <a:rPr lang="ru-RU" dirty="0"/>
              <a:t> </a:t>
            </a:r>
            <a:r>
              <a:rPr lang="ru-RU" dirty="0" err="1"/>
              <a:t>недемократичних</a:t>
            </a:r>
            <a:r>
              <a:rPr lang="ru-RU" dirty="0"/>
              <a:t> і </a:t>
            </a:r>
            <a:r>
              <a:rPr lang="ru-RU" dirty="0" err="1"/>
              <a:t>формальних</a:t>
            </a:r>
            <a:r>
              <a:rPr lang="ru-RU" dirty="0"/>
              <a:t>. </a:t>
            </a:r>
            <a:r>
              <a:rPr lang="ru-RU" dirty="0" err="1"/>
              <a:t>Усі</a:t>
            </a:r>
            <a:r>
              <a:rPr lang="ru-RU" dirty="0"/>
              <a:t> </a:t>
            </a:r>
            <a:r>
              <a:rPr lang="ru-RU" dirty="0" err="1"/>
              <a:t>громадяни</a:t>
            </a:r>
            <a:r>
              <a:rPr lang="ru-RU" dirty="0"/>
              <a:t> за таких умов </a:t>
            </a:r>
            <a:r>
              <a:rPr lang="ru-RU" dirty="0" err="1"/>
              <a:t>мають</a:t>
            </a:r>
            <a:r>
              <a:rPr lang="ru-RU" dirty="0"/>
              <a:t> </a:t>
            </a:r>
            <a:r>
              <a:rPr lang="ru-RU" dirty="0" err="1"/>
              <a:t>виборчі</a:t>
            </a:r>
            <a:r>
              <a:rPr lang="ru-RU" dirty="0"/>
              <a:t> права і </a:t>
            </a:r>
            <a:r>
              <a:rPr lang="ru-RU" dirty="0" err="1"/>
              <a:t>реальну</a:t>
            </a:r>
            <a:r>
              <a:rPr lang="ru-RU" dirty="0"/>
              <a:t> </a:t>
            </a:r>
            <a:r>
              <a:rPr lang="ru-RU" dirty="0" err="1"/>
              <a:t>можливість</a:t>
            </a:r>
            <a:r>
              <a:rPr lang="ru-RU" dirty="0"/>
              <a:t> </a:t>
            </a:r>
            <a:r>
              <a:rPr lang="ru-RU" dirty="0" err="1"/>
              <a:t>брати</a:t>
            </a:r>
            <a:r>
              <a:rPr lang="ru-RU" dirty="0"/>
              <a:t> участь у </a:t>
            </a:r>
            <a:r>
              <a:rPr lang="ru-RU" dirty="0" err="1"/>
              <a:t>виборах</a:t>
            </a:r>
            <a:r>
              <a:rPr lang="ru-RU" dirty="0"/>
              <a:t>.  </a:t>
            </a:r>
            <a:r>
              <a:rPr lang="ru-RU" dirty="0" err="1"/>
              <a:t>Втім</a:t>
            </a:r>
            <a:r>
              <a:rPr lang="ru-RU" dirty="0"/>
              <a:t>, </a:t>
            </a:r>
            <a:r>
              <a:rPr lang="ru-RU" dirty="0" err="1"/>
              <a:t>демократія</a:t>
            </a:r>
            <a:r>
              <a:rPr lang="ru-RU" dirty="0"/>
              <a:t> не </a:t>
            </a:r>
            <a:r>
              <a:rPr lang="ru-RU" dirty="0" err="1"/>
              <a:t>виключає</a:t>
            </a:r>
            <a:r>
              <a:rPr lang="ru-RU" dirty="0"/>
              <a:t> </a:t>
            </a:r>
            <a:r>
              <a:rPr lang="ru-RU" dirty="0" err="1"/>
              <a:t>наявності</a:t>
            </a:r>
            <a:r>
              <a:rPr lang="ru-RU" dirty="0"/>
              <a:t> </a:t>
            </a:r>
            <a:r>
              <a:rPr lang="ru-RU" dirty="0" err="1"/>
              <a:t>деяких</a:t>
            </a:r>
            <a:r>
              <a:rPr lang="ru-RU" dirty="0"/>
              <a:t> </a:t>
            </a:r>
            <a:r>
              <a:rPr lang="ru-RU" dirty="0" err="1"/>
              <a:t>цензів</a:t>
            </a:r>
            <a:r>
              <a:rPr lang="ru-RU" dirty="0"/>
              <a:t>. </a:t>
            </a:r>
          </a:p>
          <a:p>
            <a:pPr algn="just"/>
            <a:r>
              <a:rPr lang="uk-UA" b="1" dirty="0"/>
              <a:t>Гласність. </a:t>
            </a:r>
            <a:r>
              <a:rPr lang="uk-UA" dirty="0"/>
              <a:t>Вона є однією з передумов свободи слова. Передбачає вільний доступ преси і громадськості до  інформації про діяльність органів влади, господарських, політичних, громадських організацій. </a:t>
            </a:r>
          </a:p>
          <a:p>
            <a:pPr algn="just"/>
            <a:r>
              <a:rPr lang="ru-RU" b="1" dirty="0" err="1"/>
              <a:t>Незалежний</a:t>
            </a:r>
            <a:r>
              <a:rPr lang="ru-RU" b="1" dirty="0"/>
              <a:t> контроль</a:t>
            </a:r>
            <a:r>
              <a:rPr lang="ru-RU" dirty="0"/>
              <a:t>. </a:t>
            </a:r>
            <a:r>
              <a:rPr lang="ru-RU" dirty="0" err="1"/>
              <a:t>Здійснюється</a:t>
            </a:r>
            <a:r>
              <a:rPr lang="ru-RU" dirty="0"/>
              <a:t> не </a:t>
            </a:r>
            <a:r>
              <a:rPr lang="ru-RU" dirty="0" err="1"/>
              <a:t>тільки</a:t>
            </a:r>
            <a:r>
              <a:rPr lang="ru-RU" dirty="0"/>
              <a:t>  «</a:t>
            </a:r>
            <a:r>
              <a:rPr lang="ru-RU" dirty="0" err="1"/>
              <a:t>згори</a:t>
            </a:r>
            <a:r>
              <a:rPr lang="ru-RU" dirty="0"/>
              <a:t>», а й </a:t>
            </a:r>
            <a:r>
              <a:rPr lang="ru-RU" dirty="0" err="1"/>
              <a:t>постійно</a:t>
            </a:r>
            <a:r>
              <a:rPr lang="ru-RU" dirty="0"/>
              <a:t> та </a:t>
            </a:r>
            <a:r>
              <a:rPr lang="ru-RU" dirty="0" err="1"/>
              <a:t>ефективно</a:t>
            </a:r>
            <a:r>
              <a:rPr lang="ru-RU" dirty="0"/>
              <a:t> «</a:t>
            </a:r>
            <a:r>
              <a:rPr lang="ru-RU" dirty="0" err="1"/>
              <a:t>знизу</a:t>
            </a:r>
            <a:r>
              <a:rPr lang="ru-RU" dirty="0"/>
              <a:t>». </a:t>
            </a:r>
            <a:r>
              <a:rPr lang="ru-RU" dirty="0" err="1"/>
              <a:t>Відсутність</a:t>
            </a:r>
            <a:r>
              <a:rPr lang="ru-RU" dirty="0"/>
              <a:t> контролю за </a:t>
            </a:r>
            <a:r>
              <a:rPr lang="ru-RU" dirty="0" err="1"/>
              <a:t>діяльністю</a:t>
            </a:r>
            <a:r>
              <a:rPr lang="ru-RU" dirty="0"/>
              <a:t> </a:t>
            </a:r>
            <a:r>
              <a:rPr lang="ru-RU" dirty="0" err="1"/>
              <a:t>державних</a:t>
            </a:r>
            <a:r>
              <a:rPr lang="ru-RU" dirty="0"/>
              <a:t> структур з боку  </a:t>
            </a:r>
            <a:r>
              <a:rPr lang="ru-RU" dirty="0" err="1"/>
              <a:t>громадськості</a:t>
            </a:r>
            <a:r>
              <a:rPr lang="ru-RU" dirty="0"/>
              <a:t> </a:t>
            </a:r>
            <a:r>
              <a:rPr lang="ru-RU" dirty="0" err="1"/>
              <a:t>породжує</a:t>
            </a:r>
            <a:r>
              <a:rPr lang="ru-RU" dirty="0"/>
              <a:t> бюрократизм, </a:t>
            </a:r>
            <a:r>
              <a:rPr lang="ru-RU" dirty="0" err="1"/>
              <a:t>корупцію</a:t>
            </a:r>
            <a:r>
              <a:rPr lang="ru-RU" dirty="0"/>
              <a:t> </a:t>
            </a:r>
            <a:r>
              <a:rPr lang="ru-RU" dirty="0" err="1"/>
              <a:t>тощо</a:t>
            </a:r>
            <a:r>
              <a:rPr lang="ru-RU" dirty="0"/>
              <a:t>. </a:t>
            </a:r>
            <a:endParaRPr lang="uk-UA" dirty="0"/>
          </a:p>
        </p:txBody>
      </p:sp>
    </p:spTree>
    <p:extLst>
      <p:ext uri="{BB962C8B-B14F-4D97-AF65-F5344CB8AC3E}">
        <p14:creationId xmlns:p14="http://schemas.microsoft.com/office/powerpoint/2010/main" val="27194093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A94F1B-121D-4080-9B9D-2F8C04828A7B}"/>
              </a:ext>
            </a:extLst>
          </p:cNvPr>
          <p:cNvSpPr>
            <a:spLocks noGrp="1"/>
          </p:cNvSpPr>
          <p:nvPr>
            <p:ph type="title"/>
          </p:nvPr>
        </p:nvSpPr>
        <p:spPr/>
        <p:txBody>
          <a:bodyPr/>
          <a:lstStyle/>
          <a:p>
            <a:r>
              <a:rPr lang="uk-UA" dirty="0"/>
              <a:t>Демократичні процедури</a:t>
            </a:r>
          </a:p>
        </p:txBody>
      </p:sp>
      <p:sp>
        <p:nvSpPr>
          <p:cNvPr id="3" name="Місце для вмісту 2">
            <a:extLst>
              <a:ext uri="{FF2B5EF4-FFF2-40B4-BE49-F238E27FC236}">
                <a16:creationId xmlns:a16="http://schemas.microsoft.com/office/drawing/2014/main" id="{6F204B8D-0192-4DF4-A902-B575BF342F66}"/>
              </a:ext>
            </a:extLst>
          </p:cNvPr>
          <p:cNvSpPr>
            <a:spLocks noGrp="1"/>
          </p:cNvSpPr>
          <p:nvPr>
            <p:ph idx="1"/>
          </p:nvPr>
        </p:nvSpPr>
        <p:spPr/>
        <p:txBody>
          <a:bodyPr>
            <a:normAutofit fontScale="92500" lnSpcReduction="20000"/>
          </a:bodyPr>
          <a:lstStyle/>
          <a:p>
            <a:r>
              <a:rPr lang="uk-UA" dirty="0"/>
              <a:t>1) вибори;</a:t>
            </a:r>
          </a:p>
          <a:p>
            <a:endParaRPr lang="uk-UA" dirty="0"/>
          </a:p>
          <a:p>
            <a:r>
              <a:rPr lang="uk-UA" dirty="0"/>
              <a:t>2) голосування;</a:t>
            </a:r>
          </a:p>
          <a:p>
            <a:endParaRPr lang="uk-UA" dirty="0"/>
          </a:p>
          <a:p>
            <a:r>
              <a:rPr lang="uk-UA" dirty="0"/>
              <a:t>3) референдум;</a:t>
            </a:r>
          </a:p>
          <a:p>
            <a:endParaRPr lang="uk-UA" dirty="0"/>
          </a:p>
          <a:p>
            <a:r>
              <a:rPr lang="uk-UA" dirty="0"/>
              <a:t>4) </a:t>
            </a:r>
            <a:r>
              <a:rPr lang="uk-UA" dirty="0" err="1"/>
              <a:t>опонування</a:t>
            </a:r>
            <a:r>
              <a:rPr lang="uk-UA" dirty="0"/>
              <a:t> та змагальність;</a:t>
            </a:r>
          </a:p>
          <a:p>
            <a:endParaRPr lang="uk-UA" dirty="0"/>
          </a:p>
          <a:p>
            <a:r>
              <a:rPr lang="uk-UA" dirty="0"/>
              <a:t>5) делегування повноважень;</a:t>
            </a:r>
          </a:p>
          <a:p>
            <a:endParaRPr lang="uk-UA" dirty="0"/>
          </a:p>
          <a:p>
            <a:r>
              <a:rPr lang="uk-UA" dirty="0"/>
              <a:t>6) вивчення громадської думки.</a:t>
            </a:r>
          </a:p>
          <a:p>
            <a:endParaRPr lang="uk-UA" dirty="0"/>
          </a:p>
        </p:txBody>
      </p:sp>
    </p:spTree>
    <p:extLst>
      <p:ext uri="{BB962C8B-B14F-4D97-AF65-F5344CB8AC3E}">
        <p14:creationId xmlns:p14="http://schemas.microsoft.com/office/powerpoint/2010/main" val="568279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EABC67-58C1-4BA5-8075-F46B6DBB2BA7}"/>
              </a:ext>
            </a:extLst>
          </p:cNvPr>
          <p:cNvSpPr>
            <a:spLocks noGrp="1"/>
          </p:cNvSpPr>
          <p:nvPr>
            <p:ph type="title"/>
          </p:nvPr>
        </p:nvSpPr>
        <p:spPr/>
        <p:txBody>
          <a:bodyPr/>
          <a:lstStyle/>
          <a:p>
            <a:pPr algn="ctr"/>
            <a:r>
              <a:rPr lang="uk-UA" dirty="0"/>
              <a:t>Плебісцит</a:t>
            </a:r>
          </a:p>
        </p:txBody>
      </p:sp>
      <p:sp>
        <p:nvSpPr>
          <p:cNvPr id="3" name="Місце для вмісту 2">
            <a:extLst>
              <a:ext uri="{FF2B5EF4-FFF2-40B4-BE49-F238E27FC236}">
                <a16:creationId xmlns:a16="http://schemas.microsoft.com/office/drawing/2014/main" id="{67A2ED58-7D20-42CA-8988-1B52C10D0929}"/>
              </a:ext>
            </a:extLst>
          </p:cNvPr>
          <p:cNvSpPr>
            <a:spLocks noGrp="1"/>
          </p:cNvSpPr>
          <p:nvPr>
            <p:ph idx="1"/>
          </p:nvPr>
        </p:nvSpPr>
        <p:spPr>
          <a:xfrm>
            <a:off x="2589212" y="2133600"/>
            <a:ext cx="8978392" cy="4100290"/>
          </a:xfrm>
        </p:spPr>
        <p:txBody>
          <a:bodyPr>
            <a:normAutofit fontScale="92500"/>
          </a:bodyPr>
          <a:lstStyle/>
          <a:p>
            <a:r>
              <a:rPr lang="uk-UA" b="1" dirty="0"/>
              <a:t>Плебісцит</a:t>
            </a:r>
            <a:r>
              <a:rPr lang="uk-UA" dirty="0"/>
              <a:t> (лат. </a:t>
            </a:r>
            <a:r>
              <a:rPr lang="en-US" dirty="0" err="1"/>
              <a:t>plebiscitum</a:t>
            </a:r>
            <a:r>
              <a:rPr lang="en-US" dirty="0"/>
              <a:t>, </a:t>
            </a:r>
            <a:r>
              <a:rPr lang="uk-UA" dirty="0"/>
              <a:t>від </a:t>
            </a:r>
            <a:r>
              <a:rPr lang="en-US" dirty="0"/>
              <a:t>plebs – </a:t>
            </a:r>
            <a:r>
              <a:rPr lang="uk-UA" dirty="0"/>
              <a:t>простий народ та </a:t>
            </a:r>
            <a:r>
              <a:rPr lang="en-US" dirty="0" err="1"/>
              <a:t>scitus</a:t>
            </a:r>
            <a:r>
              <a:rPr lang="en-US" dirty="0"/>
              <a:t> – </a:t>
            </a:r>
            <a:r>
              <a:rPr lang="uk-UA" dirty="0"/>
              <a:t>рішення, тобто – «рішення простого народу»)  - форма безпосередньої </a:t>
            </a:r>
            <a:r>
              <a:rPr lang="uk-UA" dirty="0" err="1"/>
              <a:t>демок</a:t>
            </a:r>
            <a:r>
              <a:rPr lang="en-US" dirty="0"/>
              <a:t>pa</a:t>
            </a:r>
            <a:r>
              <a:rPr lang="uk-UA" dirty="0" err="1"/>
              <a:t>тії</a:t>
            </a:r>
            <a:r>
              <a:rPr lang="uk-UA" dirty="0"/>
              <a:t>; опитування населення шляхом </a:t>
            </a:r>
            <a:r>
              <a:rPr lang="en-US" dirty="0"/>
              <a:t>r</a:t>
            </a:r>
            <a:r>
              <a:rPr lang="uk-UA" dirty="0" err="1"/>
              <a:t>олосування</a:t>
            </a:r>
            <a:r>
              <a:rPr lang="uk-UA" dirty="0"/>
              <a:t> громадян за найважливіших питань загальнодержавного, регіонального</a:t>
            </a:r>
            <a:r>
              <a:rPr lang="en-US" dirty="0"/>
              <a:t> </a:t>
            </a:r>
            <a:r>
              <a:rPr lang="uk-UA" dirty="0"/>
              <a:t>або місцевого</a:t>
            </a:r>
            <a:r>
              <a:rPr lang="en-US" dirty="0"/>
              <a:t> </a:t>
            </a:r>
            <a:r>
              <a:rPr lang="uk-UA" dirty="0"/>
              <a:t>значення, у </a:t>
            </a:r>
            <a:r>
              <a:rPr lang="uk-UA" dirty="0" err="1"/>
              <a:t>т.ч</a:t>
            </a:r>
            <a:r>
              <a:rPr lang="uk-UA" dirty="0"/>
              <a:t>. про входження певної території до конкретної держави або утворення самостійної держави. </a:t>
            </a:r>
          </a:p>
          <a:p>
            <a:pPr algn="l"/>
            <a:r>
              <a:rPr lang="uk-UA" dirty="0"/>
              <a:t>Термін плебісцит включає будь-яку форму голосування, незалежно від того</a:t>
            </a:r>
          </a:p>
          <a:p>
            <a:pPr algn="l">
              <a:buFont typeface="Arial" panose="020B0604020202020204" pitchFamily="34" charset="0"/>
              <a:buChar char="•"/>
            </a:pPr>
            <a:r>
              <a:rPr lang="uk-UA" dirty="0"/>
              <a:t>хто його ініціював (населення, парламент, уряд),</a:t>
            </a:r>
          </a:p>
          <a:p>
            <a:pPr algn="l">
              <a:buFont typeface="Arial" panose="020B0604020202020204" pitchFamily="34" charset="0"/>
              <a:buChar char="•"/>
            </a:pPr>
            <a:r>
              <a:rPr lang="uk-UA" dirty="0"/>
              <a:t>чи є це обов'язковим або просто рекомендованим,</a:t>
            </a:r>
          </a:p>
          <a:p>
            <a:pPr algn="l">
              <a:buFont typeface="Arial" panose="020B0604020202020204" pitchFamily="34" charset="0"/>
              <a:buChar char="•"/>
            </a:pPr>
            <a:r>
              <a:rPr lang="uk-UA" dirty="0"/>
              <a:t>до чого відноситься голосування (конституція, закон або адміністративний акт),</a:t>
            </a:r>
          </a:p>
          <a:p>
            <a:pPr algn="l">
              <a:buFont typeface="Arial" panose="020B0604020202020204" pitchFamily="34" charset="0"/>
              <a:buChar char="•"/>
            </a:pPr>
            <a:r>
              <a:rPr lang="uk-UA" dirty="0"/>
              <a:t>на якому політичному рівні (муніципалітет, штат, федеральна земля, наднаціональний) це відбувається.</a:t>
            </a:r>
          </a:p>
          <a:p>
            <a:endParaRPr lang="uk-UA" dirty="0"/>
          </a:p>
        </p:txBody>
      </p:sp>
    </p:spTree>
    <p:extLst>
      <p:ext uri="{BB962C8B-B14F-4D97-AF65-F5344CB8AC3E}">
        <p14:creationId xmlns:p14="http://schemas.microsoft.com/office/powerpoint/2010/main" val="162177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F49BF4-6A33-45EA-BAED-810A2B14C75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87C8164-92B4-4972-BD7F-8D5C787C09D8}"/>
              </a:ext>
            </a:extLst>
          </p:cNvPr>
          <p:cNvSpPr>
            <a:spLocks noGrp="1"/>
          </p:cNvSpPr>
          <p:nvPr>
            <p:ph idx="1"/>
          </p:nvPr>
        </p:nvSpPr>
        <p:spPr/>
        <p:txBody>
          <a:bodyPr>
            <a:normAutofit fontScale="92500" lnSpcReduction="20000"/>
          </a:bodyPr>
          <a:lstStyle/>
          <a:p>
            <a:pPr algn="just"/>
            <a:r>
              <a:rPr lang="ru-RU" sz="2400" dirty="0" err="1"/>
              <a:t>Термін</a:t>
            </a:r>
            <a:r>
              <a:rPr lang="ru-RU" sz="2400" dirty="0"/>
              <a:t> «</a:t>
            </a:r>
            <a:r>
              <a:rPr lang="ru-RU" sz="2400" dirty="0" err="1"/>
              <a:t>демократія</a:t>
            </a:r>
            <a:r>
              <a:rPr lang="ru-RU" sz="2400" dirty="0"/>
              <a:t>», </a:t>
            </a:r>
            <a:r>
              <a:rPr lang="ru-RU" sz="2400" dirty="0" err="1"/>
              <a:t>що</a:t>
            </a:r>
            <a:r>
              <a:rPr lang="ru-RU" sz="2400" dirty="0"/>
              <a:t> у </a:t>
            </a:r>
            <a:r>
              <a:rPr lang="ru-RU" sz="2400" dirty="0" err="1"/>
              <a:t>перекладі</a:t>
            </a:r>
            <a:r>
              <a:rPr lang="ru-RU" sz="2400" dirty="0"/>
              <a:t> </a:t>
            </a:r>
            <a:r>
              <a:rPr lang="ru-RU" sz="2400" dirty="0" err="1"/>
              <a:t>означає</a:t>
            </a:r>
            <a:r>
              <a:rPr lang="ru-RU" sz="2400" dirty="0"/>
              <a:t> «</a:t>
            </a:r>
            <a:r>
              <a:rPr lang="ru-RU" sz="2400" dirty="0" err="1"/>
              <a:t>народовладдя</a:t>
            </a:r>
            <a:r>
              <a:rPr lang="ru-RU" sz="2400" dirty="0"/>
              <a:t>», </a:t>
            </a:r>
            <a:r>
              <a:rPr lang="ru-RU" sz="2400" dirty="0" err="1"/>
              <a:t>народився</a:t>
            </a:r>
            <a:r>
              <a:rPr lang="ru-RU" sz="2400" dirty="0"/>
              <a:t> </a:t>
            </a:r>
            <a:r>
              <a:rPr lang="ru-RU" sz="2400" dirty="0" err="1"/>
              <a:t>близько</a:t>
            </a:r>
            <a:r>
              <a:rPr lang="ru-RU" sz="2400" dirty="0"/>
              <a:t> 2,5 </a:t>
            </a:r>
            <a:r>
              <a:rPr lang="ru-RU" sz="2400" dirty="0" err="1"/>
              <a:t>тисяч</a:t>
            </a:r>
            <a:r>
              <a:rPr lang="ru-RU" sz="2400" dirty="0"/>
              <a:t> </a:t>
            </a:r>
            <a:r>
              <a:rPr lang="ru-RU" sz="2400" dirty="0" err="1"/>
              <a:t>років</a:t>
            </a:r>
            <a:r>
              <a:rPr lang="ru-RU" sz="2400" dirty="0"/>
              <a:t> тому у </a:t>
            </a:r>
            <a:r>
              <a:rPr lang="ru-RU" sz="2400" dirty="0" err="1"/>
              <a:t>давньогрецьких</a:t>
            </a:r>
            <a:r>
              <a:rPr lang="ru-RU" sz="2400" dirty="0"/>
              <a:t> </a:t>
            </a:r>
            <a:r>
              <a:rPr lang="ru-RU" sz="2400" dirty="0" err="1"/>
              <a:t>Афінах</a:t>
            </a:r>
            <a:r>
              <a:rPr lang="ru-RU" sz="2400" dirty="0"/>
              <a:t>.</a:t>
            </a:r>
          </a:p>
          <a:p>
            <a:pPr algn="just"/>
            <a:r>
              <a:rPr lang="ru-RU" sz="2400" dirty="0"/>
              <a:t>Вона </a:t>
            </a:r>
            <a:r>
              <a:rPr lang="ru-RU" sz="2400" dirty="0" err="1"/>
              <a:t>визначалася</a:t>
            </a:r>
            <a:r>
              <a:rPr lang="ru-RU" sz="2400" dirty="0"/>
              <a:t> як форма </a:t>
            </a:r>
            <a:r>
              <a:rPr lang="ru-RU" sz="2400" dirty="0" err="1"/>
              <a:t>організації</a:t>
            </a:r>
            <a:r>
              <a:rPr lang="ru-RU" sz="2400" dirty="0"/>
              <a:t> </a:t>
            </a:r>
            <a:r>
              <a:rPr lang="ru-RU" sz="2400" dirty="0" err="1"/>
              <a:t>держави</a:t>
            </a:r>
            <a:r>
              <a:rPr lang="ru-RU" sz="2400" dirty="0"/>
              <a:t>, за </a:t>
            </a:r>
            <a:r>
              <a:rPr lang="ru-RU" sz="2400" dirty="0" err="1"/>
              <a:t>якої</a:t>
            </a:r>
            <a:r>
              <a:rPr lang="ru-RU" sz="2400" dirty="0"/>
              <a:t> </a:t>
            </a:r>
            <a:r>
              <a:rPr lang="ru-RU" sz="2400" dirty="0" err="1"/>
              <a:t>влада</a:t>
            </a:r>
            <a:r>
              <a:rPr lang="ru-RU" sz="2400" dirty="0"/>
              <a:t> </a:t>
            </a:r>
            <a:r>
              <a:rPr lang="ru-RU" sz="2400" dirty="0" err="1"/>
              <a:t>належить</a:t>
            </a:r>
            <a:r>
              <a:rPr lang="ru-RU" sz="2400" dirty="0"/>
              <a:t> не </a:t>
            </a:r>
            <a:r>
              <a:rPr lang="ru-RU" sz="2400" dirty="0" err="1"/>
              <a:t>одній</a:t>
            </a:r>
            <a:r>
              <a:rPr lang="ru-RU" sz="2400" dirty="0"/>
              <a:t> </a:t>
            </a:r>
            <a:r>
              <a:rPr lang="ru-RU" sz="2400" dirty="0" err="1"/>
              <a:t>особі</a:t>
            </a:r>
            <a:r>
              <a:rPr lang="ru-RU" sz="2400" dirty="0"/>
              <a:t>, як за </a:t>
            </a:r>
            <a:r>
              <a:rPr lang="ru-RU" sz="2400" dirty="0" err="1"/>
              <a:t>монархії</a:t>
            </a:r>
            <a:r>
              <a:rPr lang="ru-RU" sz="2400" dirty="0"/>
              <a:t> </a:t>
            </a:r>
            <a:r>
              <a:rPr lang="ru-RU" sz="2400" dirty="0" err="1"/>
              <a:t>чи</a:t>
            </a:r>
            <a:r>
              <a:rPr lang="ru-RU" sz="2400" dirty="0"/>
              <a:t> </a:t>
            </a:r>
            <a:r>
              <a:rPr lang="ru-RU" sz="2400" dirty="0" err="1"/>
              <a:t>тиранії</a:t>
            </a:r>
            <a:r>
              <a:rPr lang="ru-RU" sz="2400" dirty="0"/>
              <a:t>, і не </a:t>
            </a:r>
            <a:r>
              <a:rPr lang="ru-RU" sz="2400" dirty="0" err="1"/>
              <a:t>групі</a:t>
            </a:r>
            <a:r>
              <a:rPr lang="ru-RU" sz="2400" dirty="0"/>
              <a:t> </a:t>
            </a:r>
            <a:r>
              <a:rPr lang="ru-RU" sz="2400" dirty="0" err="1"/>
              <a:t>осіб</a:t>
            </a:r>
            <a:r>
              <a:rPr lang="ru-RU" sz="2400" dirty="0"/>
              <a:t>, як за </a:t>
            </a:r>
            <a:r>
              <a:rPr lang="ru-RU" sz="2400" dirty="0" err="1"/>
              <a:t>аристократії</a:t>
            </a:r>
            <a:r>
              <a:rPr lang="ru-RU" sz="2400" dirty="0"/>
              <a:t> </a:t>
            </a:r>
            <a:r>
              <a:rPr lang="ru-RU" sz="2400" dirty="0" err="1"/>
              <a:t>чи</a:t>
            </a:r>
            <a:r>
              <a:rPr lang="ru-RU" sz="2400" dirty="0"/>
              <a:t> </a:t>
            </a:r>
            <a:r>
              <a:rPr lang="ru-RU" sz="2400" dirty="0" err="1"/>
              <a:t>олігархії</a:t>
            </a:r>
            <a:r>
              <a:rPr lang="ru-RU" sz="2400" dirty="0"/>
              <a:t>, а </a:t>
            </a:r>
            <a:r>
              <a:rPr lang="ru-RU" sz="2400" dirty="0" err="1"/>
              <a:t>усім</a:t>
            </a:r>
            <a:r>
              <a:rPr lang="ru-RU" sz="2400" dirty="0"/>
              <a:t> </a:t>
            </a:r>
            <a:r>
              <a:rPr lang="ru-RU" sz="2400" dirty="0" err="1"/>
              <a:t>вільним</a:t>
            </a:r>
            <a:r>
              <a:rPr lang="ru-RU" sz="2400" dirty="0"/>
              <a:t> </a:t>
            </a:r>
            <a:r>
              <a:rPr lang="ru-RU" sz="2400" dirty="0" err="1"/>
              <a:t>громадянам</a:t>
            </a:r>
            <a:r>
              <a:rPr lang="ru-RU" sz="2400" dirty="0"/>
              <a:t> </a:t>
            </a:r>
            <a:r>
              <a:rPr lang="ru-RU" sz="2400" dirty="0" err="1"/>
              <a:t>полісу</a:t>
            </a:r>
            <a:r>
              <a:rPr lang="ru-RU" sz="2400" dirty="0"/>
              <a:t>.</a:t>
            </a:r>
          </a:p>
          <a:p>
            <a:pPr algn="just"/>
            <a:r>
              <a:rPr lang="ru-RU" sz="2400" dirty="0" err="1"/>
              <a:t>Розробка</a:t>
            </a:r>
            <a:r>
              <a:rPr lang="ru-RU" sz="2400" dirty="0"/>
              <a:t> </a:t>
            </a:r>
            <a:r>
              <a:rPr lang="ru-RU" sz="2400" dirty="0" err="1"/>
              <a:t>демократичних</a:t>
            </a:r>
            <a:r>
              <a:rPr lang="ru-RU" sz="2400" dirty="0"/>
              <a:t> </a:t>
            </a:r>
            <a:r>
              <a:rPr lang="ru-RU" sz="2400" dirty="0" err="1"/>
              <a:t>ідей</a:t>
            </a:r>
            <a:r>
              <a:rPr lang="ru-RU" sz="2400" dirty="0"/>
              <a:t> </a:t>
            </a:r>
            <a:r>
              <a:rPr lang="ru-RU" sz="2400" dirty="0" err="1"/>
              <a:t>розпочалася</a:t>
            </a:r>
            <a:r>
              <a:rPr lang="ru-RU" sz="2400" dirty="0"/>
              <a:t> з </a:t>
            </a:r>
            <a:r>
              <a:rPr lang="ru-RU" sz="2400" dirty="0" err="1"/>
              <a:t>настанням</a:t>
            </a:r>
            <a:r>
              <a:rPr lang="ru-RU" sz="2400" dirty="0"/>
              <a:t> Нового часу і </a:t>
            </a:r>
            <a:r>
              <a:rPr lang="ru-RU" sz="2400" dirty="0" err="1"/>
              <a:t>пов'язана</a:t>
            </a:r>
            <a:r>
              <a:rPr lang="ru-RU" sz="2400" dirty="0"/>
              <a:t> з </a:t>
            </a:r>
            <a:r>
              <a:rPr lang="ru-RU" sz="2400" dirty="0" err="1"/>
              <a:t>розвитком</a:t>
            </a:r>
            <a:r>
              <a:rPr lang="ru-RU" sz="2400" dirty="0"/>
              <a:t> </a:t>
            </a:r>
            <a:r>
              <a:rPr lang="ru-RU" sz="2400" dirty="0" err="1"/>
              <a:t>капіталізму</a:t>
            </a:r>
            <a:r>
              <a:rPr lang="ru-RU" sz="2400" dirty="0"/>
              <a:t> й </a:t>
            </a:r>
            <a:r>
              <a:rPr lang="ru-RU" sz="2400" dirty="0" err="1"/>
              <a:t>ранніми</a:t>
            </a:r>
            <a:r>
              <a:rPr lang="ru-RU" sz="2400" dirty="0"/>
              <a:t> </a:t>
            </a:r>
            <a:r>
              <a:rPr lang="ru-RU" sz="2400" dirty="0" err="1"/>
              <a:t>буржуазними</a:t>
            </a:r>
            <a:r>
              <a:rPr lang="ru-RU" sz="2400" dirty="0"/>
              <a:t> </a:t>
            </a:r>
            <a:r>
              <a:rPr lang="ru-RU" sz="2400" dirty="0" err="1"/>
              <a:t>революціями</a:t>
            </a:r>
            <a:r>
              <a:rPr lang="ru-RU" sz="2400" dirty="0"/>
              <a:t> в </a:t>
            </a:r>
            <a:r>
              <a:rPr lang="ru-RU" sz="2400" dirty="0" err="1"/>
              <a:t>країнах</a:t>
            </a:r>
            <a:r>
              <a:rPr lang="ru-RU" sz="2400" dirty="0"/>
              <a:t> </a:t>
            </a:r>
            <a:r>
              <a:rPr lang="ru-RU" sz="2400" dirty="0" err="1"/>
              <a:t>Західної</a:t>
            </a:r>
            <a:r>
              <a:rPr lang="ru-RU" sz="2400" dirty="0"/>
              <a:t> </a:t>
            </a:r>
            <a:r>
              <a:rPr lang="ru-RU" sz="2400" dirty="0" err="1"/>
              <a:t>Європи</a:t>
            </a:r>
            <a:r>
              <a:rPr lang="ru-RU" sz="2400" dirty="0"/>
              <a:t>, </a:t>
            </a:r>
            <a:r>
              <a:rPr lang="ru-RU" sz="2400" dirty="0" err="1"/>
              <a:t>особлива</a:t>
            </a:r>
            <a:r>
              <a:rPr lang="ru-RU" sz="2400" dirty="0"/>
              <a:t> </a:t>
            </a:r>
            <a:r>
              <a:rPr lang="ru-RU" sz="2400" dirty="0" err="1"/>
              <a:t>увага</a:t>
            </a:r>
            <a:r>
              <a:rPr lang="ru-RU" sz="2400" dirty="0"/>
              <a:t> </a:t>
            </a:r>
            <a:r>
              <a:rPr lang="ru-RU" sz="2400" dirty="0" err="1"/>
              <a:t>приділялась</a:t>
            </a:r>
            <a:r>
              <a:rPr lang="ru-RU" sz="2400" dirty="0"/>
              <a:t> </a:t>
            </a:r>
            <a:r>
              <a:rPr lang="ru-RU" sz="2400" dirty="0" err="1"/>
              <a:t>ідеям</a:t>
            </a:r>
            <a:r>
              <a:rPr lang="ru-RU" sz="2400" dirty="0"/>
              <a:t> природного права й </a:t>
            </a:r>
            <a:r>
              <a:rPr lang="ru-RU" sz="2400" dirty="0" err="1"/>
              <a:t>договірного</a:t>
            </a:r>
            <a:r>
              <a:rPr lang="ru-RU" sz="2400" dirty="0"/>
              <a:t> </a:t>
            </a:r>
            <a:r>
              <a:rPr lang="ru-RU" sz="2400" dirty="0" err="1"/>
              <a:t>походження</a:t>
            </a:r>
            <a:r>
              <a:rPr lang="ru-RU" sz="2400" dirty="0"/>
              <a:t> </a:t>
            </a:r>
            <a:r>
              <a:rPr lang="ru-RU" sz="2400" dirty="0" err="1"/>
              <a:t>держави</a:t>
            </a:r>
            <a:r>
              <a:rPr lang="ru-RU" sz="2400" dirty="0"/>
              <a:t>.</a:t>
            </a:r>
            <a:endParaRPr lang="uk-UA" sz="2400" dirty="0"/>
          </a:p>
          <a:p>
            <a:endParaRPr lang="uk-UA" dirty="0"/>
          </a:p>
        </p:txBody>
      </p:sp>
    </p:spTree>
    <p:extLst>
      <p:ext uri="{BB962C8B-B14F-4D97-AF65-F5344CB8AC3E}">
        <p14:creationId xmlns:p14="http://schemas.microsoft.com/office/powerpoint/2010/main" val="876978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4BC054-526D-4594-A355-889557494A78}"/>
              </a:ext>
            </a:extLst>
          </p:cNvPr>
          <p:cNvSpPr>
            <a:spLocks noGrp="1"/>
          </p:cNvSpPr>
          <p:nvPr>
            <p:ph type="title"/>
          </p:nvPr>
        </p:nvSpPr>
        <p:spPr/>
        <p:txBody>
          <a:bodyPr/>
          <a:lstStyle/>
          <a:p>
            <a:r>
              <a:rPr lang="uk-UA" dirty="0"/>
              <a:t>Референдум</a:t>
            </a:r>
          </a:p>
        </p:txBody>
      </p:sp>
      <p:sp>
        <p:nvSpPr>
          <p:cNvPr id="3" name="Місце для вмісту 2">
            <a:extLst>
              <a:ext uri="{FF2B5EF4-FFF2-40B4-BE49-F238E27FC236}">
                <a16:creationId xmlns:a16="http://schemas.microsoft.com/office/drawing/2014/main" id="{3C83C6F8-7955-4948-9625-2E0EA41177F0}"/>
              </a:ext>
            </a:extLst>
          </p:cNvPr>
          <p:cNvSpPr>
            <a:spLocks noGrp="1"/>
          </p:cNvSpPr>
          <p:nvPr>
            <p:ph idx="1"/>
          </p:nvPr>
        </p:nvSpPr>
        <p:spPr/>
        <p:txBody>
          <a:bodyPr>
            <a:normAutofit fontScale="92500" lnSpcReduction="10000"/>
          </a:bodyPr>
          <a:lstStyle/>
          <a:p>
            <a:pPr algn="just"/>
            <a:r>
              <a:rPr lang="uk-UA" b="1" dirty="0"/>
              <a:t>Референдум</a:t>
            </a:r>
            <a:r>
              <a:rPr lang="uk-UA" dirty="0"/>
              <a:t> (лат. </a:t>
            </a:r>
            <a:r>
              <a:rPr lang="en-US" dirty="0"/>
              <a:t>referendum – </a:t>
            </a:r>
            <a:r>
              <a:rPr lang="uk-UA" dirty="0"/>
              <a:t>те, що має бути повідомлене) –найважливіший інститут прямої демократії; всенародне голосування з метою виявлення громадської думки та прийняття остаточного рішення щодо державних законів та інших питань загальносуспільного значення; пряме, безпосереднє звернення до виборців для остаточне рішення особливо важливого політичного питання.</a:t>
            </a:r>
          </a:p>
          <a:p>
            <a:pPr algn="just"/>
            <a:r>
              <a:rPr lang="ru-RU" dirty="0"/>
              <a:t>При </a:t>
            </a:r>
            <a:r>
              <a:rPr lang="ru-RU" dirty="0" err="1"/>
              <a:t>проведенні</a:t>
            </a:r>
            <a:r>
              <a:rPr lang="ru-RU" dirty="0"/>
              <a:t> </a:t>
            </a:r>
            <a:r>
              <a:rPr lang="ru-RU" dirty="0" err="1"/>
              <a:t>референдумів</a:t>
            </a:r>
            <a:r>
              <a:rPr lang="ru-RU" dirty="0"/>
              <a:t> </a:t>
            </a:r>
            <a:r>
              <a:rPr lang="ru-RU" dirty="0" err="1"/>
              <a:t>виборчі</a:t>
            </a:r>
            <a:r>
              <a:rPr lang="ru-RU" dirty="0"/>
              <a:t> округи не </a:t>
            </a:r>
            <a:r>
              <a:rPr lang="ru-RU" dirty="0" err="1"/>
              <a:t>створюються</a:t>
            </a:r>
            <a:r>
              <a:rPr lang="ru-RU" dirty="0"/>
              <a:t>. </a:t>
            </a:r>
            <a:r>
              <a:rPr lang="ru-RU" dirty="0" err="1"/>
              <a:t>Рішення</a:t>
            </a:r>
            <a:r>
              <a:rPr lang="ru-RU" dirty="0"/>
              <a:t> </a:t>
            </a:r>
            <a:r>
              <a:rPr lang="ru-RU" dirty="0" err="1"/>
              <a:t>вважається</a:t>
            </a:r>
            <a:r>
              <a:rPr lang="ru-RU" dirty="0"/>
              <a:t> </a:t>
            </a:r>
            <a:r>
              <a:rPr lang="ru-RU" dirty="0" err="1"/>
              <a:t>прийнятим</a:t>
            </a:r>
            <a:r>
              <a:rPr lang="ru-RU" dirty="0"/>
              <a:t>, </a:t>
            </a:r>
            <a:r>
              <a:rPr lang="ru-RU" dirty="0" err="1"/>
              <a:t>якщо</a:t>
            </a:r>
            <a:r>
              <a:rPr lang="ru-RU" dirty="0"/>
              <a:t> за </a:t>
            </a:r>
            <a:r>
              <a:rPr lang="ru-RU" dirty="0" err="1"/>
              <a:t>нього</a:t>
            </a:r>
            <a:r>
              <a:rPr lang="ru-RU" dirty="0"/>
              <a:t> </a:t>
            </a:r>
            <a:r>
              <a:rPr lang="ru-RU" dirty="0" err="1"/>
              <a:t>проголосувала</a:t>
            </a:r>
            <a:r>
              <a:rPr lang="ru-RU" dirty="0"/>
              <a:t> </a:t>
            </a:r>
            <a:r>
              <a:rPr lang="ru-RU" dirty="0" err="1"/>
              <a:t>більшість</a:t>
            </a:r>
            <a:r>
              <a:rPr lang="ru-RU" dirty="0"/>
              <a:t> </a:t>
            </a:r>
            <a:r>
              <a:rPr lang="ru-RU" dirty="0" err="1"/>
              <a:t>громадян</a:t>
            </a:r>
            <a:r>
              <a:rPr lang="ru-RU" dirty="0"/>
              <a:t>, </a:t>
            </a:r>
            <a:r>
              <a:rPr lang="ru-RU" dirty="0" err="1"/>
              <a:t>які</a:t>
            </a:r>
            <a:r>
              <a:rPr lang="ru-RU" dirty="0"/>
              <a:t> брали участь у </a:t>
            </a:r>
            <a:r>
              <a:rPr lang="ru-RU" dirty="0" err="1"/>
              <a:t>голосуванні</a:t>
            </a:r>
            <a:r>
              <a:rPr lang="ru-RU" dirty="0"/>
              <a:t>. </a:t>
            </a:r>
            <a:r>
              <a:rPr lang="ru-RU" dirty="0" err="1"/>
              <a:t>Іноді</a:t>
            </a:r>
            <a:r>
              <a:rPr lang="ru-RU" dirty="0"/>
              <a:t> референдум проводиться в </a:t>
            </a:r>
            <a:r>
              <a:rPr lang="ru-RU" dirty="0" err="1"/>
              <a:t>окремому</a:t>
            </a:r>
            <a:r>
              <a:rPr lang="ru-RU" dirty="0"/>
              <a:t> </a:t>
            </a:r>
            <a:r>
              <a:rPr lang="ru-RU" dirty="0" err="1"/>
              <a:t>регіоні</a:t>
            </a:r>
            <a:r>
              <a:rPr lang="ru-RU" dirty="0"/>
              <a:t> </a:t>
            </a:r>
            <a:r>
              <a:rPr lang="ru-RU" dirty="0" err="1"/>
              <a:t>або</a:t>
            </a:r>
            <a:r>
              <a:rPr lang="ru-RU" dirty="0"/>
              <a:t> округу з </a:t>
            </a:r>
            <a:r>
              <a:rPr lang="ru-RU" dirty="0" err="1"/>
              <a:t>питань</a:t>
            </a:r>
            <a:r>
              <a:rPr lang="ru-RU" dirty="0"/>
              <a:t> </a:t>
            </a:r>
            <a:r>
              <a:rPr lang="ru-RU" dirty="0" err="1"/>
              <a:t>місцевого</a:t>
            </a:r>
            <a:r>
              <a:rPr lang="ru-RU" dirty="0"/>
              <a:t> </a:t>
            </a:r>
            <a:r>
              <a:rPr lang="ru-RU" dirty="0" err="1"/>
              <a:t>значення</a:t>
            </a:r>
            <a:r>
              <a:rPr lang="ru-RU" dirty="0"/>
              <a:t>. </a:t>
            </a:r>
            <a:r>
              <a:rPr lang="ru-RU" dirty="0" err="1"/>
              <a:t>Така</a:t>
            </a:r>
            <a:r>
              <a:rPr lang="ru-RU" dirty="0"/>
              <a:t> практика </a:t>
            </a:r>
            <a:r>
              <a:rPr lang="ru-RU" dirty="0" err="1"/>
              <a:t>набула</a:t>
            </a:r>
            <a:r>
              <a:rPr lang="ru-RU" dirty="0"/>
              <a:t> широкого </a:t>
            </a:r>
            <a:r>
              <a:rPr lang="ru-RU" dirty="0" err="1"/>
              <a:t>поширення</a:t>
            </a:r>
            <a:r>
              <a:rPr lang="ru-RU" dirty="0"/>
              <a:t> в </a:t>
            </a:r>
            <a:r>
              <a:rPr lang="ru-RU" dirty="0" err="1"/>
              <a:t>деяких</a:t>
            </a:r>
            <a:r>
              <a:rPr lang="ru-RU" dirty="0"/>
              <a:t> </a:t>
            </a:r>
            <a:r>
              <a:rPr lang="ru-RU" dirty="0" err="1"/>
              <a:t>федеративних</a:t>
            </a:r>
            <a:r>
              <a:rPr lang="ru-RU" dirty="0"/>
              <a:t> державах (США, </a:t>
            </a:r>
            <a:r>
              <a:rPr lang="ru-RU" dirty="0" err="1"/>
              <a:t>Швейцарія</a:t>
            </a:r>
            <a:r>
              <a:rPr lang="ru-RU" dirty="0"/>
              <a:t>). На </a:t>
            </a:r>
            <a:r>
              <a:rPr lang="ru-RU" dirty="0" err="1"/>
              <a:t>місцевому</a:t>
            </a:r>
            <a:r>
              <a:rPr lang="ru-RU" dirty="0"/>
              <a:t> </a:t>
            </a:r>
            <a:r>
              <a:rPr lang="ru-RU" dirty="0" err="1"/>
              <a:t>референдумі</a:t>
            </a:r>
            <a:r>
              <a:rPr lang="ru-RU" dirty="0"/>
              <a:t> </a:t>
            </a:r>
            <a:r>
              <a:rPr lang="ru-RU" dirty="0" err="1"/>
              <a:t>можуть</a:t>
            </a:r>
            <a:r>
              <a:rPr lang="ru-RU" dirty="0"/>
              <a:t> </a:t>
            </a:r>
            <a:r>
              <a:rPr lang="ru-RU" dirty="0" err="1"/>
              <a:t>вирішуватися</a:t>
            </a:r>
            <a:r>
              <a:rPr lang="ru-RU" dirty="0"/>
              <a:t> </a:t>
            </a:r>
            <a:r>
              <a:rPr lang="ru-RU" dirty="0" err="1"/>
              <a:t>питання</a:t>
            </a:r>
            <a:r>
              <a:rPr lang="ru-RU" dirty="0"/>
              <a:t> </a:t>
            </a:r>
            <a:r>
              <a:rPr lang="ru-RU" dirty="0" err="1"/>
              <a:t>запровадження</a:t>
            </a:r>
            <a:r>
              <a:rPr lang="ru-RU" dirty="0"/>
              <a:t> </a:t>
            </a:r>
            <a:r>
              <a:rPr lang="ru-RU" dirty="0" err="1"/>
              <a:t>нових</a:t>
            </a:r>
            <a:r>
              <a:rPr lang="ru-RU" dirty="0"/>
              <a:t> </a:t>
            </a:r>
            <a:r>
              <a:rPr lang="ru-RU" dirty="0" err="1"/>
              <a:t>податків</a:t>
            </a:r>
            <a:r>
              <a:rPr lang="ru-RU" dirty="0"/>
              <a:t>, </a:t>
            </a:r>
            <a:r>
              <a:rPr lang="ru-RU" dirty="0" err="1"/>
              <a:t>будівництва</a:t>
            </a:r>
            <a:r>
              <a:rPr lang="ru-RU" dirty="0"/>
              <a:t> </a:t>
            </a:r>
            <a:r>
              <a:rPr lang="ru-RU" dirty="0" err="1"/>
              <a:t>нових</a:t>
            </a:r>
            <a:r>
              <a:rPr lang="ru-RU" dirty="0"/>
              <a:t> </a:t>
            </a:r>
            <a:r>
              <a:rPr lang="ru-RU" dirty="0" err="1"/>
              <a:t>шкіл</a:t>
            </a:r>
            <a:r>
              <a:rPr lang="ru-RU" dirty="0"/>
              <a:t>, </a:t>
            </a:r>
            <a:r>
              <a:rPr lang="ru-RU" dirty="0" err="1"/>
              <a:t>лікарень</a:t>
            </a:r>
            <a:r>
              <a:rPr lang="ru-RU" dirty="0"/>
              <a:t>, </a:t>
            </a:r>
            <a:r>
              <a:rPr lang="ru-RU" dirty="0" err="1"/>
              <a:t>житлових</a:t>
            </a:r>
            <a:r>
              <a:rPr lang="ru-RU" dirty="0"/>
              <a:t> </a:t>
            </a:r>
            <a:r>
              <a:rPr lang="ru-RU" dirty="0" err="1"/>
              <a:t>мікрорайонів,автомаpістралей</a:t>
            </a:r>
            <a:r>
              <a:rPr lang="ru-RU" dirty="0"/>
              <a:t>.</a:t>
            </a:r>
            <a:endParaRPr lang="uk-UA" dirty="0"/>
          </a:p>
        </p:txBody>
      </p:sp>
    </p:spTree>
    <p:extLst>
      <p:ext uri="{BB962C8B-B14F-4D97-AF65-F5344CB8AC3E}">
        <p14:creationId xmlns:p14="http://schemas.microsoft.com/office/powerpoint/2010/main" val="3061769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FDE4FF-A8E2-4B6B-8BDF-4330EED2E70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2F10559-A259-4AD0-A6B4-E2460384FE23}"/>
              </a:ext>
            </a:extLst>
          </p:cNvPr>
          <p:cNvSpPr>
            <a:spLocks noGrp="1"/>
          </p:cNvSpPr>
          <p:nvPr>
            <p:ph idx="1"/>
          </p:nvPr>
        </p:nvSpPr>
        <p:spPr/>
        <p:txBody>
          <a:bodyPr>
            <a:normAutofit fontScale="92500"/>
          </a:bodyPr>
          <a:lstStyle/>
          <a:p>
            <a:pPr algn="just"/>
            <a:r>
              <a:rPr lang="uk-UA" sz="2400" dirty="0"/>
              <a:t>Принципово важливим для теорії демократії було обґрунтування видатним французьким мислителем Ж.-Ж. Руссо </a:t>
            </a:r>
            <a:r>
              <a:rPr lang="uk-UA" sz="2400" b="1" i="1" dirty="0"/>
              <a:t>ідеї народного суверенітету</a:t>
            </a:r>
            <a:r>
              <a:rPr lang="uk-UA" sz="2400" dirty="0"/>
              <a:t>. На основі ідеї суспільного договору він доводив, що єдиним джерелом і верховним носієм влади в суспільстві є народ.</a:t>
            </a:r>
          </a:p>
          <a:p>
            <a:pPr algn="just"/>
            <a:r>
              <a:rPr lang="uk-UA" sz="2400" dirty="0"/>
              <a:t>Шарль Луї Монтеск’є обґрунтував </a:t>
            </a:r>
            <a:r>
              <a:rPr lang="uk-UA" sz="2400" b="1" i="1" dirty="0"/>
              <a:t>ідею представництва</a:t>
            </a:r>
            <a:r>
              <a:rPr lang="uk-UA" sz="2400" dirty="0"/>
              <a:t>, згідно з якою народ як єдине джерело і верховний носій влади делегує владні повноваження державним органам і ідею виборності органів влади, насамперед загальнонаціональної представницької установи</a:t>
            </a:r>
          </a:p>
        </p:txBody>
      </p:sp>
    </p:spTree>
    <p:extLst>
      <p:ext uri="{BB962C8B-B14F-4D97-AF65-F5344CB8AC3E}">
        <p14:creationId xmlns:p14="http://schemas.microsoft.com/office/powerpoint/2010/main" val="3505316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7ED14F-1366-45F1-B4EB-496A359AB782}"/>
              </a:ext>
            </a:extLst>
          </p:cNvPr>
          <p:cNvSpPr>
            <a:spLocks noGrp="1"/>
          </p:cNvSpPr>
          <p:nvPr>
            <p:ph type="title"/>
          </p:nvPr>
        </p:nvSpPr>
        <p:spPr/>
        <p:txBody>
          <a:bodyPr/>
          <a:lstStyle/>
          <a:p>
            <a:r>
              <a:rPr lang="ru-RU" dirty="0" err="1"/>
              <a:t>Поняття</a:t>
            </a:r>
            <a:r>
              <a:rPr lang="ru-RU" dirty="0"/>
              <a:t> </a:t>
            </a:r>
            <a:r>
              <a:rPr lang="ru-RU" dirty="0" err="1"/>
              <a:t>демократії</a:t>
            </a:r>
            <a:r>
              <a:rPr lang="ru-RU" dirty="0"/>
              <a:t> в </a:t>
            </a:r>
            <a:r>
              <a:rPr lang="ru-RU" dirty="0" err="1"/>
              <a:t>сучасній</a:t>
            </a:r>
            <a:r>
              <a:rPr lang="ru-RU" dirty="0"/>
              <a:t> </a:t>
            </a:r>
            <a:r>
              <a:rPr lang="ru-RU" dirty="0" err="1"/>
              <a:t>політології</a:t>
            </a:r>
            <a:r>
              <a:rPr lang="ru-RU" dirty="0"/>
              <a:t> </a:t>
            </a:r>
            <a:endParaRPr lang="uk-UA" dirty="0"/>
          </a:p>
        </p:txBody>
      </p:sp>
      <p:sp>
        <p:nvSpPr>
          <p:cNvPr id="3" name="Місце для вмісту 2">
            <a:extLst>
              <a:ext uri="{FF2B5EF4-FFF2-40B4-BE49-F238E27FC236}">
                <a16:creationId xmlns:a16="http://schemas.microsoft.com/office/drawing/2014/main" id="{420D80E3-7605-4E10-A50C-8029D4D72C11}"/>
              </a:ext>
            </a:extLst>
          </p:cNvPr>
          <p:cNvSpPr>
            <a:spLocks noGrp="1"/>
          </p:cNvSpPr>
          <p:nvPr>
            <p:ph idx="1"/>
          </p:nvPr>
        </p:nvSpPr>
        <p:spPr/>
        <p:txBody>
          <a:bodyPr>
            <a:normAutofit/>
          </a:bodyPr>
          <a:lstStyle/>
          <a:p>
            <a:pPr algn="just">
              <a:buFont typeface="+mj-lt"/>
              <a:buAutoNum type="arabicPeriod"/>
            </a:pPr>
            <a:r>
              <a:rPr lang="uk-UA" sz="1800" dirty="0">
                <a:solidFill>
                  <a:srgbClr val="000000"/>
                </a:solidFill>
                <a:effectLst/>
                <a:latin typeface="Times New Roman" panose="02020603050405020304" pitchFamily="18" charset="0"/>
                <a:ea typeface="Times New Roman" panose="02020603050405020304" pitchFamily="18" charset="0"/>
              </a:rPr>
              <a:t> </a:t>
            </a:r>
            <a:r>
              <a:rPr lang="uk-UA" dirty="0"/>
              <a:t>для позначення форми державного правління, що визнає народ як джерело державної влади. В основі демократичної форми правління лежать такі принципи конституційного устрою, як народовладдя, невідчужуваність прав людини, політичний плюралізм, свобода і рівність громадян.</a:t>
            </a:r>
          </a:p>
          <a:p>
            <a:pPr algn="just">
              <a:buFont typeface="+mj-lt"/>
              <a:buAutoNum type="arabicPeriod"/>
            </a:pPr>
            <a:r>
              <a:rPr lang="uk-UA" dirty="0"/>
              <a:t>для позначення такої форми організації влади в будь-яких організаціях, яка припускає рівноправність усіх її членів і прийняття рішень за більшістю голосів. У цьому сенсі демократія може існувати в будь-яких організаціях, здатних забезпечити таку рівноправність. У результаті з'являються такі феномени, як партійна, профспілкова, виробнича, інші різновиди так званої суспільно-політичної демократії. </a:t>
            </a:r>
          </a:p>
          <a:p>
            <a:endParaRPr lang="uk-UA" dirty="0"/>
          </a:p>
        </p:txBody>
      </p:sp>
    </p:spTree>
    <p:extLst>
      <p:ext uri="{BB962C8B-B14F-4D97-AF65-F5344CB8AC3E}">
        <p14:creationId xmlns:p14="http://schemas.microsoft.com/office/powerpoint/2010/main" val="198057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F85B8E-1970-45C6-BE1E-1416C0882DD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651D178-93B2-43CA-81E6-639D9704D5A7}"/>
              </a:ext>
            </a:extLst>
          </p:cNvPr>
          <p:cNvSpPr>
            <a:spLocks noGrp="1"/>
          </p:cNvSpPr>
          <p:nvPr>
            <p:ph idx="1"/>
          </p:nvPr>
        </p:nvSpPr>
        <p:spPr/>
        <p:txBody>
          <a:bodyPr/>
          <a:lstStyle/>
          <a:p>
            <a:pPr algn="just">
              <a:buFont typeface="+mj-lt"/>
              <a:buAutoNum type="arabicPeriod"/>
            </a:pPr>
            <a:r>
              <a:rPr lang="ru-RU" dirty="0"/>
              <a:t>для </a:t>
            </a:r>
            <a:r>
              <a:rPr lang="ru-RU" dirty="0" err="1"/>
              <a:t>позначення</a:t>
            </a:r>
            <a:r>
              <a:rPr lang="ru-RU" dirty="0"/>
              <a:t> </a:t>
            </a:r>
            <a:r>
              <a:rPr lang="ru-RU" dirty="0" err="1"/>
              <a:t>соціально-політичного</a:t>
            </a:r>
            <a:r>
              <a:rPr lang="ru-RU" dirty="0"/>
              <a:t> руху за </a:t>
            </a:r>
            <a:r>
              <a:rPr lang="ru-RU" dirty="0" err="1"/>
              <a:t>народовладдя</a:t>
            </a:r>
            <a:r>
              <a:rPr lang="ru-RU" dirty="0"/>
              <a:t>, </a:t>
            </a:r>
            <a:r>
              <a:rPr lang="ru-RU" dirty="0" err="1"/>
              <a:t>спрямованого</a:t>
            </a:r>
            <a:r>
              <a:rPr lang="ru-RU" dirty="0"/>
              <a:t> на </a:t>
            </a:r>
            <a:r>
              <a:rPr lang="ru-RU" dirty="0" err="1"/>
              <a:t>здійснення</a:t>
            </a:r>
            <a:r>
              <a:rPr lang="ru-RU" dirty="0"/>
              <a:t> </a:t>
            </a:r>
            <a:r>
              <a:rPr lang="ru-RU" dirty="0" err="1"/>
              <a:t>демократичних</a:t>
            </a:r>
            <a:r>
              <a:rPr lang="ru-RU" dirty="0"/>
              <a:t> </a:t>
            </a:r>
            <a:r>
              <a:rPr lang="ru-RU" dirty="0" err="1"/>
              <a:t>цілей</a:t>
            </a:r>
            <a:r>
              <a:rPr lang="ru-RU" dirty="0"/>
              <a:t> та </a:t>
            </a:r>
            <a:r>
              <a:rPr lang="ru-RU" dirty="0" err="1"/>
              <a:t>ідеалів</a:t>
            </a:r>
            <a:r>
              <a:rPr lang="ru-RU" dirty="0"/>
              <a:t>.</a:t>
            </a:r>
          </a:p>
          <a:p>
            <a:pPr algn="just">
              <a:buFont typeface="+mj-lt"/>
              <a:buAutoNum type="arabicPeriod"/>
            </a:pPr>
            <a:r>
              <a:rPr lang="uk-UA" dirty="0"/>
              <a:t>для позначення заснованого на визначеній системі цінностей соціального ідеалу і відповідного йому політичного світогляду. Демократія як політичний світогляд являє собою напрям думок, не сумісний з догматизмом, схематизмом, нетерпимістю. Як політичний світогляд вона заперечує авторитаризм, тоталітаризм, усякого роду репресивний суспільний порядок. В основі демократії як політичного світогляду лежить демократія як політичний ідеал. </a:t>
            </a:r>
          </a:p>
          <a:p>
            <a:endParaRPr lang="uk-UA" dirty="0"/>
          </a:p>
        </p:txBody>
      </p:sp>
    </p:spTree>
    <p:extLst>
      <p:ext uri="{BB962C8B-B14F-4D97-AF65-F5344CB8AC3E}">
        <p14:creationId xmlns:p14="http://schemas.microsoft.com/office/powerpoint/2010/main" val="3848087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6CC79D-4A4D-4863-B32F-55124FDA9A64}"/>
              </a:ext>
            </a:extLst>
          </p:cNvPr>
          <p:cNvSpPr>
            <a:spLocks noGrp="1"/>
          </p:cNvSpPr>
          <p:nvPr>
            <p:ph type="title"/>
          </p:nvPr>
        </p:nvSpPr>
        <p:spPr/>
        <p:txBody>
          <a:bodyPr/>
          <a:lstStyle/>
          <a:p>
            <a:r>
              <a:rPr lang="ru-RU" dirty="0" err="1"/>
              <a:t>Основні</a:t>
            </a:r>
            <a:r>
              <a:rPr lang="ru-RU" dirty="0"/>
              <a:t> </a:t>
            </a:r>
            <a:r>
              <a:rPr lang="ru-RU" dirty="0" err="1"/>
              <a:t>концепції</a:t>
            </a:r>
            <a:r>
              <a:rPr lang="ru-RU" dirty="0"/>
              <a:t> </a:t>
            </a:r>
            <a:r>
              <a:rPr lang="ru-RU" dirty="0" err="1"/>
              <a:t>демократії</a:t>
            </a:r>
            <a:endParaRPr lang="uk-UA" dirty="0"/>
          </a:p>
        </p:txBody>
      </p:sp>
      <p:sp>
        <p:nvSpPr>
          <p:cNvPr id="3" name="Місце для вмісту 2">
            <a:extLst>
              <a:ext uri="{FF2B5EF4-FFF2-40B4-BE49-F238E27FC236}">
                <a16:creationId xmlns:a16="http://schemas.microsoft.com/office/drawing/2014/main" id="{FD32B420-FA8B-4DDD-96B1-DE72A6739466}"/>
              </a:ext>
            </a:extLst>
          </p:cNvPr>
          <p:cNvSpPr>
            <a:spLocks noGrp="1"/>
          </p:cNvSpPr>
          <p:nvPr>
            <p:ph idx="1"/>
          </p:nvPr>
        </p:nvSpPr>
        <p:spPr>
          <a:xfrm>
            <a:off x="1970843" y="2133600"/>
            <a:ext cx="9533769" cy="4480264"/>
          </a:xfrm>
        </p:spPr>
        <p:txBody>
          <a:bodyPr>
            <a:normAutofit/>
          </a:bodyPr>
          <a:lstStyle/>
          <a:p>
            <a:r>
              <a:rPr lang="pl-PL" b="1" dirty="0"/>
              <a:t>ліберальна демократія</a:t>
            </a:r>
            <a:endParaRPr lang="uk-UA" b="1" dirty="0"/>
          </a:p>
          <a:p>
            <a:pPr algn="just"/>
            <a:r>
              <a:rPr lang="uk-UA" dirty="0"/>
              <a:t>форма суспільно-політичного устрою, що забезпечує верховенство права на основі представницької демократії, в якій воля більшості та здатність обраних представників здійснювати владу обмежені для захисту прав меншості та свобод окремих громадян, а інтереси суспільства реалізуються за рахунок пріоритету інтересів особи та суспільства над інтересами держави, що унеможливлює насильницькі методи управління.</a:t>
            </a:r>
          </a:p>
          <a:p>
            <a:pPr algn="just"/>
            <a:r>
              <a:rPr lang="uk-UA" dirty="0"/>
              <a:t>Ліберальна демократія не заперечує безпосереднього волевиявлення народу, але віддає перевагу представницькій демократії, яка дає змогу найповнішою мірою поєднати ідеал демократії та можливості його практичного здійснення. Відповідно, демократію розуміють як відповідальне правління, уряд, здатний приймати рішення і нести за них відповідальність. Основними елементами представницької демократії визначаються конституційність та обмеження політичного панування. Тому ліберальну демократію називають іще конституційною демократією.</a:t>
            </a:r>
          </a:p>
        </p:txBody>
      </p:sp>
    </p:spTree>
    <p:extLst>
      <p:ext uri="{BB962C8B-B14F-4D97-AF65-F5344CB8AC3E}">
        <p14:creationId xmlns:p14="http://schemas.microsoft.com/office/powerpoint/2010/main" val="273121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E5F1CE-5377-42F5-BF37-C560E32A0D89}"/>
              </a:ext>
            </a:extLst>
          </p:cNvPr>
          <p:cNvSpPr>
            <a:spLocks noGrp="1"/>
          </p:cNvSpPr>
          <p:nvPr>
            <p:ph type="title"/>
          </p:nvPr>
        </p:nvSpPr>
        <p:spPr/>
        <p:txBody>
          <a:bodyPr/>
          <a:lstStyle/>
          <a:p>
            <a:r>
              <a:rPr lang="uk-UA" dirty="0"/>
              <a:t>концепція плюралістичної демократії </a:t>
            </a:r>
          </a:p>
        </p:txBody>
      </p:sp>
      <p:sp>
        <p:nvSpPr>
          <p:cNvPr id="3" name="Місце для вмісту 2">
            <a:extLst>
              <a:ext uri="{FF2B5EF4-FFF2-40B4-BE49-F238E27FC236}">
                <a16:creationId xmlns:a16="http://schemas.microsoft.com/office/drawing/2014/main" id="{BCF119EB-E2A0-48EA-A0B1-BA6C452871AA}"/>
              </a:ext>
            </a:extLst>
          </p:cNvPr>
          <p:cNvSpPr>
            <a:spLocks noGrp="1"/>
          </p:cNvSpPr>
          <p:nvPr>
            <p:ph idx="1"/>
          </p:nvPr>
        </p:nvSpPr>
        <p:spPr/>
        <p:txBody>
          <a:bodyPr>
            <a:normAutofit fontScale="92500" lnSpcReduction="10000"/>
          </a:bodyPr>
          <a:lstStyle/>
          <a:p>
            <a:pPr algn="just"/>
            <a:r>
              <a:rPr lang="uk-UA" dirty="0"/>
              <a:t>концепція демократії, яка виходить із того, що не особа, не народ, а група є головною рушійною силою політики в сучасному демократичному  суспільстві. </a:t>
            </a:r>
          </a:p>
          <a:p>
            <a:pPr algn="just"/>
            <a:r>
              <a:rPr lang="uk-UA" dirty="0"/>
              <a:t>Передбачає, що призначення демократії − стимулювати плюралізм, різноманіття в суспільстві, надавати можливість всім громадянам об’єднуватися, відкрито виражати свої інтереси, знаходити  шляхом компромісів їх рівновагу, яка виражається у політичних рішеннях.</a:t>
            </a:r>
          </a:p>
          <a:p>
            <a:pPr algn="just"/>
            <a:r>
              <a:rPr lang="uk-UA" dirty="0"/>
              <a:t> Відводить провідну роль групі, так як стверджує, що індивід без групи − млява абстракція. Саме в групі (сімейній, професійній, етнічній, релігійній, регіональній, демографічній тощо), а також у </a:t>
            </a:r>
            <a:r>
              <a:rPr lang="uk-UA" dirty="0" err="1"/>
              <a:t>міжгрупових</a:t>
            </a:r>
            <a:r>
              <a:rPr lang="uk-UA" dirty="0"/>
              <a:t> відносинах формується особистість, визначаються її інтереси, ціннісні орієнтації та мотиви політ. діяльності. Демократія в цьому розумінні − це не влада стабільної більшості − народу, оскільки сама вона мінлива і складається з компромісів різних індивідів, груп, об’єднань. </a:t>
            </a:r>
          </a:p>
        </p:txBody>
      </p:sp>
    </p:spTree>
    <p:extLst>
      <p:ext uri="{BB962C8B-B14F-4D97-AF65-F5344CB8AC3E}">
        <p14:creationId xmlns:p14="http://schemas.microsoft.com/office/powerpoint/2010/main" val="1221208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9AA849-86BD-40FC-B4E8-D06F3194EC29}"/>
              </a:ext>
            </a:extLst>
          </p:cNvPr>
          <p:cNvSpPr>
            <a:spLocks noGrp="1"/>
          </p:cNvSpPr>
          <p:nvPr>
            <p:ph type="title"/>
          </p:nvPr>
        </p:nvSpPr>
        <p:spPr/>
        <p:txBody>
          <a:bodyPr/>
          <a:lstStyle/>
          <a:p>
            <a:r>
              <a:rPr lang="uk-UA" dirty="0"/>
              <a:t>Недоліки:</a:t>
            </a:r>
          </a:p>
        </p:txBody>
      </p:sp>
      <p:sp>
        <p:nvSpPr>
          <p:cNvPr id="3" name="Місце для вмісту 2">
            <a:extLst>
              <a:ext uri="{FF2B5EF4-FFF2-40B4-BE49-F238E27FC236}">
                <a16:creationId xmlns:a16="http://schemas.microsoft.com/office/drawing/2014/main" id="{B2142213-5289-4E2A-82C8-0A8821599020}"/>
              </a:ext>
            </a:extLst>
          </p:cNvPr>
          <p:cNvSpPr>
            <a:spLocks noGrp="1"/>
          </p:cNvSpPr>
          <p:nvPr>
            <p:ph idx="1"/>
          </p:nvPr>
        </p:nvSpPr>
        <p:spPr>
          <a:xfrm>
            <a:off x="1846555" y="1828801"/>
            <a:ext cx="9854213" cy="4607510"/>
          </a:xfrm>
        </p:spPr>
        <p:txBody>
          <a:bodyPr>
            <a:normAutofit/>
          </a:bodyPr>
          <a:lstStyle/>
          <a:p>
            <a:pPr algn="just"/>
            <a:r>
              <a:rPr lang="uk-UA" sz="2000" dirty="0"/>
              <a:t>Для задоволення інтересів і потреб певних суспільних груп, наприклад молоді, жінок чи найбідніших верств населення для їх участі у здійсненні державної влади цим групам необхідно надавати певні пільги і привілеї, але закріплення будь-яких привілеїв і пільг для тих чи інших соціальних груп суперечить одному з основних принципів демократії - рівності всіх громадян перед законом. Розширення фактичної рівності ставить під загрозу такий принцип демократії, як свобода.</a:t>
            </a:r>
          </a:p>
          <a:p>
            <a:pPr algn="just"/>
            <a:r>
              <a:rPr lang="uk-UA" sz="2000" dirty="0"/>
              <a:t>Концепція абсолютизує можливості політичного представництва соціальних інтересів через політичні партії і різноманітні організації - </a:t>
            </a:r>
            <a:r>
              <a:rPr lang="uk-UA" sz="2000" dirty="0" err="1"/>
              <a:t>ії</a:t>
            </a:r>
            <a:r>
              <a:rPr lang="uk-UA" sz="2000" dirty="0"/>
              <a:t> рядові члени реально відіграють у них другорядну роль, а основні рішення приймаються керівниками.</a:t>
            </a:r>
          </a:p>
          <a:p>
            <a:pPr algn="just"/>
            <a:r>
              <a:rPr lang="uk-UA" sz="2000" dirty="0"/>
              <a:t>Все населення не буде представлене в партіях і групах інтересів, крім цього, ці об'єднання будуть нерівними за своїм політичним впливом. </a:t>
            </a:r>
          </a:p>
        </p:txBody>
      </p:sp>
    </p:spTree>
    <p:extLst>
      <p:ext uri="{BB962C8B-B14F-4D97-AF65-F5344CB8AC3E}">
        <p14:creationId xmlns:p14="http://schemas.microsoft.com/office/powerpoint/2010/main" val="3329783602"/>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209</TotalTime>
  <Words>2481</Words>
  <Application>Microsoft Office PowerPoint</Application>
  <PresentationFormat>Широкий екран</PresentationFormat>
  <Paragraphs>125</Paragraphs>
  <Slides>30</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30</vt:i4>
      </vt:variant>
    </vt:vector>
  </HeadingPairs>
  <TitlesOfParts>
    <vt:vector size="35" baseType="lpstr">
      <vt:lpstr>Arial</vt:lpstr>
      <vt:lpstr>Century Gothic</vt:lpstr>
      <vt:lpstr>Times New Roman</vt:lpstr>
      <vt:lpstr>Wingdings 3</vt:lpstr>
      <vt:lpstr>Віхоть</vt:lpstr>
      <vt:lpstr>Демократія. </vt:lpstr>
      <vt:lpstr>Підходи до визначення поняття «демократія». Зміст та ознаки демократії. </vt:lpstr>
      <vt:lpstr>Презентація PowerPoint</vt:lpstr>
      <vt:lpstr>Презентація PowerPoint</vt:lpstr>
      <vt:lpstr>Поняття демократії в сучасній політології </vt:lpstr>
      <vt:lpstr>Презентація PowerPoint</vt:lpstr>
      <vt:lpstr>Основні концепції демократії</vt:lpstr>
      <vt:lpstr>концепція плюралістичної демократії </vt:lpstr>
      <vt:lpstr>Недоліки:</vt:lpstr>
      <vt:lpstr>концепції корпоративної демократії</vt:lpstr>
      <vt:lpstr>партисипітарна демократія </vt:lpstr>
      <vt:lpstr>Елітарна демократія</vt:lpstr>
      <vt:lpstr>Рефлексуюча (розмірковуюча) демократія</vt:lpstr>
      <vt:lpstr>Моделі демократії. Мажоритарна модель  </vt:lpstr>
      <vt:lpstr>Консенсусна модель  </vt:lpstr>
      <vt:lpstr>Змішана модель</vt:lpstr>
      <vt:lpstr>Види демократій: Демократія анархістська </vt:lpstr>
      <vt:lpstr>Делегативна демократія</vt:lpstr>
      <vt:lpstr>Економічна демократія</vt:lpstr>
      <vt:lpstr>Електронна демократія</vt:lpstr>
      <vt:lpstr>Моніторингова демократія</vt:lpstr>
      <vt:lpstr>Плебісцитарна демократія</vt:lpstr>
      <vt:lpstr>Субсидіарна демократія</vt:lpstr>
      <vt:lpstr>ІІІ. Принципи демократії. Демократичні процедури. </vt:lpstr>
      <vt:lpstr>Презентація PowerPoint</vt:lpstr>
      <vt:lpstr>Презентація PowerPoint</vt:lpstr>
      <vt:lpstr>Презентація PowerPoint</vt:lpstr>
      <vt:lpstr>Демократичні процедури</vt:lpstr>
      <vt:lpstr>Плебісцит</vt:lpstr>
      <vt:lpstr>Референдум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Демократія. Вибори та виборчі системи</dc:title>
  <dc:creator>Admin</dc:creator>
  <cp:lastModifiedBy>Admin</cp:lastModifiedBy>
  <cp:revision>14</cp:revision>
  <dcterms:created xsi:type="dcterms:W3CDTF">2022-04-23T06:24:57Z</dcterms:created>
  <dcterms:modified xsi:type="dcterms:W3CDTF">2022-05-11T08:21:28Z</dcterms:modified>
</cp:coreProperties>
</file>