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7"/>
  </p:notesMasterIdLst>
  <p:sldIdLst>
    <p:sldId id="282" r:id="rId2"/>
    <p:sldId id="285" r:id="rId3"/>
    <p:sldId id="266" r:id="rId4"/>
    <p:sldId id="324" r:id="rId5"/>
    <p:sldId id="481" r:id="rId6"/>
    <p:sldId id="415" r:id="rId7"/>
    <p:sldId id="442" r:id="rId8"/>
    <p:sldId id="443" r:id="rId9"/>
    <p:sldId id="444" r:id="rId10"/>
    <p:sldId id="446" r:id="rId11"/>
    <p:sldId id="445" r:id="rId12"/>
    <p:sldId id="447" r:id="rId13"/>
    <p:sldId id="468" r:id="rId14"/>
    <p:sldId id="448" r:id="rId15"/>
    <p:sldId id="449" r:id="rId16"/>
    <p:sldId id="450" r:id="rId17"/>
    <p:sldId id="469" r:id="rId18"/>
    <p:sldId id="451" r:id="rId19"/>
    <p:sldId id="452" r:id="rId20"/>
    <p:sldId id="462" r:id="rId21"/>
    <p:sldId id="463" r:id="rId22"/>
    <p:sldId id="453" r:id="rId23"/>
    <p:sldId id="454" r:id="rId24"/>
    <p:sldId id="409" r:id="rId25"/>
    <p:sldId id="471" r:id="rId26"/>
    <p:sldId id="421" r:id="rId27"/>
    <p:sldId id="422" r:id="rId28"/>
    <p:sldId id="455" r:id="rId29"/>
    <p:sldId id="464" r:id="rId30"/>
    <p:sldId id="456" r:id="rId31"/>
    <p:sldId id="457" r:id="rId32"/>
    <p:sldId id="465" r:id="rId33"/>
    <p:sldId id="466" r:id="rId34"/>
    <p:sldId id="458" r:id="rId35"/>
    <p:sldId id="467" r:id="rId36"/>
    <p:sldId id="470" r:id="rId37"/>
    <p:sldId id="410" r:id="rId38"/>
    <p:sldId id="472" r:id="rId39"/>
    <p:sldId id="473" r:id="rId40"/>
    <p:sldId id="477" r:id="rId41"/>
    <p:sldId id="478" r:id="rId42"/>
    <p:sldId id="474" r:id="rId43"/>
    <p:sldId id="475" r:id="rId44"/>
    <p:sldId id="391" r:id="rId45"/>
    <p:sldId id="476" r:id="rId46"/>
    <p:sldId id="479" r:id="rId47"/>
    <p:sldId id="480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4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963"/>
    <a:srgbClr val="F7B309"/>
    <a:srgbClr val="FE6D00"/>
    <a:srgbClr val="FEE2F8"/>
    <a:srgbClr val="E6DFD2"/>
    <a:srgbClr val="FDD7F5"/>
    <a:srgbClr val="FDCFF3"/>
    <a:srgbClr val="FCC4F0"/>
    <a:srgbClr val="FCBCEE"/>
    <a:srgbClr val="FB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88985" autoAdjust="0"/>
  </p:normalViewPr>
  <p:slideViewPr>
    <p:cSldViewPr>
      <p:cViewPr>
        <p:scale>
          <a:sx n="101" d="100"/>
          <a:sy n="101" d="100"/>
        </p:scale>
        <p:origin x="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3T12:16:14.6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399 236,'-8'14,"1"1,0 0,1 0,-5 23,-3 3,10-30,-20 54,-24 106,44-144,2 0,1 0,3 36,0-1,7 258,-8-301,0-7,-1 0,2 1,-1-1,2 0,4 14,-2-7,-1-1,0 1,-2 0,1 27,-1-12,-2-34,0 0,0 1,0-1,0 0,0 0,0 0,0 1,0-1,0 0,0 0,0 0,0 0,0 1,0-1,0 0,0 0,0 0,0 1,0-1,0 0,1 0,-1 0,0 0,0 1,0-1,0 0,0 0,0 0,0 0,1 0,-1 0,0 1,0-1,0 0,0 0,1 0,-1 0,0 0,0 0,0 0,0 0,1 0,-1 0,0 0,0 0,0 0,1 0,-1 0,0 0,0 0,0 0,1 0,9-10,6-20,-3-5,-2 0,7-42,-2 11,-9 32,0 0,2-63,-10-72,-1 69,2 75,-1 0,-1-1,-1 1,-2 0,0 0,-2 1,-18-45,-7 4,22 47,0-1,2 0,0-1,-9-33,15 48,0 0,0 1,0-1,-1 1,0-1,0 1,0 0,0 0,-1 1,1-1,-1 1,0 0,-8-6,-17-15,-3-3,28 24,0 1,0-1,1 0,-1 0,1-1,-1 1,1-1,0 0,0 0,1 0,-1 0,-3-8,2 0,0 2,0-1,1 1,-2-11,4 17,0 0,0 1,0-1,-1 0,0 1,1 0,-1-1,-1 1,1 0,0 0,-1 0,1 0,-1 1,0-1,0 1,0 0,-5-3,8 5,-1 0,1 0,-1 0,1 0,-1 0,0 1,1-1,-1 0,1 0,-1 1,1-1,0 0,-1 1,1-1,-1 0,1 1,-1-1,1 1,0-1,-1 1,1-1,0 1,0-1,-1 1,1-1,0 1,0-1,0 1,0-1,-1 1,1-1,0 1,0 0,0-1,0 1,0 0,0 26,0-24,1 442,-2-438,0 1,0 0,0-1,-1 1,-1-1,-5 14,5-14,0 0,0 1,1 0,0 0,1 0,-2 12,-8 101,0 1,11 441,12-463,-12-99,0 0,0 0,0 1,0-1,0 0,0 1,0-1,1 0,-1 0,0 1,1-1,-1 0,1 0,-1 0,1 0,0 0,-1 0,1 0,0 0,0 0,0 0,0 0,0 0,0 0,0-1,0 1,0 0,0-1,0 1,0-1,1 1,-1-1,0 1,0-1,1 0,-1 0,0 0,2 0,16 6,1 6,-19-10,1-1,0 1,0-1,-1 0,1 0,0 0,0 0,0 0,0 0,1 0,-1-1,0 1,3 0,181 0,-92-3,-50 2,-34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3T12:17:15.8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4953 1178,'-22'-20,"0"1,-2 1,0 1,-31-17,19 13,-37-31,-115-121,167 153,-1 2,-2 0,-37-21,-23-16,-8-12,-33-25,110 81,0 1,-25-12,26 15,0-1,0 0,1 0,-13-13,11 10,0 1,0 0,-1 1,0 0,-1 2,0 0,-33-9,22 7,-49-22,-84-38,42 21,-13-2,106 42,-164-47,131 41,9 1,0 3,-63-5,-7 7,-55-3,-41 13,176 2,-1 1,1 2,-52 16,-523 166,540-161,1 3,2 3,-120 78,31-30,6-4,73-29,-85 54,85-56,14-8,58-32,0 1,0 1,1 0,0 0,-9 13,-1 1,12-13,0-1,1 1,1 0,-1 0,-5 18,-16 27,8-24,10-20,1 1,0 0,1 1,1 0,0 0,1 0,0 1,-5 24,-8 62,9-56,-5 54,8-18,-4 130,9-87,5 176,10-188,38 147,-33-176,1 7,50 136,-37-135,-15-37,49 98,-41-108,1-2,3-1,1-1,2-2,1-1,51 41,-28-23,-3 2,57 75,-84-98,-8-11,1-1,2-1,34 26,77 45,-49-37,-6-6,2-4,130 51,-129-60,53 32,-79-38,83 32,5-12,289 58,-356-95,1-3,96-2,-105-7,0-4,125-22,95-40,-261 59,-1-2,0-1,-1-2,0 0,0-1,28-22,126-113,-97 72,107-88,27 4,-178 127,50-56,-37 34,-9 9,-2-2,-2-1,38-66,76-171,-115 204,39-130,6-92,-71 251,-2-1,4-91,-14-112,-2 99,3-337,0 492,0 0,0-1,0 1,-1 0,0 0,1 0,-1-1,0 1,0 0,-1 0,1 1,-4-7,0 3,-1 0,0 0,-12-9,17 14,-4-4,0 0,0 0,1-1,-1 0,1 0,-5-11,6 11,0 0,-1 0,0 1,0-1,-1 1,1 0,-9-8,8 10,0-1,0 0,0 0,1-1,0 1,0-1,0 0,1 0,-1 0,1 0,-3-9,2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3T12:17:18.36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2135,'14'14,"6"5,-1 0,-1 1,0 1,-2 1,24 41,-16-17,2-1,1-1,47 56,-56-80,28 45,-45-64,0 1,0-1,0 1,0-1,0 1,0-1,0 0,0 1,0-1,1 0,-1 0,0 0,1 0,-1 0,1 0,-1-1,3 2,-3-2,1 0,-1-1,1 1,-1 0,1-1,-1 1,0-1,1 0,-1 1,0-1,1 0,-1 0,0 0,0 0,0 0,0 0,0 0,0 0,0 0,0-1,1-1,12-20,0 0,-2-1,-1 0,13-42,-8 22,163-450,-148 403,43-145,87-333,-106 380,-25 80,53-127,-77 222,127-319,-113 279,-10 28,9-36,-15 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23T12:17:23.19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4458 609,'-4'-1,"0"0,0 0,-1-1,1 0,0 1,1-1,-1-1,-6-4,-5-2,-141-61,-9-4,-23-19,4 2,153 76,-48-17,45 19,-34-17,47 21,0 0,0 2,0 1,-40-6,7 0,-21 0,56 10,-1-1,1-1,-1-1,-27-10,20 6,-1 0,0 2,0 2,0 0,-46-1,53 4,-66-7,-77-4,29 12,-133 3,229 3,0 1,0 2,1 2,-51 19,37-11,-71 14,80-22,-80 31,72-23,-1 6,40-17,0-1,-1-1,-15 5,-7 1,0 2,-49 26,81-38,-19 8,-35 11,34-13,-32 14,-144 87,195-106,-10 5,-1 0,-23 7,28-11,0 0,1 1,-1 0,1 0,0 1,0 1,0-1,-12 12,-2 8,13-15,0 1,-21 16,16-16,1 2,-19 20,21-20,0 0,-29 20,-89 64,118-87,1 0,0 1,1 0,-12 16,-11 12,21-24,0 1,1-1,1 2,-9 20,6-13,-19 27,-4-3,21-31,2 0,0 1,1 0,1 1,0 1,-14 39,9-4,-24 56,30-86,2 1,1 0,0 0,2 0,-3 46,8 139,3-105,-2 344,-1-433,2-1,0 1,1 0,1-1,1 0,0 1,14 28,5 2,36 52,-33-62,2-2,2 0,56 48,-71-69,6 6,-1 1,-1 1,-1 0,18 27,159 216,-134-188,-22-31,3-3,1-1,66 47,-62-50,182 116,-23-18,-150-96,1-3,3-2,0-3,2-2,101 33,-67-30,113 36,-188-64,33 10,0-3,100 11,-2-8,51 2,-114-17,104-11,-157 5,1-1,-1-2,-1-1,1-2,51-24,304-158,-311 152,83-57,-121 68,-1-2,-2-2,50-52,-7-11,-5-3,103-173,-130 182,-4-1,46-130,36-204,-111 353,-4-1,-3 0,-3 0,-3-140,-8-38,1 0,0 219,-3 0,0 0,-2 1,-12-34,-53-121,38 124,23 44,-13-29,9 16,-1 1,-2 0,-1 2,-2 0,-34-36,45 53,1 0,0 0,1-1,-12-24,12 12,-3-8,10 31,0 0,0 1,0-1,0 0,-1 1,1 0,0-1,-1 1,1 0,-1 0,0 0,1 0,-1 0,0 0,0 0,-2 0,-8-2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734E-9CD5-4AB4-85D4-49E88F12FE57}" type="datetimeFigureOut">
              <a:rPr lang="uk-UA" smtClean="0"/>
              <a:t>23.03.2025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04E5-FC04-4AF4-8532-D3A1DA4FD0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76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93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40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16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33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89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699" y="4653136"/>
            <a:ext cx="3888432" cy="504056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Навчальна дисципліна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2780929"/>
            <a:ext cx="7704856" cy="93610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Поведінка споживача</a:t>
            </a: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698699" y="836712"/>
            <a:ext cx="616003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Викладачі курсу  -  </a:t>
            </a:r>
            <a:endParaRPr lang="en-US" sz="2000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д.е.н., проф. завідувач кафедри інформаційних систем в управлінні та обліку </a:t>
            </a:r>
            <a:r>
              <a:rPr lang="uk-UA" sz="2000" b="1" i="1" dirty="0">
                <a:latin typeface="Times New Roman" panose="02020603050405020304" pitchFamily="18" charset="0"/>
                <a:cs typeface="Times New Roman" pitchFamily="18" charset="0"/>
              </a:rPr>
              <a:t>Сергій ЛЕГЕНЧУК</a:t>
            </a:r>
            <a:endParaRPr lang="en-US" sz="2000" b="1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itchFamily="18" charset="0"/>
              </a:rPr>
              <a:t>PhD</a:t>
            </a:r>
            <a:r>
              <a:rPr lang="uk-UA" sz="2000" i="1" dirty="0">
                <a:latin typeface="Times New Roman" panose="02020603050405020304" pitchFamily="18" charset="0"/>
                <a:cs typeface="Times New Roman" pitchFamily="18" charset="0"/>
              </a:rPr>
              <a:t>, доц. кафедри менеджменту, бізнесу та маркетингових технологій</a:t>
            </a:r>
            <a:endParaRPr lang="ru-RU" sz="2000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cs typeface="Times New Roman" pitchFamily="18" charset="0"/>
              </a:rPr>
              <a:t>Тетяна ЗАВАЛІЙ</a:t>
            </a:r>
          </a:p>
        </p:txBody>
      </p:sp>
    </p:spTree>
    <p:extLst>
      <p:ext uri="{BB962C8B-B14F-4D97-AF65-F5344CB8AC3E}">
        <p14:creationId xmlns:p14="http://schemas.microsoft.com/office/powerpoint/2010/main" val="28479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755576" y="777188"/>
            <a:ext cx="7632848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потреби самоактуалізації та етичного споживання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піраміді Маслоу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стратегія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яка,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першу чергу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спрямована на потреби самоактуалізації та етичного споживання, знаходиться на найвищому рівні –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самоактуалізації (5-й рівень).</a:t>
            </a:r>
          </a:p>
          <a:p>
            <a:pPr algn="ctr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Самоактуалізація передбачає реалізацію особистісного потенціалу, пошук сенсу життя, слідування власним етичним принципам та цінностям.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споживачі обирають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її екологічну позицію, вони задовольняють свої потреби: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 свої цінності через споживчий вибір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 внесок у захист планети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частиною позитивних соціальних змін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 відповідно до власних принципів сталого розвитку</a:t>
            </a:r>
          </a:p>
          <a:p>
            <a:pPr algn="ctr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Етичне споживання стає способом самовираження та реалізації вищих цінностей, що відповідає саме вершині піраміди Маслоу</a:t>
            </a:r>
          </a:p>
          <a:p>
            <a:pPr algn="ctr"/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9E1FF-2392-45DE-9890-0E36AF84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48" y="196662"/>
            <a:ext cx="2475008" cy="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5652120" y="1191281"/>
            <a:ext cx="331236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 a Manger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здорового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5730E-E4C4-46E0-B4CD-2ACE9303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9" y="1156105"/>
            <a:ext cx="5184576" cy="5204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9F46E-48A2-4777-AEC7-E65301292428}"/>
              </a:ext>
            </a:extLst>
          </p:cNvPr>
          <p:cNvSpPr txBox="1"/>
          <p:nvPr/>
        </p:nvSpPr>
        <p:spPr>
          <a:xfrm>
            <a:off x="5652120" y="4113440"/>
            <a:ext cx="33123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 a Manger </a:t>
            </a:r>
            <a:endParaRPr lang="en-US" sz="2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(називають просто 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Pret) </a:t>
            </a:r>
          </a:p>
          <a:p>
            <a:pPr algn="ctr"/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 британська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багатонаціональна мережа сендвіч-магазинів, заснована в Лондоні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pPr algn="ctr"/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1983 році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16B1B9-9157-4D75-914C-84AABB01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876" y="399851"/>
            <a:ext cx="2818856" cy="62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DC3C5-43BF-4C51-885F-3677CF197629}"/>
              </a:ext>
            </a:extLst>
          </p:cNvPr>
          <p:cNvSpPr txBox="1"/>
          <p:nvPr/>
        </p:nvSpPr>
        <p:spPr>
          <a:xfrm>
            <a:off x="5634225" y="949002"/>
            <a:ext cx="331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French 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to eat</a:t>
            </a:r>
            <a:r>
              <a:rPr lang="uk-UA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9211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755576" y="764704"/>
            <a:ext cx="79208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 a Manger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здорового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36FA83-6CB1-44E8-B95F-2C2E795A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9" y="2036023"/>
            <a:ext cx="4605025" cy="3049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F35FF-32F8-4F7E-B604-754C6D1B8D77}"/>
              </a:ext>
            </a:extLst>
          </p:cNvPr>
          <p:cNvSpPr txBox="1"/>
          <p:nvPr/>
        </p:nvSpPr>
        <p:spPr>
          <a:xfrm>
            <a:off x="4911506" y="2011199"/>
            <a:ext cx="419699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сендвіч-магазинів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 a Manger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побудувала стратегію на задоволенні потреб сучасного споживача у швидкому, але якісному харчуванні: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Today, Gone Today»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 свіжість продуктів, які не зберігаються на наступний день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 політика інгредієнтів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 продукти без штучних консервантів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пожертв непроданої їжі благодійним організаціям наприкінці дня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0D843-D01A-4473-BF0D-3CFEF95EDBB7}"/>
              </a:ext>
            </a:extLst>
          </p:cNvPr>
          <p:cNvSpPr txBox="1"/>
          <p:nvPr/>
        </p:nvSpPr>
        <p:spPr>
          <a:xfrm>
            <a:off x="395536" y="5144125"/>
            <a:ext cx="861903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використання пластику та впровадження екологічного пакування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задовольняють потребу в здоровому харчуванні без компромісу щодо швидкості та зручності, обираючи бренд з акцентом на свіжість та екологічність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50C911-7BDA-4293-88B7-2F9AFCB5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876" y="399851"/>
            <a:ext cx="2818856" cy="6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755576" y="764704"/>
            <a:ext cx="79208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 a Manger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здорового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50C911-7BDA-4293-88B7-2F9AFCB5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76" y="399851"/>
            <a:ext cx="2818856" cy="622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7F689-3C2F-4362-98DB-190BA48F2414}"/>
              </a:ext>
            </a:extLst>
          </p:cNvPr>
          <p:cNvSpPr txBox="1"/>
          <p:nvPr/>
        </p:nvSpPr>
        <p:spPr>
          <a:xfrm>
            <a:off x="3960440" y="5104190"/>
            <a:ext cx="4644008" cy="14465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«Білі комірці»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US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white-collar worker)</a:t>
            </a:r>
            <a:endParaRPr lang="uk-UA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працівники розумової праці, службовці, чиновники, працівники апарату управління, менеджери, інженерно-технічний персонал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884F7-5A3C-43A0-84CC-ED34EC47FC24}"/>
              </a:ext>
            </a:extLst>
          </p:cNvPr>
          <p:cNvSpPr txBox="1"/>
          <p:nvPr/>
        </p:nvSpPr>
        <p:spPr>
          <a:xfrm>
            <a:off x="625054" y="2011036"/>
            <a:ext cx="329411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за кольором комірця</a:t>
            </a:r>
          </a:p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позначення, прийняте в західній соціології для різних категорій осіб найманої праці. Білі комірці були названі так через сорочки з білими комірами, котрі були модними серед офісних працівників на початку та всередині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Робітниками з блакитними комірцями називали людей, що зазвичай носили міцний недорогий одяг, на якому не так помітне було легке забруднення, наприклад, блакитні джинсові тканини або джинсові сорочки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E307A-B956-45B4-BCCA-5C86E0EF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40" y="2011199"/>
            <a:ext cx="4644008" cy="30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827584" y="1268760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сприйняття у споживчій поведінці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1691680" y="1916832"/>
            <a:ext cx="5760640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процес, за допомогою якого споживачі отримують, відбирають, інтерпретують та організовують інформацію з навколишнього середовища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E693-0497-41A4-86D1-AED0CAEB44E6}"/>
              </a:ext>
            </a:extLst>
          </p:cNvPr>
          <p:cNvSpPr txBox="1"/>
          <p:nvPr/>
        </p:nvSpPr>
        <p:spPr>
          <a:xfrm>
            <a:off x="323528" y="4392075"/>
            <a:ext cx="8557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споживчої поведінки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відіграє ключову роль, адже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враження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товар/бренд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маркетингових повідомлень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суб'єктивну цінність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 основу для подальшого розвитку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 та переконань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купівлю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59DA-BA8B-4EC6-8402-34690218D0BD}"/>
              </a:ext>
            </a:extLst>
          </p:cNvPr>
          <p:cNvSpPr txBox="1"/>
          <p:nvPr/>
        </p:nvSpPr>
        <p:spPr>
          <a:xfrm>
            <a:off x="6300192" y="1752891"/>
            <a:ext cx="2580548" cy="477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Суб'єктивне</a:t>
            </a:r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C15CCFBC-F8F2-4EC5-BE88-DEEDCA1363CF}"/>
              </a:ext>
            </a:extLst>
          </p:cNvPr>
          <p:cNvCxnSpPr/>
          <p:nvPr/>
        </p:nvCxnSpPr>
        <p:spPr>
          <a:xfrm flipH="1">
            <a:off x="5580112" y="1991418"/>
            <a:ext cx="1080120" cy="141438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2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827584" y="1268760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споживачі фільтрують інформацію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395536" y="1844824"/>
            <a:ext cx="8424936" cy="1246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Селективне сприйняття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процес, під час якого споживачі вибірково звертають увагу, інтерпретують та запам'ятовують інформацію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0AC50-4414-45CE-A46C-7917B8A6B047}"/>
              </a:ext>
            </a:extLst>
          </p:cNvPr>
          <p:cNvSpPr txBox="1"/>
          <p:nvPr/>
        </p:nvSpPr>
        <p:spPr>
          <a:xfrm>
            <a:off x="683568" y="3091319"/>
            <a:ext cx="7848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процес охоплює</a:t>
            </a:r>
          </a:p>
          <a:p>
            <a:pPr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Селективну увагу: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споживачі зосереджуються на певних стимулах і ігнорують інші. Наприклад, увага до реклами товарів, які відповідають актуальним потребам</a:t>
            </a:r>
          </a:p>
          <a:p>
            <a:pPr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Селективне викривлення: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споживачі інтерпретують інформацію таким чином, щоб вона відповідала їхнім переконанням і очікуванням. Наприклад, лояльний споживач може ігнорувати негативні відгуки про улюблений бренд</a:t>
            </a:r>
          </a:p>
          <a:p>
            <a:pPr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Селективне запам'ятовування: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споживачі краще запам'ятовують інформацію, яка підтверджує їхні погляди. Наприклад, запам'ятовування позитивних характеристик придбаного товару для виправдання свого вибору</a:t>
            </a:r>
          </a:p>
        </p:txBody>
      </p:sp>
    </p:spTree>
    <p:extLst>
      <p:ext uri="{BB962C8B-B14F-4D97-AF65-F5344CB8AC3E}">
        <p14:creationId xmlns:p14="http://schemas.microsoft.com/office/powerpoint/2010/main" val="194820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3F9B8-5CF5-4C6F-8AEC-3E5D216A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2687895" y="137762"/>
            <a:ext cx="204887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</a:t>
            </a:r>
          </a:p>
          <a:p>
            <a:pPr algn="ct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stimulus)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давніх римлян – загострена палиця, якою поганяли худобу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9B4F9-235D-4BAA-A624-1DDF90899ED9}"/>
              </a:ext>
            </a:extLst>
          </p:cNvPr>
          <p:cNvSpPr txBox="1"/>
          <p:nvPr/>
        </p:nvSpPr>
        <p:spPr>
          <a:xfrm>
            <a:off x="401895" y="1756948"/>
            <a:ext cx="2286000" cy="4462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 стимул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будь-який елемент маркетингового комплексу (товар, ціна, збут, просування), розроблений і використовуваний компанією з метою впливу на поведінку споживача та отримання бажаної реакції. Це зовнішній фактор, що сприймається споживачем і може викликати певну психологічну та поведінкову 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395410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356182" y="1338824"/>
            <a:ext cx="832027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Поріг сприйняття</a:t>
            </a:r>
          </a:p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мінімальний рівень стимулу, необхідний для його усвідомлення споживачем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428190" y="2718409"/>
            <a:ext cx="3744416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 поріг сприйняття </a:t>
            </a:r>
          </a:p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 рівень інтенсивності стимулу, який людина здатна відчути. Наприклад, гучність звуку реклами, яку споживач може почути, або розмір тексту, який можна прочитати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DB4B1-F159-42F1-B20B-32F57605CAA3}"/>
              </a:ext>
            </a:extLst>
          </p:cNvPr>
          <p:cNvSpPr txBox="1"/>
          <p:nvPr/>
        </p:nvSpPr>
        <p:spPr>
          <a:xfrm>
            <a:off x="4283968" y="2708920"/>
            <a:ext cx="4248472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Диференціальний поріг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(поріг розрізнення) </a:t>
            </a:r>
          </a:p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мінімальна різниця між двома подібними стимулами, яку людина здатна помітити. В маркетингу відомий як закон Вебера-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Фехнера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наскільки повинна змінитися ціна товару, щоб споживач це помітив</a:t>
            </a:r>
          </a:p>
        </p:txBody>
      </p:sp>
    </p:spTree>
    <p:extLst>
      <p:ext uri="{BB962C8B-B14F-4D97-AF65-F5344CB8AC3E}">
        <p14:creationId xmlns:p14="http://schemas.microsoft.com/office/powerpoint/2010/main" val="115690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827584" y="2036311"/>
            <a:ext cx="763284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Вебера-</a:t>
            </a:r>
            <a:r>
              <a:rPr lang="uk-UA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Фехнера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психофізіологічний закон, що описує сприйняття різних фізичних величин органами чуттів.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закон полягає в тому, що коли інтенсивність якої-небудь фізичної величини збільшувати в геометричній прогресії, то відчуття цієї величини буде збільшуватись в арифметичній прогресії</a:t>
            </a:r>
          </a:p>
        </p:txBody>
      </p:sp>
    </p:spTree>
    <p:extLst>
      <p:ext uri="{BB962C8B-B14F-4D97-AF65-F5344CB8AC3E}">
        <p14:creationId xmlns:p14="http://schemas.microsoft.com/office/powerpoint/2010/main" val="335744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2444414" y="453780"/>
            <a:ext cx="669674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айтрекінгу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(відстеження погляду) чудово ілюструє практичне застосування закону Вебера-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Фехнера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маркетингових дослідженнях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5632A-74CE-43A6-B26C-2887C1BCA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38"/>
          <a:stretch/>
        </p:blipFill>
        <p:spPr>
          <a:xfrm>
            <a:off x="-20446" y="1469443"/>
            <a:ext cx="5517334" cy="3702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A421D-BF0E-4B42-AA4E-FC55046B853C}"/>
              </a:ext>
            </a:extLst>
          </p:cNvPr>
          <p:cNvSpPr txBox="1"/>
          <p:nvPr/>
        </p:nvSpPr>
        <p:spPr>
          <a:xfrm>
            <a:off x="5443602" y="1469443"/>
            <a:ext cx="36975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Нелінійність сприйняття: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 для відстеження погляду фіксують, що увага розподіляється нелінійно. Збільшення інтенсивності стимулу (наприклад, яскравості, контрасту чи розміру елемента) не викликає пропорційного збільшення уваги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 карти: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зображенні видно теплову карту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heatmap),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червоні та жовті зони показують області найбільшої концентрації уваги. Це візуалізація того, як наше сприйняття фокусується на певних елементах (обличчя людини та парфуми), ігноруючи інші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20A3D-F594-43D2-B428-7F892A383514}"/>
              </a:ext>
            </a:extLst>
          </p:cNvPr>
          <p:cNvSpPr txBox="1"/>
          <p:nvPr/>
        </p:nvSpPr>
        <p:spPr>
          <a:xfrm>
            <a:off x="258174" y="5172001"/>
            <a:ext cx="8627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Диференціальний поріг у дії: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Маркетологи використовують ці дані, щоб зрозуміти, наскільки потрібно змінити елементи дизайну (розмір логотипу, колір кнопки, розташування тексту), щоб створити помітну різницю у сприйнятті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прямо відповідає диференціальному порогу Вебера-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Фехнера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прикладі зображення бачимо, що погляд респондента зосереджений насамперед на обличчі людини та флаконі парфумів, що відповідає природним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патернам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уваги людини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спочатку на обличчя (соціальний стимул), а потім на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11972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32006-1E8E-4BC2-B844-38E56954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7693129D-93FF-4C5D-A5E7-0275AEE9A9EE}"/>
              </a:ext>
            </a:extLst>
          </p:cNvPr>
          <p:cNvSpPr txBox="1">
            <a:spLocks/>
          </p:cNvSpPr>
          <p:nvPr/>
        </p:nvSpPr>
        <p:spPr>
          <a:xfrm>
            <a:off x="3707904" y="0"/>
            <a:ext cx="5436096" cy="17364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 чинники поведінки споживачів</a:t>
            </a: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5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ca_Cola_Open_happiness">
            <a:hlinkClick r:id="" action="ppaction://media"/>
            <a:extLst>
              <a:ext uri="{FF2B5EF4-FFF2-40B4-BE49-F238E27FC236}">
                <a16:creationId xmlns:a16="http://schemas.microsoft.com/office/drawing/2014/main" id="{9D2E1A96-9084-4412-B991-FB0A9C3980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572" y="1268759"/>
            <a:ext cx="7816868" cy="43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C5C70-9D57-43A2-8341-148166220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00620" cy="48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3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940728" y="919947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споживачів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683568" y="1454174"/>
            <a:ext cx="7992888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стійка схильність індивіда до певної оцінки і дій щодо об'єкта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E693-0497-41A4-86D1-AED0CAEB44E6}"/>
              </a:ext>
            </a:extLst>
          </p:cNvPr>
          <p:cNvSpPr txBox="1"/>
          <p:nvPr/>
        </p:nvSpPr>
        <p:spPr>
          <a:xfrm>
            <a:off x="323528" y="3284986"/>
            <a:ext cx="3251380" cy="31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r>
              <a:rPr lang="uk-UA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думки, знання та переконання споживача про товар/бренд</a:t>
            </a: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r>
              <a:rPr lang="uk-UA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 на об'єктивних характеристиках товару та суб'єктивній інтерпретації </a:t>
            </a: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r>
              <a:rPr lang="uk-UA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оцінку якості, функціональності, надійності, ціни</a:t>
            </a:r>
            <a:endParaRPr lang="en-US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fontAlgn="base">
              <a:lnSpc>
                <a:spcPct val="90000"/>
              </a:lnSpc>
              <a:buClrTx/>
              <a:buSzTx/>
              <a:tabLst/>
            </a:pPr>
            <a:r>
              <a:rPr lang="uk-UA" alt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через: власний досвід використання; інформаційні джерела (реклама, огляди, відгуки); експертні оцінки; соціальний досвід (рекомендації)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9D57B-A1B2-4B65-918A-A961BB7F48DC}"/>
              </a:ext>
            </a:extLst>
          </p:cNvPr>
          <p:cNvSpPr txBox="1"/>
          <p:nvPr/>
        </p:nvSpPr>
        <p:spPr>
          <a:xfrm>
            <a:off x="3455240" y="3284985"/>
            <a:ext cx="3099566" cy="31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емоції та почуття, які викликає товар/бренд</a:t>
            </a:r>
          </a:p>
          <a:p>
            <a:pPr fontAlgn="base">
              <a:lnSpc>
                <a:spcPct val="90000"/>
              </a:lnSpc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формуватися незалежно від когнітивного компонента</a:t>
            </a:r>
          </a:p>
          <a:p>
            <a:pPr fontAlgn="base">
              <a:lnSpc>
                <a:spcPct val="90000"/>
              </a:lnSpc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визначає силу установки</a:t>
            </a:r>
          </a:p>
          <a:p>
            <a:pPr fontAlgn="base">
              <a:lnSpc>
                <a:spcPct val="90000"/>
              </a:lnSpc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 з: естетичними характеристиками (дизайн, колір, запах); символічним значенням (статус, приналежність до групи); емоційними асоціаціями (ностальгія, задоволення); емоційною тональністю комунікації бренду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0B4DA-0DBB-4AA4-AA6F-7371DDC2099F}"/>
              </a:ext>
            </a:extLst>
          </p:cNvPr>
          <p:cNvSpPr txBox="1"/>
          <p:nvPr/>
        </p:nvSpPr>
        <p:spPr>
          <a:xfrm>
            <a:off x="6516216" y="3284984"/>
            <a:ext cx="2465578" cy="2903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tabLst>
                <a:tab pos="0" algn="l"/>
              </a:tabLst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 готовність до певних дій щодо товару/бренду</a:t>
            </a:r>
          </a:p>
          <a:p>
            <a:pPr fontAlgn="base">
              <a:lnSpc>
                <a:spcPct val="90000"/>
              </a:lnSpc>
              <a:tabLst>
                <a:tab pos="0" algn="l"/>
              </a:tabLst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tabLst>
                <a:tab pos="0" algn="l"/>
              </a:tabLst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Охоплює: намір купити товар; готовність рекомендувати іншим; бажання повторної покупки; готовність платити преміум-ціну; лояльність до бренду; участь у програмах лояльності; взаємодія з контентом бренду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8FD3E-17E2-4EFA-B833-360A4C61514F}"/>
              </a:ext>
            </a:extLst>
          </p:cNvPr>
          <p:cNvSpPr txBox="1"/>
          <p:nvPr/>
        </p:nvSpPr>
        <p:spPr>
          <a:xfrm>
            <a:off x="251520" y="2689829"/>
            <a:ext cx="31317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Когнітивний компонент (переконання)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7FF36-5382-4FC2-B3E2-A473EDAC6557}"/>
              </a:ext>
            </a:extLst>
          </p:cNvPr>
          <p:cNvSpPr txBox="1"/>
          <p:nvPr/>
        </p:nvSpPr>
        <p:spPr>
          <a:xfrm>
            <a:off x="3383232" y="2688085"/>
            <a:ext cx="308317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Афективний компонент (емоції)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A389C-9DD8-4524-BD8D-873C2AE0EE11}"/>
              </a:ext>
            </a:extLst>
          </p:cNvPr>
          <p:cNvSpPr txBox="1"/>
          <p:nvPr/>
        </p:nvSpPr>
        <p:spPr>
          <a:xfrm>
            <a:off x="6466403" y="2686341"/>
            <a:ext cx="246557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Поведінковий компонент (наміри)</a:t>
            </a:r>
          </a:p>
        </p:txBody>
      </p:sp>
    </p:spTree>
    <p:extLst>
      <p:ext uri="{BB962C8B-B14F-4D97-AF65-F5344CB8AC3E}">
        <p14:creationId xmlns:p14="http://schemas.microsoft.com/office/powerpoint/2010/main" val="145464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1475656" y="3279488"/>
            <a:ext cx="63367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розуміти, що ці три компоненти взаємопов'язані, але можуть бути неузгодженими. Наприклад, споживач може мати позитивні переконання про екологічність певного бренду 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когнітивний компонент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відчувати позитивні емоції до нього 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афективний компонент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не купувати товари через високу ціну 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поведінковий компонент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683568" y="1454174"/>
            <a:ext cx="7992888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стійка схильність індивіда до певної оцінки і дій щодо об'єкта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E693-0497-41A4-86D1-AED0CAEB44E6}"/>
              </a:ext>
            </a:extLst>
          </p:cNvPr>
          <p:cNvSpPr txBox="1"/>
          <p:nvPr/>
        </p:nvSpPr>
        <p:spPr>
          <a:xfrm>
            <a:off x="323528" y="2694714"/>
            <a:ext cx="31317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Когнітивний компонент (переконання)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9D57B-A1B2-4B65-918A-A961BB7F48DC}"/>
              </a:ext>
            </a:extLst>
          </p:cNvPr>
          <p:cNvSpPr txBox="1"/>
          <p:nvPr/>
        </p:nvSpPr>
        <p:spPr>
          <a:xfrm>
            <a:off x="3455240" y="2694713"/>
            <a:ext cx="308317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Афективний компонент (емоції)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0B4DA-0DBB-4AA4-AA6F-7371DDC2099F}"/>
              </a:ext>
            </a:extLst>
          </p:cNvPr>
          <p:cNvSpPr txBox="1"/>
          <p:nvPr/>
        </p:nvSpPr>
        <p:spPr>
          <a:xfrm>
            <a:off x="6538411" y="2697691"/>
            <a:ext cx="246557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Поведінковий компонент (наміри)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969D4-76FB-42FC-855F-A455AE584356}"/>
              </a:ext>
            </a:extLst>
          </p:cNvPr>
          <p:cNvSpPr txBox="1"/>
          <p:nvPr/>
        </p:nvSpPr>
        <p:spPr>
          <a:xfrm>
            <a:off x="940728" y="919947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споживачів</a:t>
            </a:r>
          </a:p>
        </p:txBody>
      </p:sp>
    </p:spTree>
    <p:extLst>
      <p:ext uri="{BB962C8B-B14F-4D97-AF65-F5344CB8AC3E}">
        <p14:creationId xmlns:p14="http://schemas.microsoft.com/office/powerpoint/2010/main" val="11036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Особистісні характеристики споживача</a:t>
            </a:r>
          </a:p>
        </p:txBody>
      </p:sp>
    </p:spTree>
    <p:extLst>
      <p:ext uri="{BB962C8B-B14F-4D97-AF65-F5344CB8AC3E}">
        <p14:creationId xmlns:p14="http://schemas.microsoft.com/office/powerpoint/2010/main" val="186709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1340768"/>
            <a:ext cx="7641094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характеристики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стійкі та відносно постійні психологічні властивості, які визначають поведінку, мислення та емоційні реакції людини та відрізняють її від інших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675D-704F-4306-A083-BE81A30194CA}"/>
              </a:ext>
            </a:extLst>
          </p:cNvPr>
          <p:cNvSpPr txBox="1"/>
          <p:nvPr/>
        </p:nvSpPr>
        <p:spPr>
          <a:xfrm>
            <a:off x="611560" y="2852936"/>
            <a:ext cx="79928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поведінки споживача особистісні характеристики включають: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характеру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стабільні аспекти особистості, що впливають на реакції людини в різних ситуаціях (наприклад, імпульсивність чи обережність при здійсненні покупок)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особливості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схильність до раціонального чи емоційного прийняття рішень, рівень потреби в пізнанні, аналітичне чи інтуїтивне мислення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орієнтації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базові переконання про те, що важливо і що має значення для людини (матеріальний добробут, комфорт, статус, самореалізація тощо)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Мотиваційні структури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внутрішні спонукання, які активізують та спрямовують поведінку споживача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вроджені особливості нервової системи, що визначають інтенсивність та швидкість психічних реакцій</a:t>
            </a:r>
          </a:p>
          <a:p>
            <a:pPr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Локус контролю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схильність людини приписувати відповідальність за події своїм власним діям або зовнішнім обставинам</a:t>
            </a:r>
          </a:p>
        </p:txBody>
      </p:sp>
    </p:spTree>
    <p:extLst>
      <p:ext uri="{BB962C8B-B14F-4D97-AF65-F5344CB8AC3E}">
        <p14:creationId xmlns:p14="http://schemas.microsoft.com/office/powerpoint/2010/main" val="396008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8BD942-4F3D-4790-87A0-C185288F2FC3}"/>
              </a:ext>
            </a:extLst>
          </p:cNvPr>
          <p:cNvSpPr txBox="1"/>
          <p:nvPr/>
        </p:nvSpPr>
        <p:spPr>
          <a:xfrm>
            <a:off x="395536" y="627089"/>
            <a:ext cx="8496944" cy="1654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 п'ятірка» </a:t>
            </a:r>
          </a:p>
          <a:p>
            <a:pPr algn="ctr">
              <a:lnSpc>
                <a:spcPct val="90000"/>
              </a:lnSpc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психологічна модель особистості, яка використовується маркетологами для розуміння, сегментації та прогнозування споживчої поведінки. Вона охоплює п'ять основних вимірів особистості, які впливають на те, як люди приймають рішення про покупку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C255A7-68A0-468F-8564-9021EE0D5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947"/>
            <a:ext cx="9144000" cy="44587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91AC80-BB5C-4263-9968-7671AB176A7A}"/>
              </a:ext>
            </a:extLst>
          </p:cNvPr>
          <p:cNvSpPr txBox="1"/>
          <p:nvPr/>
        </p:nvSpPr>
        <p:spPr>
          <a:xfrm>
            <a:off x="79198" y="4149080"/>
            <a:ext cx="1728192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Невротизм</a:t>
            </a:r>
          </a:p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(нейротизм)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847AE-07DE-44B0-BBA7-DE5CAEA694FB}"/>
              </a:ext>
            </a:extLst>
          </p:cNvPr>
          <p:cNvSpPr txBox="1"/>
          <p:nvPr/>
        </p:nvSpPr>
        <p:spPr>
          <a:xfrm>
            <a:off x="1907704" y="4293096"/>
            <a:ext cx="1728192" cy="400110"/>
          </a:xfrm>
          <a:prstGeom prst="rect">
            <a:avLst/>
          </a:prstGeom>
          <a:solidFill>
            <a:srgbClr val="FE6D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Екстраверсія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37753-7554-47B2-92A4-537498E5CB7E}"/>
              </a:ext>
            </a:extLst>
          </p:cNvPr>
          <p:cNvSpPr txBox="1"/>
          <p:nvPr/>
        </p:nvSpPr>
        <p:spPr>
          <a:xfrm>
            <a:off x="3813350" y="4308484"/>
            <a:ext cx="1579044" cy="400110"/>
          </a:xfrm>
          <a:prstGeom prst="rect">
            <a:avLst/>
          </a:prstGeom>
          <a:solidFill>
            <a:srgbClr val="F7B309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C6269-25B5-4763-860A-A8455D29C257}"/>
              </a:ext>
            </a:extLst>
          </p:cNvPr>
          <p:cNvSpPr txBox="1"/>
          <p:nvPr/>
        </p:nvSpPr>
        <p:spPr>
          <a:xfrm>
            <a:off x="5508104" y="4343169"/>
            <a:ext cx="1872208" cy="353943"/>
          </a:xfrm>
          <a:prstGeom prst="rect">
            <a:avLst/>
          </a:prstGeom>
          <a:solidFill>
            <a:srgbClr val="9DC963"/>
          </a:solidFill>
        </p:spPr>
        <p:txBody>
          <a:bodyPr wrap="square">
            <a:spAutoFit/>
          </a:bodyPr>
          <a:lstStyle/>
          <a:p>
            <a:pPr algn="ctr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49145-D291-4946-8E85-964A5F9CDDA2}"/>
              </a:ext>
            </a:extLst>
          </p:cNvPr>
          <p:cNvSpPr txBox="1"/>
          <p:nvPr/>
        </p:nvSpPr>
        <p:spPr>
          <a:xfrm>
            <a:off x="7442953" y="4127942"/>
            <a:ext cx="165105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Сумлінність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D53ECA-4042-4C4A-8A2F-8139D5533018}"/>
              </a:ext>
            </a:extLst>
          </p:cNvPr>
          <p:cNvSpPr txBox="1"/>
          <p:nvPr/>
        </p:nvSpPr>
        <p:spPr>
          <a:xfrm>
            <a:off x="0" y="2288508"/>
            <a:ext cx="194421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лабільність (перепади настрою)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Сором'язливість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18A1A6-E4B7-40F5-8ADC-AAF71F40C5EF}"/>
              </a:ext>
            </a:extLst>
          </p:cNvPr>
          <p:cNvSpPr txBox="1"/>
          <p:nvPr/>
        </p:nvSpPr>
        <p:spPr>
          <a:xfrm>
            <a:off x="0" y="5478585"/>
            <a:ext cx="194421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Безстрашність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Безсоромність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3E933-D2B1-4A9C-A957-4C59AB6F2AB7}"/>
              </a:ext>
            </a:extLst>
          </p:cNvPr>
          <p:cNvSpPr txBox="1"/>
          <p:nvPr/>
        </p:nvSpPr>
        <p:spPr>
          <a:xfrm>
            <a:off x="1944216" y="2404537"/>
            <a:ext cx="1691680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uk-U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збудження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уваги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FDE2D6-E0C2-4682-B143-D148BFEE5038}"/>
              </a:ext>
            </a:extLst>
          </p:cNvPr>
          <p:cNvSpPr txBox="1"/>
          <p:nvPr/>
        </p:nvSpPr>
        <p:spPr>
          <a:xfrm>
            <a:off x="7380312" y="2464219"/>
            <a:ext cx="1714210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Перфекціонізм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Трудоголізм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Дисциплінованість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041BFE-AAD3-4FC3-A61C-4DCACF200FC0}"/>
              </a:ext>
            </a:extLst>
          </p:cNvPr>
          <p:cNvSpPr txBox="1"/>
          <p:nvPr/>
        </p:nvSpPr>
        <p:spPr>
          <a:xfrm>
            <a:off x="5492135" y="5411394"/>
            <a:ext cx="194421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Оманливість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Безсердечність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167901-5574-4929-87FF-DBDE1A7763D4}"/>
              </a:ext>
            </a:extLst>
          </p:cNvPr>
          <p:cNvSpPr txBox="1"/>
          <p:nvPr/>
        </p:nvSpPr>
        <p:spPr>
          <a:xfrm>
            <a:off x="3769808" y="5484621"/>
            <a:ext cx="16987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Негнучкість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 поглядів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B1343-3191-4CF2-90D9-7CE4FBC88FB6}"/>
              </a:ext>
            </a:extLst>
          </p:cNvPr>
          <p:cNvSpPr txBox="1"/>
          <p:nvPr/>
        </p:nvSpPr>
        <p:spPr>
          <a:xfrm>
            <a:off x="3787117" y="2312203"/>
            <a:ext cx="170501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Ексцентричність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досвід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Нестандартне мислення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F3C527-0F12-47EE-BF9C-98D34E8DAC44}"/>
              </a:ext>
            </a:extLst>
          </p:cNvPr>
          <p:cNvSpPr txBox="1"/>
          <p:nvPr/>
        </p:nvSpPr>
        <p:spPr>
          <a:xfrm>
            <a:off x="1910292" y="5411424"/>
            <a:ext cx="1653596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відстороненість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Відчуженість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Холодність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uk-UA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A3B06-595D-4D80-BA25-894B2E0FCA4C}"/>
              </a:ext>
            </a:extLst>
          </p:cNvPr>
          <p:cNvSpPr txBox="1"/>
          <p:nvPr/>
        </p:nvSpPr>
        <p:spPr>
          <a:xfrm>
            <a:off x="6300192" y="470101"/>
            <a:ext cx="2673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 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CANOE</a:t>
            </a:r>
            <a:endParaRPr lang="uk-UA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3FF8AE-4CEC-4F15-B796-536209A4DF55}"/>
              </a:ext>
            </a:extLst>
          </p:cNvPr>
          <p:cNvSpPr txBox="1"/>
          <p:nvPr/>
        </p:nvSpPr>
        <p:spPr>
          <a:xfrm>
            <a:off x="7396850" y="5437736"/>
            <a:ext cx="1739166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Відволікання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Безвідповідальність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Імпульсивність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F28032-02AB-420C-8D25-882A8C7BBFAA}"/>
              </a:ext>
            </a:extLst>
          </p:cNvPr>
          <p:cNvSpPr txBox="1"/>
          <p:nvPr/>
        </p:nvSpPr>
        <p:spPr>
          <a:xfrm>
            <a:off x="5580112" y="2362153"/>
            <a:ext cx="1806147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Покірність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Безкорисливість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Довірливість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Альтруїзм</a:t>
            </a:r>
            <a:endParaRPr lang="uk-UA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63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1196752" y="1425840"/>
            <a:ext cx="380729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Невротизм (нейротизм)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з високим рівнем невротизму часто схильні до емоційних покупок, можуть шукати продукти для зниження тривоги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більш чутливими до негативних відгуків та уникати ризику при виборі нових продуктів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D6EB0-74B2-400B-AB95-B845854D025D}"/>
              </a:ext>
            </a:extLst>
          </p:cNvPr>
          <p:cNvSpPr txBox="1"/>
          <p:nvPr/>
        </p:nvSpPr>
        <p:spPr>
          <a:xfrm>
            <a:off x="5004048" y="1425840"/>
            <a:ext cx="302433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Екстраверсія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Екстраверти частіше купують товари, що сприяють соціальній взаємодії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 схильні до імпульсивних покупок та нових продуктів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на яскраві рекламні матеріали та соціальний доказ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7D692-28AA-4998-A3FC-8FEAB96A0202}"/>
              </a:ext>
            </a:extLst>
          </p:cNvPr>
          <p:cNvSpPr txBox="1"/>
          <p:nvPr/>
        </p:nvSpPr>
        <p:spPr>
          <a:xfrm>
            <a:off x="323528" y="3664071"/>
            <a:ext cx="3096344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 до досвіду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з високою відкритістю схильні до інноваційних продуктів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 унікальність та оригінальність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 є ранніми послідовниками нових тенденцій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385E8D-85D7-49A5-ADF4-028D77EAAC9E}"/>
              </a:ext>
            </a:extLst>
          </p:cNvPr>
          <p:cNvSpPr txBox="1"/>
          <p:nvPr/>
        </p:nvSpPr>
        <p:spPr>
          <a:xfrm>
            <a:off x="3563888" y="3691858"/>
            <a:ext cx="252028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 чутливі до етичних та соціальних аспектів бренду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 довіряти рекламним повідомленням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 бренди з соціальною відповідальністю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B49C2-5562-49CC-A038-8DB257ED3FA8}"/>
              </a:ext>
            </a:extLst>
          </p:cNvPr>
          <p:cNvSpPr txBox="1"/>
          <p:nvPr/>
        </p:nvSpPr>
        <p:spPr>
          <a:xfrm>
            <a:off x="6197058" y="3573016"/>
            <a:ext cx="252028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Сумлінність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 досліджують продукти перед покупкою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 до брендів, що виправдали їхні очікування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 до планових, а не імпульсивних покупок</a:t>
            </a:r>
          </a:p>
        </p:txBody>
      </p:sp>
    </p:spTree>
    <p:extLst>
      <p:ext uri="{BB962C8B-B14F-4D97-AF65-F5344CB8AC3E}">
        <p14:creationId xmlns:p14="http://schemas.microsoft.com/office/powerpoint/2010/main" val="23949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980728"/>
            <a:ext cx="79026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теорія (А. Адлер, К. Хорні)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16B7A-9C2E-4CF2-9FAB-FEEDB85E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18" y="1412776"/>
            <a:ext cx="2550535" cy="2464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C3989-4C9D-44E5-AD42-209A120139FC}"/>
              </a:ext>
            </a:extLst>
          </p:cNvPr>
          <p:cNvSpPr txBox="1"/>
          <p:nvPr/>
        </p:nvSpPr>
        <p:spPr>
          <a:xfrm>
            <a:off x="212015" y="3861048"/>
            <a:ext cx="4361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 Адлер (1870-1937)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засновник індивідуальної психології, підкреслював важливість соціального контексту та прагнення до перевершення відчуття неповноцінності. У контексті споживчої поведінки його концепція «прагнення до переваги» пояснює, чому споживачі часто купують престижні товари для компенсації відчуття неповноцінності та підвищення соціального статусу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6E24AE-A5FE-4C52-B60D-34047DB3A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5"/>
          <a:stretch/>
        </p:blipFill>
        <p:spPr>
          <a:xfrm>
            <a:off x="5292080" y="1409893"/>
            <a:ext cx="1765058" cy="2464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B0C54F-F330-47D7-AF61-3EB329736DFB}"/>
              </a:ext>
            </a:extLst>
          </p:cNvPr>
          <p:cNvSpPr txBox="1"/>
          <p:nvPr/>
        </p:nvSpPr>
        <p:spPr>
          <a:xfrm>
            <a:off x="4427984" y="3861048"/>
            <a:ext cx="471601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Карен Хорні (1885-1952)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розвинула теорію про базову тривогу та захисні механізми, виділивши три основні стратегії поведінки: рух до людей, рух проти людей і рух від людей. У споживчому контексті це пояснює різні купівельні мотиви: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до людей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купівля товарів для соціального схвалення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проти людей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конкурентне споживання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від людей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купівля товарів для самодостатності та незалежності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C6512-D862-4D75-95B5-EA1C058B6715}"/>
              </a:ext>
            </a:extLst>
          </p:cNvPr>
          <p:cNvSpPr txBox="1"/>
          <p:nvPr/>
        </p:nvSpPr>
        <p:spPr>
          <a:xfrm>
            <a:off x="7071909" y="2060848"/>
            <a:ext cx="19645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науковиця в царині психоаналізу, психіатрії та психології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5AC23-99B3-4326-B220-B4B9C26569EB}"/>
              </a:ext>
            </a:extLst>
          </p:cNvPr>
          <p:cNvSpPr txBox="1"/>
          <p:nvPr/>
        </p:nvSpPr>
        <p:spPr>
          <a:xfrm>
            <a:off x="3664124" y="1922348"/>
            <a:ext cx="153693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австрійський психіатр і психолог, послідовник 3игмунда</a:t>
            </a:r>
            <a:r>
              <a:rPr lang="uk-UA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Фрейда</a:t>
            </a:r>
          </a:p>
        </p:txBody>
      </p:sp>
    </p:spTree>
    <p:extLst>
      <p:ext uri="{BB962C8B-B14F-4D97-AF65-F5344CB8AC3E}">
        <p14:creationId xmlns:p14="http://schemas.microsoft.com/office/powerpoint/2010/main" val="287062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980728"/>
            <a:ext cx="79026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теорія (А. Адлер, К. Хорні)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0C54F-F330-47D7-AF61-3EB329736DFB}"/>
              </a:ext>
            </a:extLst>
          </p:cNvPr>
          <p:cNvSpPr txBox="1"/>
          <p:nvPr/>
        </p:nvSpPr>
        <p:spPr>
          <a:xfrm>
            <a:off x="2339751" y="1556792"/>
            <a:ext cx="471601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F5D1C-5E50-442F-B8DE-11DA08616C58}"/>
              </a:ext>
            </a:extLst>
          </p:cNvPr>
          <p:cNvSpPr txBox="1"/>
          <p:nvPr/>
        </p:nvSpPr>
        <p:spPr>
          <a:xfrm>
            <a:off x="241101" y="2060848"/>
            <a:ext cx="2802268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до людей – купівля товарів для соціального схвалення: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модного одягу відомих брендів, щоб вписатися в референтну групу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останньої моделі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відповідати статусу в колективі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ресторану для святкування дня народження на основі його популярності в соціальних мережах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органічних продуктів, щоб відповідати цінностям екологічно свідомої спільноти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 квитків на концерт популярного виконавця, щоб розділити враження з друзями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197F6-A1C9-4F72-B4AC-FAF8FA380EBA}"/>
              </a:ext>
            </a:extLst>
          </p:cNvPr>
          <p:cNvSpPr txBox="1"/>
          <p:nvPr/>
        </p:nvSpPr>
        <p:spPr>
          <a:xfrm>
            <a:off x="3043369" y="2060848"/>
            <a:ext cx="2802267" cy="4508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проти людей – конкурентне споживання: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автомобіля преміум-класу, щоб виділитися поміж колег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ексклюзивних колекційних предметів для демонстрації унікальності смаку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екзотичних туристичних напрямків, щоб похвалитися незвичайним досвідом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 індивідуального дизайну меблів для створення інтер'єру, кращого ніж у знайомих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обмежених серій товарів для демонстрації власного статусу та переваги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3118C-8F40-4EE0-AB9A-335EC828DA19}"/>
              </a:ext>
            </a:extLst>
          </p:cNvPr>
          <p:cNvSpPr txBox="1"/>
          <p:nvPr/>
        </p:nvSpPr>
        <p:spPr>
          <a:xfrm>
            <a:off x="5820170" y="2060848"/>
            <a:ext cx="3144317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 від людей – купівля товарів для самодостатності та незалежності: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 в автономні системи енергозабезпечення (сонячні панелі)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товарів для домашнього офісу, щоб максимально зменшити потребу в робочих поїздках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компактних багатофункціональних приладів для самодостатнього побуту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товарів для хобі та саморозвитку (музичні інструменти, спортивне обладнання)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запасів продуктів тривалого зберігання для зменшення залежності від регулярних відвідувань магазинів</a:t>
            </a:r>
          </a:p>
        </p:txBody>
      </p:sp>
    </p:spTree>
    <p:extLst>
      <p:ext uri="{BB962C8B-B14F-4D97-AF65-F5344CB8AC3E}">
        <p14:creationId xmlns:p14="http://schemas.microsoft.com/office/powerpoint/2010/main" val="428183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11860" y="1912075"/>
            <a:ext cx="2520280" cy="7532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 noChangeAspect="1"/>
          </p:cNvSpPr>
          <p:nvPr>
            <p:ph sz="quarter" idx="14"/>
          </p:nvPr>
        </p:nvSpPr>
        <p:spPr>
          <a:xfrm>
            <a:off x="1115616" y="2677818"/>
            <a:ext cx="7272808" cy="16872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Психологічні чинники споживчої поведінки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Особистісні характеристики споживача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Організаційні чинники в поведінці промислового споживача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0292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Міжособистісні відносини та їх вплив на споживчу поведінку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3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564391" y="1037763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сегментації за особистісними характеристиками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ACC0E-78B0-48F5-AD9E-CE39C71B73E3}"/>
              </a:ext>
            </a:extLst>
          </p:cNvPr>
          <p:cNvSpPr txBox="1"/>
          <p:nvPr/>
        </p:nvSpPr>
        <p:spPr>
          <a:xfrm>
            <a:off x="2459848" y="1917050"/>
            <a:ext cx="4095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за психографічними характеристиками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 (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 від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and Lifestyles) </a:t>
            </a:r>
            <a:endParaRPr lang="uk-UA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психографічного сегментування споживачів, розроблена в 1980-х роках в США. В основу цієї моделі покладено 2 критерії поділу споживачів на групи: мотив покупки і притаманні людині риси характеру</a:t>
            </a:r>
            <a:endParaRPr kumimoji="0" lang="uk-UA" altLang="uk-UA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31DF0-6352-4ED7-A301-3D784A749492}"/>
              </a:ext>
            </a:extLst>
          </p:cNvPr>
          <p:cNvSpPr txBox="1"/>
          <p:nvPr/>
        </p:nvSpPr>
        <p:spPr>
          <a:xfrm>
            <a:off x="174444" y="2250481"/>
            <a:ext cx="2380598" cy="15604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Інноватори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прогресивний і незалежний сегмент споживачів, які стають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прихильниками бренду ще до його виходу на масовий ринок</a:t>
            </a:r>
            <a:endParaRPr kumimoji="0" lang="uk-UA" altLang="uk-UA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24D4E-14A2-457B-BE89-1A424CF9E40F}"/>
              </a:ext>
            </a:extLst>
          </p:cNvPr>
          <p:cNvSpPr txBox="1"/>
          <p:nvPr/>
        </p:nvSpPr>
        <p:spPr>
          <a:xfrm>
            <a:off x="174444" y="3966842"/>
            <a:ext cx="2380598" cy="951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Мислителі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 на комфорт і попередній досвід у споживчому виборі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03110-002D-4701-AC0B-1F54BD08B2D4}"/>
              </a:ext>
            </a:extLst>
          </p:cNvPr>
          <p:cNvSpPr txBox="1"/>
          <p:nvPr/>
        </p:nvSpPr>
        <p:spPr>
          <a:xfrm>
            <a:off x="6593386" y="5090807"/>
            <a:ext cx="2218705" cy="11726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Експериментатори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«шукачі вражень»</a:t>
            </a:r>
            <a:endParaRPr kumimoji="0" lang="uk-UA" altLang="uk-U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новинки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0051A-E537-4584-9BD1-0FE27936B2F0}"/>
              </a:ext>
            </a:extLst>
          </p:cNvPr>
          <p:cNvSpPr txBox="1"/>
          <p:nvPr/>
        </p:nvSpPr>
        <p:spPr>
          <a:xfrm>
            <a:off x="194294" y="5058644"/>
            <a:ext cx="2380598" cy="11449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Віруючі / Послідовники</a:t>
            </a:r>
            <a:b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консервативні у виборі, не схильні до частої зміни бренду товарів чи послуг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78BC8-9798-4FD4-884A-655B59D63C29}"/>
              </a:ext>
            </a:extLst>
          </p:cNvPr>
          <p:cNvSpPr txBox="1"/>
          <p:nvPr/>
        </p:nvSpPr>
        <p:spPr>
          <a:xfrm>
            <a:off x="2706827" y="4879059"/>
            <a:ext cx="1648152" cy="15742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Ті, які досягають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цій групі важливо підкреслити свій соціальний статус під час вибору бренду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F95EA-985A-4965-8D22-DFCB8FDEE158}"/>
              </a:ext>
            </a:extLst>
          </p:cNvPr>
          <p:cNvSpPr txBox="1"/>
          <p:nvPr/>
        </p:nvSpPr>
        <p:spPr>
          <a:xfrm>
            <a:off x="6622269" y="3992806"/>
            <a:ext cx="2218705" cy="937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 / творці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 вибирають бренди, які допомагають самовиражатися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B60EA-D40C-46AA-ADC3-2B089C0E87A1}"/>
              </a:ext>
            </a:extLst>
          </p:cNvPr>
          <p:cNvSpPr txBox="1"/>
          <p:nvPr/>
        </p:nvSpPr>
        <p:spPr>
          <a:xfrm>
            <a:off x="6622269" y="2464077"/>
            <a:ext cx="2212575" cy="1352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Вцілілі</a:t>
            </a:r>
            <a:b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 базові потреби за умови мінімальних витрат; обмежені в засобах і обережні під час вибору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EAE15-8DC2-4E37-8DC2-0209BCC78B5B}"/>
              </a:ext>
            </a:extLst>
          </p:cNvPr>
          <p:cNvSpPr txBox="1"/>
          <p:nvPr/>
        </p:nvSpPr>
        <p:spPr>
          <a:xfrm>
            <a:off x="4458076" y="4879059"/>
            <a:ext cx="2017405" cy="15604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Прагнучі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 бути «на рівні» в очах оточуючих, але зазнають фінансових труднощів під час купівлі дорогих речей</a:t>
            </a:r>
            <a:endParaRPr lang="uk-UA" alt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10DDD-4AE3-4F0D-9277-44AF629B7277}"/>
              </a:ext>
            </a:extLst>
          </p:cNvPr>
          <p:cNvSpPr txBox="1"/>
          <p:nvPr/>
        </p:nvSpPr>
        <p:spPr>
          <a:xfrm>
            <a:off x="1290601" y="1843105"/>
            <a:ext cx="14103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uk-UA" sz="12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resources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uk-UA" sz="1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innovation</a:t>
            </a:r>
            <a:endParaRPr lang="uk-UA" altLang="uk-UA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4D0D5F-F5CB-46C5-B75D-063D81ADCEA9}"/>
              </a:ext>
            </a:extLst>
          </p:cNvPr>
          <p:cNvSpPr txBox="1"/>
          <p:nvPr/>
        </p:nvSpPr>
        <p:spPr>
          <a:xfrm>
            <a:off x="7525170" y="2038115"/>
            <a:ext cx="14103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uk-UA" sz="12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resources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uk-UA" sz="1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innovation</a:t>
            </a:r>
            <a:endParaRPr lang="uk-UA" altLang="uk-UA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1196752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Я-концепції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споживчу поведінку</a:t>
            </a:r>
          </a:p>
          <a:p>
            <a:pPr algn="ctr"/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2470C-23D4-471A-9FF6-5DB0504EB5AB}"/>
              </a:ext>
            </a:extLst>
          </p:cNvPr>
          <p:cNvSpPr txBox="1"/>
          <p:nvPr/>
        </p:nvSpPr>
        <p:spPr>
          <a:xfrm>
            <a:off x="788323" y="3189742"/>
            <a:ext cx="38072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1.Реальне 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споживач бачить себе зараз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87215-957C-44A7-9B0E-6D8594789405}"/>
              </a:ext>
            </a:extLst>
          </p:cNvPr>
          <p:cNvSpPr txBox="1"/>
          <p:nvPr/>
        </p:nvSpPr>
        <p:spPr>
          <a:xfrm>
            <a:off x="4744444" y="3189741"/>
            <a:ext cx="38072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2.Ідеальне 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яким споживач хоче бути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65D9C-E360-47C0-B63C-61A61C5937CE}"/>
              </a:ext>
            </a:extLst>
          </p:cNvPr>
          <p:cNvSpPr txBox="1"/>
          <p:nvPr/>
        </p:nvSpPr>
        <p:spPr>
          <a:xfrm>
            <a:off x="788323" y="4856119"/>
            <a:ext cx="38072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3.Соціальне 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як, на думку споживача, його бачать інші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C99BC-692C-42FF-8A4F-5CB810429BD6}"/>
              </a:ext>
            </a:extLst>
          </p:cNvPr>
          <p:cNvSpPr txBox="1"/>
          <p:nvPr/>
        </p:nvSpPr>
        <p:spPr>
          <a:xfrm>
            <a:off x="4716016" y="4851734"/>
            <a:ext cx="38072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4.Ідеальне соціальне 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споживач хоче, щоб його бачили інші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DFD82-26EE-47D4-813A-4B97A28A9922}"/>
              </a:ext>
            </a:extLst>
          </p:cNvPr>
          <p:cNvSpPr txBox="1"/>
          <p:nvPr/>
        </p:nvSpPr>
        <p:spPr>
          <a:xfrm>
            <a:off x="622258" y="1750777"/>
            <a:ext cx="7902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Я-концепція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сукупність уявлень людини про себе, яка включає переконання, оцінки і тенденції поведінки. В контексті споживчої поведінки ця психологічна конструкція має суттєвий вплив на вибір товарів і послуг, оскільки споживачі часто купують продукти, які відображають або підсилюють їхнє уявлення про себе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19DAA-59BE-418B-88B9-99269743453C}"/>
              </a:ext>
            </a:extLst>
          </p:cNvPr>
          <p:cNvSpPr txBox="1"/>
          <p:nvPr/>
        </p:nvSpPr>
        <p:spPr>
          <a:xfrm>
            <a:off x="788323" y="3774516"/>
            <a:ext cx="3807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актуальне самосприйняття людини. Споживачі часто обирають товари, які відповідають їхньому поточному образу себе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0DE10-0124-4E6A-A05D-20227D7F486A}"/>
              </a:ext>
            </a:extLst>
          </p:cNvPr>
          <p:cNvSpPr txBox="1"/>
          <p:nvPr/>
        </p:nvSpPr>
        <p:spPr>
          <a:xfrm>
            <a:off x="4744444" y="3777132"/>
            <a:ext cx="3807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бажаний образ себе в майбутньому. Споживачі купують товари, що символізують бажані якості або статус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3A0F5E-F456-43FF-812E-74423296D710}"/>
              </a:ext>
            </a:extLst>
          </p:cNvPr>
          <p:cNvSpPr txBox="1"/>
          <p:nvPr/>
        </p:nvSpPr>
        <p:spPr>
          <a:xfrm>
            <a:off x="788323" y="5445279"/>
            <a:ext cx="3807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уявлення про те, як людину сприймає оточення. Споживачі обирають товари, що формують певне враження в соціумі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05272E-D0E3-45FB-9F19-C2B23F9CD3F6}"/>
              </a:ext>
            </a:extLst>
          </p:cNvPr>
          <p:cNvSpPr txBox="1"/>
          <p:nvPr/>
        </p:nvSpPr>
        <p:spPr>
          <a:xfrm>
            <a:off x="4710408" y="5445279"/>
            <a:ext cx="3841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бажане соціальне сприйняття. Споживачі купують товари, щоб досягти бажаного сприйняття в очах інших</a:t>
            </a:r>
          </a:p>
        </p:txBody>
      </p:sp>
    </p:spTree>
    <p:extLst>
      <p:ext uri="{BB962C8B-B14F-4D97-AF65-F5344CB8AC3E}">
        <p14:creationId xmlns:p14="http://schemas.microsoft.com/office/powerpoint/2010/main" val="150728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1196752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Я-концепції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споживчу поведінку</a:t>
            </a:r>
          </a:p>
          <a:p>
            <a:pPr algn="ctr"/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A9015-A3E4-4F40-A525-B1713C213D81}"/>
              </a:ext>
            </a:extLst>
          </p:cNvPr>
          <p:cNvSpPr txBox="1"/>
          <p:nvPr/>
        </p:nvSpPr>
        <p:spPr>
          <a:xfrm>
            <a:off x="755576" y="1700808"/>
            <a:ext cx="78397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 застосування</a:t>
            </a:r>
          </a:p>
          <a:p>
            <a:pPr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брендів відповідно до різних аспектів Я-концепції споживачів</a:t>
            </a:r>
          </a:p>
          <a:p>
            <a:pPr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рекламних кампаній, які апелюють до певних аспектів Я-концепції</a:t>
            </a:r>
          </a:p>
          <a:p>
            <a:pPr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товарів, що допомагають споживачам виразити або досягти бажаних аспектів їхньої Я-концепції</a:t>
            </a:r>
          </a:p>
          <a:p>
            <a:pPr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ринку на основі домінуючих аспектів Я-концепції у різних груп споживачів</a:t>
            </a:r>
          </a:p>
          <a:p>
            <a:pPr>
              <a:buFont typeface="+mj-lt"/>
              <a:buAutoNum type="arabicPeriod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того, який аспект Я-концепції є ключовим для цільової аудиторії, дозволяє маркетологам ефективніше комунікувати з споживачами та створювати більш релевантні пропозиції</a:t>
            </a:r>
          </a:p>
        </p:txBody>
      </p:sp>
    </p:spTree>
    <p:extLst>
      <p:ext uri="{BB962C8B-B14F-4D97-AF65-F5344CB8AC3E}">
        <p14:creationId xmlns:p14="http://schemas.microsoft.com/office/powerpoint/2010/main" val="3411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1196752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Я-концепції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споживчу поведінку</a:t>
            </a:r>
          </a:p>
          <a:p>
            <a:pPr algn="ctr"/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A9015-A3E4-4F40-A525-B1713C213D81}"/>
              </a:ext>
            </a:extLst>
          </p:cNvPr>
          <p:cNvSpPr txBox="1"/>
          <p:nvPr/>
        </p:nvSpPr>
        <p:spPr>
          <a:xfrm>
            <a:off x="4932040" y="1627639"/>
            <a:ext cx="3927228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Реальне Я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споживач бачить себе зараз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людина купує спеціалізований спортивний одяг та обладнання від брендів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Nike, Adidas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Armour,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відповідають її активному способу життя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Екосвідомий споживач обирає продукти в біорозкладному пакуванні, органічну їжу та користується шоперами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людина купує автомобіль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її надійність і економічність, а не преміум-бренди</a:t>
            </a:r>
          </a:p>
          <a:p>
            <a:pPr algn="ctr">
              <a:buFont typeface="+mj-lt"/>
              <a:buAutoNum type="arabicPeriod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 особистість обирає яскравий, нестандартний одяг від незалежних дизайнерів чи раритетні речі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38E456-4A51-47F4-AF75-9A4D1AD34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4610617" cy="37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973271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 цінності та ціннісні орієнтації</a:t>
            </a:r>
          </a:p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моделі цінностей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DA299-6669-4517-AF72-3F6A49745E89}"/>
              </a:ext>
            </a:extLst>
          </p:cNvPr>
          <p:cNvSpPr txBox="1"/>
          <p:nvPr/>
        </p:nvSpPr>
        <p:spPr>
          <a:xfrm>
            <a:off x="260649" y="1799986"/>
            <a:ext cx="790262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Шварца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(успіх, амбіції, вплив)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Гедонізм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(задоволення, насолода життям)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Стимуляція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(різноманітність, новизна)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(свобода, творчість)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Універсалізм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(розуміння, толерантність)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(допомога, чесність)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(повага до звичаїв)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Конформність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(дотримання правил)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(стабільність, порядок)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 </a:t>
            </a:r>
            <a:r>
              <a:rPr lang="uk-UA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(статус, престиж)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5CF06-6D56-48C1-B271-2B888C4F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39" y="2058526"/>
            <a:ext cx="2065593" cy="2998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44819-CF50-46B3-AE33-3BE8F96731E2}"/>
              </a:ext>
            </a:extLst>
          </p:cNvPr>
          <p:cNvSpPr txBox="1"/>
          <p:nvPr/>
        </p:nvSpPr>
        <p:spPr>
          <a:xfrm>
            <a:off x="4211960" y="5319746"/>
            <a:ext cx="49320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Шварца (або теорія базових цінностей Шварца)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теорія універсальних цінностей, розроблена соціальним психологом Шаломом Шварцем. Ця класифікація є однією з найбільш визнаних і використовуваних систем для розуміння цінностей, які мотивують поведінку людей у різних культурах</a:t>
            </a:r>
          </a:p>
        </p:txBody>
      </p:sp>
    </p:spTree>
    <p:extLst>
      <p:ext uri="{BB962C8B-B14F-4D97-AF65-F5344CB8AC3E}">
        <p14:creationId xmlns:p14="http://schemas.microsoft.com/office/powerpoint/2010/main" val="172613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B39D36-5AD2-47EE-B5C4-6FE977DDF97C}"/>
              </a:ext>
            </a:extLst>
          </p:cNvPr>
          <p:cNvSpPr txBox="1"/>
          <p:nvPr/>
        </p:nvSpPr>
        <p:spPr>
          <a:xfrm>
            <a:off x="620688" y="938212"/>
            <a:ext cx="79026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 цінності та ціннісні орієнтації</a:t>
            </a:r>
          </a:p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моделі цінностей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824234" y="2708920"/>
            <a:ext cx="32403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Конформність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соціально-психологічний феномен, який характеризується схильністю людини змінювати свої переконання, думки, поведінку чи дії під впливом групи або суспільства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92AA9-9CD5-4F1D-993D-8EFE6583C63A}"/>
              </a:ext>
            </a:extLst>
          </p:cNvPr>
          <p:cNvSpPr txBox="1"/>
          <p:nvPr/>
        </p:nvSpPr>
        <p:spPr>
          <a:xfrm>
            <a:off x="4225443" y="2132856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конформної поведінки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Одяг і мода: люди часто обирають одяг, що відповідає поточним трендам, щоб не виділятися з групи, навіть якщо мода не відповідає їхнім особистим смакам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Групове прийняття рішень: у команді або на роботі працівник може погоджуватися з думкою більшості, навіть якщо має іншу думку, щоб уникнути конфлікту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Поведінка в громадських місцях: у суспільстві діють певні норми поведінки, наприклад, дотримання тиші в бібліотеці чи театрі, і люди дотримуються цих правил, щоб не викликати осуду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4CEE7-6F68-4C4D-9BEF-C66418F234F7}"/>
              </a:ext>
            </a:extLst>
          </p:cNvPr>
          <p:cNvSpPr txBox="1"/>
          <p:nvPr/>
        </p:nvSpPr>
        <p:spPr>
          <a:xfrm>
            <a:off x="620688" y="1633712"/>
            <a:ext cx="79026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Шварца</a:t>
            </a:r>
          </a:p>
        </p:txBody>
      </p:sp>
    </p:spTree>
    <p:extLst>
      <p:ext uri="{BB962C8B-B14F-4D97-AF65-F5344CB8AC3E}">
        <p14:creationId xmlns:p14="http://schemas.microsoft.com/office/powerpoint/2010/main" val="885972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8CCFF-CCD1-4AD5-B956-D9BA21F1C545}"/>
              </a:ext>
            </a:extLst>
          </p:cNvPr>
          <p:cNvSpPr txBox="1"/>
          <p:nvPr/>
        </p:nvSpPr>
        <p:spPr>
          <a:xfrm>
            <a:off x="897917" y="2459504"/>
            <a:ext cx="73481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сукупності ці теорії дають багатовимірне розуміння того, як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характеристики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 та визначають споживчу поведінку, дозволяючи маркетологам ефективніше сегментувати ринок та розробляти цільові стратегії комунікації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58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Організаційні чинники в поведінці промислового споживача</a:t>
            </a:r>
          </a:p>
          <a:p>
            <a:pPr marL="45720" indent="0" algn="ctr"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9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1484784"/>
            <a:ext cx="764109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рганізаційні чинники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внутрішні характеристики компанії, що впливають на її закупівельну поведінку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717210" y="2780928"/>
            <a:ext cx="7641094" cy="266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споживчого ринку, де рішення приймаються індивідуально, на B2B ринку рішення приймаються колективно під впливом організаційної структури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цих чинників допомагає постачальникам ефективніше будувати відносини з промисловими клієнтами 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69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899592" y="1882205"/>
            <a:ext cx="7641094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організаційні чинники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компанії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(великі підприємства мають складніші процеси закупівлі)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(централізована чи децентралізована)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 прийняття рішень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(кількість рівнів узгодження)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спеціалізованих закупівельних підрозділів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Формалізація процесів закупівлі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(ступінь регламентації)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Психологічні чинники споживчої поведінки</a:t>
            </a:r>
          </a:p>
        </p:txBody>
      </p:sp>
    </p:spTree>
    <p:extLst>
      <p:ext uri="{BB962C8B-B14F-4D97-AF65-F5344CB8AC3E}">
        <p14:creationId xmlns:p14="http://schemas.microsoft.com/office/powerpoint/2010/main" val="1231791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404582" y="1124744"/>
            <a:ext cx="841589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ецентралізований організаційний апарат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проілюструвати на прикладі міжнародної виробничої корпорації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компанія «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Інжиніринг» має головний офіс у Києві та виробничі підрозділи у 5 різних регіонах України. Кожен регіональний підрозділ має власний відділ закупівель з повноваженнями самостійно приймати рішення щодо постачальників для своїх операційних потреб: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 підрозділ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вибирає постачальників сировини, орієнтуючись на близькість до європейських партнерів.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підрозділ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 незалежні рішення щодо закупівлі обладнання, враховуючи специфіку свого виробництва.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підрозділ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 власні критерії відбору логістичних партнерів, зважаючи на близькість до морських шляхів.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такої децентралізації для постачальників: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будувати відносини з кожним підрозділом окремо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адаптувати пропозицію під конкретні потреби регіональних офісів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 процедури прийняття рішень у кожному підрозділі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для одного постачальника мати різні умови співпраці з різними підрозділами однієї компанії</a:t>
            </a:r>
          </a:p>
        </p:txBody>
      </p:sp>
    </p:spTree>
    <p:extLst>
      <p:ext uri="{BB962C8B-B14F-4D97-AF65-F5344CB8AC3E}">
        <p14:creationId xmlns:p14="http://schemas.microsoft.com/office/powerpoint/2010/main" val="199659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436138" y="1028188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регламентації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(або формалізації)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міра, до якої процеси закупівлі та прийняття рішень у компанії регулюються офіційними правилами, процедурами, інструкціями та документами.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ступінь регламентації передбачає: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прописані інструкції щодо вибору постачальників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 критерії оцінки пропозицій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Стандартизовані форми документів для всіх етапів закупівлі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Формалізований процес узгодження рішень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 документування всіх етапів процесу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у великому державному підприємстві може існувати жорстка процедура тендерних закупівель, де кожен крок детально регламентований: від формування технічного завдання до підписання контракту з переможцем.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ступінь регламентації натомість характеризується більшою гнучкістю, менш формалізованими процедурами та більшою роллю особистого судження у прийнятті рішень щодо закупівель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23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595439" y="1340768"/>
            <a:ext cx="3567097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 організаційні чинники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Закупівельна політика компанії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(стратегічні принципи)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оцінки постачальників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 обмеження та фінансові процедури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планування ресурсів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ERP, MRP)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 контролю якості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управління запасами та логістикою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08301-CBCB-4BE6-AAAB-9A8A1CCE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79" y="1268760"/>
            <a:ext cx="4547043" cy="44817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і дані 3">
                <a:extLst>
                  <a:ext uri="{FF2B5EF4-FFF2-40B4-BE49-F238E27FC236}">
                    <a16:creationId xmlns:a16="http://schemas.microsoft.com/office/drawing/2014/main" id="{B97081E7-B2B9-4898-86D0-2B9F97916641}"/>
                  </a:ext>
                </a:extLst>
              </p14:cNvPr>
              <p14:cNvContentPartPr/>
              <p14:nvPr/>
            </p14:nvContentPartPr>
            <p14:xfrm>
              <a:off x="4169880" y="4960158"/>
              <a:ext cx="160560" cy="574560"/>
            </p14:xfrm>
          </p:contentPart>
        </mc:Choice>
        <mc:Fallback xmlns="">
          <p:pic>
            <p:nvPicPr>
              <p:cNvPr id="4" name="Рукописні дані 3">
                <a:extLst>
                  <a:ext uri="{FF2B5EF4-FFF2-40B4-BE49-F238E27FC236}">
                    <a16:creationId xmlns:a16="http://schemas.microsoft.com/office/drawing/2014/main" id="{B97081E7-B2B9-4898-86D0-2B9F979166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7240" y="4897518"/>
                <a:ext cx="286200" cy="70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F89B76E5-22FB-48FF-94C3-99ACDFF7B1C6}"/>
              </a:ext>
            </a:extLst>
          </p:cNvPr>
          <p:cNvGrpSpPr/>
          <p:nvPr/>
        </p:nvGrpSpPr>
        <p:grpSpPr>
          <a:xfrm>
            <a:off x="5459238" y="2663624"/>
            <a:ext cx="1869840" cy="1796400"/>
            <a:chOff x="5459238" y="2663624"/>
            <a:chExt cx="1869840" cy="17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Рукописні дані 7">
                  <a:extLst>
                    <a:ext uri="{FF2B5EF4-FFF2-40B4-BE49-F238E27FC236}">
                      <a16:creationId xmlns:a16="http://schemas.microsoft.com/office/drawing/2014/main" id="{97245626-4451-40D0-ADA9-57112B7D8B73}"/>
                    </a:ext>
                  </a:extLst>
                </p14:cNvPr>
                <p14:cNvContentPartPr/>
                <p14:nvPr/>
              </p14:nvContentPartPr>
              <p14:xfrm>
                <a:off x="5459238" y="2789624"/>
                <a:ext cx="1824120" cy="1670400"/>
              </p14:xfrm>
            </p:contentPart>
          </mc:Choice>
          <mc:Fallback xmlns="">
            <p:pic>
              <p:nvPicPr>
                <p:cNvPr id="8" name="Рукописні дані 7">
                  <a:extLst>
                    <a:ext uri="{FF2B5EF4-FFF2-40B4-BE49-F238E27FC236}">
                      <a16:creationId xmlns:a16="http://schemas.microsoft.com/office/drawing/2014/main" id="{97245626-4451-40D0-ADA9-57112B7D8B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96598" y="2726624"/>
                  <a:ext cx="1949760" cy="17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Рукописні дані 8">
                  <a:extLst>
                    <a:ext uri="{FF2B5EF4-FFF2-40B4-BE49-F238E27FC236}">
                      <a16:creationId xmlns:a16="http://schemas.microsoft.com/office/drawing/2014/main" id="{1CCF08EE-AC3C-433C-87A3-307EEFDCEEEC}"/>
                    </a:ext>
                  </a:extLst>
                </p14:cNvPr>
                <p14:cNvContentPartPr/>
                <p14:nvPr/>
              </p14:nvContentPartPr>
              <p14:xfrm>
                <a:off x="6857838" y="2663624"/>
                <a:ext cx="471240" cy="956160"/>
              </p14:xfrm>
            </p:contentPart>
          </mc:Choice>
          <mc:Fallback xmlns="">
            <p:pic>
              <p:nvPicPr>
                <p:cNvPr id="9" name="Рукописні дані 8">
                  <a:extLst>
                    <a:ext uri="{FF2B5EF4-FFF2-40B4-BE49-F238E27FC236}">
                      <a16:creationId xmlns:a16="http://schemas.microsoft.com/office/drawing/2014/main" id="{1CCF08EE-AC3C-433C-87A3-307EEFDCEE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94838" y="2600624"/>
                  <a:ext cx="596880" cy="10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252621C4-0227-4F7B-9A1F-EFEF995936BD}"/>
                  </a:ext>
                </a:extLst>
              </p14:cNvPr>
              <p14:cNvContentPartPr/>
              <p14:nvPr/>
            </p14:nvContentPartPr>
            <p14:xfrm>
              <a:off x="6532038" y="4326104"/>
              <a:ext cx="1785240" cy="159840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252621C4-0227-4F7B-9A1F-EFEF995936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9038" y="4263104"/>
                <a:ext cx="1910880" cy="17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98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899592" y="1844824"/>
            <a:ext cx="7641094" cy="266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закупівельного центру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закупівельного центру </a:t>
            </a:r>
            <a:r>
              <a:rPr lang="uk-UA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(ініціатори, ті, що впливають, вирішують, затверджують, покупці, користувачі)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ролей та повноважень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Міжособистісні відносини всередині закупівельного центру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цілі та мотивації учасників закупівельного процесу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політика та конфлікти інтересів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22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606D72-A96D-44BD-B5CD-4FAB7E053465}"/>
              </a:ext>
            </a:extLst>
          </p:cNvPr>
          <p:cNvSpPr txBox="1"/>
          <p:nvPr/>
        </p:nvSpPr>
        <p:spPr>
          <a:xfrm>
            <a:off x="971600" y="1556792"/>
            <a:ext cx="72008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прийняття рішень</a:t>
            </a:r>
          </a:p>
          <a:p>
            <a:pPr algn="ctr"/>
            <a:r>
              <a:rPr lang="uk-UA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Making Unit</a:t>
            </a:r>
            <a:r>
              <a:rPr lang="uk-UA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00E99-7536-45E5-A2FE-656D76A1F36E}"/>
              </a:ext>
            </a:extLst>
          </p:cNvPr>
          <p:cNvSpPr txBox="1"/>
          <p:nvPr/>
        </p:nvSpPr>
        <p:spPr>
          <a:xfrm>
            <a:off x="971600" y="2326233"/>
            <a:ext cx="72008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людей в організації, яка приймає остаточне рішення про покупку. До складу підрозділів, які приймають рішення, можуть входити люди зі схожих функціональних сфер усередині компанії або з сфер, що охоплюють компанію.</a:t>
            </a:r>
          </a:p>
          <a:p>
            <a:pPr algn="ctr"/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бізнес-середовищі великі закупівлі, як правило, вимагають участі багатьох підрозділів організації. Зазвичай технічні закупівлі вимагають досвіду технічних спеціалістів. Інколи закупівельний центр є неофіційною групою співробітників, але також може бути формально уповноваженою групою з певними повноваженнями, розпорядком денним і процедурами</a:t>
            </a:r>
          </a:p>
          <a:p>
            <a:pPr algn="ctr"/>
            <a:endParaRPr lang="uk-UA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91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899592" y="2276872"/>
            <a:ext cx="7641094" cy="266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організаційні чинники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цілі та стратегія розвитку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 культура та цінності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 рівень компанії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до інновацій та змін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ризику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 партнерські відносини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 закупівлі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3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437284" y="1421887"/>
            <a:ext cx="838318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цілі та стратегія розвитку: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«Перша» має стратегічну мету стати лідером у розробці програмного забезпечення для фінансового сектору. Це впливає на їхні закупівельні рішення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інвестують у найсучасніше серверне обладнання та програмні інструменти преміум-класу, навіть якщо це вимагає значних витрат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 культура та цінності: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компанії цінують інновації, екологічну відповідальність та працівників. Тому при виборі постачальників офісних меблів вони віддають перевагу виробникам, які використовують екологічно чисті матеріали, навіть якщо це означає вищу ціну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 рівень компанії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Маючи високий технологічний рівень, «Перша» може оцінювати найсучасніші технічні рішення постачальників і приймати кваліфіковані рішення щодо їх інтеграції у свою інфраструктуру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до інновацій та змін: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 регулярно оновлює свої технологічні стеки, тому при закупівлі вони надають перевагу гнучким рішенням, які можна легко модифікувати чи масштабувати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ризику: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«Перша» виявляє помірну схильність до ризику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готові бути ранніми користувачами нових технологій, але проводять ретельне тестування перед повноцінним впровадженням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 партнерські відносини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 закупівлі: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 надає перевагу довгостроковим відносинам із постачальниками хмарних сервісів, оскільки міграція даних між платформами є складною та ризикованою, але для офісних витратних матеріалів регулярно проводять тендери для отримання кращих цінових пропозицій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5D9BD47-0208-406F-AB6A-D36AAB542CD6}"/>
              </a:ext>
            </a:extLst>
          </p:cNvPr>
          <p:cNvSpPr txBox="1">
            <a:spLocks/>
          </p:cNvSpPr>
          <p:nvPr/>
        </p:nvSpPr>
        <p:spPr>
          <a:xfrm>
            <a:off x="2444414" y="269759"/>
            <a:ext cx="669958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приклад стратегічних організаційних чинників у поведінці промислового споживача на прикладі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 «Перша»</a:t>
            </a:r>
          </a:p>
          <a:p>
            <a:pPr marL="45720" indent="0" algn="ctr">
              <a:buNone/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99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1484784"/>
            <a:ext cx="764109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рганізаційні чинники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внутрішні характеристики компанії, що впливають на її закупівельну поведінку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29CC599F-A676-4A8A-A590-D721F82A8486}"/>
              </a:ext>
            </a:extLst>
          </p:cNvPr>
          <p:cNvSpPr txBox="1">
            <a:spLocks/>
          </p:cNvSpPr>
          <p:nvPr/>
        </p:nvSpPr>
        <p:spPr>
          <a:xfrm>
            <a:off x="717210" y="2780928"/>
            <a:ext cx="764109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РОЗГЛЯНУЛИ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організаційні чинники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 організаційні чинники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закупівельного центру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організаційні чинники</a:t>
            </a:r>
          </a:p>
        </p:txBody>
      </p:sp>
    </p:spTree>
    <p:extLst>
      <p:ext uri="{BB962C8B-B14F-4D97-AF65-F5344CB8AC3E}">
        <p14:creationId xmlns:p14="http://schemas.microsoft.com/office/powerpoint/2010/main" val="1051484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Міжособистісні відносини та їх вплив на споживчу поведінку</a:t>
            </a:r>
          </a:p>
          <a:p>
            <a:pPr marL="45720" indent="0" algn="ctr"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66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980728"/>
            <a:ext cx="76410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референтних груп у маркетингу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4D8774-299A-462D-A6B4-7FDE4F4E1FA2}"/>
              </a:ext>
            </a:extLst>
          </p:cNvPr>
          <p:cNvSpPr txBox="1">
            <a:spLocks/>
          </p:cNvSpPr>
          <p:nvPr/>
        </p:nvSpPr>
        <p:spPr>
          <a:xfrm>
            <a:off x="323528" y="1919952"/>
            <a:ext cx="2880320" cy="208823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лідерів думок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інфлюенсерами та експертами галузі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програм амбасадорів бренду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testimonials (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відгуків) від авторитетних осіб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31ACB662-6559-40F1-8C09-716177432DCE}"/>
              </a:ext>
            </a:extLst>
          </p:cNvPr>
          <p:cNvSpPr txBox="1">
            <a:spLocks/>
          </p:cNvSpPr>
          <p:nvPr/>
        </p:nvSpPr>
        <p:spPr>
          <a:xfrm>
            <a:off x="3275856" y="1919952"/>
            <a:ext cx="2880320" cy="230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відчуття спільноти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програм лояльності з елементами ексклюзивності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спеціальних заходів для користувачів продукту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онлайн-спільнот навколо бренду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8D96EE4-3F36-46E9-9505-ED6B36DC05FF}"/>
              </a:ext>
            </a:extLst>
          </p:cNvPr>
          <p:cNvSpPr txBox="1">
            <a:spLocks/>
          </p:cNvSpPr>
          <p:nvPr/>
        </p:nvSpPr>
        <p:spPr>
          <a:xfrm>
            <a:off x="3275856" y="4293096"/>
            <a:ext cx="2870639" cy="230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соціального доказу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Акцентування на популярності продукту: «Вибір мільйонів»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 статистики користувачів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 користувацьких відгуків і оцінок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42AB3D89-F879-4FA5-B5F3-08E1C2358367}"/>
              </a:ext>
            </a:extLst>
          </p:cNvPr>
          <p:cNvSpPr txBox="1">
            <a:spLocks/>
          </p:cNvSpPr>
          <p:nvPr/>
        </p:nvSpPr>
        <p:spPr>
          <a:xfrm>
            <a:off x="323528" y="4077072"/>
            <a:ext cx="2880320" cy="230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 належності до групи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продукту в контексті бажаної соціальної групи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Акцентування на цінностях, які поділяє цільова референтна група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стилю життя, до якого прагне споживач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4A62EF1-A020-43F1-B140-B931DB395865}"/>
              </a:ext>
            </a:extLst>
          </p:cNvPr>
          <p:cNvSpPr txBox="1">
            <a:spLocks/>
          </p:cNvSpPr>
          <p:nvPr/>
        </p:nvSpPr>
        <p:spPr>
          <a:xfrm>
            <a:off x="6228184" y="1917437"/>
            <a:ext cx="2592288" cy="230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 негативним референтним групам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продукту як засобу дистанціювання від небажаних груп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Підкреслення унікальних переваг, недоступних для інших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7FE2E30E-BA21-4C56-BABA-8E3B124F77A4}"/>
              </a:ext>
            </a:extLst>
          </p:cNvPr>
          <p:cNvSpPr txBox="1">
            <a:spLocks/>
          </p:cNvSpPr>
          <p:nvPr/>
        </p:nvSpPr>
        <p:spPr>
          <a:xfrm>
            <a:off x="6228184" y="4287164"/>
            <a:ext cx="2592288" cy="230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до різних референтних груп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маркетингових повідомлень для різних референтних груп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різних версій продукту для різних сегментів споживачів</a:t>
            </a:r>
            <a:endParaRPr lang="uk-UA" alt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1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179512" y="980728"/>
            <a:ext cx="8784976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чинники споживчої поведінки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внутрішні психологічні процеси, що впливають на прийняття рішень споживачами щодо вибору, купівлі та використання товарів і послуг. Ці чинники діють на індивідуальному рівні та визначають особливості сприйняття, обробки інформації та реакції на маркетингові стимули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D675D-704F-4306-A083-BE81A30194CA}"/>
              </a:ext>
            </a:extLst>
          </p:cNvPr>
          <p:cNvSpPr txBox="1"/>
          <p:nvPr/>
        </p:nvSpPr>
        <p:spPr>
          <a:xfrm>
            <a:off x="179512" y="2420888"/>
            <a:ext cx="878497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психологічних чинників споживчої поведінки належать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внутрішні спонукання, що активізують поведінку та спрямовують її на задоволення певних потреб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 відбору, організації та інтерпретації інформації, що надходить через органи чуття, формуючи цілісну картину світу та конкретних продуктів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зміни в поведінці споживача внаслідок досвіду 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та переконання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стійкі оцінні судження щодо об'єктів, людей чи ідей, що формують схильність до певної поведінки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афективні стани, що можуть значно впливати на прийняття рішень, часто на підсвідомому рівні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процеси запам'ятовування, зберігання та відтворення інформації про бренди, товари, минулий досвід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характеристик, що визначають стійкі патерни реакцій на зовнішні стимули</a:t>
            </a:r>
          </a:p>
          <a:p>
            <a:pPr indent="-342900">
              <a:buFont typeface="+mj-lt"/>
              <a:buAutoNum type="arabicPeriod"/>
              <a:tabLst>
                <a:tab pos="88900" algn="l"/>
                <a:tab pos="176213" algn="l"/>
                <a:tab pos="358775" algn="l"/>
              </a:tabLst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стиль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характерний спосіб життя, що проявляється в інтересах, діяльності та поглядах людини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6D920-78A5-4456-9790-0264B844BE7D}"/>
              </a:ext>
            </a:extLst>
          </p:cNvPr>
          <p:cNvSpPr txBox="1"/>
          <p:nvPr/>
        </p:nvSpPr>
        <p:spPr>
          <a:xfrm>
            <a:off x="167340" y="5991096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цих чинників дозволяє маркетологам розробляти ефективніші стратегії впливу на споживачів та краще задовольняти їхні потреби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56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2627784" y="548680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Testimonials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C502B1-259E-43EC-81A4-990F79EB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07" y="1448780"/>
            <a:ext cx="3495153" cy="16360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C87ACC-7B2B-458F-A319-B53DF7057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69" y="1126169"/>
            <a:ext cx="4067944" cy="19586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636612-6A21-4E9C-AC4C-57966FACB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41241"/>
            <a:ext cx="9144000" cy="37167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C0B2FD-57EF-4DDA-85CF-906E05B4F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2564904"/>
            <a:ext cx="2619741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5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980728"/>
            <a:ext cx="764109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як ключовий фактор впливу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4D8774-299A-462D-A6B4-7FDE4F4E1FA2}"/>
              </a:ext>
            </a:extLst>
          </p:cNvPr>
          <p:cNvSpPr txBox="1">
            <a:spLocks/>
          </p:cNvSpPr>
          <p:nvPr/>
        </p:nvSpPr>
        <p:spPr>
          <a:xfrm>
            <a:off x="251520" y="1556794"/>
            <a:ext cx="2880320" cy="8267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споживчих звичок та вподобань між поколіннями</a:t>
            </a:r>
            <a:endParaRPr lang="uk-UA" alt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31ACB662-6559-40F1-8C09-716177432DCE}"/>
              </a:ext>
            </a:extLst>
          </p:cNvPr>
          <p:cNvSpPr txBox="1">
            <a:spLocks/>
          </p:cNvSpPr>
          <p:nvPr/>
        </p:nvSpPr>
        <p:spPr>
          <a:xfrm>
            <a:off x="251890" y="3919005"/>
            <a:ext cx="2880320" cy="1428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 послуги</a:t>
            </a:r>
          </a:p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часто відкривають рахунки в тих самих банках, що й батьки. ПриватБанк в Україні створив спеціальні «сімейні» пакети послуг, враховуючи цю тенденцію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8D96EE4-3F36-46E9-9505-ED6B36DC05FF}"/>
              </a:ext>
            </a:extLst>
          </p:cNvPr>
          <p:cNvSpPr txBox="1">
            <a:spLocks/>
          </p:cNvSpPr>
          <p:nvPr/>
        </p:nvSpPr>
        <p:spPr>
          <a:xfrm>
            <a:off x="3244989" y="2467181"/>
            <a:ext cx="2870639" cy="15782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показало, що діти впливають на 75% рішень щодо купівлі сніданків.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Kellogg's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 персонажів мультфільмів на упаковках, орієнтуючись на дітей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42AB3D89-F879-4FA5-B5F3-08E1C2358367}"/>
              </a:ext>
            </a:extLst>
          </p:cNvPr>
          <p:cNvSpPr txBox="1">
            <a:spLocks/>
          </p:cNvSpPr>
          <p:nvPr/>
        </p:nvSpPr>
        <p:spPr>
          <a:xfrm>
            <a:off x="251520" y="2467181"/>
            <a:ext cx="2880320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 побутової хімії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Procter &amp; Gamble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 дослідження, які показали, що 65% споживачів використовують ті ж бренди пральних порошків, що й їхні батьки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4A62EF1-A020-43F1-B140-B931DB395865}"/>
              </a:ext>
            </a:extLst>
          </p:cNvPr>
          <p:cNvSpPr txBox="1">
            <a:spLocks/>
          </p:cNvSpPr>
          <p:nvPr/>
        </p:nvSpPr>
        <p:spPr>
          <a:xfrm>
            <a:off x="6228184" y="1556792"/>
            <a:ext cx="2592288" cy="82671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життєвого циклу сім'ї на споживчу поведінку</a:t>
            </a:r>
            <a:endParaRPr lang="uk-UA" alt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5F7DB73A-209C-492B-8A2B-C3D441AD52D6}"/>
              </a:ext>
            </a:extLst>
          </p:cNvPr>
          <p:cNvSpPr txBox="1">
            <a:spLocks/>
          </p:cNvSpPr>
          <p:nvPr/>
        </p:nvSpPr>
        <p:spPr>
          <a:xfrm>
            <a:off x="251520" y="5370829"/>
            <a:ext cx="2880320" cy="9788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 та кулінарні вподобання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Хлібокомбінат «Кулиничі» часто згадує «бабусині рецепти», апелюючи до сімейних традицій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5FE0EE97-8E80-4346-9CA3-882F8FE6AAB1}"/>
              </a:ext>
            </a:extLst>
          </p:cNvPr>
          <p:cNvSpPr txBox="1">
            <a:spLocks/>
          </p:cNvSpPr>
          <p:nvPr/>
        </p:nvSpPr>
        <p:spPr>
          <a:xfrm>
            <a:off x="3235308" y="1556793"/>
            <a:ext cx="2880320" cy="82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як ініціатори в сімейних покупках</a:t>
            </a:r>
            <a:endParaRPr lang="uk-UA" alt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DE85B43C-295B-49EC-988D-73B98952CCE0}"/>
              </a:ext>
            </a:extLst>
          </p:cNvPr>
          <p:cNvSpPr txBox="1">
            <a:spLocks/>
          </p:cNvSpPr>
          <p:nvPr/>
        </p:nvSpPr>
        <p:spPr>
          <a:xfrm>
            <a:off x="3244989" y="4129097"/>
            <a:ext cx="2870639" cy="1866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дослідженням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Central, 70%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консультуються з дітьми при купівлі нових технологій.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 рекламу, де діти демонструють батькам можливості нових гаджетів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CE239A4-32F7-4039-AE09-185EDCF9B004}"/>
              </a:ext>
            </a:extLst>
          </p:cNvPr>
          <p:cNvSpPr txBox="1">
            <a:spLocks/>
          </p:cNvSpPr>
          <p:nvPr/>
        </p:nvSpPr>
        <p:spPr>
          <a:xfrm>
            <a:off x="6228185" y="2488814"/>
            <a:ext cx="2592288" cy="1346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сім'ї без дітей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IKEA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 меблі для невеликих квартир, пропонуючи функціональні рішення для обмеженого простору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23279D20-7188-46B1-A31F-ABDB93FB6AA4}"/>
              </a:ext>
            </a:extLst>
          </p:cNvPr>
          <p:cNvSpPr txBox="1">
            <a:spLocks/>
          </p:cNvSpPr>
          <p:nvPr/>
        </p:nvSpPr>
        <p:spPr>
          <a:xfrm>
            <a:off x="6222314" y="3919006"/>
            <a:ext cx="2592287" cy="9964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 з малими дітьми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Volvo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будує маркетингову стратегію на безпеці автомобілів для сімей з дітьми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86FEC977-B7CB-40D8-86CA-1C8BD51295D6}"/>
              </a:ext>
            </a:extLst>
          </p:cNvPr>
          <p:cNvSpPr txBox="1">
            <a:spLocks/>
          </p:cNvSpPr>
          <p:nvPr/>
        </p:nvSpPr>
        <p:spPr>
          <a:xfrm>
            <a:off x="6228777" y="4999123"/>
            <a:ext cx="2592287" cy="12124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Спорожніле гніздо»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nest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Круїзні компанії як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Caribbean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орієнтуються на пари 50+</a:t>
            </a: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15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751453" y="980728"/>
            <a:ext cx="764109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думок та вірусний маркетинг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31ACB662-6559-40F1-8C09-716177432DCE}"/>
              </a:ext>
            </a:extLst>
          </p:cNvPr>
          <p:cNvSpPr txBox="1">
            <a:spLocks/>
          </p:cNvSpPr>
          <p:nvPr/>
        </p:nvSpPr>
        <p:spPr>
          <a:xfrm>
            <a:off x="461674" y="3645024"/>
            <a:ext cx="2880320" cy="24564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та типи лідерів думок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Мега-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інфлюенсери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знаменитості, понад 1 млн підписників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Макро-інфлюенсери: галузеві експерти, 100-999 тис. підписників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Мікро-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інфлюенсери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10-99 тис. підписників, висока залученість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Нано-інфлюенсери: до 10 тис. підписників, максимальна автентичність</a:t>
            </a:r>
          </a:p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42AB3D89-F879-4FA5-B5F3-08E1C2358367}"/>
              </a:ext>
            </a:extLst>
          </p:cNvPr>
          <p:cNvSpPr txBox="1">
            <a:spLocks/>
          </p:cNvSpPr>
          <p:nvPr/>
        </p:nvSpPr>
        <p:spPr>
          <a:xfrm>
            <a:off x="467544" y="1835415"/>
            <a:ext cx="2880320" cy="16515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лідера думок</a:t>
            </a:r>
          </a:p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мають значний вплив на споживчий вибір інших </a:t>
            </a:r>
          </a:p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 як посередники між ЗМІ та споживачами </a:t>
            </a:r>
          </a:p>
          <a:p>
            <a:pPr marL="0"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високим соціальним капіталом та довірою аудиторії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CE239A4-32F7-4039-AE09-185EDCF9B004}"/>
              </a:ext>
            </a:extLst>
          </p:cNvPr>
          <p:cNvSpPr txBox="1">
            <a:spLocks/>
          </p:cNvSpPr>
          <p:nvPr/>
        </p:nvSpPr>
        <p:spPr>
          <a:xfrm>
            <a:off x="3404979" y="2924944"/>
            <a:ext cx="2592288" cy="2313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двоетапної комунікації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→ Лідери думок → Масова аудиторія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думок фільтрують, інтерпретують та передають інформацію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 «соціального доказу» посилює переконливість повідомлень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23279D20-7188-46B1-A31F-ABDB93FB6AA4}"/>
              </a:ext>
            </a:extLst>
          </p:cNvPr>
          <p:cNvSpPr txBox="1">
            <a:spLocks/>
          </p:cNvSpPr>
          <p:nvPr/>
        </p:nvSpPr>
        <p:spPr>
          <a:xfrm>
            <a:off x="6057327" y="1805842"/>
            <a:ext cx="2592287" cy="2055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мережі як каталізатори впливу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 масштабувати міжособистісний вплив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 швидкому поширенню вірусного контенту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платформи для взаємодії лідерів думок з аудиторією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86FEC977-B7CB-40D8-86CA-1C8BD51295D6}"/>
              </a:ext>
            </a:extLst>
          </p:cNvPr>
          <p:cNvSpPr txBox="1">
            <a:spLocks/>
          </p:cNvSpPr>
          <p:nvPr/>
        </p:nvSpPr>
        <p:spPr>
          <a:xfrm>
            <a:off x="6057327" y="3933056"/>
            <a:ext cx="2592287" cy="2055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залучення у маркетингові кампанії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Спонсорований контент та колаборації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Амбасадорство бренду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афілійованого маркетингу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User-generated content (UGC)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36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42AB3D89-F879-4FA5-B5F3-08E1C2358367}"/>
              </a:ext>
            </a:extLst>
          </p:cNvPr>
          <p:cNvSpPr txBox="1">
            <a:spLocks/>
          </p:cNvSpPr>
          <p:nvPr/>
        </p:nvSpPr>
        <p:spPr>
          <a:xfrm>
            <a:off x="467544" y="1196752"/>
            <a:ext cx="8208912" cy="165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Амбасадорство бренду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форма маркетингової стратегії, де компанія встановлює довгострокові партнерські відносини з впливовою особою (амбасадором), яка представляє, просуває та втілює цінності бренду перед аудиторією. На відміну від короткострокових рекламних кампаній з інфлюенсерами, амбасадорство передбачає глибшу та тривалішу інтеграцію особи в комунікації бренду.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9024F-A987-46C7-A778-EC7D78CE159E}"/>
              </a:ext>
            </a:extLst>
          </p:cNvPr>
          <p:cNvSpPr txBox="1"/>
          <p:nvPr/>
        </p:nvSpPr>
        <p:spPr>
          <a:xfrm>
            <a:off x="427216" y="2980121"/>
            <a:ext cx="36407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Серена Вільямс і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Тенісистка Серена Вільямс є довгостроковим амбасадором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контрактом вартістю понад $55 млн. Вона не просто носить продукцію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змагань, але й бере участь у розробці власних колекцій спортивного одягу. Серена втілює цінності компанії: перевершення себе, наполегливість та інклюзивність.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Nike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її образ у рекламних кампаніях, а Серена регулярно просуває бренд у соціальних мережах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A0A43-7675-432C-913E-E298E37B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212976"/>
            <a:ext cx="4788024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0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2555776" y="422863"/>
            <a:ext cx="569275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800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середовища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міжособистісні взаємодії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9A989-2B30-42B5-9E4F-752A2916719A}"/>
              </a:ext>
            </a:extLst>
          </p:cNvPr>
          <p:cNvSpPr txBox="1"/>
          <p:nvPr/>
        </p:nvSpPr>
        <p:spPr>
          <a:xfrm>
            <a:off x="323528" y="1349320"/>
            <a:ext cx="408620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форматів комунікації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нових каналів спілкування (месенджери, соцмережі, відеоконференції)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Асинхронність комунікації, коли учасники можуть відповідати з часовою затримкою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одночасно підтримувати контакт із більшою кількістю людей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04A2E-5EA7-4305-9F00-B114AA55DEC1}"/>
              </a:ext>
            </a:extLst>
          </p:cNvPr>
          <p:cNvSpPr txBox="1"/>
          <p:nvPr/>
        </p:nvSpPr>
        <p:spPr>
          <a:xfrm>
            <a:off x="323528" y="3005653"/>
            <a:ext cx="408620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соціальних сигналів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невербальних сигналів (міміка, жести, інтонація) у текстовій комунікації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 цього дефіциту через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емодзі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стікери, меми,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GIF-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нових цифрових соціальних маркерів (швидкість відповіді, статуси «прочитано»)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D3974-9B7A-4FA7-AAEF-28D19D045EC2}"/>
              </a:ext>
            </a:extLst>
          </p:cNvPr>
          <p:cNvSpPr txBox="1"/>
          <p:nvPr/>
        </p:nvSpPr>
        <p:spPr>
          <a:xfrm>
            <a:off x="323528" y="4668452"/>
            <a:ext cx="408620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соціального капіталу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підтримувати «слабкі зв'язки» з ширшим колом знайомих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нових спільнот за інтересами, незалежно від географії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Демократизація доступу до експертів та лідерів думок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BDFFB-002F-45C8-844B-E6E526A92CB9}"/>
              </a:ext>
            </a:extLst>
          </p:cNvPr>
          <p:cNvSpPr txBox="1"/>
          <p:nvPr/>
        </p:nvSpPr>
        <p:spPr>
          <a:xfrm>
            <a:off x="4499992" y="1352816"/>
            <a:ext cx="4392488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ефекти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«Ефект розгальмовування» – люди часто висловлюються відвертіше онлайн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«соціального порівняння» через ідеалізовані образи в соцмережах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поверхневості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взаємодій при великій їх кількості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 втома» від постійної доступності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C1C4E-2139-4EC2-B0FD-E7A144F069B2}"/>
              </a:ext>
            </a:extLst>
          </p:cNvPr>
          <p:cNvSpPr txBox="1"/>
          <p:nvPr/>
        </p:nvSpPr>
        <p:spPr>
          <a:xfrm>
            <a:off x="4499992" y="3212976"/>
            <a:ext cx="4392488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маркетингові комунікації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Персоналізація взаємодії брендів зі споживачами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соціального доказу та рекомендацій в цифровому середовищі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онлайн-спільнот навколо брендів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програм лояльності з елементами гейміфікації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6F513-BE87-4061-A9DF-37C462A56612}"/>
              </a:ext>
            </a:extLst>
          </p:cNvPr>
          <p:cNvSpPr txBox="1"/>
          <p:nvPr/>
        </p:nvSpPr>
        <p:spPr>
          <a:xfrm>
            <a:off x="4511578" y="4833822"/>
            <a:ext cx="4380902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Соціокультурні наслідки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моделей встановлення і підтримання відносин (зокрема романтичних)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робочої комунікації (віддалена робота, цифрові команди)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Переосмислення понять приватності, довіри та автентичності</a:t>
            </a:r>
          </a:p>
        </p:txBody>
      </p:sp>
    </p:spTree>
    <p:extLst>
      <p:ext uri="{BB962C8B-B14F-4D97-AF65-F5344CB8AC3E}">
        <p14:creationId xmlns:p14="http://schemas.microsoft.com/office/powerpoint/2010/main" val="3148100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414" y="2875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2F9E8271-9876-2092-6648-72DDD55C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7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827584" y="1484784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як рушійна сила споживчої поведінки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1691680" y="2132856"/>
            <a:ext cx="5760640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споживача 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внутрішній процес, що спонукає людину до дії, спрямовує та підтримує цілеспрямовану поведінку щодо придбання товарів чи послуг для задоволення власних потреб</a:t>
            </a:r>
          </a:p>
        </p:txBody>
      </p:sp>
    </p:spTree>
    <p:extLst>
      <p:ext uri="{BB962C8B-B14F-4D97-AF65-F5344CB8AC3E}">
        <p14:creationId xmlns:p14="http://schemas.microsoft.com/office/powerpoint/2010/main" val="16046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827584" y="1094475"/>
            <a:ext cx="76328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як рушійна сила споживчої поведінки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4499992" y="1598677"/>
            <a:ext cx="4392488" cy="1138773"/>
          </a:xfrm>
          <a:prstGeom prst="rect">
            <a:avLst/>
          </a:prstGeom>
          <a:solidFill>
            <a:srgbClr val="FCC4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та напрям мотивації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визначають інтенсивність пошуку способів задоволення потреби та конкретний шлях її задоволення (вибір між альтернативами)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7435E-91AA-4F6F-9A0C-D6E5DF7E5889}"/>
              </a:ext>
            </a:extLst>
          </p:cNvPr>
          <p:cNvSpPr txBox="1"/>
          <p:nvPr/>
        </p:nvSpPr>
        <p:spPr>
          <a:xfrm>
            <a:off x="310120" y="5051590"/>
            <a:ext cx="4068059" cy="1400383"/>
          </a:xfrm>
          <a:prstGeom prst="rect">
            <a:avLst/>
          </a:prstGeom>
          <a:solidFill>
            <a:srgbClr val="FCBCE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 та підсвідомі мотиви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споживачі часто не усвідомлюють справжні причини своїх дій, що робить дослідження мотивації складним, але критично важливим для маркетингу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BAE6E-38EA-4C0A-9A13-A9BF55C247E6}"/>
              </a:ext>
            </a:extLst>
          </p:cNvPr>
          <p:cNvSpPr txBox="1"/>
          <p:nvPr/>
        </p:nvSpPr>
        <p:spPr>
          <a:xfrm>
            <a:off x="303433" y="3316527"/>
            <a:ext cx="4074746" cy="1661993"/>
          </a:xfrm>
          <a:prstGeom prst="rect">
            <a:avLst/>
          </a:prstGeom>
          <a:solidFill>
            <a:srgbClr val="FBAFE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як джерело мотивації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всі споживчі мотиви беруть початок у потребах (фізіологічних, соціальних, психологічних), які трансформуються у конкретні бажання придбати певний товар/послугу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34E78-CC18-4A06-B7DB-C6B70FC10023}"/>
              </a:ext>
            </a:extLst>
          </p:cNvPr>
          <p:cNvSpPr txBox="1"/>
          <p:nvPr/>
        </p:nvSpPr>
        <p:spPr>
          <a:xfrm>
            <a:off x="303433" y="1598677"/>
            <a:ext cx="4074746" cy="1661993"/>
          </a:xfrm>
          <a:prstGeom prst="rect">
            <a:avLst/>
          </a:prstGeom>
          <a:solidFill>
            <a:srgbClr val="F98BE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мотиваційного процесу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мотивація виникає як відповідь на незадоволену потребу, створюючи стан напруження, який людина прагне зменшити або усунути через споживчу поведінку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C177F-84B9-4100-AB0D-BD52792763D2}"/>
              </a:ext>
            </a:extLst>
          </p:cNvPr>
          <p:cNvSpPr txBox="1"/>
          <p:nvPr/>
        </p:nvSpPr>
        <p:spPr>
          <a:xfrm>
            <a:off x="4499991" y="2778830"/>
            <a:ext cx="4392487" cy="1138773"/>
          </a:xfrm>
          <a:prstGeom prst="rect">
            <a:avLst/>
          </a:prstGeom>
          <a:solidFill>
            <a:srgbClr val="FDCFF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 мотивації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мотивація змінюється з часом під впливом внутрішніх (досвід, настрій) та зовнішніх (соціальні впливи, маркетингові стимули) чинників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7ED7C-5F7A-49AF-83D7-8C29ADA13E2C}"/>
              </a:ext>
            </a:extLst>
          </p:cNvPr>
          <p:cNvSpPr txBox="1"/>
          <p:nvPr/>
        </p:nvSpPr>
        <p:spPr>
          <a:xfrm>
            <a:off x="4499990" y="3970040"/>
            <a:ext cx="4392487" cy="1138773"/>
          </a:xfrm>
          <a:prstGeom prst="rect">
            <a:avLst/>
          </a:prstGeom>
          <a:solidFill>
            <a:srgbClr val="FDD7F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Багатомотивність поведінки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більшість споживчих рішень зумовлені не одним, а комплексом мотивів різної сили та спрямованості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8C449-85A2-41C9-AC5F-B3A1B2A8D03C}"/>
              </a:ext>
            </a:extLst>
          </p:cNvPr>
          <p:cNvSpPr txBox="1"/>
          <p:nvPr/>
        </p:nvSpPr>
        <p:spPr>
          <a:xfrm>
            <a:off x="4499990" y="5170470"/>
            <a:ext cx="4392487" cy="1138773"/>
          </a:xfrm>
          <a:prstGeom prst="rect">
            <a:avLst/>
          </a:prstGeom>
          <a:solidFill>
            <a:srgbClr val="FEE2F8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впливу 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розуміння мотивації дозволяє маркетологам створювати цільові пропозиції, що активують конкретні мотиви споживачів та стимулюють бажану поведінку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755576" y="777188"/>
            <a:ext cx="763284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потреби самоактуалізації та етичного споживання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611560" y="2132856"/>
            <a:ext cx="4032448" cy="3754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Outdoor-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побудував стратегію на задоволенні потреб вищого рівня через екологічну свідомість: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Buy This Jacket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закликала споживачів купувати менше, але якісніше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Worn Wear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 ремонтувати одяг замість купівлі нового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продажів компанія віддає на захист навколишнього середовища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задовольняють потребу в значущості та відповідальності, обираючи бренд з чіткою екологічною позицією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FA289-71D7-4588-BA78-DCEBCDE2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93" y="2098961"/>
            <a:ext cx="3720311" cy="4042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A40CFB-DD93-4875-8DF0-B6702A89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548" y="196662"/>
            <a:ext cx="2475008" cy="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EB2ED-3488-4B9E-B4CC-760246CDDBC9}"/>
              </a:ext>
            </a:extLst>
          </p:cNvPr>
          <p:cNvSpPr txBox="1"/>
          <p:nvPr/>
        </p:nvSpPr>
        <p:spPr>
          <a:xfrm>
            <a:off x="755576" y="777188"/>
            <a:ext cx="763284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</a:p>
          <a:p>
            <a:pPr algn="ctr"/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потреби самоактуалізації та етичного споживання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7AFD-1F47-4CC3-B3D4-BB4073F95563}"/>
              </a:ext>
            </a:extLst>
          </p:cNvPr>
          <p:cNvSpPr txBox="1"/>
          <p:nvPr/>
        </p:nvSpPr>
        <p:spPr>
          <a:xfrm>
            <a:off x="539552" y="3972405"/>
            <a:ext cx="8208912" cy="2185214"/>
          </a:xfrm>
          <a:prstGeom prst="rect">
            <a:avLst/>
          </a:prstGeom>
          <a:solidFill>
            <a:srgbClr val="E6DFD2"/>
          </a:solidFill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«Зношений одяг» (</a:t>
            </a:r>
            <a:r>
              <a:rPr lang="uk-UA" alt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Worn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®) дозволяє вам здавати та купувати вживаний одяг </a:t>
            </a:r>
            <a:r>
              <a:rPr lang="uk-UA" alt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одягу опиняється на звалищах або спалюється.* Одна з найкращих речей, яку ми можемо зробити для планети – продовжувати використовувати речі довше та зменшувати наше загальне споживання. Це означає купувати менше, більше ремонтувати та здавати спорядження, коли воно вам більше не потрібне.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uk-UA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показник у США, Агентство з охорони навколишнього середовища, 2018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138CF7-362B-470F-B2B1-F7D4CEEC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683"/>
            <a:ext cx="9144000" cy="194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8A4516-6809-48C3-A446-D85458F2A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548" y="196662"/>
            <a:ext cx="2475008" cy="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7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11572</TotalTime>
  <Words>4865</Words>
  <Application>Microsoft Office PowerPoint</Application>
  <PresentationFormat>Екран (4:3)</PresentationFormat>
  <Paragraphs>499</Paragraphs>
  <Slides>55</Slides>
  <Notes>6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55</vt:i4>
      </vt:variant>
    </vt:vector>
  </HeadingPairs>
  <TitlesOfParts>
    <vt:vector size="61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Поведінка споживача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маркетинг</dc:title>
  <dc:creator>admin</dc:creator>
  <cp:lastModifiedBy>User</cp:lastModifiedBy>
  <cp:revision>840</cp:revision>
  <dcterms:created xsi:type="dcterms:W3CDTF">2021-03-05T12:47:04Z</dcterms:created>
  <dcterms:modified xsi:type="dcterms:W3CDTF">2025-03-23T17:46:49Z</dcterms:modified>
</cp:coreProperties>
</file>