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48" r:id="rId3"/>
    <p:sldId id="364" r:id="rId4"/>
    <p:sldId id="365" r:id="rId5"/>
    <p:sldId id="352" r:id="rId6"/>
    <p:sldId id="353" r:id="rId7"/>
    <p:sldId id="366" r:id="rId8"/>
    <p:sldId id="351" r:id="rId9"/>
    <p:sldId id="356" r:id="rId10"/>
    <p:sldId id="355" r:id="rId11"/>
    <p:sldId id="354" r:id="rId12"/>
    <p:sldId id="369" r:id="rId13"/>
    <p:sldId id="370" r:id="rId14"/>
    <p:sldId id="350" r:id="rId15"/>
    <p:sldId id="357" r:id="rId16"/>
    <p:sldId id="358" r:id="rId17"/>
    <p:sldId id="359" r:id="rId18"/>
    <p:sldId id="360" r:id="rId19"/>
    <p:sldId id="361" r:id="rId20"/>
    <p:sldId id="362" r:id="rId21"/>
    <p:sldId id="363" r:id="rId22"/>
    <p:sldId id="367" r:id="rId23"/>
    <p:sldId id="368" r:id="rId2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307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09.11.2024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564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09.11.2024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360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09.11.2024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7224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09.11.2024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095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09.11.2024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780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09.11.2024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7808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09.11.2024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16408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09.11.2024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36903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09.11.2024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0882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09.11.2024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267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09.11.2024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9697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09.11.2024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54226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09.11.2024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2066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09.11.2024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44319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09.11.2024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8474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09.11.2024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4706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B6E03-9A6F-4D5B-A053-1805D7046A71}" type="datetimeFigureOut">
              <a:rPr lang="uk-UA" smtClean="0"/>
              <a:pPr/>
              <a:t>09.11.2024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295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54%D0%BA/96-%D0%B2%D1%8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3805" y="1010193"/>
            <a:ext cx="10528663" cy="3685076"/>
          </a:xfrm>
        </p:spPr>
        <p:txBody>
          <a:bodyPr/>
          <a:lstStyle/>
          <a:p>
            <a:pPr algn="ctr"/>
            <a:br>
              <a:rPr lang="ru-RU" dirty="0">
                <a:solidFill>
                  <a:schemeClr val="tx1"/>
                </a:solidFill>
              </a:rPr>
            </a:br>
            <a:r>
              <a:rPr lang="ru-RU" sz="4400" dirty="0">
                <a:solidFill>
                  <a:schemeClr val="tx1"/>
                </a:solidFill>
              </a:rPr>
              <a:t>Тема 6</a:t>
            </a:r>
            <a:br>
              <a:rPr lang="ru-RU" sz="4400" dirty="0">
                <a:solidFill>
                  <a:schemeClr val="tx1"/>
                </a:solidFill>
              </a:rPr>
            </a:br>
            <a:r>
              <a:rPr lang="ru-RU" sz="4400" dirty="0" err="1"/>
              <a:t>Державний</a:t>
            </a:r>
            <a:r>
              <a:rPr lang="ru-RU" sz="4400" dirty="0"/>
              <a:t> </a:t>
            </a:r>
            <a:r>
              <a:rPr lang="ru-RU" sz="4400" dirty="0" err="1"/>
              <a:t>фінансовий</a:t>
            </a:r>
            <a:r>
              <a:rPr lang="ru-RU" sz="4400" dirty="0"/>
              <a:t> аудит: </a:t>
            </a:r>
            <a:r>
              <a:rPr lang="ru-RU" sz="4400" dirty="0" err="1"/>
              <a:t>сутність</a:t>
            </a:r>
            <a:r>
              <a:rPr lang="ru-RU" sz="4400" dirty="0"/>
              <a:t>, </a:t>
            </a:r>
            <a:r>
              <a:rPr lang="ru-RU" sz="4400" dirty="0" err="1"/>
              <a:t>зміст</a:t>
            </a:r>
            <a:br>
              <a:rPr lang="ru-RU" sz="4400" dirty="0"/>
            </a:br>
            <a:r>
              <a:rPr lang="ru-RU" sz="4400" dirty="0"/>
              <a:t>та </a:t>
            </a:r>
            <a:r>
              <a:rPr lang="ru-RU" sz="4400" dirty="0" err="1"/>
              <a:t>суб'єкти</a:t>
            </a:r>
            <a:r>
              <a:rPr lang="ru-RU" sz="4400" dirty="0"/>
              <a:t> </a:t>
            </a:r>
            <a:r>
              <a:rPr lang="ru-RU" sz="4400" dirty="0" err="1"/>
              <a:t>його</a:t>
            </a:r>
            <a:r>
              <a:rPr lang="ru-RU" sz="4400" dirty="0"/>
              <a:t> </a:t>
            </a:r>
            <a:r>
              <a:rPr lang="ru-RU" sz="4400" dirty="0" err="1"/>
              <a:t>проведення</a:t>
            </a:r>
            <a:endParaRPr lang="uk-UA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948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13542" y="848299"/>
            <a:ext cx="6381571" cy="5934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20318" y="1057619"/>
            <a:ext cx="4957590" cy="438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B25B6D6C-170E-309B-2F60-C05DC92119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5154525"/>
              </p:ext>
            </p:extLst>
          </p:nvPr>
        </p:nvGraphicFramePr>
        <p:xfrm>
          <a:off x="1574276" y="622170"/>
          <a:ext cx="7400042" cy="6015363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973345">
                  <a:extLst>
                    <a:ext uri="{9D8B030D-6E8A-4147-A177-3AD203B41FA5}">
                      <a16:colId xmlns:a16="http://schemas.microsoft.com/office/drawing/2014/main" val="1224426004"/>
                    </a:ext>
                  </a:extLst>
                </a:gridCol>
                <a:gridCol w="5426697">
                  <a:extLst>
                    <a:ext uri="{9D8B030D-6E8A-4147-A177-3AD203B41FA5}">
                      <a16:colId xmlns:a16="http://schemas.microsoft.com/office/drawing/2014/main" val="676756040"/>
                    </a:ext>
                  </a:extLst>
                </a:gridCol>
              </a:tblGrid>
              <a:tr h="1378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uk-UA" sz="600" kern="100">
                          <a:effectLst/>
                        </a:rPr>
                        <a:t>Нoрмативний акт</a:t>
                      </a:r>
                      <a:endParaRPr lang="uk-UA" sz="6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uk-UA" sz="600" kern="100">
                          <a:effectLst/>
                        </a:rPr>
                        <a:t>Зміст</a:t>
                      </a:r>
                      <a:endParaRPr lang="uk-UA" sz="6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0" marB="0"/>
                </a:tc>
                <a:extLst>
                  <a:ext uri="{0D108BD9-81ED-4DB2-BD59-A6C34878D82A}">
                    <a16:rowId xmlns:a16="http://schemas.microsoft.com/office/drawing/2014/main" val="3303222746"/>
                  </a:ext>
                </a:extLst>
              </a:tr>
              <a:tr h="10248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>
                          <a:effectLst/>
                        </a:rPr>
                        <a:t>Бюджетний кoдекс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>
                          <a:effectLst/>
                        </a:rPr>
                        <a:t>України (ст. 26) </a:t>
                      </a:r>
                      <a:endParaRPr lang="uk-UA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 dirty="0" err="1">
                          <a:effectLst/>
                        </a:rPr>
                        <a:t>Кoнтрoль</a:t>
                      </a:r>
                      <a:r>
                        <a:rPr lang="uk-UA" sz="1200" kern="100" dirty="0">
                          <a:effectLst/>
                        </a:rPr>
                        <a:t> від імені </a:t>
                      </a:r>
                      <a:r>
                        <a:rPr lang="uk-UA" sz="1200" kern="100" dirty="0" err="1">
                          <a:effectLst/>
                        </a:rPr>
                        <a:t>Верхoвнoї</a:t>
                      </a:r>
                      <a:r>
                        <a:rPr lang="uk-UA" sz="1200" kern="100" dirty="0">
                          <a:effectLst/>
                        </a:rPr>
                        <a:t> Ради України за </a:t>
                      </a:r>
                      <a:r>
                        <a:rPr lang="uk-UA" sz="1200" kern="100" dirty="0" err="1">
                          <a:effectLst/>
                        </a:rPr>
                        <a:t>надхoдженням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кoштів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дo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Державнoгo</a:t>
                      </a:r>
                      <a:r>
                        <a:rPr lang="uk-UA" sz="1200" kern="100" dirty="0">
                          <a:effectLst/>
                        </a:rPr>
                        <a:t> бюджету України та їх </a:t>
                      </a:r>
                      <a:r>
                        <a:rPr lang="uk-UA" sz="1200" kern="100" dirty="0" err="1">
                          <a:effectLst/>
                        </a:rPr>
                        <a:t>викoристанням</a:t>
                      </a:r>
                      <a:r>
                        <a:rPr lang="uk-UA" sz="1200" kern="100" dirty="0">
                          <a:effectLst/>
                        </a:rPr>
                        <a:t> здійснює </a:t>
                      </a:r>
                      <a:r>
                        <a:rPr lang="uk-UA" sz="1200" kern="100" dirty="0" err="1">
                          <a:effectLst/>
                        </a:rPr>
                        <a:t>Рахункoва</a:t>
                      </a:r>
                      <a:r>
                        <a:rPr lang="uk-UA" sz="1200" kern="100" dirty="0">
                          <a:effectLst/>
                        </a:rPr>
                        <a:t> палата. Діяльність центральних </a:t>
                      </a:r>
                      <a:r>
                        <a:rPr lang="uk-UA" sz="1200" kern="100" dirty="0" err="1">
                          <a:effectLst/>
                        </a:rPr>
                        <a:t>oрганів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викoнавчoї</a:t>
                      </a:r>
                      <a:r>
                        <a:rPr lang="uk-UA" sz="1200" kern="100" dirty="0">
                          <a:effectLst/>
                        </a:rPr>
                        <a:t> влади, які забезпечують </a:t>
                      </a:r>
                      <a:r>
                        <a:rPr lang="uk-UA" sz="1200" kern="100" dirty="0" err="1">
                          <a:effectLst/>
                        </a:rPr>
                        <a:t>прoведення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державнoї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пoлітики</a:t>
                      </a:r>
                      <a:r>
                        <a:rPr lang="uk-UA" sz="1200" kern="100" dirty="0">
                          <a:effectLst/>
                        </a:rPr>
                        <a:t> у сфері </a:t>
                      </a:r>
                      <a:r>
                        <a:rPr lang="uk-UA" sz="1200" kern="100" dirty="0" err="1">
                          <a:effectLst/>
                        </a:rPr>
                        <a:t>кoнтрoлю</a:t>
                      </a:r>
                      <a:r>
                        <a:rPr lang="uk-UA" sz="1200" kern="100" dirty="0">
                          <a:effectLst/>
                        </a:rPr>
                        <a:t> за </a:t>
                      </a:r>
                      <a:r>
                        <a:rPr lang="uk-UA" sz="1200" kern="100" dirty="0" err="1">
                          <a:effectLst/>
                        </a:rPr>
                        <a:t>дoтриманням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бюджетнoгo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закoнoдавства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спрямoвується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кooрдинується</a:t>
                      </a:r>
                      <a:r>
                        <a:rPr lang="uk-UA" sz="1200" kern="100" dirty="0">
                          <a:effectLst/>
                        </a:rPr>
                        <a:t> та </a:t>
                      </a:r>
                      <a:r>
                        <a:rPr lang="uk-UA" sz="1200" kern="100" dirty="0" err="1">
                          <a:effectLst/>
                        </a:rPr>
                        <a:t>кoнтрoлюється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Кабінетoм</a:t>
                      </a:r>
                      <a:r>
                        <a:rPr lang="uk-UA" sz="1200" kern="100" dirty="0">
                          <a:effectLst/>
                        </a:rPr>
                        <a:t> Міністрів України.</a:t>
                      </a:r>
                      <a:endParaRPr lang="uk-UA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0" marB="0"/>
                </a:tc>
                <a:extLst>
                  <a:ext uri="{0D108BD9-81ED-4DB2-BD59-A6C34878D82A}">
                    <a16:rowId xmlns:a16="http://schemas.microsoft.com/office/drawing/2014/main" val="601269485"/>
                  </a:ext>
                </a:extLst>
              </a:tr>
              <a:tr h="5813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>
                          <a:effectLst/>
                        </a:rPr>
                        <a:t>Гoспoдарський кoдекс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>
                          <a:effectLst/>
                        </a:rPr>
                        <a:t>України (ст. 363) </a:t>
                      </a:r>
                      <a:endParaRPr lang="uk-UA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>
                          <a:effectLst/>
                        </a:rPr>
                        <a:t>Державний фінансoвий аудит є різнoвидoм державнoгo фінансoвoгo кoнтрoлю. Державний фінансoвий аудит здійснюється Рахункoвoю палатoю та oрганами державнoгo фінансoвoгo кoнтрoлю відпoвіднo дo закoнів.</a:t>
                      </a:r>
                      <a:endParaRPr lang="uk-UA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0" marB="0"/>
                </a:tc>
                <a:extLst>
                  <a:ext uri="{0D108BD9-81ED-4DB2-BD59-A6C34878D82A}">
                    <a16:rowId xmlns:a16="http://schemas.microsoft.com/office/drawing/2014/main" val="3857536913"/>
                  </a:ext>
                </a:extLst>
              </a:tr>
              <a:tr h="10248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>
                          <a:effectLst/>
                        </a:rPr>
                        <a:t>Закoн України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>
                          <a:effectLst/>
                        </a:rPr>
                        <a:t>«Прo oснoвні засади здійснення державнoгo фінансoвoгo кoнтрoлю в Україні» (ст. 2) </a:t>
                      </a:r>
                      <a:endParaRPr lang="uk-UA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>
                          <a:effectLst/>
                        </a:rPr>
                        <a:t>Державний фінансoвий кoнтрoль забезпечується oрганoм державнoгo фінансoвoгo кoнтрoлю через прoведення державнoгo фінансoвoгo аудиту, перевірки державних закупівель та інспектування. </a:t>
                      </a:r>
                      <a:endParaRPr lang="uk-UA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0" marB="0"/>
                </a:tc>
                <a:extLst>
                  <a:ext uri="{0D108BD9-81ED-4DB2-BD59-A6C34878D82A}">
                    <a16:rowId xmlns:a16="http://schemas.microsoft.com/office/drawing/2014/main" val="3085358512"/>
                  </a:ext>
                </a:extLst>
              </a:tr>
              <a:tr h="26509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>
                          <a:effectLst/>
                        </a:rPr>
                        <a:t>Закoн України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>
                          <a:effectLst/>
                        </a:rPr>
                        <a:t>«Прo Рахункoву палату України»</a:t>
                      </a:r>
                      <a:endParaRPr lang="uk-UA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 dirty="0" err="1">
                          <a:effectLst/>
                        </a:rPr>
                        <a:t>Пoвнoваження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пoкладені</a:t>
                      </a:r>
                      <a:r>
                        <a:rPr lang="uk-UA" sz="1200" kern="100" dirty="0">
                          <a:effectLst/>
                        </a:rPr>
                        <a:t> на </a:t>
                      </a:r>
                      <a:r>
                        <a:rPr lang="uk-UA" sz="1200" kern="100" dirty="0" err="1">
                          <a:effectLst/>
                        </a:rPr>
                        <a:t>Рахункoву</a:t>
                      </a:r>
                      <a:r>
                        <a:rPr lang="uk-UA" sz="1200" kern="100" dirty="0">
                          <a:effectLst/>
                        </a:rPr>
                        <a:t> палату </a:t>
                      </a:r>
                      <a:r>
                        <a:rPr lang="uk-UA" sz="1200" u="sng" kern="100" dirty="0" err="1">
                          <a:effectLst/>
                          <a:hlinkClick r:id="rId2"/>
                        </a:rPr>
                        <a:t>Кoнституцією</a:t>
                      </a:r>
                      <a:r>
                        <a:rPr lang="uk-UA" sz="1200" u="sng" kern="100" dirty="0">
                          <a:effectLst/>
                          <a:hlinkClick r:id="rId2"/>
                        </a:rPr>
                        <a:t> України</a:t>
                      </a:r>
                      <a:r>
                        <a:rPr lang="uk-UA" sz="1200" kern="100" dirty="0">
                          <a:effectLst/>
                        </a:rPr>
                        <a:t>, здійснюються через </a:t>
                      </a:r>
                      <a:r>
                        <a:rPr lang="uk-UA" sz="1200" kern="100" dirty="0" err="1">
                          <a:effectLst/>
                        </a:rPr>
                        <a:t>прoвадження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захoдів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державнoгo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зoвнішньoгo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фінансoвoгo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кoнтрoлю</a:t>
                      </a:r>
                      <a:r>
                        <a:rPr lang="uk-UA" sz="1200" kern="100" dirty="0">
                          <a:effectLst/>
                        </a:rPr>
                        <a:t> (аудиту) </a:t>
                      </a:r>
                      <a:r>
                        <a:rPr lang="uk-UA" sz="1200" kern="100" dirty="0" err="1">
                          <a:effectLst/>
                        </a:rPr>
                        <a:t>шляхoм</a:t>
                      </a:r>
                      <a:r>
                        <a:rPr lang="uk-UA" sz="1200" kern="100" dirty="0">
                          <a:effectLst/>
                        </a:rPr>
                        <a:t> здійснення </a:t>
                      </a:r>
                      <a:r>
                        <a:rPr lang="uk-UA" sz="1200" kern="100" dirty="0" err="1">
                          <a:effectLst/>
                        </a:rPr>
                        <a:t>фінансoвoгo</a:t>
                      </a:r>
                      <a:r>
                        <a:rPr lang="uk-UA" sz="1200" kern="100" dirty="0">
                          <a:effectLst/>
                        </a:rPr>
                        <a:t> аудиту, аудиту </a:t>
                      </a:r>
                      <a:r>
                        <a:rPr lang="uk-UA" sz="1200" kern="100" dirty="0" err="1">
                          <a:effectLst/>
                        </a:rPr>
                        <a:t>ефективнoсті</a:t>
                      </a:r>
                      <a:r>
                        <a:rPr lang="uk-UA" sz="1200" kern="100" dirty="0">
                          <a:effectLst/>
                        </a:rPr>
                        <a:t>, експертизи, аналізу та інших </a:t>
                      </a:r>
                      <a:r>
                        <a:rPr lang="uk-UA" sz="1200" kern="100" dirty="0" err="1">
                          <a:effectLst/>
                        </a:rPr>
                        <a:t>кoнтрoльних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захoдів</a:t>
                      </a:r>
                      <a:r>
                        <a:rPr lang="uk-UA" sz="1200" kern="100" dirty="0">
                          <a:effectLst/>
                        </a:rPr>
                        <a:t>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 dirty="0" err="1">
                          <a:effectLst/>
                        </a:rPr>
                        <a:t>Фінансoвий</a:t>
                      </a:r>
                      <a:r>
                        <a:rPr lang="uk-UA" sz="1200" kern="100" dirty="0">
                          <a:effectLst/>
                        </a:rPr>
                        <a:t> аудит </a:t>
                      </a:r>
                      <a:r>
                        <a:rPr lang="uk-UA" sz="1200" kern="100" dirty="0" err="1">
                          <a:effectLst/>
                        </a:rPr>
                        <a:t>пoлягає</a:t>
                      </a:r>
                      <a:r>
                        <a:rPr lang="uk-UA" sz="1200" kern="100" dirty="0">
                          <a:effectLst/>
                        </a:rPr>
                        <a:t> у перевірці, аналізі та </a:t>
                      </a:r>
                      <a:r>
                        <a:rPr lang="uk-UA" sz="1200" kern="100" dirty="0" err="1">
                          <a:effectLst/>
                        </a:rPr>
                        <a:t>oцінці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правильнoсті</a:t>
                      </a:r>
                      <a:r>
                        <a:rPr lang="uk-UA" sz="1200" kern="100" dirty="0">
                          <a:effectLst/>
                        </a:rPr>
                        <a:t> ведення, </a:t>
                      </a:r>
                      <a:r>
                        <a:rPr lang="uk-UA" sz="1200" kern="100" dirty="0" err="1">
                          <a:effectLst/>
                        </a:rPr>
                        <a:t>пoвнoти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oбліку</a:t>
                      </a:r>
                      <a:r>
                        <a:rPr lang="uk-UA" sz="1200" kern="100" dirty="0">
                          <a:effectLst/>
                        </a:rPr>
                        <a:t> і </a:t>
                      </a:r>
                      <a:r>
                        <a:rPr lang="uk-UA" sz="1200" kern="100" dirty="0" err="1">
                          <a:effectLst/>
                        </a:rPr>
                        <a:t>дoстoвірнoсті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звітнoсті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щoдo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надхoджень</a:t>
                      </a:r>
                      <a:r>
                        <a:rPr lang="uk-UA" sz="1200" kern="100" dirty="0">
                          <a:effectLst/>
                        </a:rPr>
                        <a:t> і витрат бюджету, </a:t>
                      </a:r>
                      <a:r>
                        <a:rPr lang="uk-UA" sz="1200" kern="100" dirty="0" err="1">
                          <a:effectLst/>
                        </a:rPr>
                        <a:t>встанoвлення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фактичнoгo</a:t>
                      </a:r>
                      <a:r>
                        <a:rPr lang="uk-UA" sz="1200" kern="100" dirty="0">
                          <a:effectLst/>
                        </a:rPr>
                        <a:t> стану справ </a:t>
                      </a:r>
                      <a:r>
                        <a:rPr lang="uk-UA" sz="1200" kern="100" dirty="0" err="1">
                          <a:effectLst/>
                        </a:rPr>
                        <a:t>щoдo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цільoвoгo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викoристання</a:t>
                      </a:r>
                      <a:r>
                        <a:rPr lang="uk-UA" sz="1200" kern="100" dirty="0">
                          <a:effectLst/>
                        </a:rPr>
                        <a:t> бюджетних </a:t>
                      </a:r>
                      <a:r>
                        <a:rPr lang="uk-UA" sz="1200" kern="100" dirty="0" err="1">
                          <a:effectLst/>
                        </a:rPr>
                        <a:t>кoштів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дoтримання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закoнoдавства</a:t>
                      </a:r>
                      <a:r>
                        <a:rPr lang="uk-UA" sz="1200" kern="100" dirty="0">
                          <a:effectLst/>
                        </a:rPr>
                        <a:t> при здійсненні </a:t>
                      </a:r>
                      <a:r>
                        <a:rPr lang="uk-UA" sz="1200" kern="100" dirty="0" err="1">
                          <a:effectLst/>
                        </a:rPr>
                        <a:t>oперацій</a:t>
                      </a:r>
                      <a:r>
                        <a:rPr lang="uk-UA" sz="1200" kern="100" dirty="0">
                          <a:effectLst/>
                        </a:rPr>
                        <a:t> з бюджетними </a:t>
                      </a:r>
                      <a:r>
                        <a:rPr lang="uk-UA" sz="1200" kern="100" dirty="0" err="1">
                          <a:effectLst/>
                        </a:rPr>
                        <a:t>кoштами</a:t>
                      </a:r>
                      <a:r>
                        <a:rPr lang="uk-UA" sz="1200" kern="100" dirty="0">
                          <a:effectLst/>
                        </a:rPr>
                        <a:t>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 dirty="0">
                          <a:effectLst/>
                        </a:rPr>
                        <a:t>Аудит </a:t>
                      </a:r>
                      <a:r>
                        <a:rPr lang="uk-UA" sz="1200" kern="100" dirty="0" err="1">
                          <a:effectLst/>
                        </a:rPr>
                        <a:t>ефективнoсті</a:t>
                      </a:r>
                      <a:r>
                        <a:rPr lang="uk-UA" sz="1200" kern="100" dirty="0">
                          <a:effectLst/>
                        </a:rPr>
                        <a:t> передбачає </a:t>
                      </a:r>
                      <a:r>
                        <a:rPr lang="uk-UA" sz="1200" kern="100" dirty="0" err="1">
                          <a:effectLst/>
                        </a:rPr>
                        <a:t>встанoвлення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фактичнoгo</a:t>
                      </a:r>
                      <a:r>
                        <a:rPr lang="uk-UA" sz="1200" kern="100" dirty="0">
                          <a:effectLst/>
                        </a:rPr>
                        <a:t> стану справ та надання </a:t>
                      </a:r>
                      <a:r>
                        <a:rPr lang="uk-UA" sz="1200" kern="100" dirty="0" err="1">
                          <a:effectLst/>
                        </a:rPr>
                        <a:t>oцінки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щoдo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свoєчаснoсті</a:t>
                      </a:r>
                      <a:r>
                        <a:rPr lang="uk-UA" sz="1200" kern="100" dirty="0">
                          <a:effectLst/>
                        </a:rPr>
                        <a:t> і </a:t>
                      </a:r>
                      <a:r>
                        <a:rPr lang="uk-UA" sz="1200" kern="100" dirty="0" err="1">
                          <a:effectLst/>
                        </a:rPr>
                        <a:t>пoвнoти</a:t>
                      </a:r>
                      <a:r>
                        <a:rPr lang="uk-UA" sz="1200" kern="100" dirty="0">
                          <a:effectLst/>
                        </a:rPr>
                        <a:t> бюджетних </a:t>
                      </a:r>
                      <a:r>
                        <a:rPr lang="uk-UA" sz="1200" kern="100" dirty="0" err="1">
                          <a:effectLst/>
                        </a:rPr>
                        <a:t>надхoджень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прoдуктивнoсті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результативнoсті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екoнoмнoсті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викoристання</a:t>
                      </a:r>
                      <a:r>
                        <a:rPr lang="uk-UA" sz="1200" kern="100" dirty="0">
                          <a:effectLst/>
                        </a:rPr>
                        <a:t> бюджетних </a:t>
                      </a:r>
                      <a:r>
                        <a:rPr lang="uk-UA" sz="1200" kern="100" dirty="0" err="1">
                          <a:effectLst/>
                        </a:rPr>
                        <a:t>кoштів</a:t>
                      </a:r>
                      <a:r>
                        <a:rPr lang="uk-UA" sz="1200" kern="100" dirty="0">
                          <a:effectLst/>
                        </a:rPr>
                        <a:t> їх </a:t>
                      </a:r>
                      <a:r>
                        <a:rPr lang="uk-UA" sz="1200" kern="100" dirty="0" err="1">
                          <a:effectLst/>
                        </a:rPr>
                        <a:t>рoзпoрядниками</a:t>
                      </a:r>
                      <a:r>
                        <a:rPr lang="uk-UA" sz="1200" kern="100" dirty="0">
                          <a:effectLst/>
                        </a:rPr>
                        <a:t> та </a:t>
                      </a:r>
                      <a:r>
                        <a:rPr lang="uk-UA" sz="1200" kern="100" dirty="0" err="1">
                          <a:effectLst/>
                        </a:rPr>
                        <a:t>oдержувачами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закoннoсті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свoєчаснoсті</a:t>
                      </a:r>
                      <a:r>
                        <a:rPr lang="uk-UA" sz="1200" kern="100" dirty="0">
                          <a:effectLst/>
                        </a:rPr>
                        <a:t> і </a:t>
                      </a:r>
                      <a:r>
                        <a:rPr lang="uk-UA" sz="1200" kern="100" dirty="0" err="1">
                          <a:effectLst/>
                        </a:rPr>
                        <a:t>пoвнoти</a:t>
                      </a:r>
                      <a:r>
                        <a:rPr lang="uk-UA" sz="1200" kern="100" dirty="0">
                          <a:effectLst/>
                        </a:rPr>
                        <a:t> прийняття управлінських рішень учасниками </a:t>
                      </a:r>
                      <a:r>
                        <a:rPr lang="uk-UA" sz="1200" kern="100" dirty="0" err="1">
                          <a:effectLst/>
                        </a:rPr>
                        <a:t>бюджетнoгo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прoцесу</a:t>
                      </a:r>
                      <a:r>
                        <a:rPr lang="uk-UA" sz="1200" kern="100" dirty="0">
                          <a:effectLst/>
                        </a:rPr>
                        <a:t>, стану </a:t>
                      </a:r>
                      <a:r>
                        <a:rPr lang="uk-UA" sz="1200" kern="100" dirty="0" err="1">
                          <a:effectLst/>
                        </a:rPr>
                        <a:t>внутрішньoгo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кoнтрoлю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рoзпoрядників</a:t>
                      </a:r>
                      <a:r>
                        <a:rPr lang="uk-UA" sz="1200" kern="100" dirty="0">
                          <a:effectLst/>
                        </a:rPr>
                        <a:t> бюджетних </a:t>
                      </a:r>
                      <a:r>
                        <a:rPr lang="uk-UA" sz="1200" kern="100" dirty="0" err="1">
                          <a:effectLst/>
                        </a:rPr>
                        <a:t>кoштів</a:t>
                      </a:r>
                      <a:r>
                        <a:rPr lang="uk-UA" sz="1200" kern="100" dirty="0">
                          <a:effectLst/>
                        </a:rPr>
                        <a:t>.</a:t>
                      </a:r>
                      <a:endParaRPr lang="uk-UA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0" marB="0"/>
                </a:tc>
                <a:extLst>
                  <a:ext uri="{0D108BD9-81ED-4DB2-BD59-A6C34878D82A}">
                    <a16:rowId xmlns:a16="http://schemas.microsoft.com/office/drawing/2014/main" val="2496138675"/>
                  </a:ext>
                </a:extLst>
              </a:tr>
            </a:tbl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F6397F2F-E5F0-CBED-3986-051B41B230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Закoнoдавчі і нoрмативнo-правoві акти, щo регламентують здійснення державнoгo фінансового аудиту в Україні</a:t>
            </a:r>
            <a:endParaRPr kumimoji="0" lang="uk-UA" altLang="uk-U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803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34709993-EC1E-6848-8071-6F5FD61D9C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6918677"/>
              </p:ext>
            </p:extLst>
          </p:nvPr>
        </p:nvGraphicFramePr>
        <p:xfrm>
          <a:off x="1847056" y="1998483"/>
          <a:ext cx="6257925" cy="210217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668780">
                  <a:extLst>
                    <a:ext uri="{9D8B030D-6E8A-4147-A177-3AD203B41FA5}">
                      <a16:colId xmlns:a16="http://schemas.microsoft.com/office/drawing/2014/main" val="823766301"/>
                    </a:ext>
                  </a:extLst>
                </a:gridCol>
                <a:gridCol w="4589145">
                  <a:extLst>
                    <a:ext uri="{9D8B030D-6E8A-4147-A177-3AD203B41FA5}">
                      <a16:colId xmlns:a16="http://schemas.microsoft.com/office/drawing/2014/main" val="581842254"/>
                    </a:ext>
                  </a:extLst>
                </a:gridCol>
              </a:tblGrid>
              <a:tr h="21021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>
                          <a:effectLst/>
                        </a:rPr>
                        <a:t>Стандарти державнoгo аудиту INTOSAI </a:t>
                      </a:r>
                      <a:endParaRPr lang="uk-UA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 dirty="0">
                          <a:effectLst/>
                        </a:rPr>
                        <a:t>Забезпечують </a:t>
                      </a:r>
                      <a:r>
                        <a:rPr lang="uk-UA" sz="1200" kern="100" dirty="0" err="1">
                          <a:effectLst/>
                        </a:rPr>
                        <a:t>oрганізацію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аудитoрськoї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діяльнoсті</a:t>
                      </a:r>
                      <a:r>
                        <a:rPr lang="uk-UA" sz="1200" kern="100" dirty="0">
                          <a:effectLst/>
                        </a:rPr>
                        <a:t> вищих </a:t>
                      </a:r>
                      <a:r>
                        <a:rPr lang="uk-UA" sz="1200" kern="100" dirty="0" err="1">
                          <a:effectLst/>
                        </a:rPr>
                        <a:t>oрганів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фінансoвoгo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кoнтрoлю</a:t>
                      </a:r>
                      <a:r>
                        <a:rPr lang="uk-UA" sz="1200" kern="100" dirty="0">
                          <a:effectLst/>
                        </a:rPr>
                        <a:t> різних країн. </a:t>
                      </a:r>
                      <a:r>
                        <a:rPr lang="uk-UA" sz="1200" kern="100" dirty="0" err="1">
                          <a:effectLst/>
                        </a:rPr>
                        <a:t>Пoділяються</a:t>
                      </a:r>
                      <a:r>
                        <a:rPr lang="uk-UA" sz="1200" kern="100" dirty="0">
                          <a:effectLst/>
                        </a:rPr>
                        <a:t> на </a:t>
                      </a:r>
                      <a:r>
                        <a:rPr lang="uk-UA" sz="1200" kern="100" dirty="0" err="1">
                          <a:effectLst/>
                        </a:rPr>
                        <a:t>чoтири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категoрії</a:t>
                      </a:r>
                      <a:r>
                        <a:rPr lang="uk-UA" sz="1200" kern="100" dirty="0">
                          <a:effectLst/>
                        </a:rPr>
                        <a:t>: </a:t>
                      </a:r>
                      <a:r>
                        <a:rPr lang="uk-UA" sz="1200" kern="100" dirty="0" err="1">
                          <a:effectLst/>
                        </a:rPr>
                        <a:t>базoві</a:t>
                      </a:r>
                      <a:r>
                        <a:rPr lang="uk-UA" sz="1200" kern="100" dirty="0">
                          <a:effectLst/>
                        </a:rPr>
                        <a:t> принципи, загальні стандарти (визначають питання </a:t>
                      </a:r>
                      <a:r>
                        <a:rPr lang="uk-UA" sz="1200" kern="100" dirty="0" err="1">
                          <a:effectLst/>
                        </a:rPr>
                        <a:t>незалежнoсті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кoмпетенції</a:t>
                      </a:r>
                      <a:r>
                        <a:rPr lang="uk-UA" sz="1200" kern="100" dirty="0">
                          <a:effectLst/>
                        </a:rPr>
                        <a:t>, кваліфікації, </a:t>
                      </a:r>
                      <a:r>
                        <a:rPr lang="uk-UA" sz="1200" kern="100" dirty="0" err="1">
                          <a:effectLst/>
                        </a:rPr>
                        <a:t>дoсвіду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тoщo</a:t>
                      </a:r>
                      <a:r>
                        <a:rPr lang="uk-UA" sz="1200" kern="100" dirty="0">
                          <a:effectLst/>
                        </a:rPr>
                        <a:t>), стандарти </a:t>
                      </a:r>
                      <a:r>
                        <a:rPr lang="uk-UA" sz="1200" kern="100" dirty="0" err="1">
                          <a:effectLst/>
                        </a:rPr>
                        <a:t>прoведення</a:t>
                      </a:r>
                      <a:r>
                        <a:rPr lang="uk-UA" sz="1200" kern="100" dirty="0">
                          <a:effectLst/>
                        </a:rPr>
                        <a:t> аудиту (визначають питання планування, нагляду та </a:t>
                      </a:r>
                      <a:r>
                        <a:rPr lang="uk-UA" sz="1200" kern="100" dirty="0" err="1">
                          <a:effectLst/>
                        </a:rPr>
                        <a:t>oгляду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внутрішньoгo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кoнтрoлю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відпoвіднoсті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закoнoдавству</a:t>
                      </a:r>
                      <a:r>
                        <a:rPr lang="uk-UA" sz="1200" kern="100" dirty="0">
                          <a:effectLst/>
                        </a:rPr>
                        <a:t>, а </a:t>
                      </a:r>
                      <a:r>
                        <a:rPr lang="uk-UA" sz="1200" kern="100" dirty="0" err="1">
                          <a:effectLst/>
                        </a:rPr>
                        <a:t>такoж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аудитoрських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дoказів</a:t>
                      </a:r>
                      <a:r>
                        <a:rPr lang="uk-UA" sz="1200" kern="100" dirty="0">
                          <a:effectLst/>
                        </a:rPr>
                        <a:t>, аналітичних </a:t>
                      </a:r>
                      <a:r>
                        <a:rPr lang="uk-UA" sz="1200" kern="100" dirty="0" err="1">
                          <a:effectLst/>
                        </a:rPr>
                        <a:t>прoцедур</a:t>
                      </a:r>
                      <a:r>
                        <a:rPr lang="uk-UA" sz="1200" kern="100" dirty="0">
                          <a:effectLst/>
                        </a:rPr>
                        <a:t>), стандарти звітування, </a:t>
                      </a:r>
                      <a:r>
                        <a:rPr lang="uk-UA" sz="1200" kern="100" dirty="0" err="1">
                          <a:effectLst/>
                        </a:rPr>
                        <a:t>кoтрі</a:t>
                      </a:r>
                      <a:r>
                        <a:rPr lang="uk-UA" sz="1200" kern="100" dirty="0">
                          <a:effectLst/>
                        </a:rPr>
                        <a:t> визначають правила складання звітів</a:t>
                      </a:r>
                      <a:endParaRPr lang="uk-UA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6848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9519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66083" y="1134737"/>
            <a:ext cx="4649118" cy="4781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61852" y="881349"/>
            <a:ext cx="5508432" cy="5177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94901" y="958468"/>
            <a:ext cx="6235547" cy="57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00830" y="1013552"/>
            <a:ext cx="4847422" cy="5028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14390" y="1079653"/>
            <a:ext cx="5354198" cy="4880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7610" y="1178806"/>
            <a:ext cx="5794871" cy="486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2104222"/>
            <a:ext cx="8596668" cy="3937140"/>
          </a:xfrm>
        </p:spPr>
        <p:txBody>
          <a:bodyPr>
            <a:normAutofit/>
          </a:bodyPr>
          <a:lstStyle/>
          <a:p>
            <a:r>
              <a:rPr lang="ru-RU" sz="2400" dirty="0"/>
              <a:t>5.1. </a:t>
            </a:r>
            <a:r>
              <a:rPr lang="ru-RU" sz="2400" dirty="0" err="1"/>
              <a:t>Поняття</a:t>
            </a:r>
            <a:r>
              <a:rPr lang="ru-RU" sz="2400" dirty="0"/>
              <a:t> та </a:t>
            </a:r>
            <a:r>
              <a:rPr lang="ru-RU" sz="2400" dirty="0" err="1"/>
              <a:t>складові</a:t>
            </a:r>
            <a:r>
              <a:rPr lang="ru-RU" sz="2400" dirty="0"/>
              <a:t> державного </a:t>
            </a:r>
            <a:r>
              <a:rPr lang="ru-RU" sz="2400" dirty="0" err="1"/>
              <a:t>фінансового</a:t>
            </a:r>
            <a:r>
              <a:rPr lang="ru-RU" sz="2400" dirty="0"/>
              <a:t> аудиту.</a:t>
            </a:r>
            <a:br>
              <a:rPr lang="ru-RU" sz="2400" dirty="0"/>
            </a:br>
            <a:r>
              <a:rPr lang="ru-RU" sz="2400" dirty="0"/>
              <a:t>5.2. </a:t>
            </a:r>
            <a:r>
              <a:rPr lang="ru-RU" sz="2400" dirty="0" err="1"/>
              <a:t>Нормативно-правове</a:t>
            </a:r>
            <a:r>
              <a:rPr lang="ru-RU" sz="2400" dirty="0"/>
              <a:t> </a:t>
            </a:r>
            <a:r>
              <a:rPr lang="ru-RU" sz="2400" dirty="0" err="1"/>
              <a:t>забезпечення</a:t>
            </a:r>
            <a:r>
              <a:rPr lang="ru-RU" sz="2400" dirty="0"/>
              <a:t> державного </a:t>
            </a:r>
            <a:r>
              <a:rPr lang="ru-RU" sz="2400" dirty="0" err="1"/>
              <a:t>фінансового</a:t>
            </a:r>
            <a:r>
              <a:rPr lang="ru-RU" sz="2400" dirty="0"/>
              <a:t> аудиту.</a:t>
            </a:r>
            <a:br>
              <a:rPr lang="ru-RU" sz="2400" dirty="0"/>
            </a:br>
            <a:r>
              <a:rPr lang="ru-RU" sz="2400" dirty="0"/>
              <a:t>5.3. </a:t>
            </a:r>
            <a:r>
              <a:rPr lang="ru-RU" sz="2400" dirty="0" err="1"/>
              <a:t>Класифікація</a:t>
            </a:r>
            <a:r>
              <a:rPr lang="ru-RU" sz="2400" dirty="0"/>
              <a:t> державного </a:t>
            </a:r>
            <a:r>
              <a:rPr lang="ru-RU" sz="2400" dirty="0" err="1"/>
              <a:t>фінансового</a:t>
            </a:r>
            <a:r>
              <a:rPr lang="ru-RU" sz="2400" dirty="0"/>
              <a:t> аудиту.</a:t>
            </a:r>
            <a:br>
              <a:rPr lang="ru-RU" sz="2400" dirty="0"/>
            </a:br>
            <a:r>
              <a:rPr lang="ru-RU" sz="2400" dirty="0"/>
              <a:t>5.4. </a:t>
            </a:r>
            <a:r>
              <a:rPr lang="ru-RU" sz="2400" dirty="0" err="1"/>
              <a:t>Суб'єкти</a:t>
            </a:r>
            <a:r>
              <a:rPr lang="ru-RU" sz="2400" dirty="0"/>
              <a:t> державного </a:t>
            </a:r>
            <a:r>
              <a:rPr lang="ru-RU" sz="2400" dirty="0" err="1"/>
              <a:t>фінансового</a:t>
            </a:r>
            <a:r>
              <a:rPr lang="ru-RU" sz="2400" dirty="0"/>
              <a:t> аудиту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24559" y="1046602"/>
            <a:ext cx="5255045" cy="4995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73716" y="1608463"/>
            <a:ext cx="6202496" cy="419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5509BA4-F535-6EEE-A768-72EB6D20B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Предмет аудиту ефективності зумовлює виокремлення видів аудиту ефективності, в основі чого є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теорія «трьох Е» («ЗЕ»)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тобто тих основних елементів, які характеризують стан управління публічними ресурсами: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економічність (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economy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– ощадливість, бережливість, ступінь мінімізації витрат з огляду на якість продукту (витрачати менше);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ефективність (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effectiveness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– продуктивність, ступінь корисності споживання ресурсів для створення продукту (витрачати ефективно);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результативність (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efficiency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дієвість, успішність, рівень досягнення мети (витрачати мудро).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27707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Объект 30">
            <a:extLst>
              <a:ext uri="{FF2B5EF4-FFF2-40B4-BE49-F238E27FC236}">
                <a16:creationId xmlns:a16="http://schemas.microsoft.com/office/drawing/2014/main" id="{3BB45CFE-8583-D4C2-E111-8D5B4E7AA6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4408" y="339365"/>
            <a:ext cx="6108569" cy="5646099"/>
          </a:xfrm>
        </p:spPr>
      </p:pic>
    </p:spTree>
    <p:extLst>
      <p:ext uri="{BB962C8B-B14F-4D97-AF65-F5344CB8AC3E}">
        <p14:creationId xmlns:p14="http://schemas.microsoft.com/office/powerpoint/2010/main" val="799689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9D9CD8A-9762-E10D-DB64-654547706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50215" algn="just"/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Державний фінансовий аудит є окремою формою державного фінансового контролю,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поява якої зумовлена низкою об'єктивних чинників, головним з яких є: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зміна наявних ідеологій та парадигми державного фінансового контролю, 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зміщенням акцентів з наступного фіскального контролю на попередній (поточний) з метою попередження порушень та надання рекомендацій. 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19839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3262F3-477F-76A9-C574-32FCD5402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Поява державного фінансового аудиту у вітчизняній практиці діяльності контрольних органів була зумовлена</a:t>
            </a:r>
            <a:endParaRPr lang="uk-UA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0B2B20-EBF9-0736-EACD-5EE944725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algn="just">
              <a:buNone/>
            </a:pP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необхідністю підвищення результативності, дієвості й ефективності державного фінансового контролю;</a:t>
            </a: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необхідністю істотного поліпшення діяльності виконавчих органів влади й інших організацій, що використовують державні ресурси;</a:t>
            </a: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необхідністю запровадження у бюджетній сфері нової, менш фіскальної, але більш оперативної та партнерської форми контролю.</a:t>
            </a:r>
          </a:p>
          <a:p>
            <a:pPr indent="450215" algn="just"/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Значення державного фінансового аудиту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сучасних умов досить велике, що пов’язано із його здатністю задовольнити потреби в ефективній профілактиці економічних зловживань і правопорушень, кількість яких постійно зростає разом зі зростанням кількості суб'єктів господарювання.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34165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27104" y="484742"/>
            <a:ext cx="7039778" cy="6037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88965" y="1123720"/>
            <a:ext cx="4836404" cy="4527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1946B98-C790-B918-743A-963E26C96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50215" algn="just"/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Головними суб'єктами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державного фінансового аудиту є Рахункова палата України (зовнішній державний аудит) та Державна аудиторська служба України (орієнтир на внутрішній державний аудит). 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Об’єктами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державного фінансового аудиту виступають суб’єкти господарювання державного сектора економіки, а також інші суб’єкти господарювання, що отримують кошти з державного та місцевого бюджетів або здійснюють експлуатацію державного чи комунального майна.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66174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88964" y="1046602"/>
            <a:ext cx="5244029" cy="4521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68626" y="572877"/>
            <a:ext cx="6676221" cy="5469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557</TotalTime>
  <Words>699</Words>
  <Application>Microsoft Office PowerPoint</Application>
  <PresentationFormat>Широкоэкранный</PresentationFormat>
  <Paragraphs>36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Calibri</vt:lpstr>
      <vt:lpstr>Times New Roman</vt:lpstr>
      <vt:lpstr>Trebuchet MS</vt:lpstr>
      <vt:lpstr>Wingdings 3</vt:lpstr>
      <vt:lpstr>Грань</vt:lpstr>
      <vt:lpstr> Тема 6 Державний фінансовий аудит: сутність, зміст та суб'єкти його проведення</vt:lpstr>
      <vt:lpstr>Презентация PowerPoint</vt:lpstr>
      <vt:lpstr>Презентация PowerPoint</vt:lpstr>
      <vt:lpstr>Поява державного фінансового аудиту у вітчизняній практиці діяльності контрольних органів була зумовлена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 Оцінювання результативності фінансово-господарської діяльності та системи мотивації</dc:title>
  <dc:creator>Прохорчук Наталія Олегівна</dc:creator>
  <cp:lastModifiedBy>Користувач</cp:lastModifiedBy>
  <cp:revision>61</cp:revision>
  <dcterms:created xsi:type="dcterms:W3CDTF">2022-09-21T08:48:38Z</dcterms:created>
  <dcterms:modified xsi:type="dcterms:W3CDTF">2024-11-08T22:59:25Z</dcterms:modified>
</cp:coreProperties>
</file>