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86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33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77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95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63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978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42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34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1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2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05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5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15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5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93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9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263FB34-2B90-480E-B6E9-BFA106A1BC62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E7B8310-8C07-4F15-8289-EFE6188151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406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9442D-21D7-439F-BD56-D7569C2FB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370" y="902892"/>
            <a:ext cx="8601604" cy="1019574"/>
          </a:xfrm>
        </p:spPr>
        <p:txBody>
          <a:bodyPr/>
          <a:lstStyle/>
          <a:p>
            <a:pPr algn="ctr"/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Історія вітчизняної політичної думки</a:t>
            </a:r>
            <a:endParaRPr lang="uk-UA" sz="8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82FA51-0723-412A-BDED-3A0724F85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032986"/>
            <a:ext cx="8825658" cy="360581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думка княжої доби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думка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XVі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XVIII ст.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революційно-демократичних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ХІХ ст.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концепції  українських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мислітелів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кінця ХІХ – ХХ ст.</a:t>
            </a: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погляди представників українського національно-самостійницького напряму</a:t>
            </a:r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535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BC5AE-55AE-4B2B-BBF7-946B9085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Іван Вишенський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874F19-BA88-4BEC-BC67-FF0B9759D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266983"/>
            <a:ext cx="8825659" cy="2752817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Концепція колективної соборності правління християнською Церквою, засновану на ідеї рівності всіх людей перед Богом. </a:t>
            </a:r>
          </a:p>
          <a:p>
            <a:pPr algn="just"/>
            <a:r>
              <a:rPr lang="uk-UA" sz="2000" dirty="0"/>
              <a:t>Заперечував абсолютизм духовної влади – Папи Римського та абсолютизм світської влади – королів і царів. Будь-який володар отримує владу від Бога і не може використовувати її на свій розсуд</a:t>
            </a:r>
          </a:p>
        </p:txBody>
      </p:sp>
    </p:spTree>
    <p:extLst>
      <p:ext uri="{BB962C8B-B14F-4D97-AF65-F5344CB8AC3E}">
        <p14:creationId xmlns:p14="http://schemas.microsoft.com/office/powerpoint/2010/main" val="278722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C160B-4E37-4371-B588-2D8880CC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Просвітницький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у </a:t>
            </a:r>
            <a:r>
              <a:rPr lang="ru-RU" dirty="0" err="1"/>
              <a:t>політиці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CAA366-3B42-4C72-9D31-1679CCD4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062796"/>
            <a:ext cx="10288363" cy="29570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/>
              <a:t>Феофан Прокопович і </a:t>
            </a:r>
            <a:r>
              <a:rPr lang="ru-RU" b="1" i="1" dirty="0" err="1"/>
              <a:t>Мануїл</a:t>
            </a:r>
            <a:r>
              <a:rPr lang="ru-RU" b="1" i="1" dirty="0"/>
              <a:t> </a:t>
            </a:r>
            <a:r>
              <a:rPr lang="ru-RU" b="1" i="1" dirty="0" err="1"/>
              <a:t>Козачинський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Ф. Прокопович «Правда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монаршої</a:t>
            </a:r>
            <a:r>
              <a:rPr lang="ru-RU" dirty="0"/>
              <a:t>», «</a:t>
            </a:r>
            <a:r>
              <a:rPr lang="ru-RU" dirty="0" err="1"/>
              <a:t>Духовний</a:t>
            </a:r>
            <a:r>
              <a:rPr lang="ru-RU" dirty="0"/>
              <a:t> регламент». створив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освіченого</a:t>
            </a:r>
            <a:r>
              <a:rPr lang="ru-RU" dirty="0"/>
              <a:t> абсолютизму. </a:t>
            </a:r>
            <a:r>
              <a:rPr lang="ru-RU" dirty="0" err="1"/>
              <a:t>Сформулював</a:t>
            </a:r>
            <a:r>
              <a:rPr lang="ru-RU" dirty="0"/>
              <a:t> тезу,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додержавному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як мир, </a:t>
            </a:r>
            <a:r>
              <a:rPr lang="ru-RU" dirty="0" err="1"/>
              <a:t>любов</a:t>
            </a:r>
            <a:r>
              <a:rPr lang="ru-RU" dirty="0"/>
              <a:t>, добро, так і </a:t>
            </a:r>
            <a:r>
              <a:rPr lang="ru-RU" dirty="0" err="1"/>
              <a:t>війна</a:t>
            </a:r>
            <a:r>
              <a:rPr lang="ru-RU" dirty="0"/>
              <a:t>, ненависть, зло.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права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 і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розбрату</a:t>
            </a:r>
            <a:r>
              <a:rPr lang="ru-RU" dirty="0"/>
              <a:t>, народ </a:t>
            </a:r>
            <a:r>
              <a:rPr lang="ru-RU" dirty="0" err="1"/>
              <a:t>передає</a:t>
            </a:r>
            <a:r>
              <a:rPr lang="ru-RU" dirty="0"/>
              <a:t> свою волю </a:t>
            </a:r>
            <a:r>
              <a:rPr lang="ru-RU" dirty="0" err="1"/>
              <a:t>монархові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М. </a:t>
            </a:r>
            <a:r>
              <a:rPr lang="ru-RU" dirty="0" err="1"/>
              <a:t>Козачинський</a:t>
            </a:r>
            <a:r>
              <a:rPr lang="ru-RU" dirty="0"/>
              <a:t> </a:t>
            </a:r>
            <a:r>
              <a:rPr lang="uk-UA" dirty="0"/>
              <a:t>«Громадська політика». Розробляв питання природного права як складової людської природи, поділяв людські закони на громадські й канонічні, вивчав проблеми військової політики, намагаючись викласти своє розуміння причин воєн, дати їх </a:t>
            </a:r>
            <a:r>
              <a:rPr lang="uk-UA" dirty="0" err="1"/>
              <a:t>типологізацію</a:t>
            </a:r>
            <a:r>
              <a:rPr lang="uk-UA" dirty="0"/>
              <a:t> на справедливі й несправедливі, зовнішні та внутрішні).</a:t>
            </a:r>
          </a:p>
        </p:txBody>
      </p:sp>
    </p:spTree>
    <p:extLst>
      <p:ext uri="{BB962C8B-B14F-4D97-AF65-F5344CB8AC3E}">
        <p14:creationId xmlns:p14="http://schemas.microsoft.com/office/powerpoint/2010/main" val="234803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71A5-2009-4C22-A832-050F9EE6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революційно-демократичних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ідей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ХІХ ст.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2B71DF-8AD9-448E-8A0A-397C115CC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94" y="3142695"/>
            <a:ext cx="11443317" cy="2877105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/>
              <a:t>Демократично-народницький напрям</a:t>
            </a:r>
          </a:p>
          <a:p>
            <a:r>
              <a:rPr lang="uk-UA" b="1" dirty="0"/>
              <a:t>Кирило-Мефодіївське братство</a:t>
            </a:r>
            <a:r>
              <a:rPr lang="uk-UA" dirty="0"/>
              <a:t>. Головний ідеолог Микола Костомаров. Праця «Закон Божий (Книга буття українського народу)» - синтезував романтичні ідеї з радикальними політичними і соціальними поглядами та християнськими цінностями.</a:t>
            </a:r>
          </a:p>
          <a:p>
            <a:r>
              <a:rPr lang="uk-UA" dirty="0"/>
              <a:t>програма містила такі ідеї:</a:t>
            </a:r>
          </a:p>
          <a:p>
            <a:r>
              <a:rPr lang="uk-UA" dirty="0"/>
              <a:t> визнання української етнокультурної ідентичності; </a:t>
            </a:r>
          </a:p>
          <a:p>
            <a:r>
              <a:rPr lang="uk-UA" dirty="0"/>
              <a:t>створення самостійної української республіки в рамках федерації слов'янських народів; </a:t>
            </a:r>
          </a:p>
          <a:p>
            <a:r>
              <a:rPr lang="uk-UA" dirty="0"/>
              <a:t>скасування кріпацтва й утвердження суспільного ладу на засадах правової і соціальної рівності в дусі християнських заповідей;</a:t>
            </a:r>
          </a:p>
          <a:p>
            <a:r>
              <a:rPr lang="uk-UA" dirty="0"/>
              <a:t> протиставлення українських демократичних традицій традиціям аристократичної Польщі й самодержавної Росії. </a:t>
            </a:r>
          </a:p>
        </p:txBody>
      </p:sp>
    </p:spTree>
    <p:extLst>
      <p:ext uri="{BB962C8B-B14F-4D97-AF65-F5344CB8AC3E}">
        <p14:creationId xmlns:p14="http://schemas.microsoft.com/office/powerpoint/2010/main" val="297372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F7B49-093B-451E-AB59-425632BF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Володимир Антонович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15E466-8972-4095-B3B1-3FA7468D8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767" y="3099399"/>
            <a:ext cx="10465916" cy="308129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.</a:t>
            </a:r>
          </a:p>
          <a:p>
            <a:r>
              <a:rPr lang="uk-UA" dirty="0"/>
              <a:t>Першим назвав Київську Русь українською державою,</a:t>
            </a:r>
          </a:p>
          <a:p>
            <a:r>
              <a:rPr lang="uk-UA" dirty="0"/>
              <a:t> обґрунтував природне походження нації, охарактеризував основні принципи життя трьох народів: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 українців (принцип демократизму, що забезпечує права для особи),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 поляків (принцип аристократизму, що призводить до боротьби між різними соціальними групами),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росіян (принцип авторитету державної влади, що спричинюється до самодержавства).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095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F7578-B76F-4F4B-B3C5-DD1D07C9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Михайло Драгоманов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B57860-818A-4EE1-BB41-AC6585C9B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027" y="3071674"/>
            <a:ext cx="11381173" cy="317820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Розвинув учення про суспільство й державу в руслі позитивізму. </a:t>
            </a:r>
          </a:p>
          <a:p>
            <a:r>
              <a:rPr lang="uk-UA" dirty="0"/>
              <a:t>Визнавав справедливими лише ті народні рухи, що сприяли духовному, економічному та політичному розвиткові краю. </a:t>
            </a:r>
          </a:p>
          <a:p>
            <a:r>
              <a:rPr lang="uk-UA" dirty="0" err="1"/>
              <a:t>Проєкт</a:t>
            </a:r>
            <a:r>
              <a:rPr lang="uk-UA" dirty="0"/>
              <a:t> програми «Вольний Союз – Вільна Спілка» - обґрунтовувалися головні засади російського конституціоналізму. Найважливішими з них він вважав громадянські свободи і децентралізацію Росії. Держава – це «вільна спілка» </a:t>
            </a:r>
            <a:r>
              <a:rPr lang="uk-UA" dirty="0" err="1"/>
              <a:t>самоуправ</a:t>
            </a:r>
            <a:r>
              <a:rPr lang="uk-UA" dirty="0"/>
              <a:t>, а центральна влада – лише орган координації між ними. </a:t>
            </a:r>
          </a:p>
          <a:p>
            <a:r>
              <a:rPr lang="uk-UA" dirty="0"/>
              <a:t>Соціалізм він розумів як засіб утвердження соціальної справедливості, підвищення добробуту народу. </a:t>
            </a:r>
          </a:p>
          <a:p>
            <a:r>
              <a:rPr lang="uk-UA" dirty="0"/>
              <a:t>Національне питання України розглядав у контексті забезпечення прав і свобод громадян та пов'язував його успіх з конституційними реформами в Росії. Український національний рух він висвітлював у такій послідовності: культурно-просвітницька діяльність з метою пробудження і розвитку національної свідомості та піднесення освітнього рівня народу, боротьба за політичну свободу, запровадження конституції, розв'язання соціальних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411342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1843E-2F42-4FBA-A37F-3648A99C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концепції  українських </a:t>
            </a:r>
            <a:r>
              <a:rPr lang="uk-UA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мислітелів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кінця ХІХ – ХХ ст.</a:t>
            </a:r>
            <a:b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1DDD07-0C43-49A1-B097-0F33F71B8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906" y="2752078"/>
            <a:ext cx="10821879" cy="3852908"/>
          </a:xfrm>
        </p:spPr>
        <p:txBody>
          <a:bodyPr>
            <a:normAutofit/>
          </a:bodyPr>
          <a:lstStyle/>
          <a:p>
            <a:r>
              <a:rPr lang="uk-UA" dirty="0"/>
              <a:t>лібералізм </a:t>
            </a:r>
          </a:p>
          <a:p>
            <a:r>
              <a:rPr lang="uk-UA" dirty="0"/>
              <a:t>Богдан </a:t>
            </a:r>
            <a:r>
              <a:rPr lang="uk-UA" dirty="0" err="1"/>
              <a:t>Кістяківський</a:t>
            </a:r>
            <a:endParaRPr lang="uk-UA" dirty="0"/>
          </a:p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поставив у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Правова</a:t>
            </a:r>
            <a:r>
              <a:rPr lang="ru-RU" dirty="0"/>
              <a:t> держава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розв'язати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найманого</a:t>
            </a:r>
            <a:r>
              <a:rPr lang="ru-RU" dirty="0"/>
              <a:t> </a:t>
            </a:r>
            <a:r>
              <a:rPr lang="ru-RU" dirty="0" err="1"/>
              <a:t>робітника</a:t>
            </a:r>
            <a:r>
              <a:rPr lang="ru-RU" dirty="0"/>
              <a:t>, а </a:t>
            </a:r>
            <a:r>
              <a:rPr lang="ru-RU" dirty="0" err="1"/>
              <a:t>соціалізм</a:t>
            </a:r>
            <a:r>
              <a:rPr lang="ru-RU" dirty="0"/>
              <a:t> – </a:t>
            </a:r>
            <a:r>
              <a:rPr lang="ru-RU" dirty="0" err="1"/>
              <a:t>суперечність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контролем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прав </a:t>
            </a:r>
            <a:r>
              <a:rPr lang="ru-RU" dirty="0" err="1"/>
              <a:t>робітника</a:t>
            </a:r>
            <a:r>
              <a:rPr lang="ru-RU" dirty="0"/>
              <a:t> та </a:t>
            </a:r>
            <a:r>
              <a:rPr lang="ru-RU" dirty="0" err="1"/>
              <a:t>збереженням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. </a:t>
            </a:r>
            <a:r>
              <a:rPr lang="ru-RU" dirty="0" err="1"/>
              <a:t>вказував</a:t>
            </a:r>
            <a:r>
              <a:rPr lang="ru-RU" dirty="0"/>
              <a:t> на </a:t>
            </a:r>
            <a:r>
              <a:rPr lang="ru-RU" dirty="0" err="1"/>
              <a:t>пряму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культурного </a:t>
            </a:r>
            <a:r>
              <a:rPr lang="ru-RU" dirty="0" err="1"/>
              <a:t>рівня</a:t>
            </a:r>
            <a:r>
              <a:rPr lang="ru-RU" dirty="0"/>
              <a:t> народу.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виділяв</a:t>
            </a:r>
            <a:r>
              <a:rPr lang="ru-RU" dirty="0"/>
              <a:t> два типи особи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права: </a:t>
            </a:r>
            <a:r>
              <a:rPr lang="ru-RU" dirty="0" err="1"/>
              <a:t>правову</a:t>
            </a:r>
            <a:r>
              <a:rPr lang="ru-RU" dirty="0"/>
              <a:t> та </a:t>
            </a:r>
            <a:r>
              <a:rPr lang="ru-RU" dirty="0" err="1"/>
              <a:t>революційну</a:t>
            </a:r>
            <a:r>
              <a:rPr lang="ru-RU" dirty="0"/>
              <a:t>.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останньої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, </a:t>
            </a:r>
            <a:r>
              <a:rPr lang="ru-RU" dirty="0" err="1"/>
              <a:t>вступає</a:t>
            </a:r>
            <a:r>
              <a:rPr lang="ru-RU" dirty="0"/>
              <a:t>, на думку Б. </a:t>
            </a:r>
            <a:r>
              <a:rPr lang="ru-RU" dirty="0" err="1"/>
              <a:t>Кістяківського</a:t>
            </a:r>
            <a:r>
              <a:rPr lang="ru-RU" dirty="0"/>
              <a:t>, в </a:t>
            </a:r>
            <a:r>
              <a:rPr lang="ru-RU" dirty="0" err="1"/>
              <a:t>суперечність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державними</a:t>
            </a:r>
            <a:r>
              <a:rPr lang="ru-RU" dirty="0"/>
              <a:t> нормами, а й з </a:t>
            </a:r>
            <a:r>
              <a:rPr lang="ru-RU" dirty="0" err="1"/>
              <a:t>традиціями</a:t>
            </a:r>
            <a:r>
              <a:rPr lang="ru-RU" dirty="0"/>
              <a:t> і </a:t>
            </a:r>
            <a:r>
              <a:rPr lang="ru-RU" dirty="0" err="1"/>
              <a:t>звичаями</a:t>
            </a:r>
            <a:r>
              <a:rPr lang="ru-RU" dirty="0"/>
              <a:t>. Б. </a:t>
            </a:r>
            <a:r>
              <a:rPr lang="ru-RU" dirty="0" err="1"/>
              <a:t>Кістяківський</a:t>
            </a:r>
            <a:r>
              <a:rPr lang="ru-RU" dirty="0"/>
              <a:t> </a:t>
            </a:r>
            <a:r>
              <a:rPr lang="ru-RU" dirty="0" err="1"/>
              <a:t>визнавав</a:t>
            </a:r>
            <a:r>
              <a:rPr lang="ru-RU" dirty="0"/>
              <a:t> </a:t>
            </a:r>
            <a:r>
              <a:rPr lang="ru-RU" dirty="0" err="1"/>
              <a:t>культурну</a:t>
            </a:r>
            <a:r>
              <a:rPr lang="ru-RU" dirty="0"/>
              <a:t> </a:t>
            </a:r>
            <a:r>
              <a:rPr lang="ru-RU" dirty="0" err="1"/>
              <a:t>самобутність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систем, </a:t>
            </a:r>
            <a:r>
              <a:rPr lang="ru-RU" dirty="0" err="1"/>
              <a:t>виходячи</a:t>
            </a:r>
            <a:r>
              <a:rPr lang="ru-RU" dirty="0"/>
              <a:t> з того, </a:t>
            </a:r>
            <a:r>
              <a:rPr lang="ru-RU" dirty="0" err="1"/>
              <a:t>що</a:t>
            </a:r>
            <a:r>
              <a:rPr lang="ru-RU" dirty="0"/>
              <a:t> культура,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закони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,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і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195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BCE4-5A2E-4993-81A5-3DE5872D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63417"/>
            <a:ext cx="8825659" cy="1147124"/>
          </a:xfrm>
        </p:spPr>
        <p:txBody>
          <a:bodyPr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 (В. Липинський, С. Томашівський)</a:t>
            </a:r>
            <a:endParaRPr lang="uk-UA" sz="48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2D19FB-3359-4955-B30A-B4CE6F2EA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018408"/>
            <a:ext cx="10110809" cy="300139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В’ячеслав «Листи до братів-хліборобів». </a:t>
            </a:r>
          </a:p>
          <a:p>
            <a:r>
              <a:rPr lang="uk-UA" dirty="0"/>
              <a:t>Вбачав повноцінний розвиток української нації в розбудові власної держави. Така держава має існувати у формі монархічного правління, що відповідає державницькій традиції, започаткованій Б. Хмельницьким. </a:t>
            </a:r>
          </a:p>
          <a:p>
            <a:r>
              <a:rPr lang="uk-UA" dirty="0"/>
              <a:t>Ця монархія повинна ґрунтуватися на таких п'яти підвалинах:</a:t>
            </a:r>
          </a:p>
          <a:p>
            <a:r>
              <a:rPr lang="uk-UA" dirty="0"/>
              <a:t> аристократія, </a:t>
            </a:r>
          </a:p>
          <a:p>
            <a:r>
              <a:rPr lang="uk-UA" dirty="0" err="1"/>
              <a:t>класократія</a:t>
            </a:r>
            <a:r>
              <a:rPr lang="uk-UA" dirty="0"/>
              <a:t>, </a:t>
            </a:r>
          </a:p>
          <a:p>
            <a:r>
              <a:rPr lang="uk-UA" dirty="0"/>
              <a:t>територіальний патріотизм,</a:t>
            </a:r>
          </a:p>
          <a:p>
            <a:r>
              <a:rPr lang="uk-UA" dirty="0"/>
              <a:t> український консерватизм,</a:t>
            </a:r>
          </a:p>
          <a:p>
            <a:r>
              <a:rPr lang="uk-UA" dirty="0"/>
              <a:t> релігійний </a:t>
            </a:r>
            <a:r>
              <a:rPr lang="uk-UA" dirty="0" err="1"/>
              <a:t>етос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548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96DAE-593C-4492-A814-C3933711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8CC586-DB46-4BD5-8790-D314D0FF5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78206"/>
            <a:ext cx="10279485" cy="3107924"/>
          </a:xfrm>
        </p:spPr>
        <p:txBody>
          <a:bodyPr>
            <a:normAutofit/>
          </a:bodyPr>
          <a:lstStyle/>
          <a:p>
            <a:r>
              <a:rPr lang="uk-UA" dirty="0"/>
              <a:t>Гетьман як спадковий монарх репрезентує державу, уособлює її авторитет. Разом з гетьманом управління державними і суспільними сферами здійснює аристократія – кращі представники усіх станів: промислового (фабриканти, інженери, робітники), хліборобського (поміщики, селяни, сільські робітники), фінансового і купецького (всі,, хто живе з обміну продуктами), комунікаційного (залізничники, шофери), інтелігенція. Такий принцип формування аристократії (правлячої еліти) називав </a:t>
            </a:r>
            <a:r>
              <a:rPr lang="uk-UA" dirty="0" err="1"/>
              <a:t>класократією</a:t>
            </a:r>
            <a:r>
              <a:rPr lang="uk-UA" dirty="0"/>
              <a:t>, яка також передбачала співпрацю всіх класів. Принципи </a:t>
            </a:r>
            <a:r>
              <a:rPr lang="uk-UA" dirty="0" err="1"/>
              <a:t>класократії</a:t>
            </a:r>
            <a:r>
              <a:rPr lang="uk-UA" dirty="0"/>
              <a:t> заперечували буржуазний парламентаризм як такий, що роз'єднує нації за партійними, соціалізм – за класовими, націоналізм – за етнічними ознаками. Т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305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7CD8-C542-48A6-A592-2F3C4A4D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Степан Томашівський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2C6AB8-7905-4CF4-8900-923312F6B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337" y="3143787"/>
            <a:ext cx="10874289" cy="343639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Державницька концепція С. Томашівського.</a:t>
            </a:r>
          </a:p>
          <a:p>
            <a:pPr algn="just"/>
            <a:r>
              <a:rPr lang="uk-UA" dirty="0" err="1"/>
              <a:t>Грунтувалася</a:t>
            </a:r>
            <a:r>
              <a:rPr lang="uk-UA" dirty="0"/>
              <a:t> на ідеях особливої ролі Галичини та уніатської Церкви в майбутньому державотворенні, українського консерватизму, об'єднуючої національної ідеї, європеїзації українського руху з опорою на власні (особливо в Галичині) традиції.</a:t>
            </a:r>
          </a:p>
          <a:p>
            <a:pPr algn="just"/>
            <a:r>
              <a:rPr lang="uk-UA" dirty="0"/>
              <a:t>Ідея мирної еволюції існуючих форм правління, республіканська форма правління може бути найгіршою деспотією, рівно ж як і монархія – демократичною, якщо вона не є абсолютною. </a:t>
            </a:r>
          </a:p>
          <a:p>
            <a:pPr algn="just"/>
            <a:r>
              <a:rPr lang="uk-UA" dirty="0"/>
              <a:t>Майбутня українська держава повинна формуватися на основі автономії західноукраїнських земель і мати власне законодавство, адміністрацію, освіту, армію. Автономія має спиратися на традиції Галицько-Волинського князівства, Австро-Угорської монархії і польського республіканського правління.</a:t>
            </a:r>
          </a:p>
        </p:txBody>
      </p:sp>
    </p:spTree>
    <p:extLst>
      <p:ext uri="{BB962C8B-B14F-4D97-AF65-F5344CB8AC3E}">
        <p14:creationId xmlns:p14="http://schemas.microsoft.com/office/powerpoint/2010/main" val="112070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412E1-375C-4D60-9D3D-80158178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соціалізм (І. Франко, М. Грушевський)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557661-B19B-48F6-98E9-AE0A4A4C6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800" b="1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Іван  Франко</a:t>
            </a: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піддає критиці ряд маркси­стських положень: він не розглядав пролетаріат як авангардну силу революції, не поділяв марксистської ідеї стосовно «історичної місії проле­таріату» і вважав, що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марксистька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держава так само як буржуазна матиме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адмністративний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апарат, який буде стояти над народом.</a:t>
            </a: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Головний засіб здійснення народом своєї влади - це громади, що виконують усі функції управління суспільством: господарсько-економічну, культурно-освітню, судову.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119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80EAF-A4EC-4D02-A5F7-82F55ED8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думка княжої доби </a:t>
            </a:r>
            <a:r>
              <a:rPr lang="pl-P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D23D90-1DBE-4875-A101-2C00D20F2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0" i="0" dirty="0">
                <a:effectLst/>
                <a:latin typeface="Arial" panose="020B0604020202020204" pitchFamily="34" charset="0"/>
              </a:rPr>
              <a:t>Концепція «богоугодного володаря» (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Феодосій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Печерський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Нестор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літописець</a:t>
            </a:r>
            <a:r>
              <a:rPr lang="ru-RU" b="0" i="0" dirty="0">
                <a:effectLst/>
                <a:latin typeface="Arial" panose="020B0604020202020204" pitchFamily="34" charset="0"/>
              </a:rPr>
              <a:t>)</a:t>
            </a:r>
            <a:r>
              <a:rPr lang="uk-UA" b="0" i="0" dirty="0"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ru-RU" b="0" i="0" dirty="0" err="1">
                <a:effectLst/>
                <a:latin typeface="Arial" panose="020B0604020202020204" pitchFamily="34" charset="0"/>
              </a:rPr>
              <a:t>ідея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«духовного проводу над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світською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владою</a:t>
            </a:r>
            <a:r>
              <a:rPr lang="ru-RU" b="0" i="0" dirty="0">
                <a:effectLst/>
                <a:latin typeface="Arial" panose="020B0604020202020204" pitchFamily="34" charset="0"/>
              </a:rPr>
              <a:t>»,</a:t>
            </a:r>
          </a:p>
          <a:p>
            <a:r>
              <a:rPr lang="ru-RU" b="0" i="0" dirty="0" err="1">
                <a:effectLst/>
                <a:latin typeface="Arial" panose="020B0604020202020204" pitchFamily="34" charset="0"/>
              </a:rPr>
              <a:t>ідея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необхідності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об’єднання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київських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князів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довкола</a:t>
            </a:r>
            <a:r>
              <a:rPr lang="ru-RU" b="0" i="0" dirty="0">
                <a:effectLst/>
                <a:latin typeface="Arial" panose="020B0604020202020204" pitchFamily="34" charset="0"/>
              </a:rPr>
              <a:t> церкви, а не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довкола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великокнязівського</a:t>
            </a:r>
            <a:r>
              <a:rPr lang="ru-RU" b="0" i="0" dirty="0">
                <a:effectLst/>
                <a:latin typeface="Arial" panose="020B0604020202020204" pitchFamily="34" charset="0"/>
              </a:rPr>
              <a:t> престолу,</a:t>
            </a:r>
          </a:p>
          <a:p>
            <a:r>
              <a:rPr lang="ru-RU" b="0" i="0" dirty="0" err="1">
                <a:effectLst/>
                <a:latin typeface="Arial" panose="020B0604020202020204" pitchFamily="34" charset="0"/>
              </a:rPr>
              <a:t>Ідея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божественної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природи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влади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0A2035-4662-4680-9B71-76217AA0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95AB2-478A-42D1-A211-A3C0E8D6C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28" y="2535298"/>
            <a:ext cx="2577926" cy="36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09956-04E2-4C9B-B613-413EFF77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Михайло Грушевський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6B6C57-AB62-401E-ADE0-E304ED02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437" y="3080551"/>
            <a:ext cx="11416683" cy="317820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«Українська партія соціалістів-революціонерів та їх завдання»</a:t>
            </a:r>
          </a:p>
          <a:p>
            <a:r>
              <a:rPr lang="uk-UA" dirty="0"/>
              <a:t>Захищав ідею пріоритету інтересів народу, суспільства над інтересами держави.</a:t>
            </a:r>
          </a:p>
          <a:p>
            <a:r>
              <a:rPr lang="uk-UA" dirty="0"/>
              <a:t>Обґрунтував думку про український народ як окрему етнокультурну одиницю, що стала спадкоємницею Київської Русі та сформувала свої етнокультурні риси в умовах Галицько-Волинської і </a:t>
            </a:r>
            <a:r>
              <a:rPr lang="uk-UA" dirty="0" err="1"/>
              <a:t>Литовсько</a:t>
            </a:r>
            <a:r>
              <a:rPr lang="uk-UA" dirty="0"/>
              <a:t>-Польської держав.</a:t>
            </a:r>
          </a:p>
          <a:p>
            <a:r>
              <a:rPr lang="uk-UA" dirty="0"/>
              <a:t> Розглядав українську націю як виключно хліборобську, що внаслідок чужоземного панування втратила вищі класи; підкреслював як позитивні (вроджену логічність думки, високі культурні й соціальні інстинкти, красу побуту), так і негативні (відсутність національної свідомості, слабкість національного інстинкту, низький рівень освіти, культурного та політичного виховання) риси українського народу. </a:t>
            </a:r>
          </a:p>
          <a:p>
            <a:r>
              <a:rPr lang="uk-UA" dirty="0"/>
              <a:t>Національним інтересам України найбільш відповідає статус автономії у складі Російської Федерації. Він вирізняв два шляхи становлення федерації – через об'єднання двох і більше держав з їхньої ініціативи або з ініціативи зверху, коли унітарна держава стає федерацією, поділивши суверенітет з територіями. Після ліквідації УНР більшовицькою Росією М. Грушевський визнавав необхідність існування незалежної Української держави, але лише тимчасово, орієнтуючись у майбутньому на входження Росії й України до загальноєвропейської федерації.</a:t>
            </a:r>
          </a:p>
        </p:txBody>
      </p:sp>
    </p:spTree>
    <p:extLst>
      <p:ext uri="{BB962C8B-B14F-4D97-AF65-F5344CB8AC3E}">
        <p14:creationId xmlns:p14="http://schemas.microsoft.com/office/powerpoint/2010/main" val="9910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58775-1232-42A3-B1F3-70C5F553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націонал-демократизм (С.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Дністрянський,В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Старосольський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sz="44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26CD01-CA24-427B-8AEB-84D313EB7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437" y="3107184"/>
            <a:ext cx="11319029" cy="3373515"/>
          </a:xfrm>
        </p:spPr>
        <p:txBody>
          <a:bodyPr>
            <a:normAutofit fontScale="85000" lnSpcReduction="20000"/>
          </a:bodyPr>
          <a:lstStyle/>
          <a:p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Станіслав 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Дністрянський</a:t>
            </a:r>
          </a:p>
          <a:p>
            <a:pPr algn="just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Україна має всі історичні та правові підстави для національного самовизначення, утворення власної державності на своїй етнічній території. Майбутню незалежну українську державу уявляв як народну республіку, влада в якій належить народові та обраним органам і здійснюється на засадах її поділу на законодавчу, виконавчу й судову.</a:t>
            </a:r>
          </a:p>
          <a:p>
            <a:pPr algn="just"/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Старосольський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Джерелом існування національної спільноти є прагнення до політичної самостійності, яке проявляється як боротьба за власну державу. Рушійними силами цієї боротьби є не тільки національні, а й класові інтереси. </a:t>
            </a:r>
          </a:p>
          <a:p>
            <a:pPr algn="just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Національний і класовий інтереси є двома взаємодоповнюючими чинниками суспільно-історич­ного поступу, й недооцінка або ігнорування одного з них веде до небезпеки знову повторити помилки минулого. </a:t>
            </a:r>
          </a:p>
          <a:p>
            <a:pPr algn="just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Виокремлював три шляхи побудови держави: па основі економічних інтересів, політичних інтересів і національної єдності. Найкращим і єдино прийнятним для України шляхом утвердження державності є утворення її на основі національної єдності.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568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DC81C-D43D-4C27-B871-8FE00D2A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націонал-комунізм (В. </a:t>
            </a:r>
            <a:r>
              <a:rPr lang="uk-UA" sz="2000" dirty="0">
                <a:latin typeface="Times New Roman" panose="02020603050405020304" pitchFamily="18" charset="0"/>
              </a:rPr>
              <a:t>Винниченко, </a:t>
            </a:r>
            <a:r>
              <a:rPr lang="uk-UA" sz="2000" dirty="0" err="1">
                <a:latin typeface="Times New Roman" panose="02020603050405020304" pitchFamily="18" charset="0"/>
              </a:rPr>
              <a:t>М.Хвильовий</a:t>
            </a:r>
            <a:r>
              <a:rPr lang="uk-UA" sz="20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56AACFF-6B29-41E1-BCA9-3BF2F627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234" y="3586578"/>
            <a:ext cx="10999434" cy="2867487"/>
          </a:xfrm>
        </p:spPr>
        <p:txBody>
          <a:bodyPr>
            <a:normAutofit fontScale="92500" lnSpcReduction="10000"/>
          </a:bodyPr>
          <a:lstStyle/>
          <a:p>
            <a:pPr indent="449580"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Винниченко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негативно ставився до соціалізму в радянсько-більшовицькому варіанті. </a:t>
            </a:r>
          </a:p>
          <a:p>
            <a:pPr indent="44958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Вважав, що соціалізм можна побудувати лише поступово, реформами, при чому запропонував свій варіант створення соціалізму, який він назвав «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колектократією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Колектократія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приватну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найману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 національного питання підпорядковував вирішенню завдання соціального визволення народів, тому був готовий відмовитися від національної незалежності на користь соціалізму і обґрунтовував необхідність перебування України у складі Російської федерації, наголошуючи на історичних, економічних і культурних зв’язках України з Росією.</a:t>
            </a:r>
          </a:p>
          <a:p>
            <a:pPr indent="44958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еміграції Винниченко змінив свої погляди, вказує на нерівність у відносинах між українською і російською націями і тому пропонує їх окреме існування.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911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BCF43-9B54-4807-89F2-88EA66A6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28E087-50CB-4336-BE39-F4585AF97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10155197" cy="2706580"/>
          </a:xfrm>
        </p:spPr>
        <p:txBody>
          <a:bodyPr/>
          <a:lstStyle/>
          <a:p>
            <a:pPr algn="just"/>
            <a:r>
              <a:rPr lang="uk-UA" b="1" dirty="0"/>
              <a:t>Микола Хвильовий</a:t>
            </a:r>
          </a:p>
          <a:p>
            <a:pPr algn="just"/>
            <a:r>
              <a:rPr lang="uk-UA" dirty="0"/>
              <a:t> вважав, що комунізм можна реалізувати на національному ґрунті, відкинувши «російський шлях» розвитку у культурній сфері. А для цього потрібно подолати «хохлацьку </a:t>
            </a:r>
            <a:r>
              <a:rPr lang="uk-UA" dirty="0" err="1"/>
              <a:t>розляпаність</a:t>
            </a:r>
            <a:r>
              <a:rPr lang="uk-UA" dirty="0"/>
              <a:t>», український просвітянський </a:t>
            </a:r>
            <a:r>
              <a:rPr lang="uk-UA" dirty="0" err="1"/>
              <a:t>провінціоналізм</a:t>
            </a:r>
            <a:r>
              <a:rPr lang="uk-UA" dirty="0"/>
              <a:t> та орієнтуватися на ідеал європейської людини-громадянина, творця історії. За його словами, необхідно покінчити не тільки з </a:t>
            </a:r>
            <a:r>
              <a:rPr lang="uk-UA" dirty="0" err="1"/>
              <a:t>малоросійством</a:t>
            </a:r>
            <a:r>
              <a:rPr lang="uk-UA" dirty="0"/>
              <a:t>, українофільством, а й москвофільством.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293167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B8961-4959-45A7-B18E-B719650C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63417"/>
            <a:ext cx="8825659" cy="1147124"/>
          </a:xfrm>
        </p:spPr>
        <p:txBody>
          <a:bodyPr/>
          <a:lstStyle/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націоналізм (М.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Міхновський, Д.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Донцов, М.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Сціборський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sz="44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BF6F-6504-4E6D-A2DE-AA90EBE3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036163"/>
            <a:ext cx="10297240" cy="3045041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Микола Міхновський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 першого програмного документу українського націоналізму («Самостійна Україна», 1900 р.), сформулював ідею українського національного солідаризму, яка має об’єднати окремі частини нації в єдине ціле: «Одна, єдина, нероздільна, вільна, самостійна Україна від Карпатів аж по Кавказ» . Конституційний проект «Самостійна Україна» (1905), Україна повинна бути президентською республікою з двопалатним парламентом — Радою представників і Сенатом. За широкі громадянські свободи, суд присяжних, націоналізація землі за викуп і розподіл її за національною ознакою.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213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7AF3B-6110-4501-A44E-C11F6411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Дмитро Донцов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7C4E5A-90D8-4C2B-8808-A47C14AE6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985" y="3169328"/>
            <a:ext cx="11709646" cy="3533313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Праця «Націоналізм». Вихідною ідеєю інтегрального націоналізму є ідея переорієнтації українства на Захід, відхід його від Росії, як несумісного з нею за історичними політичними традиціями, національними звичаями, способу життя.</a:t>
            </a:r>
          </a:p>
          <a:p>
            <a:r>
              <a:rPr lang="uk-UA" dirty="0"/>
              <a:t>Виділив п'ять принципів своєї ідеології інтегрального, або чинного, націоналізму.</a:t>
            </a:r>
          </a:p>
          <a:p>
            <a:r>
              <a:rPr lang="uk-UA" dirty="0"/>
              <a:t> 1. національна ідея має будуватися не на розумі, а на волі – інстинктивному прагненні нації до життя, влади і панування. </a:t>
            </a:r>
          </a:p>
          <a:p>
            <a:r>
              <a:rPr lang="uk-UA" dirty="0"/>
              <a:t>2. виховання в народу стремління до боротьби, усвідомлення ним кінцевої мети. </a:t>
            </a:r>
          </a:p>
          <a:p>
            <a:r>
              <a:rPr lang="uk-UA" dirty="0"/>
              <a:t>3. ґрунтувався на романтизмі і фанатизмі, який надавав національним почуттям релігійного змісту, а ідеям – догматичного характеру і спонукав маси до експансії насильства за торжество своїх ідей. </a:t>
            </a:r>
          </a:p>
          <a:p>
            <a:r>
              <a:rPr lang="uk-UA" dirty="0"/>
              <a:t>4. проголошення імперіалізму як легкого синтезу між націоналізмом та інтернаціоналізмом, що мало б загальнолюдський характер, оскільки цивілізувало б народи, нездатні управляти собою. </a:t>
            </a:r>
          </a:p>
          <a:p>
            <a:r>
              <a:rPr lang="uk-UA" dirty="0"/>
              <a:t>5. Мета - формування національної еліти: ініціативної меншості, яка продукує для несвідомої маси ідеї і мобілізує цю масу на боротьбу за них.</a:t>
            </a:r>
          </a:p>
          <a:p>
            <a:r>
              <a:rPr lang="uk-UA" dirty="0"/>
              <a:t>Для забезпечення перемоги ініціативна меншість повинна використовувати «творче насильство». </a:t>
            </a:r>
          </a:p>
        </p:txBody>
      </p:sp>
    </p:spTree>
    <p:extLst>
      <p:ext uri="{BB962C8B-B14F-4D97-AF65-F5344CB8AC3E}">
        <p14:creationId xmlns:p14="http://schemas.microsoft.com/office/powerpoint/2010/main" val="2450651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CB112-3346-40FD-80F5-BF5AE759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Микола </a:t>
            </a:r>
            <a:r>
              <a:rPr lang="uk-UA" dirty="0" err="1"/>
              <a:t>Сціборський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31E7A6-8013-4CF9-A737-F6E671656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502" y="3053918"/>
            <a:ext cx="10545815" cy="3595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Праця «</a:t>
            </a:r>
            <a:r>
              <a:rPr lang="uk-UA" dirty="0" err="1"/>
              <a:t>Націократія</a:t>
            </a:r>
            <a:r>
              <a:rPr lang="uk-UA" dirty="0"/>
              <a:t>» </a:t>
            </a:r>
          </a:p>
          <a:p>
            <a:pPr algn="just"/>
            <a:r>
              <a:rPr lang="uk-UA" dirty="0"/>
              <a:t>Сформулював основні риси своєї доктрини: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українська держава повинна бути авторитарною і спиратися на працюючі верстви української нації;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політичним суб'єктом влади має стати національна диктатура;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 форма правління передбачає сильну законодавчу і виконавчу владу.</a:t>
            </a:r>
          </a:p>
          <a:p>
            <a:pPr algn="just"/>
            <a:r>
              <a:rPr lang="uk-UA" dirty="0"/>
              <a:t>Законодавчий орган – Державна рада обирається всіма громадянами, глава держави і одночасно прем'єр-міністр – Національними зборами, що складаються з депутатів Державної ради, Всеукраїнської господарської ради, представників крайових Рад та синдикатів</a:t>
            </a:r>
          </a:p>
          <a:p>
            <a:pPr algn="just"/>
            <a:r>
              <a:rPr lang="uk-UA" dirty="0"/>
              <a:t>Опорою політичного режиму мала стати революційна націоналістична організація, яка виконувала б диктаторські функції.</a:t>
            </a:r>
          </a:p>
        </p:txBody>
      </p:sp>
    </p:spTree>
    <p:extLst>
      <p:ext uri="{BB962C8B-B14F-4D97-AF65-F5344CB8AC3E}">
        <p14:creationId xmlns:p14="http://schemas.microsoft.com/office/powerpoint/2010/main" val="2160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1DC77-74D3-412C-A21C-2F7ADAB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03" y="736847"/>
            <a:ext cx="3852051" cy="1155576"/>
          </a:xfrm>
        </p:spPr>
        <p:txBody>
          <a:bodyPr/>
          <a:lstStyle/>
          <a:p>
            <a:r>
              <a:rPr lang="uk-UA" b="0" i="0" dirty="0">
                <a:effectLst/>
                <a:latin typeface="Arial" panose="020B0604020202020204" pitchFamily="34" charset="0"/>
              </a:rPr>
              <a:t>Концепція князівського єдиновладдя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E73175B8-FA92-42D1-8D29-22B08876E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9" y="2132859"/>
            <a:ext cx="2719150" cy="3839440"/>
          </a:xfr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7EE328-3744-4782-9FC1-A1452CA19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258" y="1314635"/>
            <a:ext cx="5128334" cy="5112798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Київський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митрополит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Іларіон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«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Слово про закон і благодать» (XI ст.).</a:t>
            </a:r>
            <a:endParaRPr lang="uk-UA" sz="1600" dirty="0">
              <a:solidFill>
                <a:schemeClr val="tx1"/>
              </a:solidFill>
            </a:endParaRPr>
          </a:p>
          <a:p>
            <a:pPr algn="just"/>
            <a:r>
              <a:rPr lang="uk-UA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вбачав у сильній монархічній владі князя запоруку територіальної цілісності держави, переконував, що Церква мала слугувати володареві, підтримувати загальнодержавний централізм.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влада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повинна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концентруватись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у руках мудрого правителя,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який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задовольняв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би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певні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умови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пам’ятав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несе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відповідальність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підданих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перед Богом;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здійснював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владу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основі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закону і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справедливості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, а не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сваволі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був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милостивим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підданих</a:t>
            </a:r>
            <a:endParaRPr lang="uk-UA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7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87288-8C33-4144-B068-1A263E50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58" y="1295400"/>
            <a:ext cx="3905318" cy="159067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РУСЬКА ПРАВДА» князя Ярослава Мудрого </a:t>
            </a: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9591BCE-662F-4784-B075-0E04FFF79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8" y="3369076"/>
            <a:ext cx="2867025" cy="159067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45F7E1-870F-4CFD-895B-1A04C0F8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1254" y="1191087"/>
            <a:ext cx="4145014" cy="4650420"/>
          </a:xfrm>
        </p:spPr>
        <p:txBody>
          <a:bodyPr/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Офіційна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політико-правова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ідеологія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тих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часів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</a:rPr>
              <a:t>Закони Ярослава високо цінували людське життя, честь, осуджували злодіїв та вбивць. 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</a:rPr>
              <a:t>Головними цілями співжиття проголошувались особиста безпека і невід’ємність власності.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</a:rPr>
              <a:t>Пильно захищалася власність.</a:t>
            </a:r>
          </a:p>
        </p:txBody>
      </p:sp>
    </p:spTree>
    <p:extLst>
      <p:ext uri="{BB962C8B-B14F-4D97-AF65-F5344CB8AC3E}">
        <p14:creationId xmlns:p14="http://schemas.microsoft.com/office/powerpoint/2010/main" val="336740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87288-8C33-4144-B068-1A263E50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81" y="673963"/>
            <a:ext cx="3905318" cy="159067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РУСЬКА ПРАВДА» князя Ярослава Мудрого </a:t>
            </a: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9591BCE-662F-4784-B075-0E04FFF79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5" y="2938509"/>
            <a:ext cx="3595074" cy="199460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45F7E1-870F-4CFD-895B-1A04C0F8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1254" y="1191087"/>
            <a:ext cx="4145014" cy="4650420"/>
          </a:xfrm>
        </p:spPr>
        <p:txBody>
          <a:bodyPr/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Офіційна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політико-правова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ідеологія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тих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часів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</a:rPr>
              <a:t>Закони Ярослава високо цінували людське життя, честь, осуджували злодіїв та вбивць. 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</a:rPr>
              <a:t>Головними цілями співжиття проголошувались особиста безпека і невід’ємність власності.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</a:rPr>
              <a:t>Пильно захищалася власність.</a:t>
            </a:r>
          </a:p>
        </p:txBody>
      </p:sp>
    </p:spTree>
    <p:extLst>
      <p:ext uri="{BB962C8B-B14F-4D97-AF65-F5344CB8AC3E}">
        <p14:creationId xmlns:p14="http://schemas.microsoft.com/office/powerpoint/2010/main" val="251056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6EBDE-165A-4B1F-A988-43B18DA4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9" y="1037947"/>
            <a:ext cx="3452557" cy="1039428"/>
          </a:xfrm>
        </p:spPr>
        <p:txBody>
          <a:bodyPr/>
          <a:lstStyle/>
          <a:p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«Повчання» Володимира Мономаха</a:t>
            </a:r>
            <a:endParaRPr lang="uk-UA" sz="32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7C2962E-6BB4-4F99-B27A-8C11CFDFC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12" y="2189076"/>
            <a:ext cx="2748982" cy="389372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F323DB-9722-4F75-A925-7073E1F8B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7029" y="1216241"/>
            <a:ext cx="4518734" cy="4808638"/>
          </a:xfrm>
        </p:spPr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Крім моральних настанов, «Повчання» містить практичні вказівки щодо керівництва державою, управління підданими, правил поведінки з ними в деяких типових ситуаціях, зокрема під час війни.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Звертає особливу увагу на дотримання закону та принципів справедливості й милосердя. При цьому князь не лише сам має бути справедливим і милостивим, а й вимагати цього від підлеглих.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958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30579-A8EC-4198-AF6B-318EC8C6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09" y="773425"/>
            <a:ext cx="4518924" cy="655880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«Слово о полку Ігоревім»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(1187)</a:t>
            </a:r>
            <a:endParaRPr lang="uk-UA" sz="4400" dirty="0"/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30BD2274-7DA5-4235-A293-6716A8443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r="21764"/>
          <a:stretch>
            <a:fillRect/>
          </a:stretch>
        </p:blipFill>
        <p:spPr>
          <a:xfrm>
            <a:off x="1443038" y="1928998"/>
            <a:ext cx="2933653" cy="415588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1F0454-EF46-475C-8416-2096FFA90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9891" y="621437"/>
            <a:ext cx="4270159" cy="5584053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Головну причину тяжкого становища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автор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вбачає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міжусобній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боротьбі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руських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князів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зосереджений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«золотому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слові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князя Святослава.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Звертаючись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бояр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князів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провина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Ігоря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причина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поразки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пішов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половців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слави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шукати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 а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захищати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всієї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Автор «Слова...»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наголошує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князя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недостатньо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вправним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воєначальником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уміти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загальнодержавний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підпорядкувати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йому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4275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7F357-4DC4-43CB-9BA0-73ECBDDA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50" y="734544"/>
            <a:ext cx="3860260" cy="17356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думка XІV - XVIII ст. </a:t>
            </a:r>
            <a:r>
              <a:rPr lang="pl-P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02F973BA-4FC6-4FDF-8C39-EFF369F1B3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r="3410"/>
          <a:stretch>
            <a:fillRect/>
          </a:stretch>
        </p:blipFill>
        <p:spPr>
          <a:xfrm>
            <a:off x="1562281" y="2186125"/>
            <a:ext cx="2530326" cy="358474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5BA862-C7F3-408B-87F1-2A6E53752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6614" y="639192"/>
            <a:ext cx="5362111" cy="5459767"/>
          </a:xfrm>
        </p:spPr>
        <p:txBody>
          <a:bodyPr>
            <a:normAutofit/>
          </a:bodyPr>
          <a:lstStyle/>
          <a:p>
            <a:pPr algn="just"/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СТАНІСЛАВ ОРІХОВСЬКИЙ-РОКСОЛАН (1515–1567 рр.) </a:t>
            </a:r>
          </a:p>
          <a:p>
            <a:pPr algn="just"/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один з перших представників реформаційного розуміння суті суспільних і політичних процесів в Україні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XVI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</a:t>
            </a:r>
          </a:p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«Напучення польському королю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Сигизмунду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Августу»</a:t>
            </a: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І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деалом була освічена монархія, обмежена законом.</a:t>
            </a:r>
          </a:p>
          <a:p>
            <a:pPr algn="just"/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плекання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релігійної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духовності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добробуту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свободи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громадян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гарантування прав і користі кожного індивіда, відносно якого держава має низку обов’язків. </a:t>
            </a:r>
          </a:p>
          <a:p>
            <a:pPr algn="just"/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Станіслав Оріховський – Роксолан був прибічником теорії природного права.</a:t>
            </a:r>
          </a:p>
          <a:p>
            <a:pPr algn="just"/>
            <a:r>
              <a:rPr lang="uk-U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Людські закони мають відповідати природним і змінюватися в разі їх невідповідності. Вся діяльність монарха повинна бути спрямована на створення умов життя, які відповідали б природному праву.</a:t>
            </a:r>
            <a:r>
              <a:rPr lang="ru-RU" sz="1600" b="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85291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A67BE-7CF2-4564-B102-8C246480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Христофор </a:t>
            </a:r>
            <a:r>
              <a:rPr lang="uk-UA" dirty="0" err="1"/>
              <a:t>Філалет</a:t>
            </a:r>
            <a:r>
              <a:rPr lang="uk-UA" dirty="0"/>
              <a:t> 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D399BF-38EB-48DD-9F5D-0303D55A9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24" y="2992884"/>
            <a:ext cx="10643469" cy="3496692"/>
          </a:xfrm>
        </p:spPr>
        <p:txBody>
          <a:bodyPr>
            <a:normAutofit/>
          </a:bodyPr>
          <a:lstStyle/>
          <a:p>
            <a:r>
              <a:rPr lang="uk-UA" dirty="0"/>
              <a:t>«</a:t>
            </a:r>
            <a:r>
              <a:rPr lang="uk-UA" dirty="0" err="1"/>
              <a:t>Апокрисис</a:t>
            </a:r>
            <a:r>
              <a:rPr lang="uk-UA" dirty="0"/>
              <a:t>»</a:t>
            </a:r>
          </a:p>
          <a:p>
            <a:r>
              <a:rPr lang="uk-UA" dirty="0"/>
              <a:t>Відстоював ідею демократизації Церкви, в дусі протестантського віровчення захищав право світських людей на участь у церковних справах, на вибори духовної влади, був прихильником релігійної терпимості. </a:t>
            </a:r>
          </a:p>
          <a:p>
            <a:r>
              <a:rPr lang="uk-UA" dirty="0"/>
              <a:t>Відносини влади і народу ґрунтуються на суспільному договорі, згідно з яким король і піддані повинні суворо дотримуватися закону. Порушення прав і свобод підданих з боку як короля, так і шляхетного стану, підриває державу, спричинюється до її занепаду. </a:t>
            </a:r>
          </a:p>
          <a:p>
            <a:r>
              <a:rPr lang="uk-UA" dirty="0"/>
              <a:t>Заперечував абсолютизм не лише монарха, а й Папи Римського, вважав незаконним його втручання у світські справи.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3422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</TotalTime>
  <Words>2503</Words>
  <Application>Microsoft Office PowerPoint</Application>
  <PresentationFormat>Широкий екран</PresentationFormat>
  <Paragraphs>137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Зал засідань</vt:lpstr>
      <vt:lpstr>Історія вітчизняної політичної думки</vt:lpstr>
      <vt:lpstr>Політична думка княжої доби . </vt:lpstr>
      <vt:lpstr>Концепція князівського єдиновладдя</vt:lpstr>
      <vt:lpstr>«РУСЬКА ПРАВДА» князя Ярослава Мудрого </vt:lpstr>
      <vt:lpstr>«РУСЬКА ПРАВДА» князя Ярослава Мудрого </vt:lpstr>
      <vt:lpstr>«Повчання» Володимира Мономаха</vt:lpstr>
      <vt:lpstr>«Слово о полку Ігоревім» (1187)</vt:lpstr>
      <vt:lpstr>Політична думка XІV - XVIII ст.   </vt:lpstr>
      <vt:lpstr>Христофор Філалет </vt:lpstr>
      <vt:lpstr>Іван Вишенський</vt:lpstr>
      <vt:lpstr>Просвітницький напрям у політиці</vt:lpstr>
      <vt:lpstr>Розвиток революційно-демократичних ідей ХІХ ст. </vt:lpstr>
      <vt:lpstr>Володимир Антонович</vt:lpstr>
      <vt:lpstr>Михайло Драгоманов</vt:lpstr>
      <vt:lpstr>Політичні концепції  українських мислітелів кінця ХІХ – ХХ ст. </vt:lpstr>
      <vt:lpstr>консерватизм (В. Липинський, С. Томашівський)</vt:lpstr>
      <vt:lpstr>Презентація PowerPoint</vt:lpstr>
      <vt:lpstr>Степан Томашівський</vt:lpstr>
      <vt:lpstr>соціалізм (І. Франко, М. Грушевський)</vt:lpstr>
      <vt:lpstr>Михайло Грушевський</vt:lpstr>
      <vt:lpstr>націонал-демократизм (С. Дністрянський,В. Старосольський)</vt:lpstr>
      <vt:lpstr>націонал-комунізм (В. Винниченко, М.Хвильовий)</vt:lpstr>
      <vt:lpstr>Презентація PowerPoint</vt:lpstr>
      <vt:lpstr>націоналізм (М. Міхновський, Д. Донцов, М. Сціборський)</vt:lpstr>
      <vt:lpstr>Дмитро Донцов</vt:lpstr>
      <vt:lpstr>Микола Сціборський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вітчизняної політичної думки</dc:title>
  <dc:creator>Admin</dc:creator>
  <cp:lastModifiedBy>Admin</cp:lastModifiedBy>
  <cp:revision>6</cp:revision>
  <dcterms:created xsi:type="dcterms:W3CDTF">2022-02-23T20:08:49Z</dcterms:created>
  <dcterms:modified xsi:type="dcterms:W3CDTF">2022-02-23T22:35:33Z</dcterms:modified>
</cp:coreProperties>
</file>