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72" r:id="rId4"/>
    <p:sldId id="274" r:id="rId5"/>
    <p:sldId id="257" r:id="rId6"/>
    <p:sldId id="258" r:id="rId7"/>
    <p:sldId id="259" r:id="rId8"/>
    <p:sldId id="260" r:id="rId9"/>
    <p:sldId id="261" r:id="rId10"/>
    <p:sldId id="277" r:id="rId11"/>
    <p:sldId id="275" r:id="rId12"/>
    <p:sldId id="278" r:id="rId13"/>
    <p:sldId id="276" r:id="rId14"/>
    <p:sldId id="284" r:id="rId15"/>
    <p:sldId id="283" r:id="rId16"/>
    <p:sldId id="262" r:id="rId17"/>
    <p:sldId id="263" r:id="rId18"/>
    <p:sldId id="264" r:id="rId19"/>
    <p:sldId id="266" r:id="rId20"/>
    <p:sldId id="267" r:id="rId21"/>
    <p:sldId id="285" r:id="rId22"/>
    <p:sldId id="265" r:id="rId23"/>
    <p:sldId id="268" r:id="rId24"/>
    <p:sldId id="269" r:id="rId25"/>
    <p:sldId id="287" r:id="rId26"/>
    <p:sldId id="288" r:id="rId27"/>
    <p:sldId id="286" r:id="rId28"/>
    <p:sldId id="270" r:id="rId29"/>
    <p:sldId id="271" r:id="rId30"/>
    <p:sldId id="280" r:id="rId31"/>
    <p:sldId id="281" r:id="rId32"/>
    <p:sldId id="282" r:id="rId33"/>
    <p:sldId id="27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smtClean="0"/>
              <a:t>Зразок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smtClean="0"/>
              <a:t>Зразок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42A54C80-263E-416B-A8E0-580EDEADCBDC}" type="datetimeFigureOut">
              <a:rPr lang="en-US" dirty="0"/>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2/10/2026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radiologycenter.eu/blog/funkcii-budova-shkir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erezhy-sebe.com/autoimunni-khvoroby/"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oxford-med.com.ua/ua/media-center/publikacii/najposhirenishi-zahvoryuvannya-shkiri-yaki-povinen-znati-kozhen/" TargetMode="External"/><Relationship Id="rId3" Type="http://schemas.openxmlformats.org/officeDocument/2006/relationships/hyperlink" Target="https://complimed.com.ua/%D0%B1%D0%B5%D0%B7-%D1%80%D1%83%D0%B1%D1%80%D0%B8%D0%BA%D0%B8-uk/autoimunni-zakhvoriuvannia-shcho-tse/" TargetMode="External"/><Relationship Id="rId7" Type="http://schemas.openxmlformats.org/officeDocument/2006/relationships/hyperlink" Target="https://ingeniusua.org/articles/12-zakhvoryuvan-shkiry-yaki-povynen-znaty-kozhen" TargetMode="External"/><Relationship Id="rId2" Type="http://schemas.openxmlformats.org/officeDocument/2006/relationships/hyperlink" Target="https://alphacellclinic.com/blog/dermatologiya/shkira-shho-pro-neyi-treba-znaty/" TargetMode="External"/><Relationship Id="rId1" Type="http://schemas.openxmlformats.org/officeDocument/2006/relationships/slideLayout" Target="../slideLayouts/slideLayout2.xml"/><Relationship Id="rId6" Type="http://schemas.openxmlformats.org/officeDocument/2006/relationships/hyperlink" Target="https://dila.ua/innovation/autoimunni_zahvoruvannya_spoluchnoi_tkanunu.html" TargetMode="External"/><Relationship Id="rId11" Type="http://schemas.openxmlformats.org/officeDocument/2006/relationships/hyperlink" Target="https://velashape.com.ua/uk/articles/pochemu/" TargetMode="External"/><Relationship Id="rId5" Type="http://schemas.openxmlformats.org/officeDocument/2006/relationships/hyperlink" Target="https://berezhy-sebe.com/autoimunni-khvoroby/" TargetMode="External"/><Relationship Id="rId10" Type="http://schemas.openxmlformats.org/officeDocument/2006/relationships/hyperlink" Target="https://dila.ua/blog/shkira_lyudini.html" TargetMode="External"/><Relationship Id="rId4" Type="http://schemas.openxmlformats.org/officeDocument/2006/relationships/hyperlink" Target="https://invivo.ua/uk/blog-detail/autoimmunnye-zabolevaniya-osobennosti-diagnostiki/" TargetMode="External"/><Relationship Id="rId9" Type="http://schemas.openxmlformats.org/officeDocument/2006/relationships/hyperlink" Target="https://onclinic.ua/blog/rak-shkiry-symptomy-vydy-ta-metody-likuvanny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hse.gov.uk/skin/professional/causes/structure.htm#:~:text=Provides%20a%20protective%20barrier%20against,(touch%2C%20detects%20temperatur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745" y="2404531"/>
            <a:ext cx="8655797" cy="1646302"/>
          </a:xfrm>
        </p:spPr>
        <p:txBody>
          <a:bodyPr/>
          <a:lstStyle/>
          <a:p>
            <a:r>
              <a:rPr lang="uk-UA" dirty="0" smtClean="0"/>
              <a:t>Шкіра. </a:t>
            </a:r>
            <a:br>
              <a:rPr lang="uk-UA" dirty="0" smtClean="0"/>
            </a:br>
            <a:r>
              <a:rPr lang="uk-UA" dirty="0" smtClean="0"/>
              <a:t>Прояви та новоутворення</a:t>
            </a:r>
            <a:endParaRPr lang="uk-UA" dirty="0"/>
          </a:p>
        </p:txBody>
      </p:sp>
      <p:sp>
        <p:nvSpPr>
          <p:cNvPr id="3" name="Підзаголовок 2"/>
          <p:cNvSpPr>
            <a:spLocks noGrp="1"/>
          </p:cNvSpPr>
          <p:nvPr>
            <p:ph type="subTitle" idx="1"/>
          </p:nvPr>
        </p:nvSpPr>
        <p:spPr>
          <a:xfrm>
            <a:off x="1357745" y="5371633"/>
            <a:ext cx="7766936" cy="1096899"/>
          </a:xfrm>
        </p:spPr>
        <p:txBody>
          <a:bodyPr>
            <a:normAutofit/>
          </a:bodyPr>
          <a:lstStyle/>
          <a:p>
            <a:r>
              <a:rPr lang="uk-UA" dirty="0" smtClean="0">
                <a:solidFill>
                  <a:schemeClr val="tx1"/>
                </a:solidFill>
                <a:latin typeface="Arial" panose="020B0604020202020204" pitchFamily="34" charset="0"/>
                <a:cs typeface="Arial" panose="020B0604020202020204" pitchFamily="34" charset="0"/>
              </a:rPr>
              <a:t>Підготовлено за матеріалами:</a:t>
            </a:r>
          </a:p>
          <a:p>
            <a:r>
              <a:rPr lang="en-AU" dirty="0">
                <a:hlinkClick r:id="rId2"/>
              </a:rPr>
              <a:t>https://radiologycenter.eu/blog/funkcii-budova-shkiry</a:t>
            </a:r>
            <a:endParaRPr lang="uk-UA" dirty="0"/>
          </a:p>
          <a:p>
            <a:endParaRPr lang="uk-UA" dirty="0">
              <a:solidFill>
                <a:schemeClr val="tx1"/>
              </a:solidFill>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3"/>
          <a:stretch>
            <a:fillRect/>
          </a:stretch>
        </p:blipFill>
        <p:spPr>
          <a:xfrm>
            <a:off x="1165667" y="573376"/>
            <a:ext cx="3368849" cy="2400733"/>
          </a:xfrm>
          <a:prstGeom prst="rect">
            <a:avLst/>
          </a:prstGeom>
          <a:ln>
            <a:noFill/>
          </a:ln>
          <a:effectLst>
            <a:softEdge rad="112500"/>
          </a:effectLst>
        </p:spPr>
      </p:pic>
    </p:spTree>
    <p:extLst>
      <p:ext uri="{BB962C8B-B14F-4D97-AF65-F5344CB8AC3E}">
        <p14:creationId xmlns:p14="http://schemas.microsoft.com/office/powerpoint/2010/main" val="3843441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Зміни в епідермісі</a:t>
            </a:r>
            <a:r>
              <a:rPr lang="ru-RU" dirty="0"/>
              <a:t/>
            </a:r>
            <a:br>
              <a:rPr lang="ru-RU" dirty="0"/>
            </a:br>
            <a:endParaRPr lang="uk-UA" dirty="0"/>
          </a:p>
        </p:txBody>
      </p:sp>
      <p:sp>
        <p:nvSpPr>
          <p:cNvPr id="3" name="Місце для вмісту 2"/>
          <p:cNvSpPr>
            <a:spLocks noGrp="1"/>
          </p:cNvSpPr>
          <p:nvPr>
            <p:ph idx="1"/>
          </p:nvPr>
        </p:nvSpPr>
        <p:spPr>
          <a:xfrm>
            <a:off x="677333" y="1420005"/>
            <a:ext cx="7884775" cy="1440873"/>
          </a:xfrm>
        </p:spPr>
        <p:txBody>
          <a:bodyPr>
            <a:normAutofit/>
          </a:bodyPr>
          <a:lstStyle/>
          <a:p>
            <a:pPr marL="0" indent="0">
              <a:buNone/>
            </a:pPr>
            <a:r>
              <a:rPr lang="uk-UA" dirty="0">
                <a:solidFill>
                  <a:schemeClr val="tx1"/>
                </a:solidFill>
                <a:latin typeface="Arial" panose="020B0604020202020204" pitchFamily="34" charset="0"/>
                <a:cs typeface="Arial" panose="020B0604020202020204" pitchFamily="34" charset="0"/>
              </a:rPr>
              <a:t>Епідерміс може бути уражений багатьма різними шкірними захворюваннями та станами, зокрема:</a:t>
            </a:r>
          </a:p>
          <a:p>
            <a:r>
              <a:rPr lang="uk-UA" b="1" i="1" dirty="0">
                <a:solidFill>
                  <a:schemeClr val="accent1"/>
                </a:solidFill>
                <a:latin typeface="Arial" panose="020B0604020202020204" pitchFamily="34" charset="0"/>
                <a:cs typeface="Arial" panose="020B0604020202020204" pitchFamily="34" charset="0"/>
              </a:rPr>
              <a:t>Екзема і </a:t>
            </a:r>
            <a:r>
              <a:rPr lang="uk-UA" b="1" i="1" dirty="0" smtClean="0">
                <a:solidFill>
                  <a:schemeClr val="accent1"/>
                </a:solidFill>
                <a:latin typeface="Arial" panose="020B0604020202020204" pitchFamily="34" charset="0"/>
                <a:cs typeface="Arial" panose="020B0604020202020204" pitchFamily="34" charset="0"/>
              </a:rPr>
              <a:t>дерматит: </a:t>
            </a:r>
            <a:r>
              <a:rPr lang="uk-UA" dirty="0" smtClean="0">
                <a:solidFill>
                  <a:schemeClr val="tx1"/>
                </a:solidFill>
                <a:latin typeface="Arial" panose="020B0604020202020204" pitchFamily="34" charset="0"/>
                <a:cs typeface="Arial" panose="020B0604020202020204" pitchFamily="34" charset="0"/>
              </a:rPr>
              <a:t>це </a:t>
            </a:r>
            <a:r>
              <a:rPr lang="uk-UA" dirty="0">
                <a:solidFill>
                  <a:schemeClr val="tx1"/>
                </a:solidFill>
                <a:latin typeface="Arial" panose="020B0604020202020204" pitchFamily="34" charset="0"/>
                <a:cs typeface="Arial" panose="020B0604020202020204" pitchFamily="34" charset="0"/>
              </a:rPr>
              <a:t>запальні захворювання шкіри, які пошкоджують бар'єрну функцію епідермісу. </a:t>
            </a:r>
            <a:endParaRPr lang="uk-UA" dirty="0" smtClean="0">
              <a:solidFill>
                <a:schemeClr val="tx1"/>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8811346" y="154131"/>
            <a:ext cx="2752725" cy="2628900"/>
          </a:xfrm>
          <a:prstGeom prst="rect">
            <a:avLst/>
          </a:prstGeom>
          <a:ln>
            <a:solidFill>
              <a:schemeClr val="bg1"/>
            </a:solidFill>
          </a:ln>
          <a:effectLst>
            <a:outerShdw blurRad="50800" dist="38100" dir="2700000" algn="tl" rotWithShape="0">
              <a:prstClr val="black">
                <a:alpha val="40000"/>
              </a:prstClr>
            </a:outerShdw>
          </a:effectLst>
        </p:spPr>
      </p:pic>
      <p:pic>
        <p:nvPicPr>
          <p:cNvPr id="5" name="Рисунок 4"/>
          <p:cNvPicPr>
            <a:picLocks noChangeAspect="1"/>
          </p:cNvPicPr>
          <p:nvPr/>
        </p:nvPicPr>
        <p:blipFill>
          <a:blip r:embed="rId3"/>
          <a:stretch>
            <a:fillRect/>
          </a:stretch>
        </p:blipFill>
        <p:spPr>
          <a:xfrm>
            <a:off x="5530710" y="3001819"/>
            <a:ext cx="6033361" cy="3611418"/>
          </a:xfrm>
          <a:prstGeom prst="rect">
            <a:avLst/>
          </a:prstGeom>
          <a:effectLst>
            <a:outerShdw blurRad="50800" dist="38100" dir="2700000" algn="tl" rotWithShape="0">
              <a:prstClr val="black">
                <a:alpha val="40000"/>
              </a:prstClr>
            </a:outerShdw>
          </a:effectLst>
        </p:spPr>
      </p:pic>
      <p:sp>
        <p:nvSpPr>
          <p:cNvPr id="6" name="Прямокутник 5"/>
          <p:cNvSpPr/>
          <p:nvPr/>
        </p:nvSpPr>
        <p:spPr>
          <a:xfrm>
            <a:off x="677333" y="3238500"/>
            <a:ext cx="4938375" cy="2954655"/>
          </a:xfrm>
          <a:prstGeom prst="rect">
            <a:avLst/>
          </a:prstGeom>
        </p:spPr>
        <p:txBody>
          <a:bodyPr wrap="square">
            <a:spAutoFit/>
          </a:bodyPr>
          <a:lstStyle/>
          <a:p>
            <a:r>
              <a:rPr lang="uk-UA" dirty="0">
                <a:latin typeface="Arial" panose="020B0604020202020204" pitchFamily="34" charset="0"/>
                <a:cs typeface="Arial" panose="020B0604020202020204" pitchFamily="34" charset="0"/>
              </a:rPr>
              <a:t>При </a:t>
            </a:r>
            <a:r>
              <a:rPr lang="uk-UA" b="1" i="1" dirty="0">
                <a:solidFill>
                  <a:schemeClr val="accent1"/>
                </a:solidFill>
                <a:latin typeface="Arial" panose="020B0604020202020204" pitchFamily="34" charset="0"/>
                <a:cs typeface="Arial" panose="020B0604020202020204" pitchFamily="34" charset="0"/>
              </a:rPr>
              <a:t>екземі</a:t>
            </a:r>
            <a:r>
              <a:rPr lang="uk-UA" dirty="0">
                <a:latin typeface="Arial" panose="020B0604020202020204" pitchFamily="34" charset="0"/>
                <a:cs typeface="Arial" panose="020B0604020202020204" pitchFamily="34" charset="0"/>
              </a:rPr>
              <a:t> шкіра стає сухою, сверблячою та запаленою, часто через поєднання генетичних, імунних та екологічних факторів. </a:t>
            </a:r>
            <a:endParaRPr lang="uk-UA" dirty="0" smtClean="0">
              <a:latin typeface="Arial" panose="020B0604020202020204" pitchFamily="34" charset="0"/>
              <a:cs typeface="Arial" panose="020B0604020202020204" pitchFamily="34" charset="0"/>
            </a:endParaRPr>
          </a:p>
          <a:p>
            <a:endParaRPr lang="uk-UA" sz="600" dirty="0">
              <a:latin typeface="Arial" panose="020B0604020202020204" pitchFamily="34" charset="0"/>
              <a:cs typeface="Arial" panose="020B0604020202020204" pitchFamily="34" charset="0"/>
            </a:endParaRPr>
          </a:p>
          <a:p>
            <a:r>
              <a:rPr lang="uk-UA" b="1" i="1" dirty="0">
                <a:solidFill>
                  <a:schemeClr val="accent1"/>
                </a:solidFill>
                <a:latin typeface="Arial" panose="020B0604020202020204" pitchFamily="34" charset="0"/>
                <a:cs typeface="Arial" panose="020B0604020202020204" pitchFamily="34" charset="0"/>
              </a:rPr>
              <a:t>Дерматит</a:t>
            </a:r>
            <a:r>
              <a:rPr lang="uk-UA" dirty="0">
                <a:latin typeface="Arial" panose="020B0604020202020204" pitchFamily="34" charset="0"/>
                <a:cs typeface="Arial" panose="020B0604020202020204" pitchFamily="34" charset="0"/>
              </a:rPr>
              <a:t> – це загальний термін для позначення запалення шкіри, який може бути спричинений алергенами, подразниками або повторним тертям, що може послабити епідерміс і зробити його більш вразливим до інфекції.</a:t>
            </a:r>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26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Зміни в епідермісі</a:t>
            </a:r>
            <a:r>
              <a:rPr lang="ru-RU" dirty="0"/>
              <a:t/>
            </a:r>
            <a:br>
              <a:rPr lang="ru-RU" dirty="0"/>
            </a:br>
            <a:r>
              <a:rPr lang="ru-RU" dirty="0"/>
              <a:t/>
            </a:r>
            <a:br>
              <a:rPr lang="ru-RU" dirty="0"/>
            </a:br>
            <a:endParaRPr lang="uk-UA" dirty="0"/>
          </a:p>
        </p:txBody>
      </p:sp>
      <p:sp>
        <p:nvSpPr>
          <p:cNvPr id="3" name="Місце для вмісту 2"/>
          <p:cNvSpPr>
            <a:spLocks noGrp="1"/>
          </p:cNvSpPr>
          <p:nvPr>
            <p:ph idx="1"/>
          </p:nvPr>
        </p:nvSpPr>
        <p:spPr>
          <a:xfrm>
            <a:off x="677334" y="1681018"/>
            <a:ext cx="6046739" cy="4858327"/>
          </a:xfrm>
        </p:spPr>
        <p:txBody>
          <a:bodyPr>
            <a:normAutofit/>
          </a:bodyPr>
          <a:lstStyle/>
          <a:p>
            <a:pPr>
              <a:lnSpc>
                <a:spcPct val="120000"/>
              </a:lnSpc>
            </a:pPr>
            <a:r>
              <a:rPr lang="uk-UA" b="1" i="1" dirty="0" smtClean="0">
                <a:solidFill>
                  <a:schemeClr val="accent1"/>
                </a:solidFill>
                <a:latin typeface="Arial" panose="020B0604020202020204" pitchFamily="34" charset="0"/>
                <a:cs typeface="Arial" panose="020B0604020202020204" pitchFamily="34" charset="0"/>
              </a:rPr>
              <a:t>Псоріаз</a:t>
            </a:r>
            <a:r>
              <a:rPr lang="uk-UA" b="1" i="1" dirty="0">
                <a:solidFill>
                  <a:schemeClr val="accent1"/>
                </a:solidFill>
                <a:latin typeface="Arial" panose="020B0604020202020204" pitchFamily="34" charset="0"/>
                <a:cs typeface="Arial" panose="020B0604020202020204" pitchFamily="34" charset="0"/>
              </a:rPr>
              <a:t>:</a:t>
            </a:r>
            <a:r>
              <a:rPr lang="uk-UA" i="1" dirty="0">
                <a:solidFill>
                  <a:schemeClr val="accent1"/>
                </a:solidFill>
                <a:latin typeface="Arial" panose="020B0604020202020204" pitchFamily="34" charset="0"/>
                <a:cs typeface="Arial" panose="020B0604020202020204" pitchFamily="34" charset="0"/>
              </a:rPr>
              <a:t> </a:t>
            </a:r>
            <a:r>
              <a:rPr lang="uk-UA" dirty="0">
                <a:solidFill>
                  <a:schemeClr val="tx1"/>
                </a:solidFill>
                <a:latin typeface="Arial" panose="020B0604020202020204" pitchFamily="34" charset="0"/>
                <a:cs typeface="Arial" panose="020B0604020202020204" pitchFamily="34" charset="0"/>
              </a:rPr>
              <a:t>ц</a:t>
            </a:r>
            <a:r>
              <a:rPr lang="uk-UA" dirty="0" smtClean="0">
                <a:solidFill>
                  <a:schemeClr val="tx1"/>
                </a:solidFill>
                <a:latin typeface="Arial" panose="020B0604020202020204" pitchFamily="34" charset="0"/>
                <a:cs typeface="Arial" panose="020B0604020202020204" pitchFamily="34" charset="0"/>
              </a:rPr>
              <a:t>е </a:t>
            </a:r>
            <a:r>
              <a:rPr lang="uk-UA" dirty="0">
                <a:solidFill>
                  <a:schemeClr val="tx1"/>
                </a:solidFill>
                <a:latin typeface="Arial" panose="020B0604020202020204" pitchFamily="34" charset="0"/>
                <a:cs typeface="Arial" panose="020B0604020202020204" pitchFamily="34" charset="0"/>
              </a:rPr>
              <a:t>хронічний стан, при якому </a:t>
            </a:r>
            <a:r>
              <a:rPr lang="uk-UA" b="1" i="1" dirty="0" err="1">
                <a:solidFill>
                  <a:schemeClr val="accent1"/>
                </a:solidFill>
                <a:latin typeface="Arial" panose="020B0604020202020204" pitchFamily="34" charset="0"/>
                <a:cs typeface="Arial" panose="020B0604020202020204" pitchFamily="34" charset="0"/>
              </a:rPr>
              <a:t>кератиноцити</a:t>
            </a:r>
            <a:r>
              <a:rPr lang="uk-UA" dirty="0">
                <a:solidFill>
                  <a:schemeClr val="tx1"/>
                </a:solidFill>
                <a:latin typeface="Arial" panose="020B0604020202020204" pitchFamily="34" charset="0"/>
                <a:cs typeface="Arial" panose="020B0604020202020204" pitchFamily="34" charset="0"/>
              </a:rPr>
              <a:t> в епідермісі ростуть і переміщуються на поверхню шкіри занадто швидко, що призводить до утворення товстих, лускатих плям. Швидка зміна клітин шкіри перешкоджає їхньому належному дозріванню, що призводить до накопичення шарів аномальних клітин епідермісу. Псоріаз вважається </a:t>
            </a:r>
            <a:r>
              <a:rPr lang="uk-UA" dirty="0" err="1">
                <a:solidFill>
                  <a:schemeClr val="tx1"/>
                </a:solidFill>
                <a:latin typeface="Arial" panose="020B0604020202020204" pitchFamily="34" charset="0"/>
                <a:cs typeface="Arial" panose="020B0604020202020204" pitchFamily="34" charset="0"/>
              </a:rPr>
              <a:t>аутоімунним</a:t>
            </a:r>
            <a:r>
              <a:rPr lang="uk-UA" dirty="0">
                <a:solidFill>
                  <a:schemeClr val="tx1"/>
                </a:solidFill>
                <a:latin typeface="Arial" panose="020B0604020202020204" pitchFamily="34" charset="0"/>
                <a:cs typeface="Arial" panose="020B0604020202020204" pitchFamily="34" charset="0"/>
              </a:rPr>
              <a:t> захворюванням, і його тяжкість може варіюватися від невеликих плям до широкого ураження шкіри.</a:t>
            </a:r>
          </a:p>
          <a:p>
            <a:endParaRPr lang="uk-UA" dirty="0">
              <a:solidFill>
                <a:schemeClr val="tx1"/>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6947351" y="1489113"/>
            <a:ext cx="4653302" cy="3646305"/>
          </a:xfrm>
          <a:prstGeom prst="rect">
            <a:avLst/>
          </a:prstGeom>
        </p:spPr>
      </p:pic>
    </p:spTree>
    <p:extLst>
      <p:ext uri="{BB962C8B-B14F-4D97-AF65-F5344CB8AC3E}">
        <p14:creationId xmlns:p14="http://schemas.microsoft.com/office/powerpoint/2010/main" val="2716277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31152" y="401641"/>
            <a:ext cx="6527030" cy="3362757"/>
          </a:xfrm>
        </p:spPr>
        <p:txBody>
          <a:bodyPr>
            <a:normAutofit fontScale="92500" lnSpcReduction="10000"/>
          </a:bodyPr>
          <a:lstStyle/>
          <a:p>
            <a:pPr>
              <a:lnSpc>
                <a:spcPct val="120000"/>
              </a:lnSpc>
            </a:pPr>
            <a:r>
              <a:rPr lang="uk-UA" b="1" i="1" dirty="0" smtClean="0">
                <a:solidFill>
                  <a:schemeClr val="accent1"/>
                </a:solidFill>
                <a:latin typeface="Arial" panose="020B0604020202020204" pitchFamily="34" charset="0"/>
                <a:cs typeface="Arial" panose="020B0604020202020204" pitchFamily="34" charset="0"/>
              </a:rPr>
              <a:t>Рак шкіри </a:t>
            </a:r>
            <a:r>
              <a:rPr lang="uk-UA" dirty="0" smtClean="0">
                <a:solidFill>
                  <a:schemeClr val="tx1"/>
                </a:solidFill>
                <a:latin typeface="Arial" panose="020B0604020202020204" pitchFamily="34" charset="0"/>
                <a:cs typeface="Arial" panose="020B0604020202020204" pitchFamily="34" charset="0"/>
              </a:rPr>
              <a:t>– </a:t>
            </a:r>
            <a:r>
              <a:rPr lang="uk-UA" dirty="0">
                <a:solidFill>
                  <a:schemeClr val="tx1"/>
                </a:solidFill>
                <a:latin typeface="Arial" panose="020B0604020202020204" pitchFamily="34" charset="0"/>
                <a:cs typeface="Arial" panose="020B0604020202020204" pitchFamily="34" charset="0"/>
              </a:rPr>
              <a:t>це захворювання, яке супроводжується неконтрольованим зростанням аномальних клітин у тканинах шкірних покривів. Хвороба може виникнути у людей з будь-яким відтінком шкіри</a:t>
            </a:r>
            <a:r>
              <a:rPr lang="uk-UA" dirty="0" smtClean="0">
                <a:solidFill>
                  <a:schemeClr val="tx1"/>
                </a:solidFill>
                <a:latin typeface="Arial" panose="020B0604020202020204" pitchFamily="34" charset="0"/>
                <a:cs typeface="Arial" panose="020B0604020202020204" pitchFamily="34" charset="0"/>
              </a:rPr>
              <a:t>.</a:t>
            </a:r>
          </a:p>
          <a:p>
            <a:pPr>
              <a:lnSpc>
                <a:spcPct val="120000"/>
              </a:lnSpc>
            </a:pPr>
            <a:endParaRPr lang="uk-UA" sz="600" dirty="0" smtClean="0">
              <a:solidFill>
                <a:schemeClr val="tx1"/>
              </a:solidFill>
              <a:latin typeface="Arial" panose="020B0604020202020204" pitchFamily="34" charset="0"/>
              <a:cs typeface="Arial" panose="020B0604020202020204" pitchFamily="34" charset="0"/>
            </a:endParaRPr>
          </a:p>
          <a:p>
            <a:pPr>
              <a:lnSpc>
                <a:spcPct val="120000"/>
              </a:lnSpc>
              <a:spcBef>
                <a:spcPts val="0"/>
              </a:spcBef>
            </a:pPr>
            <a:r>
              <a:rPr lang="uk-UA" dirty="0" smtClean="0">
                <a:solidFill>
                  <a:schemeClr val="tx1"/>
                </a:solidFill>
                <a:latin typeface="Arial" panose="020B0604020202020204" pitchFamily="34" charset="0"/>
                <a:cs typeface="Arial" panose="020B0604020202020204" pitchFamily="34" charset="0"/>
              </a:rPr>
              <a:t>Епідерміс </a:t>
            </a:r>
            <a:r>
              <a:rPr lang="uk-UA" dirty="0">
                <a:solidFill>
                  <a:schemeClr val="tx1"/>
                </a:solidFill>
                <a:latin typeface="Arial" panose="020B0604020202020204" pitchFamily="34" charset="0"/>
                <a:cs typeface="Arial" panose="020B0604020202020204" pitchFamily="34" charset="0"/>
              </a:rPr>
              <a:t>може бути відправною точкою для кількох видів раку. </a:t>
            </a:r>
            <a:endParaRPr lang="uk-UA" dirty="0" smtClean="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None/>
            </a:pPr>
            <a:r>
              <a:rPr lang="uk-UA" dirty="0" err="1" smtClean="0">
                <a:solidFill>
                  <a:schemeClr val="tx1"/>
                </a:solidFill>
                <a:latin typeface="Arial" panose="020B0604020202020204" pitchFamily="34" charset="0"/>
                <a:cs typeface="Arial" panose="020B0604020202020204" pitchFamily="34" charset="0"/>
              </a:rPr>
              <a:t>Базальноклітинна</a:t>
            </a:r>
            <a:r>
              <a:rPr lang="uk-UA" dirty="0" smtClean="0">
                <a:solidFill>
                  <a:schemeClr val="tx1"/>
                </a:solidFill>
                <a:latin typeface="Arial" panose="020B0604020202020204" pitchFamily="34" charset="0"/>
                <a:cs typeface="Arial" panose="020B0604020202020204" pitchFamily="34" charset="0"/>
              </a:rPr>
              <a:t> </a:t>
            </a:r>
            <a:r>
              <a:rPr lang="uk-UA" dirty="0">
                <a:solidFill>
                  <a:schemeClr val="tx1"/>
                </a:solidFill>
                <a:latin typeface="Arial" panose="020B0604020202020204" pitchFamily="34" charset="0"/>
                <a:cs typeface="Arial" panose="020B0604020202020204" pitchFamily="34" charset="0"/>
              </a:rPr>
              <a:t>карцинома виникає з базального шару, </a:t>
            </a:r>
            <a:r>
              <a:rPr lang="uk-UA" dirty="0" err="1">
                <a:solidFill>
                  <a:schemeClr val="tx1"/>
                </a:solidFill>
                <a:latin typeface="Arial" panose="020B0604020202020204" pitchFamily="34" charset="0"/>
                <a:cs typeface="Arial" panose="020B0604020202020204" pitchFamily="34" charset="0"/>
              </a:rPr>
              <a:t>плоскоклітинний</a:t>
            </a:r>
            <a:r>
              <a:rPr lang="uk-UA" dirty="0">
                <a:solidFill>
                  <a:schemeClr val="tx1"/>
                </a:solidFill>
                <a:latin typeface="Arial" panose="020B0604020202020204" pitchFamily="34" charset="0"/>
                <a:cs typeface="Arial" panose="020B0604020202020204" pitchFamily="34" charset="0"/>
              </a:rPr>
              <a:t> рак розвивається з </a:t>
            </a:r>
            <a:r>
              <a:rPr lang="uk-UA" dirty="0" err="1">
                <a:solidFill>
                  <a:schemeClr val="tx1"/>
                </a:solidFill>
                <a:latin typeface="Arial" panose="020B0604020202020204" pitchFamily="34" charset="0"/>
                <a:cs typeface="Arial" panose="020B0604020202020204" pitchFamily="34" charset="0"/>
              </a:rPr>
              <a:t>сквамозні</a:t>
            </a:r>
            <a:r>
              <a:rPr lang="uk-UA" dirty="0">
                <a:solidFill>
                  <a:schemeClr val="tx1"/>
                </a:solidFill>
                <a:latin typeface="Arial" panose="020B0604020202020204" pitchFamily="34" charset="0"/>
                <a:cs typeface="Arial" panose="020B0604020202020204" pitchFamily="34" charset="0"/>
              </a:rPr>
              <a:t> клітини у верхніх шарах, меланоми починається з </a:t>
            </a:r>
            <a:r>
              <a:rPr lang="uk-UA" dirty="0" err="1" smtClean="0">
                <a:solidFill>
                  <a:schemeClr val="tx1"/>
                </a:solidFill>
                <a:latin typeface="Arial" panose="020B0604020202020204" pitchFamily="34" charset="0"/>
                <a:cs typeface="Arial" panose="020B0604020202020204" pitchFamily="34" charset="0"/>
              </a:rPr>
              <a:t>меланоцити</a:t>
            </a:r>
            <a:r>
              <a:rPr lang="uk-UA" dirty="0" smtClean="0">
                <a:solidFill>
                  <a:schemeClr val="tx1"/>
                </a:solidFill>
                <a:latin typeface="Arial" panose="020B0604020202020204" pitchFamily="34" charset="0"/>
                <a:cs typeface="Arial" panose="020B0604020202020204" pitchFamily="34" charset="0"/>
              </a:rPr>
              <a:t> і</a:t>
            </a:r>
            <a:r>
              <a:rPr lang="uk-UA" dirty="0">
                <a:solidFill>
                  <a:schemeClr val="tx1"/>
                </a:solidFill>
                <a:latin typeface="Arial" panose="020B0604020202020204" pitchFamily="34" charset="0"/>
                <a:cs typeface="Arial" panose="020B0604020202020204" pitchFamily="34" charset="0"/>
              </a:rPr>
              <a:t> знаходяться в епідермісі. </a:t>
            </a:r>
          </a:p>
        </p:txBody>
      </p:sp>
      <p:pic>
        <p:nvPicPr>
          <p:cNvPr id="4" name="Рисунок 3"/>
          <p:cNvPicPr>
            <a:picLocks noChangeAspect="1"/>
          </p:cNvPicPr>
          <p:nvPr/>
        </p:nvPicPr>
        <p:blipFill>
          <a:blip r:embed="rId2"/>
          <a:stretch>
            <a:fillRect/>
          </a:stretch>
        </p:blipFill>
        <p:spPr>
          <a:xfrm>
            <a:off x="7158182" y="3220172"/>
            <a:ext cx="4656571" cy="2913735"/>
          </a:xfrm>
          <a:prstGeom prst="rect">
            <a:avLst/>
          </a:prstGeom>
        </p:spPr>
      </p:pic>
      <p:sp>
        <p:nvSpPr>
          <p:cNvPr id="5" name="Місце для вмісту 2"/>
          <p:cNvSpPr txBox="1">
            <a:spLocks/>
          </p:cNvSpPr>
          <p:nvPr/>
        </p:nvSpPr>
        <p:spPr>
          <a:xfrm>
            <a:off x="631153" y="3792827"/>
            <a:ext cx="6189061" cy="25710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20000"/>
              </a:lnSpc>
            </a:pPr>
            <a:r>
              <a:rPr lang="uk-UA" dirty="0" smtClean="0">
                <a:solidFill>
                  <a:schemeClr val="tx1"/>
                </a:solidFill>
                <a:latin typeface="Arial" panose="020B0604020202020204" pitchFamily="34" charset="0"/>
                <a:cs typeface="Arial" panose="020B0604020202020204" pitchFamily="34" charset="0"/>
              </a:rPr>
              <a:t>Недоброякісні захворювання шкіри належать до числа поширених різновидів онкології. Ключовим модифікованим фактором ризику розвитку раку шкіри є надмірний вплив ультрафіолету.</a:t>
            </a:r>
          </a:p>
          <a:p>
            <a:pPr>
              <a:lnSpc>
                <a:spcPct val="120000"/>
              </a:lnSpc>
            </a:pPr>
            <a:r>
              <a:rPr lang="uk-UA" i="1" dirty="0" smtClean="0">
                <a:solidFill>
                  <a:schemeClr val="accent1"/>
                </a:solidFill>
                <a:latin typeface="PT Serif"/>
              </a:rPr>
              <a:t>Лікування залежить від типу та стадії пухлини й може включати хірургічне видалення, променеву чи медикаментозну терапію.</a:t>
            </a:r>
            <a:endParaRPr lang="uk-UA" i="1" dirty="0" smtClean="0">
              <a:solidFill>
                <a:schemeClr val="accent1"/>
              </a:solidFill>
            </a:endParaRPr>
          </a:p>
          <a:p>
            <a:pPr>
              <a:lnSpc>
                <a:spcPct val="120000"/>
              </a:lnSpc>
            </a:pPr>
            <a:endParaRPr lang="uk-UA" dirty="0">
              <a:solidFill>
                <a:schemeClr val="tx1"/>
              </a:solidFill>
              <a:latin typeface="Arial" panose="020B0604020202020204" pitchFamily="34" charset="0"/>
              <a:cs typeface="Arial" panose="020B0604020202020204" pitchFamily="34" charset="0"/>
            </a:endParaRPr>
          </a:p>
        </p:txBody>
      </p:sp>
      <p:pic>
        <p:nvPicPr>
          <p:cNvPr id="3074" name="Picture 2" descr="https://lazersvit.com/storage/files/2023/10/30/non-melanoma-skin-cancer-1-m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072" y="516516"/>
            <a:ext cx="4903681" cy="240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583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31152" y="516515"/>
            <a:ext cx="6063769" cy="2734685"/>
          </a:xfrm>
        </p:spPr>
        <p:txBody>
          <a:bodyPr>
            <a:normAutofit/>
          </a:bodyPr>
          <a:lstStyle/>
          <a:p>
            <a:pPr>
              <a:lnSpc>
                <a:spcPct val="130000"/>
              </a:lnSpc>
              <a:spcBef>
                <a:spcPts val="0"/>
              </a:spcBef>
            </a:pPr>
            <a:r>
              <a:rPr lang="uk-UA" b="1" i="1" dirty="0" err="1" smtClean="0">
                <a:solidFill>
                  <a:schemeClr val="accent1"/>
                </a:solidFill>
                <a:latin typeface="Arial" panose="020B0604020202020204" pitchFamily="34" charset="0"/>
                <a:cs typeface="Arial" panose="020B0604020202020204" pitchFamily="34" charset="0"/>
              </a:rPr>
              <a:t>Аутоімунні</a:t>
            </a:r>
            <a:r>
              <a:rPr lang="uk-UA" b="1" i="1" dirty="0" smtClean="0">
                <a:solidFill>
                  <a:schemeClr val="accent1"/>
                </a:solidFill>
                <a:latin typeface="Arial" panose="020B0604020202020204" pitchFamily="34" charset="0"/>
                <a:cs typeface="Arial" panose="020B0604020202020204" pitchFamily="34" charset="0"/>
              </a:rPr>
              <a:t> захворювання </a:t>
            </a:r>
            <a:r>
              <a:rPr lang="uk-UA" b="1" i="1" dirty="0" smtClean="0">
                <a:solidFill>
                  <a:schemeClr val="tx1"/>
                </a:solidFill>
                <a:latin typeface="Arial" panose="020B0604020202020204" pitchFamily="34" charset="0"/>
                <a:cs typeface="Arial" panose="020B0604020202020204" pitchFamily="34" charset="0"/>
              </a:rPr>
              <a:t>–</a:t>
            </a:r>
            <a:r>
              <a:rPr lang="uk-UA" dirty="0">
                <a:solidFill>
                  <a:schemeClr val="tx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це група </a:t>
            </a:r>
            <a:r>
              <a:rPr lang="uk-UA" dirty="0">
                <a:solidFill>
                  <a:schemeClr val="tx1"/>
                </a:solidFill>
                <a:latin typeface="Arial" panose="020B0604020202020204" pitchFamily="34" charset="0"/>
                <a:cs typeface="Arial" panose="020B0604020202020204" pitchFamily="34" charset="0"/>
              </a:rPr>
              <a:t>хронічних патологій, при яких імунна система помилково атакує власні здорові клітини, тканини та органи, сприймаючи їх як чужорідні</a:t>
            </a:r>
            <a:r>
              <a:rPr lang="uk-UA" dirty="0">
                <a:solidFill>
                  <a:schemeClr val="tx1"/>
                </a:solidFill>
                <a:latin typeface="Arial" panose="020B0604020202020204" pitchFamily="34" charset="0"/>
                <a:cs typeface="Arial" panose="020B0604020202020204" pitchFamily="34" charset="0"/>
              </a:rPr>
              <a:t>. Це призводить до запалення та руйнування тканин, що охоплює понад 80 різних </a:t>
            </a:r>
            <a:r>
              <a:rPr lang="uk-UA" dirty="0" err="1">
                <a:solidFill>
                  <a:schemeClr val="tx1"/>
                </a:solidFill>
                <a:latin typeface="Arial" panose="020B0604020202020204" pitchFamily="34" charset="0"/>
                <a:cs typeface="Arial" panose="020B0604020202020204" pitchFamily="34" charset="0"/>
              </a:rPr>
              <a:t>хвороб</a:t>
            </a:r>
            <a:r>
              <a:rPr lang="uk-UA" dirty="0">
                <a:solidFill>
                  <a:schemeClr val="tx1"/>
                </a:solidFill>
                <a:latin typeface="Arial" panose="020B0604020202020204" pitchFamily="34" charset="0"/>
                <a:cs typeface="Arial" panose="020B0604020202020204" pitchFamily="34" charset="0"/>
              </a:rPr>
              <a:t>, включаючи </a:t>
            </a:r>
            <a:r>
              <a:rPr lang="uk-UA" dirty="0" err="1">
                <a:solidFill>
                  <a:schemeClr val="tx1"/>
                </a:solidFill>
                <a:latin typeface="Arial" panose="020B0604020202020204" pitchFamily="34" charset="0"/>
                <a:cs typeface="Arial" panose="020B0604020202020204" pitchFamily="34" charset="0"/>
              </a:rPr>
              <a:t>ревматоїдний</a:t>
            </a:r>
            <a:r>
              <a:rPr lang="uk-UA" dirty="0">
                <a:solidFill>
                  <a:schemeClr val="tx1"/>
                </a:solidFill>
                <a:latin typeface="Arial" panose="020B0604020202020204" pitchFamily="34" charset="0"/>
                <a:cs typeface="Arial" panose="020B0604020202020204" pitchFamily="34" charset="0"/>
              </a:rPr>
              <a:t> артрит, діабет 1 типу та </a:t>
            </a:r>
            <a:r>
              <a:rPr lang="uk-UA" dirty="0" smtClean="0">
                <a:solidFill>
                  <a:schemeClr val="tx1"/>
                </a:solidFill>
                <a:latin typeface="Arial" panose="020B0604020202020204" pitchFamily="34" charset="0"/>
                <a:cs typeface="Arial" panose="020B0604020202020204" pitchFamily="34" charset="0"/>
              </a:rPr>
              <a:t>псоріаз;</a:t>
            </a:r>
          </a:p>
          <a:p>
            <a:pPr marL="0" indent="0">
              <a:lnSpc>
                <a:spcPct val="130000"/>
              </a:lnSpc>
              <a:spcBef>
                <a:spcPts val="0"/>
              </a:spcBef>
              <a:buNone/>
            </a:pPr>
            <a:endParaRPr lang="uk-UA" sz="600" dirty="0" smtClean="0">
              <a:solidFill>
                <a:schemeClr val="tx1"/>
              </a:solidFill>
              <a:latin typeface="Arial" panose="020B0604020202020204" pitchFamily="34" charset="0"/>
              <a:cs typeface="Arial" panose="020B0604020202020204" pitchFamily="34" charset="0"/>
            </a:endParaRPr>
          </a:p>
        </p:txBody>
      </p:sp>
      <p:pic>
        <p:nvPicPr>
          <p:cNvPr id="4098" name="Picture 2" descr="https://invivo.ua/media/ckeditor/2022/12/15/01-1024x683-1639145949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921" y="516515"/>
            <a:ext cx="5035244" cy="2834843"/>
          </a:xfrm>
          <a:prstGeom prst="rect">
            <a:avLst/>
          </a:prstGeom>
          <a:noFill/>
          <a:extLst>
            <a:ext uri="{909E8E84-426E-40DD-AFC4-6F175D3DCCD1}">
              <a14:hiddenFill xmlns:a14="http://schemas.microsoft.com/office/drawing/2010/main">
                <a:solidFill>
                  <a:srgbClr val="FFFFFF"/>
                </a:solidFill>
              </a14:hiddenFill>
            </a:ext>
          </a:extLst>
        </p:spPr>
      </p:pic>
      <p:sp>
        <p:nvSpPr>
          <p:cNvPr id="5" name="Місце для вмісту 2"/>
          <p:cNvSpPr txBox="1">
            <a:spLocks/>
          </p:cNvSpPr>
          <p:nvPr/>
        </p:nvSpPr>
        <p:spPr>
          <a:xfrm>
            <a:off x="732751" y="3583709"/>
            <a:ext cx="9568969" cy="23645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30000"/>
              </a:lnSpc>
              <a:spcBef>
                <a:spcPts val="0"/>
              </a:spcBef>
              <a:buFont typeface="Wingdings 3" charset="2"/>
              <a:buNone/>
            </a:pPr>
            <a:endParaRPr lang="uk-UA" sz="600" dirty="0" smtClean="0">
              <a:solidFill>
                <a:schemeClr val="tx1"/>
              </a:solidFill>
              <a:latin typeface="Arial" panose="020B0604020202020204" pitchFamily="34" charset="0"/>
              <a:cs typeface="Arial" panose="020B0604020202020204" pitchFamily="34" charset="0"/>
            </a:endParaRPr>
          </a:p>
          <a:p>
            <a:pPr>
              <a:lnSpc>
                <a:spcPct val="130000"/>
              </a:lnSpc>
              <a:spcBef>
                <a:spcPts val="0"/>
              </a:spcBef>
            </a:pPr>
            <a:r>
              <a:rPr lang="uk-UA" dirty="0" smtClean="0">
                <a:solidFill>
                  <a:schemeClr val="tx1"/>
                </a:solidFill>
                <a:latin typeface="Arial" panose="020B0604020202020204" pitchFamily="34" charset="0"/>
                <a:cs typeface="Arial" panose="020B0604020202020204" pitchFamily="34" charset="0"/>
              </a:rPr>
              <a:t>при деяких </a:t>
            </a:r>
            <a:r>
              <a:rPr lang="uk-UA" dirty="0" err="1" smtClean="0">
                <a:solidFill>
                  <a:schemeClr val="tx1"/>
                </a:solidFill>
                <a:latin typeface="Arial" panose="020B0604020202020204" pitchFamily="34" charset="0"/>
                <a:cs typeface="Arial" panose="020B0604020202020204" pitchFamily="34" charset="0"/>
              </a:rPr>
              <a:t>аутоімунних</a:t>
            </a:r>
            <a:r>
              <a:rPr lang="uk-UA" dirty="0" smtClean="0">
                <a:solidFill>
                  <a:schemeClr val="tx1"/>
                </a:solidFill>
                <a:latin typeface="Arial" panose="020B0604020202020204" pitchFamily="34" charset="0"/>
                <a:cs typeface="Arial" panose="020B0604020202020204" pitchFamily="34" charset="0"/>
              </a:rPr>
              <a:t> захворюваннях шкіри імунна система атакує частини епідермісу або структури, що з'єднують його з глибшими шарами шкіри: </a:t>
            </a:r>
          </a:p>
          <a:p>
            <a:pPr>
              <a:lnSpc>
                <a:spcPct val="130000"/>
              </a:lnSpc>
              <a:spcBef>
                <a:spcPts val="0"/>
              </a:spcBef>
              <a:buFontTx/>
              <a:buChar char="-"/>
            </a:pPr>
            <a:r>
              <a:rPr lang="uk-UA" dirty="0" err="1" smtClean="0">
                <a:solidFill>
                  <a:schemeClr val="tx1"/>
                </a:solidFill>
                <a:latin typeface="Arial" panose="020B0604020202020204" pitchFamily="34" charset="0"/>
                <a:cs typeface="Arial" panose="020B0604020202020204" pitchFamily="34" charset="0"/>
              </a:rPr>
              <a:t>пемфігоїд</a:t>
            </a:r>
            <a:r>
              <a:rPr lang="uk-UA" dirty="0" smtClean="0">
                <a:solidFill>
                  <a:schemeClr val="tx1"/>
                </a:solidFill>
                <a:latin typeface="Arial" panose="020B0604020202020204" pitchFamily="34" charset="0"/>
                <a:cs typeface="Arial" panose="020B0604020202020204" pitchFamily="34" charset="0"/>
              </a:rPr>
              <a:t> – імунна система пошкоджує зв'язки між епідермісом та дермою, що призводить до появи великих, напружених пухирів; </a:t>
            </a:r>
          </a:p>
          <a:p>
            <a:pPr>
              <a:lnSpc>
                <a:spcPct val="130000"/>
              </a:lnSpc>
              <a:spcBef>
                <a:spcPts val="0"/>
              </a:spcBef>
              <a:buFontTx/>
              <a:buChar char="-"/>
            </a:pPr>
            <a:r>
              <a:rPr lang="uk-UA" dirty="0" smtClean="0">
                <a:solidFill>
                  <a:schemeClr val="tx1"/>
                </a:solidFill>
                <a:latin typeface="Arial" panose="020B0604020202020204" pitchFamily="34" charset="0"/>
                <a:cs typeface="Arial" panose="020B0604020202020204" pitchFamily="34" charset="0"/>
              </a:rPr>
              <a:t>пухирчатка – імунна система атакує зв'язки між </a:t>
            </a:r>
            <a:r>
              <a:rPr lang="uk-UA" dirty="0" err="1" smtClean="0">
                <a:solidFill>
                  <a:schemeClr val="tx1"/>
                </a:solidFill>
                <a:latin typeface="Arial" panose="020B0604020202020204" pitchFamily="34" charset="0"/>
                <a:cs typeface="Arial" panose="020B0604020202020204" pitchFamily="34" charset="0"/>
              </a:rPr>
              <a:t>кератиноцитами</a:t>
            </a:r>
            <a:r>
              <a:rPr lang="uk-UA" dirty="0" smtClean="0">
                <a:solidFill>
                  <a:schemeClr val="tx1"/>
                </a:solidFill>
                <a:latin typeface="Arial" panose="020B0604020202020204" pitchFamily="34" charset="0"/>
                <a:cs typeface="Arial" panose="020B0604020202020204" pitchFamily="34" charset="0"/>
              </a:rPr>
              <a:t>, що призводить до утворення крихких пухирів та ерозій, які легко ламаються.</a:t>
            </a:r>
          </a:p>
          <a:p>
            <a:pPr>
              <a:lnSpc>
                <a:spcPct val="130000"/>
              </a:lnSpc>
            </a:pPr>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127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1951"/>
          <a:stretch/>
        </p:blipFill>
        <p:spPr>
          <a:xfrm>
            <a:off x="849744" y="521566"/>
            <a:ext cx="6238587" cy="5353050"/>
          </a:xfrm>
          <a:prstGeom prst="rect">
            <a:avLst/>
          </a:prstGeom>
        </p:spPr>
      </p:pic>
      <p:sp>
        <p:nvSpPr>
          <p:cNvPr id="5" name="Прямокутник 4"/>
          <p:cNvSpPr/>
          <p:nvPr/>
        </p:nvSpPr>
        <p:spPr>
          <a:xfrm>
            <a:off x="1129427" y="5874616"/>
            <a:ext cx="5370381" cy="646331"/>
          </a:xfrm>
          <a:prstGeom prst="rect">
            <a:avLst/>
          </a:prstGeom>
        </p:spPr>
        <p:txBody>
          <a:bodyPr wrap="none">
            <a:spAutoFit/>
          </a:bodyPr>
          <a:lstStyle/>
          <a:p>
            <a:r>
              <a:rPr lang="uk-UA" dirty="0">
                <a:hlinkClick r:id="rId3"/>
              </a:rPr>
              <a:t>https://berezhy-sebe.com/autoimunni-khvoroby</a:t>
            </a:r>
            <a:r>
              <a:rPr lang="uk-UA" dirty="0" smtClean="0">
                <a:hlinkClick r:id="rId3"/>
              </a:rPr>
              <a:t>/</a:t>
            </a:r>
            <a:endParaRPr lang="uk-UA" dirty="0" smtClean="0"/>
          </a:p>
          <a:p>
            <a:endParaRPr lang="uk-UA" dirty="0"/>
          </a:p>
        </p:txBody>
      </p:sp>
    </p:spTree>
    <p:extLst>
      <p:ext uri="{BB962C8B-B14F-4D97-AF65-F5344CB8AC3E}">
        <p14:creationId xmlns:p14="http://schemas.microsoft.com/office/powerpoint/2010/main" val="729356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44410" y="599642"/>
            <a:ext cx="6706293" cy="6022829"/>
          </a:xfrm>
        </p:spPr>
        <p:txBody>
          <a:bodyPr>
            <a:normAutofit/>
          </a:bodyPr>
          <a:lstStyle/>
          <a:p>
            <a:pPr>
              <a:lnSpc>
                <a:spcPct val="130000"/>
              </a:lnSpc>
              <a:spcBef>
                <a:spcPts val="0"/>
              </a:spcBef>
            </a:pPr>
            <a:r>
              <a:rPr lang="uk-UA" b="1" i="1" dirty="0" smtClean="0">
                <a:solidFill>
                  <a:schemeClr val="accent1"/>
                </a:solidFill>
                <a:latin typeface="Arial" panose="020B0604020202020204" pitchFamily="34" charset="0"/>
                <a:cs typeface="Arial" panose="020B0604020202020204" pitchFamily="34" charset="0"/>
              </a:rPr>
              <a:t>Інфекції</a:t>
            </a:r>
            <a:r>
              <a:rPr lang="uk-UA" b="1" i="1" dirty="0">
                <a:solidFill>
                  <a:schemeClr val="accent1"/>
                </a:solidFill>
                <a:latin typeface="Arial" panose="020B0604020202020204" pitchFamily="34" charset="0"/>
                <a:cs typeface="Arial" panose="020B0604020202020204" pitchFamily="34" charset="0"/>
              </a:rPr>
              <a:t>:</a:t>
            </a:r>
            <a:r>
              <a:rPr lang="uk-UA" dirty="0">
                <a:solidFill>
                  <a:schemeClr val="tx1"/>
                </a:solidFill>
                <a:latin typeface="Arial" panose="020B0604020202020204" pitchFamily="34" charset="0"/>
                <a:cs typeface="Arial" panose="020B0604020202020204" pitchFamily="34" charset="0"/>
              </a:rPr>
              <a:t> </a:t>
            </a:r>
            <a:r>
              <a:rPr lang="uk-UA" dirty="0" smtClean="0">
                <a:solidFill>
                  <a:schemeClr val="tx1"/>
                </a:solidFill>
                <a:latin typeface="Arial" panose="020B0604020202020204" pitchFamily="34" charset="0"/>
                <a:cs typeface="Arial" panose="020B0604020202020204" pitchFamily="34" charset="0"/>
              </a:rPr>
              <a:t>епідерміс </a:t>
            </a:r>
            <a:r>
              <a:rPr lang="uk-UA" dirty="0">
                <a:solidFill>
                  <a:schemeClr val="tx1"/>
                </a:solidFill>
                <a:latin typeface="Arial" panose="020B0604020202020204" pitchFamily="34" charset="0"/>
                <a:cs typeface="Arial" panose="020B0604020202020204" pitchFamily="34" charset="0"/>
              </a:rPr>
              <a:t>може бути уражений бактеріальними, вірусними або грибковими </a:t>
            </a:r>
            <a:r>
              <a:rPr lang="uk-UA" dirty="0" smtClean="0">
                <a:solidFill>
                  <a:schemeClr val="tx1"/>
                </a:solidFill>
                <a:latin typeface="Arial" panose="020B0604020202020204" pitchFamily="34" charset="0"/>
                <a:cs typeface="Arial" panose="020B0604020202020204" pitchFamily="34" charset="0"/>
              </a:rPr>
              <a:t>інфекціями:</a:t>
            </a:r>
          </a:p>
          <a:p>
            <a:pPr>
              <a:lnSpc>
                <a:spcPct val="130000"/>
              </a:lnSpc>
              <a:spcBef>
                <a:spcPts val="0"/>
              </a:spcBef>
              <a:buFontTx/>
              <a:buChar char="-"/>
            </a:pPr>
            <a:r>
              <a:rPr lang="uk-UA" i="1" dirty="0" smtClean="0">
                <a:solidFill>
                  <a:schemeClr val="accent1"/>
                </a:solidFill>
                <a:latin typeface="Arial" panose="020B0604020202020204" pitchFamily="34" charset="0"/>
                <a:cs typeface="Arial" panose="020B0604020202020204" pitchFamily="34" charset="0"/>
              </a:rPr>
              <a:t>бактеріальні </a:t>
            </a:r>
            <a:r>
              <a:rPr lang="uk-UA" i="1" dirty="0">
                <a:solidFill>
                  <a:schemeClr val="accent1"/>
                </a:solidFill>
                <a:latin typeface="Arial" panose="020B0604020202020204" pitchFamily="34" charset="0"/>
                <a:cs typeface="Arial" panose="020B0604020202020204" pitchFamily="34" charset="0"/>
              </a:rPr>
              <a:t>інфекції</a:t>
            </a:r>
            <a:r>
              <a:rPr lang="uk-UA" dirty="0">
                <a:solidFill>
                  <a:schemeClr val="tx1"/>
                </a:solidFill>
                <a:latin typeface="Arial" panose="020B0604020202020204" pitchFamily="34" charset="0"/>
                <a:cs typeface="Arial" panose="020B0604020202020204" pitchFamily="34" charset="0"/>
              </a:rPr>
              <a:t>, такі як імпетиго, викликають виразки та утворення кірочок на поверхні </a:t>
            </a:r>
            <a:r>
              <a:rPr lang="uk-UA" dirty="0" smtClean="0">
                <a:solidFill>
                  <a:schemeClr val="tx1"/>
                </a:solidFill>
                <a:latin typeface="Arial" panose="020B0604020202020204" pitchFamily="34" charset="0"/>
                <a:cs typeface="Arial" panose="020B0604020202020204" pitchFamily="34" charset="0"/>
              </a:rPr>
              <a:t>шкіри;</a:t>
            </a:r>
          </a:p>
          <a:p>
            <a:pPr>
              <a:lnSpc>
                <a:spcPct val="130000"/>
              </a:lnSpc>
              <a:spcBef>
                <a:spcPts val="0"/>
              </a:spcBef>
              <a:buFontTx/>
              <a:buChar char="-"/>
            </a:pPr>
            <a:r>
              <a:rPr lang="uk-UA" i="1" dirty="0" smtClean="0">
                <a:solidFill>
                  <a:schemeClr val="accent1"/>
                </a:solidFill>
                <a:latin typeface="Arial" panose="020B0604020202020204" pitchFamily="34" charset="0"/>
                <a:cs typeface="Arial" panose="020B0604020202020204" pitchFamily="34" charset="0"/>
              </a:rPr>
              <a:t>вірусні </a:t>
            </a:r>
            <a:r>
              <a:rPr lang="uk-UA" i="1" dirty="0">
                <a:solidFill>
                  <a:schemeClr val="accent1"/>
                </a:solidFill>
                <a:latin typeface="Arial" panose="020B0604020202020204" pitchFamily="34" charset="0"/>
                <a:cs typeface="Arial" panose="020B0604020202020204" pitchFamily="34" charset="0"/>
              </a:rPr>
              <a:t>інфекції</a:t>
            </a:r>
            <a:r>
              <a:rPr lang="uk-UA" dirty="0">
                <a:solidFill>
                  <a:schemeClr val="tx1"/>
                </a:solidFill>
                <a:latin typeface="Arial" panose="020B0604020202020204" pitchFamily="34" charset="0"/>
                <a:cs typeface="Arial" panose="020B0604020202020204" pitchFamily="34" charset="0"/>
              </a:rPr>
              <a:t>, такі як ті, що викликані вірус простого </a:t>
            </a:r>
            <a:r>
              <a:rPr lang="uk-UA" dirty="0" err="1">
                <a:solidFill>
                  <a:schemeClr val="tx1"/>
                </a:solidFill>
                <a:latin typeface="Arial" panose="020B0604020202020204" pitchFamily="34" charset="0"/>
                <a:cs typeface="Arial" panose="020B0604020202020204" pitchFamily="34" charset="0"/>
              </a:rPr>
              <a:t>герпесу</a:t>
            </a:r>
            <a:r>
              <a:rPr lang="uk-UA" dirty="0">
                <a:solidFill>
                  <a:schemeClr val="tx1"/>
                </a:solidFill>
                <a:latin typeface="Arial" panose="020B0604020202020204" pitchFamily="34" charset="0"/>
                <a:cs typeface="Arial" panose="020B0604020202020204" pitchFamily="34" charset="0"/>
              </a:rPr>
              <a:t>, може утворювати болючі </a:t>
            </a:r>
            <a:r>
              <a:rPr lang="uk-UA" dirty="0" smtClean="0">
                <a:solidFill>
                  <a:schemeClr val="tx1"/>
                </a:solidFill>
                <a:latin typeface="Arial" panose="020B0604020202020204" pitchFamily="34" charset="0"/>
                <a:cs typeface="Arial" panose="020B0604020202020204" pitchFamily="34" charset="0"/>
              </a:rPr>
              <a:t>пухирі;</a:t>
            </a:r>
          </a:p>
          <a:p>
            <a:pPr>
              <a:lnSpc>
                <a:spcPct val="130000"/>
              </a:lnSpc>
              <a:spcBef>
                <a:spcPts val="0"/>
              </a:spcBef>
              <a:buFontTx/>
              <a:buChar char="-"/>
            </a:pPr>
            <a:r>
              <a:rPr lang="uk-UA" i="1" dirty="0" smtClean="0">
                <a:solidFill>
                  <a:schemeClr val="accent1"/>
                </a:solidFill>
                <a:latin typeface="Arial" panose="020B0604020202020204" pitchFamily="34" charset="0"/>
                <a:cs typeface="Arial" panose="020B0604020202020204" pitchFamily="34" charset="0"/>
              </a:rPr>
              <a:t>грибкові </a:t>
            </a:r>
            <a:r>
              <a:rPr lang="uk-UA" i="1" dirty="0">
                <a:solidFill>
                  <a:schemeClr val="accent1"/>
                </a:solidFill>
                <a:latin typeface="Arial" panose="020B0604020202020204" pitchFamily="34" charset="0"/>
                <a:cs typeface="Arial" panose="020B0604020202020204" pitchFamily="34" charset="0"/>
              </a:rPr>
              <a:t>інфекції</a:t>
            </a:r>
            <a:r>
              <a:rPr lang="uk-UA" dirty="0">
                <a:solidFill>
                  <a:schemeClr val="tx1"/>
                </a:solidFill>
                <a:latin typeface="Arial" panose="020B0604020202020204" pitchFamily="34" charset="0"/>
                <a:cs typeface="Arial" panose="020B0604020202020204" pitchFamily="34" charset="0"/>
              </a:rPr>
              <a:t>, такі як епідермофітія стоп або стригучий лишай, вражають зовнішні шари епідермісу, викликаючи почервоніння, лущення та свербіж.</a:t>
            </a:r>
          </a:p>
          <a:p>
            <a:pPr>
              <a:lnSpc>
                <a:spcPct val="130000"/>
              </a:lnSpc>
            </a:pPr>
            <a:endParaRPr lang="uk-UA" dirty="0">
              <a:solidFill>
                <a:schemeClr val="tx1"/>
              </a:solidFill>
              <a:latin typeface="Arial" panose="020B0604020202020204" pitchFamily="34" charset="0"/>
              <a:cs typeface="Arial" panose="020B0604020202020204" pitchFamily="34" charset="0"/>
            </a:endParaRPr>
          </a:p>
        </p:txBody>
      </p:sp>
      <p:pic>
        <p:nvPicPr>
          <p:cNvPr id="6146" name="Picture 2" descr="Грибок стопи — стокове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067" y="3172689"/>
            <a:ext cx="3956420" cy="344978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3"/>
          <a:stretch>
            <a:fillRect/>
          </a:stretch>
        </p:blipFill>
        <p:spPr>
          <a:xfrm>
            <a:off x="7504979" y="190788"/>
            <a:ext cx="4191000" cy="2800350"/>
          </a:xfrm>
          <a:prstGeom prst="rect">
            <a:avLst/>
          </a:prstGeom>
        </p:spPr>
      </p:pic>
      <p:pic>
        <p:nvPicPr>
          <p:cNvPr id="6148" name="Picture 4" descr="https://ingeniusua.org/sites/default/files/inline-images/fig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644" y="4182629"/>
            <a:ext cx="4056190" cy="221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905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9750" y="2678545"/>
            <a:ext cx="5606473" cy="1320800"/>
          </a:xfrm>
        </p:spPr>
        <p:txBody>
          <a:bodyPr/>
          <a:lstStyle/>
          <a:p>
            <a:pPr algn="ctr"/>
            <a:r>
              <a:rPr lang="uk-UA" b="1" dirty="0" smtClean="0"/>
              <a:t>Дерма</a:t>
            </a:r>
            <a:endParaRPr lang="uk-UA" b="1" dirty="0"/>
          </a:p>
        </p:txBody>
      </p:sp>
      <p:pic>
        <p:nvPicPr>
          <p:cNvPr id="4" name="Рисунок 3"/>
          <p:cNvPicPr>
            <a:picLocks noChangeAspect="1"/>
          </p:cNvPicPr>
          <p:nvPr/>
        </p:nvPicPr>
        <p:blipFill>
          <a:blip r:embed="rId2"/>
          <a:stretch>
            <a:fillRect/>
          </a:stretch>
        </p:blipFill>
        <p:spPr>
          <a:xfrm>
            <a:off x="6943013" y="1646152"/>
            <a:ext cx="3719165" cy="2805257"/>
          </a:xfrm>
          <a:prstGeom prst="rect">
            <a:avLst/>
          </a:prstGeom>
        </p:spPr>
      </p:pic>
    </p:spTree>
    <p:extLst>
      <p:ext uri="{BB962C8B-B14F-4D97-AF65-F5344CB8AC3E}">
        <p14:creationId xmlns:p14="http://schemas.microsoft.com/office/powerpoint/2010/main" val="3025434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Що таке дерма?</a:t>
            </a:r>
            <a:br>
              <a:rPr lang="uk-UA" b="1" dirty="0"/>
            </a:br>
            <a:endParaRPr lang="uk-UA" dirty="0"/>
          </a:p>
        </p:txBody>
      </p:sp>
      <p:sp>
        <p:nvSpPr>
          <p:cNvPr id="3" name="Місце для вмісту 2"/>
          <p:cNvSpPr>
            <a:spLocks noGrp="1"/>
          </p:cNvSpPr>
          <p:nvPr>
            <p:ph idx="1"/>
          </p:nvPr>
        </p:nvSpPr>
        <p:spPr>
          <a:xfrm>
            <a:off x="566498" y="1615643"/>
            <a:ext cx="7367538" cy="1829521"/>
          </a:xfrm>
        </p:spPr>
        <p:txBody>
          <a:bodyPr>
            <a:normAutofit/>
          </a:bodyPr>
          <a:lstStyle/>
          <a:p>
            <a:r>
              <a:rPr lang="uk-UA" dirty="0" smtClean="0">
                <a:solidFill>
                  <a:schemeClr val="tx1"/>
                </a:solidFill>
                <a:latin typeface="Arial" panose="020B0604020202020204" pitchFamily="34" charset="0"/>
                <a:cs typeface="Arial" panose="020B0604020202020204" pitchFamily="34" charset="0"/>
              </a:rPr>
              <a:t>Дерма </a:t>
            </a:r>
            <a:r>
              <a:rPr lang="uk-UA" dirty="0">
                <a:solidFill>
                  <a:schemeClr val="tx1"/>
                </a:solidFill>
                <a:latin typeface="Arial" panose="020B0604020202020204" pitchFamily="34" charset="0"/>
                <a:cs typeface="Arial" panose="020B0604020202020204" pitchFamily="34" charset="0"/>
              </a:rPr>
              <a:t>– це другий шар шкіри, який має товстішу структуру та багате кровопостачання. Дерма, порівняно з епідермісом, має значно більшу товщину, в нормі становить до 5-6 мм</a:t>
            </a:r>
            <a:r>
              <a:rPr lang="uk-UA" dirty="0" smtClean="0">
                <a:solidFill>
                  <a:schemeClr val="tx1"/>
                </a:solidFill>
                <a:latin typeface="Arial" panose="020B0604020202020204" pitchFamily="34" charset="0"/>
                <a:cs typeface="Arial" panose="020B0604020202020204" pitchFamily="34" charset="0"/>
              </a:rPr>
              <a:t>.</a:t>
            </a:r>
          </a:p>
          <a:p>
            <a:r>
              <a:rPr lang="uk-UA" dirty="0">
                <a:solidFill>
                  <a:schemeClr val="tx1"/>
                </a:solidFill>
                <a:latin typeface="Arial" panose="020B0604020202020204" pitchFamily="34" charset="0"/>
                <a:cs typeface="Arial" panose="020B0604020202020204" pitchFamily="34" charset="0"/>
              </a:rPr>
              <a:t>Дерма складається з двох шарів: поверхневого (папілярного) та глибокого (ретикулярного). </a:t>
            </a:r>
            <a:endParaRPr lang="uk-UA" dirty="0" smtClean="0">
              <a:solidFill>
                <a:schemeClr val="tx1"/>
              </a:solidFill>
              <a:latin typeface="Arial" panose="020B0604020202020204" pitchFamily="34" charset="0"/>
              <a:cs typeface="Arial" panose="020B0604020202020204" pitchFamily="34" charset="0"/>
            </a:endParaRPr>
          </a:p>
          <a:p>
            <a:endParaRPr lang="uk-UA" dirty="0"/>
          </a:p>
        </p:txBody>
      </p:sp>
      <p:pic>
        <p:nvPicPr>
          <p:cNvPr id="4" name="Рисунок 3"/>
          <p:cNvPicPr>
            <a:picLocks noChangeAspect="1"/>
          </p:cNvPicPr>
          <p:nvPr/>
        </p:nvPicPr>
        <p:blipFill>
          <a:blip r:embed="rId2"/>
          <a:stretch>
            <a:fillRect/>
          </a:stretch>
        </p:blipFill>
        <p:spPr>
          <a:xfrm>
            <a:off x="7916256" y="480291"/>
            <a:ext cx="3986051" cy="3072090"/>
          </a:xfrm>
          <a:prstGeom prst="rect">
            <a:avLst/>
          </a:prstGeom>
        </p:spPr>
      </p:pic>
      <p:sp>
        <p:nvSpPr>
          <p:cNvPr id="5" name="Місце для вмісту 2"/>
          <p:cNvSpPr txBox="1">
            <a:spLocks/>
          </p:cNvSpPr>
          <p:nvPr/>
        </p:nvSpPr>
        <p:spPr>
          <a:xfrm>
            <a:off x="566498" y="3445164"/>
            <a:ext cx="10951247" cy="3454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uk-UA" b="1" i="1" dirty="0" smtClean="0">
                <a:solidFill>
                  <a:schemeClr val="accent1"/>
                </a:solidFill>
                <a:latin typeface="Arial" panose="020B0604020202020204" pitchFamily="34" charset="0"/>
                <a:cs typeface="Arial" panose="020B0604020202020204" pitchFamily="34" charset="0"/>
              </a:rPr>
              <a:t>Будова дерми:</a:t>
            </a:r>
          </a:p>
          <a:p>
            <a:r>
              <a:rPr lang="uk-UA" dirty="0" smtClean="0">
                <a:solidFill>
                  <a:schemeClr val="accent1"/>
                </a:solidFill>
                <a:latin typeface="Arial" panose="020B0604020202020204" pitchFamily="34" charset="0"/>
                <a:cs typeface="Arial" panose="020B0604020202020204" pitchFamily="34" charset="0"/>
              </a:rPr>
              <a:t>папілярний шар </a:t>
            </a:r>
          </a:p>
          <a:p>
            <a:pPr marL="0" indent="0">
              <a:buFont typeface="Wingdings 3" charset="2"/>
              <a:buNone/>
            </a:pPr>
            <a:r>
              <a:rPr lang="uk-UA" dirty="0" smtClean="0">
                <a:solidFill>
                  <a:schemeClr val="tx1"/>
                </a:solidFill>
                <a:latin typeface="Arial" panose="020B0604020202020204" pitchFamily="34" charset="0"/>
                <a:cs typeface="Arial" panose="020B0604020202020204" pitchFamily="34" charset="0"/>
              </a:rPr>
              <a:t>знаходиться безпосередньо під епідермісом і складається з судин, нервових закінчень і невеликих горбочків, які називаються папілами. Поверхневий шар забезпечує живлення та кровопостачання епідермісу, а також бере участь у теплорегуляції та чутливості шкіри;</a:t>
            </a:r>
          </a:p>
          <a:p>
            <a:r>
              <a:rPr lang="uk-UA" dirty="0" smtClean="0">
                <a:solidFill>
                  <a:schemeClr val="accent1"/>
                </a:solidFill>
                <a:latin typeface="Arial" panose="020B0604020202020204" pitchFamily="34" charset="0"/>
                <a:cs typeface="Arial" panose="020B0604020202020204" pitchFamily="34" charset="0"/>
              </a:rPr>
              <a:t>ретикулярний прошарок</a:t>
            </a:r>
          </a:p>
          <a:p>
            <a:pPr marL="0" indent="0">
              <a:buFont typeface="Wingdings 3" charset="2"/>
              <a:buNone/>
            </a:pPr>
            <a:r>
              <a:rPr lang="uk-UA" dirty="0" smtClean="0">
                <a:solidFill>
                  <a:schemeClr val="tx1"/>
                </a:solidFill>
                <a:latin typeface="Arial" panose="020B0604020202020204" pitchFamily="34" charset="0"/>
                <a:cs typeface="Arial" panose="020B0604020202020204" pitchFamily="34" charset="0"/>
              </a:rPr>
              <a:t>є більш щільним та глибоким шаром дерми, містить колагенові та еластинові волокна. Ретикулярний шар також включає кровоносні судини, нерви, волосяні фолікули, сальні та потові залози.</a:t>
            </a:r>
          </a:p>
          <a:p>
            <a:endParaRPr lang="uk-UA" dirty="0"/>
          </a:p>
        </p:txBody>
      </p:sp>
    </p:spTree>
    <p:extLst>
      <p:ext uri="{BB962C8B-B14F-4D97-AF65-F5344CB8AC3E}">
        <p14:creationId xmlns:p14="http://schemas.microsoft.com/office/powerpoint/2010/main" val="2089385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Функції дерми</a:t>
            </a:r>
            <a:endParaRPr lang="uk-UA" dirty="0"/>
          </a:p>
        </p:txBody>
      </p:sp>
      <p:sp>
        <p:nvSpPr>
          <p:cNvPr id="3" name="Місце для вмісту 2"/>
          <p:cNvSpPr>
            <a:spLocks noGrp="1"/>
          </p:cNvSpPr>
          <p:nvPr>
            <p:ph idx="1"/>
          </p:nvPr>
        </p:nvSpPr>
        <p:spPr>
          <a:xfrm>
            <a:off x="520317" y="1270000"/>
            <a:ext cx="9491901" cy="5001491"/>
          </a:xfrm>
        </p:spPr>
        <p:txBody>
          <a:bodyPr>
            <a:normAutofit/>
          </a:bodyPr>
          <a:lstStyle/>
          <a:p>
            <a:pPr>
              <a:lnSpc>
                <a:spcPct val="130000"/>
              </a:lnSpc>
              <a:spcBef>
                <a:spcPts val="0"/>
              </a:spcBef>
            </a:pPr>
            <a:r>
              <a:rPr lang="uk-UA" dirty="0" smtClean="0">
                <a:solidFill>
                  <a:schemeClr val="tx1"/>
                </a:solidFill>
                <a:latin typeface="Arial" panose="020B0604020202020204" pitchFamily="34" charset="0"/>
                <a:cs typeface="Arial" panose="020B0604020202020204" pitchFamily="34" charset="0"/>
              </a:rPr>
              <a:t>Судини в дермі шкіри забезпечують живлення та кисень епідермісу, що сприяє його </a:t>
            </a:r>
            <a:r>
              <a:rPr lang="uk-UA" b="1" i="1" dirty="0" smtClean="0">
                <a:solidFill>
                  <a:schemeClr val="accent1"/>
                </a:solidFill>
                <a:latin typeface="Arial" panose="020B0604020202020204" pitchFamily="34" charset="0"/>
                <a:cs typeface="Arial" panose="020B0604020202020204" pitchFamily="34" charset="0"/>
              </a:rPr>
              <a:t>регенерації та здоровому функціонуванню</a:t>
            </a:r>
            <a:r>
              <a:rPr lang="uk-UA" dirty="0" smtClean="0">
                <a:solidFill>
                  <a:schemeClr val="tx1"/>
                </a:solidFill>
                <a:latin typeface="Arial" panose="020B0604020202020204" pitchFamily="34" charset="0"/>
                <a:cs typeface="Arial" panose="020B0604020202020204" pitchFamily="34" charset="0"/>
              </a:rPr>
              <a:t>. </a:t>
            </a:r>
          </a:p>
          <a:p>
            <a:pPr>
              <a:lnSpc>
                <a:spcPct val="130000"/>
              </a:lnSpc>
              <a:spcBef>
                <a:spcPts val="0"/>
              </a:spcBef>
            </a:pPr>
            <a:r>
              <a:rPr lang="uk-UA" dirty="0" smtClean="0">
                <a:solidFill>
                  <a:schemeClr val="tx1"/>
                </a:solidFill>
                <a:latin typeface="Arial" panose="020B0604020202020204" pitchFamily="34" charset="0"/>
                <a:cs typeface="Arial" panose="020B0604020202020204" pitchFamily="34" charset="0"/>
              </a:rPr>
              <a:t>Судини регулюють </a:t>
            </a:r>
            <a:r>
              <a:rPr lang="uk-UA" b="1" i="1" dirty="0" smtClean="0">
                <a:solidFill>
                  <a:schemeClr val="accent1"/>
                </a:solidFill>
                <a:latin typeface="Arial" panose="020B0604020202020204" pitchFamily="34" charset="0"/>
                <a:cs typeface="Arial" panose="020B0604020202020204" pitchFamily="34" charset="0"/>
              </a:rPr>
              <a:t>тепловіддачу та теплоутримання</a:t>
            </a:r>
            <a:r>
              <a:rPr lang="uk-UA" dirty="0" smtClean="0">
                <a:solidFill>
                  <a:schemeClr val="tx1"/>
                </a:solidFill>
                <a:latin typeface="Arial" panose="020B0604020202020204" pitchFamily="34" charset="0"/>
                <a:cs typeface="Arial" panose="020B0604020202020204" pitchFamily="34" charset="0"/>
              </a:rPr>
              <a:t>, допомагаючи організму підтримувати оптимальну температуру тіла.</a:t>
            </a:r>
          </a:p>
          <a:p>
            <a:pPr>
              <a:lnSpc>
                <a:spcPct val="130000"/>
              </a:lnSpc>
              <a:spcBef>
                <a:spcPts val="0"/>
              </a:spcBef>
            </a:pPr>
            <a:r>
              <a:rPr lang="uk-UA" dirty="0" smtClean="0">
                <a:solidFill>
                  <a:schemeClr val="tx1"/>
                </a:solidFill>
                <a:latin typeface="Arial" panose="020B0604020202020204" pitchFamily="34" charset="0"/>
                <a:cs typeface="Arial" panose="020B0604020202020204" pitchFamily="34" charset="0"/>
              </a:rPr>
              <a:t>Дерма служить </a:t>
            </a:r>
            <a:r>
              <a:rPr lang="uk-UA" b="1" i="1" dirty="0" smtClean="0">
                <a:solidFill>
                  <a:schemeClr val="accent1"/>
                </a:solidFill>
                <a:latin typeface="Arial" panose="020B0604020202020204" pitchFamily="34" charset="0"/>
                <a:cs typeface="Arial" panose="020B0604020202020204" pitchFamily="34" charset="0"/>
              </a:rPr>
              <a:t>опорною структурою для епідермісу</a:t>
            </a:r>
            <a:r>
              <a:rPr lang="uk-UA" dirty="0" smtClean="0">
                <a:solidFill>
                  <a:schemeClr val="tx1"/>
                </a:solidFill>
                <a:latin typeface="Arial" panose="020B0604020202020204" pitchFamily="34" charset="0"/>
                <a:cs typeface="Arial" panose="020B0604020202020204" pitchFamily="34" charset="0"/>
              </a:rPr>
              <a:t>, забезпечуючи йому місце для прикріплення та підтримки. </a:t>
            </a:r>
          </a:p>
          <a:p>
            <a:pPr>
              <a:lnSpc>
                <a:spcPct val="130000"/>
              </a:lnSpc>
              <a:spcBef>
                <a:spcPts val="0"/>
              </a:spcBef>
            </a:pPr>
            <a:r>
              <a:rPr lang="uk-UA" dirty="0">
                <a:solidFill>
                  <a:schemeClr val="tx1"/>
                </a:solidFill>
                <a:latin typeface="Arial" panose="020B0604020202020204" pitchFamily="34" charset="0"/>
                <a:cs typeface="Arial" panose="020B0604020202020204" pitchFamily="34" charset="0"/>
              </a:rPr>
              <a:t>Як і епідерміс, дерма виконує </a:t>
            </a:r>
            <a:r>
              <a:rPr lang="uk-UA" b="1" i="1" dirty="0">
                <a:solidFill>
                  <a:schemeClr val="accent1"/>
                </a:solidFill>
                <a:latin typeface="Arial" panose="020B0604020202020204" pitchFamily="34" charset="0"/>
                <a:cs typeface="Arial" panose="020B0604020202020204" pitchFamily="34" charset="0"/>
              </a:rPr>
              <a:t>сенсорну та захисну функції</a:t>
            </a:r>
            <a:r>
              <a:rPr lang="uk-UA" dirty="0">
                <a:solidFill>
                  <a:schemeClr val="tx1"/>
                </a:solidFill>
                <a:latin typeface="Arial" panose="020B0604020202020204" pitchFamily="34" charset="0"/>
                <a:cs typeface="Arial" panose="020B0604020202020204" pitchFamily="34" charset="0"/>
              </a:rPr>
              <a:t>. </a:t>
            </a:r>
            <a:endParaRPr lang="uk-UA" dirty="0" smtClean="0">
              <a:solidFill>
                <a:schemeClr val="tx1"/>
              </a:solidFill>
              <a:latin typeface="Arial" panose="020B0604020202020204" pitchFamily="34" charset="0"/>
              <a:cs typeface="Arial" panose="020B0604020202020204" pitchFamily="34" charset="0"/>
            </a:endParaRPr>
          </a:p>
          <a:p>
            <a:pPr marL="0" indent="0">
              <a:lnSpc>
                <a:spcPct val="130000"/>
              </a:lnSpc>
              <a:spcBef>
                <a:spcPts val="0"/>
              </a:spcBef>
              <a:buNone/>
            </a:pPr>
            <a:endParaRPr lang="uk-UA" dirty="0" smtClean="0">
              <a:solidFill>
                <a:schemeClr val="tx1"/>
              </a:solidFill>
              <a:latin typeface="Arial" panose="020B0604020202020204" pitchFamily="34" charset="0"/>
              <a:cs typeface="Arial" panose="020B0604020202020204" pitchFamily="34" charset="0"/>
            </a:endParaRPr>
          </a:p>
          <a:p>
            <a:pPr marL="0" indent="0">
              <a:lnSpc>
                <a:spcPct val="130000"/>
              </a:lnSpc>
              <a:spcBef>
                <a:spcPts val="0"/>
              </a:spcBef>
              <a:buNone/>
            </a:pPr>
            <a:r>
              <a:rPr lang="uk-UA" dirty="0" smtClean="0">
                <a:solidFill>
                  <a:schemeClr val="tx1"/>
                </a:solidFill>
                <a:latin typeface="Arial" panose="020B0604020202020204" pitchFamily="34" charset="0"/>
                <a:cs typeface="Arial" panose="020B0604020202020204" pitchFamily="34" charset="0"/>
              </a:rPr>
              <a:t>Дерма </a:t>
            </a:r>
            <a:r>
              <a:rPr lang="uk-UA" dirty="0">
                <a:solidFill>
                  <a:schemeClr val="tx1"/>
                </a:solidFill>
                <a:latin typeface="Arial" panose="020B0604020202020204" pitchFamily="34" charset="0"/>
                <a:cs typeface="Arial" panose="020B0604020202020204" pitchFamily="34" charset="0"/>
              </a:rPr>
              <a:t>містить </a:t>
            </a:r>
            <a:r>
              <a:rPr lang="uk-UA" b="1" i="1" dirty="0">
                <a:solidFill>
                  <a:schemeClr val="accent1"/>
                </a:solidFill>
                <a:latin typeface="Arial" panose="020B0604020202020204" pitchFamily="34" charset="0"/>
                <a:cs typeface="Arial" panose="020B0604020202020204" pitchFamily="34" charset="0"/>
              </a:rPr>
              <a:t>імунні клітини </a:t>
            </a:r>
            <a:r>
              <a:rPr lang="uk-UA" dirty="0">
                <a:solidFill>
                  <a:schemeClr val="tx1"/>
                </a:solidFill>
                <a:latin typeface="Arial" panose="020B0604020202020204" pitchFamily="34" charset="0"/>
                <a:cs typeface="Arial" panose="020B0604020202020204" pitchFamily="34" charset="0"/>
              </a:rPr>
              <a:t>(лімфоцити та макрофаги), які можуть виявляти та знищувати інфекційні агенти, брати участь у процесі загоєння. </a:t>
            </a:r>
            <a:endParaRPr lang="uk-UA" dirty="0" smtClean="0">
              <a:solidFill>
                <a:schemeClr val="tx1"/>
              </a:solidFill>
              <a:latin typeface="Arial" panose="020B0604020202020204" pitchFamily="34" charset="0"/>
              <a:cs typeface="Arial" panose="020B0604020202020204" pitchFamily="34" charset="0"/>
            </a:endParaRPr>
          </a:p>
          <a:p>
            <a:pPr marL="0" indent="0">
              <a:lnSpc>
                <a:spcPct val="130000"/>
              </a:lnSpc>
              <a:spcBef>
                <a:spcPts val="0"/>
              </a:spcBef>
              <a:buNone/>
            </a:pPr>
            <a:r>
              <a:rPr lang="uk-UA" dirty="0" smtClean="0">
                <a:solidFill>
                  <a:schemeClr val="tx1"/>
                </a:solidFill>
                <a:latin typeface="Arial" panose="020B0604020202020204" pitchFamily="34" charset="0"/>
                <a:cs typeface="Arial" panose="020B0604020202020204" pitchFamily="34" charset="0"/>
              </a:rPr>
              <a:t>Дерма </a:t>
            </a:r>
            <a:r>
              <a:rPr lang="uk-UA" dirty="0">
                <a:solidFill>
                  <a:schemeClr val="tx1"/>
                </a:solidFill>
                <a:latin typeface="Arial" panose="020B0604020202020204" pitchFamily="34" charset="0"/>
                <a:cs typeface="Arial" panose="020B0604020202020204" pitchFamily="34" charset="0"/>
              </a:rPr>
              <a:t>також </a:t>
            </a:r>
            <a:r>
              <a:rPr lang="uk-UA" b="1" i="1" dirty="0">
                <a:solidFill>
                  <a:schemeClr val="accent1"/>
                </a:solidFill>
                <a:latin typeface="Arial" panose="020B0604020202020204" pitchFamily="34" charset="0"/>
                <a:cs typeface="Arial" panose="020B0604020202020204" pitchFamily="34" charset="0"/>
              </a:rPr>
              <a:t>виробляє певні молекули </a:t>
            </a:r>
            <a:r>
              <a:rPr lang="uk-UA" dirty="0">
                <a:solidFill>
                  <a:schemeClr val="tx1"/>
                </a:solidFill>
                <a:latin typeface="Arial" panose="020B0604020202020204" pitchFamily="34" charset="0"/>
                <a:cs typeface="Arial" panose="020B0604020202020204" pitchFamily="34" charset="0"/>
              </a:rPr>
              <a:t>(</a:t>
            </a:r>
            <a:r>
              <a:rPr lang="uk-UA" dirty="0" err="1">
                <a:solidFill>
                  <a:schemeClr val="tx1"/>
                </a:solidFill>
                <a:latin typeface="Arial" panose="020B0604020202020204" pitchFamily="34" charset="0"/>
                <a:cs typeface="Arial" panose="020B0604020202020204" pitchFamily="34" charset="0"/>
              </a:rPr>
              <a:t>цитокіни</a:t>
            </a:r>
            <a:r>
              <a:rPr lang="uk-UA" dirty="0">
                <a:solidFill>
                  <a:schemeClr val="tx1"/>
                </a:solidFill>
                <a:latin typeface="Arial" panose="020B0604020202020204" pitchFamily="34" charset="0"/>
                <a:cs typeface="Arial" panose="020B0604020202020204" pitchFamily="34" charset="0"/>
              </a:rPr>
              <a:t>), які регулюють імунні відповіді у шкірі, що допомагає захистити організм від інфекцій та підтримувати його імунну систему загалом</a:t>
            </a:r>
            <a:r>
              <a:rPr lang="uk-UA" dirty="0" smtClean="0">
                <a:solidFill>
                  <a:schemeClr val="tx1"/>
                </a:solidFill>
                <a:latin typeface="Arial" panose="020B0604020202020204" pitchFamily="34" charset="0"/>
                <a:cs typeface="Arial" panose="020B0604020202020204" pitchFamily="34" charset="0"/>
              </a:rPr>
              <a:t>.</a:t>
            </a:r>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114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Інші функції дерми</a:t>
            </a:r>
            <a:endParaRPr lang="uk-UA" dirty="0"/>
          </a:p>
        </p:txBody>
      </p:sp>
      <p:sp>
        <p:nvSpPr>
          <p:cNvPr id="3" name="Місце для вмісту 2"/>
          <p:cNvSpPr>
            <a:spLocks noGrp="1"/>
          </p:cNvSpPr>
          <p:nvPr>
            <p:ph idx="1"/>
          </p:nvPr>
        </p:nvSpPr>
        <p:spPr>
          <a:xfrm>
            <a:off x="520317" y="1270000"/>
            <a:ext cx="9491901" cy="5472545"/>
          </a:xfrm>
        </p:spPr>
        <p:txBody>
          <a:bodyPr>
            <a:normAutofit fontScale="92500" lnSpcReduction="10000"/>
          </a:bodyPr>
          <a:lstStyle/>
          <a:p>
            <a:pPr lvl="0">
              <a:lnSpc>
                <a:spcPct val="130000"/>
              </a:lnSpc>
              <a:spcBef>
                <a:spcPts val="0"/>
              </a:spcBef>
            </a:pPr>
            <a:r>
              <a:rPr lang="uk-UA" b="1" i="1" dirty="0" smtClean="0">
                <a:solidFill>
                  <a:schemeClr val="accent1"/>
                </a:solidFill>
                <a:latin typeface="Arial" panose="020B0604020202020204" pitchFamily="34" charset="0"/>
                <a:cs typeface="Arial" panose="020B0604020202020204" pitchFamily="34" charset="0"/>
              </a:rPr>
              <a:t>механічний захист</a:t>
            </a:r>
          </a:p>
          <a:p>
            <a:pPr marL="0" lvl="0" indent="0">
              <a:lnSpc>
                <a:spcPct val="130000"/>
              </a:lnSpc>
              <a:spcBef>
                <a:spcPts val="0"/>
              </a:spcBef>
              <a:buNone/>
            </a:pPr>
            <a:r>
              <a:rPr lang="uk-UA" dirty="0" smtClean="0">
                <a:solidFill>
                  <a:schemeClr val="tx1"/>
                </a:solidFill>
                <a:latin typeface="Arial" panose="020B0604020202020204" pitchFamily="34" charset="0"/>
                <a:cs typeface="Arial" panose="020B0604020202020204" pitchFamily="34" charset="0"/>
              </a:rPr>
              <a:t>Дерма має міцність і пружність, що дозволяє шкірі витримувати механічний вплив, запобігаючи пошкодженню;</a:t>
            </a:r>
          </a:p>
          <a:p>
            <a:pPr lvl="0">
              <a:lnSpc>
                <a:spcPct val="130000"/>
              </a:lnSpc>
              <a:spcBef>
                <a:spcPts val="0"/>
              </a:spcBef>
            </a:pPr>
            <a:r>
              <a:rPr lang="uk-UA" b="1" i="1" dirty="0" smtClean="0">
                <a:solidFill>
                  <a:schemeClr val="accent1"/>
                </a:solidFill>
                <a:latin typeface="Arial" panose="020B0604020202020204" pitchFamily="34" charset="0"/>
                <a:cs typeface="Arial" panose="020B0604020202020204" pitchFamily="34" charset="0"/>
              </a:rPr>
              <a:t>виділення сальних залоз та потових залоз</a:t>
            </a:r>
          </a:p>
          <a:p>
            <a:pPr marL="0" lvl="0" indent="0">
              <a:lnSpc>
                <a:spcPct val="130000"/>
              </a:lnSpc>
              <a:spcBef>
                <a:spcPts val="0"/>
              </a:spcBef>
              <a:buNone/>
            </a:pPr>
            <a:r>
              <a:rPr lang="uk-UA" dirty="0" smtClean="0">
                <a:solidFill>
                  <a:schemeClr val="tx1"/>
                </a:solidFill>
                <a:latin typeface="Arial" panose="020B0604020202020204" pitchFamily="34" charset="0"/>
                <a:cs typeface="Arial" panose="020B0604020202020204" pitchFamily="34" charset="0"/>
              </a:rPr>
              <a:t>Середній шар шкіри містить сальні залози, які виділяють </a:t>
            </a:r>
            <a:r>
              <a:rPr lang="uk-UA" dirty="0" err="1" smtClean="0">
                <a:solidFill>
                  <a:schemeClr val="tx1"/>
                </a:solidFill>
                <a:latin typeface="Arial" panose="020B0604020202020204" pitchFamily="34" charset="0"/>
                <a:cs typeface="Arial" panose="020B0604020202020204" pitchFamily="34" charset="0"/>
              </a:rPr>
              <a:t>себум</a:t>
            </a:r>
            <a:r>
              <a:rPr lang="uk-UA" dirty="0" smtClean="0">
                <a:solidFill>
                  <a:schemeClr val="tx1"/>
                </a:solidFill>
                <a:latin typeface="Arial" panose="020B0604020202020204" pitchFamily="34" charset="0"/>
                <a:cs typeface="Arial" panose="020B0604020202020204" pitchFamily="34" charset="0"/>
              </a:rPr>
              <a:t> – жир, який змащує та захищає шкіру. Також у дермі знаходяться потові залози, що виділяють піт і допомагають охолоджувати організм;</a:t>
            </a:r>
          </a:p>
          <a:p>
            <a:pPr lvl="0">
              <a:lnSpc>
                <a:spcPct val="130000"/>
              </a:lnSpc>
              <a:spcBef>
                <a:spcPts val="0"/>
              </a:spcBef>
            </a:pPr>
            <a:r>
              <a:rPr lang="uk-UA" b="1" i="1" dirty="0" smtClean="0">
                <a:solidFill>
                  <a:schemeClr val="accent1"/>
                </a:solidFill>
                <a:latin typeface="Arial" panose="020B0604020202020204" pitchFamily="34" charset="0"/>
                <a:cs typeface="Arial" panose="020B0604020202020204" pitchFamily="34" charset="0"/>
              </a:rPr>
              <a:t>збереження вологи</a:t>
            </a:r>
          </a:p>
          <a:p>
            <a:pPr marL="0" lvl="0" indent="0">
              <a:lnSpc>
                <a:spcPct val="130000"/>
              </a:lnSpc>
              <a:spcBef>
                <a:spcPts val="0"/>
              </a:spcBef>
              <a:buNone/>
            </a:pPr>
            <a:r>
              <a:rPr lang="uk-UA" dirty="0" smtClean="0">
                <a:solidFill>
                  <a:schemeClr val="tx1"/>
                </a:solidFill>
                <a:latin typeface="Arial" panose="020B0604020202020204" pitchFamily="34" charset="0"/>
                <a:cs typeface="Arial" panose="020B0604020202020204" pitchFamily="34" charset="0"/>
              </a:rPr>
              <a:t>Дерма може містити воду, яка є резервуаром для зволоження шкіри та підтримки її еластичності;</a:t>
            </a:r>
          </a:p>
          <a:p>
            <a:pPr lvl="0">
              <a:lnSpc>
                <a:spcPct val="130000"/>
              </a:lnSpc>
              <a:spcBef>
                <a:spcPts val="0"/>
              </a:spcBef>
            </a:pPr>
            <a:r>
              <a:rPr lang="uk-UA" b="1" i="1" dirty="0" smtClean="0">
                <a:solidFill>
                  <a:schemeClr val="accent1"/>
                </a:solidFill>
                <a:latin typeface="Arial" panose="020B0604020202020204" pitchFamily="34" charset="0"/>
                <a:cs typeface="Arial" panose="020B0604020202020204" pitchFamily="34" charset="0"/>
              </a:rPr>
              <a:t>синтез колагену та еластину </a:t>
            </a:r>
          </a:p>
          <a:p>
            <a:pPr marL="0" lvl="0" indent="0">
              <a:lnSpc>
                <a:spcPct val="130000"/>
              </a:lnSpc>
              <a:spcBef>
                <a:spcPts val="0"/>
              </a:spcBef>
              <a:buNone/>
            </a:pPr>
            <a:r>
              <a:rPr lang="uk-UA" dirty="0" smtClean="0">
                <a:solidFill>
                  <a:schemeClr val="tx1"/>
                </a:solidFill>
                <a:latin typeface="Arial" panose="020B0604020202020204" pitchFamily="34" charset="0"/>
                <a:cs typeface="Arial" panose="020B0604020202020204" pitchFamily="34" charset="0"/>
              </a:rPr>
              <a:t>Другий шар шкіри є місцем вироблення білкових речовин, які надають шкірі міцності, пружності та еластичності.</a:t>
            </a:r>
          </a:p>
          <a:p>
            <a:pPr>
              <a:lnSpc>
                <a:spcPct val="130000"/>
              </a:lnSpc>
              <a:spcBef>
                <a:spcPts val="0"/>
              </a:spcBef>
            </a:pPr>
            <a:r>
              <a:rPr lang="uk-UA" b="1" i="1" dirty="0" smtClean="0">
                <a:solidFill>
                  <a:schemeClr val="accent1"/>
                </a:solidFill>
                <a:latin typeface="Arial" panose="020B0604020202020204" pitchFamily="34" charset="0"/>
                <a:cs typeface="Arial" panose="020B0604020202020204" pitchFamily="34" charset="0"/>
              </a:rPr>
              <a:t>видалення відходів</a:t>
            </a:r>
          </a:p>
          <a:p>
            <a:pPr marL="0" indent="0">
              <a:lnSpc>
                <a:spcPct val="130000"/>
              </a:lnSpc>
              <a:spcBef>
                <a:spcPts val="0"/>
              </a:spcBef>
              <a:buNone/>
            </a:pPr>
            <a:r>
              <a:rPr lang="uk-UA" dirty="0" smtClean="0">
                <a:solidFill>
                  <a:schemeClr val="tx1"/>
                </a:solidFill>
                <a:latin typeface="Arial" panose="020B0604020202020204" pitchFamily="34" charset="0"/>
                <a:cs typeface="Arial" panose="020B0604020202020204" pitchFamily="34" charset="0"/>
              </a:rPr>
              <a:t>Кровоносні судини допомагають виводити токсини зі шкіри, сприяючи її очищенню та здоровому стану</a:t>
            </a:r>
          </a:p>
        </p:txBody>
      </p:sp>
    </p:spTree>
    <p:extLst>
      <p:ext uri="{BB962C8B-B14F-4D97-AF65-F5344CB8AC3E}">
        <p14:creationId xmlns:p14="http://schemas.microsoft.com/office/powerpoint/2010/main" val="272147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Будова шкіри</a:t>
            </a:r>
            <a:br>
              <a:rPr lang="uk-UA" dirty="0"/>
            </a:br>
            <a:endParaRPr lang="uk-UA" dirty="0"/>
          </a:p>
        </p:txBody>
      </p:sp>
      <p:pic>
        <p:nvPicPr>
          <p:cNvPr id="5" name="Рисунок 4"/>
          <p:cNvPicPr>
            <a:picLocks noChangeAspect="1"/>
          </p:cNvPicPr>
          <p:nvPr/>
        </p:nvPicPr>
        <p:blipFill>
          <a:blip r:embed="rId2"/>
          <a:stretch>
            <a:fillRect/>
          </a:stretch>
        </p:blipFill>
        <p:spPr>
          <a:xfrm>
            <a:off x="5631450" y="329583"/>
            <a:ext cx="6073285" cy="3455699"/>
          </a:xfrm>
          <a:prstGeom prst="rect">
            <a:avLst/>
          </a:prstGeom>
        </p:spPr>
      </p:pic>
      <p:sp>
        <p:nvSpPr>
          <p:cNvPr id="3" name="Місце для вмісту 2"/>
          <p:cNvSpPr>
            <a:spLocks noGrp="1"/>
          </p:cNvSpPr>
          <p:nvPr>
            <p:ph idx="1"/>
          </p:nvPr>
        </p:nvSpPr>
        <p:spPr>
          <a:xfrm>
            <a:off x="464898" y="1375499"/>
            <a:ext cx="5547975" cy="3880773"/>
          </a:xfrm>
        </p:spPr>
        <p:txBody>
          <a:bodyPr>
            <a:normAutofit lnSpcReduction="10000"/>
          </a:bodyPr>
          <a:lstStyle/>
          <a:p>
            <a:r>
              <a:rPr lang="uk-UA" dirty="0">
                <a:solidFill>
                  <a:schemeClr val="tx1"/>
                </a:solidFill>
                <a:latin typeface="Arial" panose="020B0604020202020204" pitchFamily="34" charset="0"/>
                <a:cs typeface="Arial" panose="020B0604020202020204" pitchFamily="34" charset="0"/>
              </a:rPr>
              <a:t>Шкіра складається з шарів, </a:t>
            </a:r>
            <a:endParaRPr lang="uk-UA" dirty="0" smtClean="0">
              <a:solidFill>
                <a:schemeClr val="tx1"/>
              </a:solidFill>
              <a:latin typeface="Arial" panose="020B0604020202020204" pitchFamily="34" charset="0"/>
              <a:cs typeface="Arial" panose="020B0604020202020204" pitchFamily="34" charset="0"/>
            </a:endParaRPr>
          </a:p>
          <a:p>
            <a:pPr marL="0" indent="0">
              <a:buNone/>
            </a:pPr>
            <a:r>
              <a:rPr lang="uk-UA" dirty="0" smtClean="0">
                <a:solidFill>
                  <a:schemeClr val="tx1"/>
                </a:solidFill>
                <a:latin typeface="Arial" panose="020B0604020202020204" pitchFamily="34" charset="0"/>
                <a:cs typeface="Arial" panose="020B0604020202020204" pitchFamily="34" charset="0"/>
              </a:rPr>
              <a:t>кожен </a:t>
            </a:r>
            <a:r>
              <a:rPr lang="uk-UA" dirty="0">
                <a:solidFill>
                  <a:schemeClr val="tx1"/>
                </a:solidFill>
                <a:latin typeface="Arial" panose="020B0604020202020204" pitchFamily="34" charset="0"/>
                <a:cs typeface="Arial" panose="020B0604020202020204" pitchFamily="34" charset="0"/>
              </a:rPr>
              <a:t>із яких має </a:t>
            </a:r>
            <a:r>
              <a:rPr lang="uk-UA" dirty="0" smtClean="0">
                <a:solidFill>
                  <a:schemeClr val="tx1"/>
                </a:solidFill>
                <a:latin typeface="Arial" panose="020B0604020202020204" pitchFamily="34" charset="0"/>
                <a:cs typeface="Arial" panose="020B0604020202020204" pitchFamily="34" charset="0"/>
              </a:rPr>
              <a:t>підшари: </a:t>
            </a:r>
          </a:p>
          <a:p>
            <a:r>
              <a:rPr lang="uk-UA" dirty="0" smtClean="0">
                <a:solidFill>
                  <a:schemeClr val="tx1"/>
                </a:solidFill>
                <a:latin typeface="Arial" panose="020B0604020202020204" pitchFamily="34" charset="0"/>
                <a:cs typeface="Arial" panose="020B0604020202020204" pitchFamily="34" charset="0"/>
              </a:rPr>
              <a:t>зовнішній </a:t>
            </a:r>
            <a:r>
              <a:rPr lang="uk-UA" dirty="0">
                <a:solidFill>
                  <a:schemeClr val="tx1"/>
                </a:solidFill>
                <a:latin typeface="Arial" panose="020B0604020202020204" pitchFamily="34" charset="0"/>
                <a:cs typeface="Arial" panose="020B0604020202020204" pitchFamily="34" charset="0"/>
              </a:rPr>
              <a:t>шар (епідерміс);</a:t>
            </a:r>
          </a:p>
          <a:p>
            <a:r>
              <a:rPr lang="uk-UA" dirty="0">
                <a:solidFill>
                  <a:schemeClr val="tx1"/>
                </a:solidFill>
                <a:latin typeface="Arial" panose="020B0604020202020204" pitchFamily="34" charset="0"/>
                <a:cs typeface="Arial" panose="020B0604020202020204" pitchFamily="34" charset="0"/>
              </a:rPr>
              <a:t>середній шар (дерма);</a:t>
            </a:r>
          </a:p>
          <a:p>
            <a:r>
              <a:rPr lang="uk-UA" dirty="0">
                <a:solidFill>
                  <a:schemeClr val="tx1"/>
                </a:solidFill>
                <a:latin typeface="Arial" panose="020B0604020202020204" pitchFamily="34" charset="0"/>
                <a:cs typeface="Arial" panose="020B0604020202020204" pitchFamily="34" charset="0"/>
              </a:rPr>
              <a:t>внутрішній шар (підшкірно-жирова клітковина</a:t>
            </a:r>
            <a:r>
              <a:rPr lang="uk-UA" dirty="0" smtClean="0">
                <a:solidFill>
                  <a:schemeClr val="tx1"/>
                </a:solidFill>
                <a:latin typeface="Arial" panose="020B0604020202020204" pitchFamily="34" charset="0"/>
                <a:cs typeface="Arial" panose="020B0604020202020204" pitchFamily="34" charset="0"/>
              </a:rPr>
              <a:t>).</a:t>
            </a:r>
          </a:p>
          <a:p>
            <a:endParaRPr lang="uk-UA" dirty="0">
              <a:solidFill>
                <a:schemeClr val="tx1"/>
              </a:solidFill>
              <a:latin typeface="Arial" panose="020B0604020202020204" pitchFamily="34" charset="0"/>
              <a:cs typeface="Arial" panose="020B0604020202020204" pitchFamily="34" charset="0"/>
            </a:endParaRPr>
          </a:p>
          <a:p>
            <a:pPr>
              <a:lnSpc>
                <a:spcPct val="120000"/>
              </a:lnSpc>
            </a:pPr>
            <a:r>
              <a:rPr lang="uk-UA" dirty="0">
                <a:solidFill>
                  <a:schemeClr val="tx1"/>
                </a:solidFill>
                <a:latin typeface="Arial" panose="020B0604020202020204" pitchFamily="34" charset="0"/>
                <a:cs typeface="Arial" panose="020B0604020202020204" pitchFamily="34" charset="0"/>
              </a:rPr>
              <a:t>Також дерматологи виділяють дермо-епідермальну сполуку, яка прикріплює епідерміс до дерми. Вона відповідає за обмін поживними речовинами, киснем та відходами між шарами шкіри.</a:t>
            </a:r>
          </a:p>
          <a:p>
            <a:endParaRPr lang="uk-UA" dirty="0">
              <a:solidFill>
                <a:schemeClr val="tx1"/>
              </a:solidFill>
              <a:latin typeface="Arial" panose="020B0604020202020204" pitchFamily="34" charset="0"/>
              <a:cs typeface="Arial" panose="020B0604020202020204" pitchFamily="34" charset="0"/>
            </a:endParaRPr>
          </a:p>
        </p:txBody>
      </p:sp>
      <p:sp>
        <p:nvSpPr>
          <p:cNvPr id="4" name="Прямокутник 3"/>
          <p:cNvSpPr/>
          <p:nvPr/>
        </p:nvSpPr>
        <p:spPr>
          <a:xfrm>
            <a:off x="464898" y="5376344"/>
            <a:ext cx="6850302" cy="1089529"/>
          </a:xfrm>
          <a:prstGeom prst="rect">
            <a:avLst/>
          </a:prstGeom>
        </p:spPr>
        <p:txBody>
          <a:bodyPr wrap="square">
            <a:spAutoFit/>
          </a:bodyPr>
          <a:lstStyle/>
          <a:p>
            <a:pPr>
              <a:lnSpc>
                <a:spcPct val="120000"/>
              </a:lnSpc>
            </a:pPr>
            <a:r>
              <a:rPr lang="uk-UA" dirty="0">
                <a:latin typeface="Arial" panose="020B0604020202020204" pitchFamily="34" charset="0"/>
                <a:cs typeface="Arial" panose="020B0604020202020204" pitchFamily="34" charset="0"/>
              </a:rPr>
              <a:t>Для інженера шкіра </a:t>
            </a: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це не просто орган, це багатошарове середовище з різними оптичними, електричними та механічними властивостями.</a:t>
            </a:r>
            <a:endParaRPr lang="uk-UA"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3"/>
          <a:stretch>
            <a:fillRect/>
          </a:stretch>
        </p:blipFill>
        <p:spPr>
          <a:xfrm>
            <a:off x="7552613" y="3853643"/>
            <a:ext cx="3719165" cy="2805257"/>
          </a:xfrm>
          <a:prstGeom prst="rect">
            <a:avLst/>
          </a:prstGeom>
        </p:spPr>
      </p:pic>
    </p:spTree>
    <p:extLst>
      <p:ext uri="{BB962C8B-B14F-4D97-AF65-F5344CB8AC3E}">
        <p14:creationId xmlns:p14="http://schemas.microsoft.com/office/powerpoint/2010/main" val="155487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455" y="2582344"/>
            <a:ext cx="7518740" cy="1320800"/>
          </a:xfrm>
        </p:spPr>
        <p:txBody>
          <a:bodyPr/>
          <a:lstStyle/>
          <a:p>
            <a:pPr algn="ctr"/>
            <a:r>
              <a:rPr lang="uk-UA" b="1" dirty="0" smtClean="0"/>
              <a:t>Гіподерма</a:t>
            </a:r>
            <a:endParaRPr lang="uk-UA" dirty="0"/>
          </a:p>
        </p:txBody>
      </p:sp>
      <p:pic>
        <p:nvPicPr>
          <p:cNvPr id="3" name="Рисунок 2"/>
          <p:cNvPicPr>
            <a:picLocks noChangeAspect="1"/>
          </p:cNvPicPr>
          <p:nvPr/>
        </p:nvPicPr>
        <p:blipFill>
          <a:blip r:embed="rId2"/>
          <a:stretch>
            <a:fillRect/>
          </a:stretch>
        </p:blipFill>
        <p:spPr>
          <a:xfrm>
            <a:off x="6943013" y="1840116"/>
            <a:ext cx="3719165" cy="2805257"/>
          </a:xfrm>
          <a:prstGeom prst="rect">
            <a:avLst/>
          </a:prstGeom>
        </p:spPr>
      </p:pic>
    </p:spTree>
    <p:extLst>
      <p:ext uri="{BB962C8B-B14F-4D97-AF65-F5344CB8AC3E}">
        <p14:creationId xmlns:p14="http://schemas.microsoft.com/office/powerpoint/2010/main" val="1846181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5043" y="267854"/>
            <a:ext cx="8596668" cy="1320800"/>
          </a:xfrm>
        </p:spPr>
        <p:txBody>
          <a:bodyPr/>
          <a:lstStyle/>
          <a:p>
            <a:r>
              <a:rPr lang="uk-UA" b="1" dirty="0"/>
              <a:t>Що таке г</a:t>
            </a:r>
            <a:r>
              <a:rPr lang="uk-UA" b="1" dirty="0" smtClean="0"/>
              <a:t>іподерма</a:t>
            </a:r>
            <a:endParaRPr lang="uk-UA" dirty="0"/>
          </a:p>
        </p:txBody>
      </p:sp>
      <p:sp>
        <p:nvSpPr>
          <p:cNvPr id="3" name="Місце для вмісту 2"/>
          <p:cNvSpPr>
            <a:spLocks noGrp="1"/>
          </p:cNvSpPr>
          <p:nvPr>
            <p:ph idx="1"/>
          </p:nvPr>
        </p:nvSpPr>
        <p:spPr>
          <a:xfrm>
            <a:off x="538788" y="1375498"/>
            <a:ext cx="9408775" cy="5062247"/>
          </a:xfrm>
        </p:spPr>
        <p:txBody>
          <a:bodyPr>
            <a:normAutofit/>
          </a:bodyPr>
          <a:lstStyle/>
          <a:p>
            <a:pPr>
              <a:lnSpc>
                <a:spcPct val="130000"/>
              </a:lnSpc>
              <a:spcBef>
                <a:spcPts val="0"/>
              </a:spcBef>
            </a:pPr>
            <a:r>
              <a:rPr lang="uk-UA" dirty="0">
                <a:solidFill>
                  <a:schemeClr val="tx1"/>
                </a:solidFill>
                <a:latin typeface="Arial" panose="020B0604020202020204" pitchFamily="34" charset="0"/>
                <a:cs typeface="Arial" panose="020B0604020202020204" pitchFamily="34" charset="0"/>
              </a:rPr>
              <a:t>Гіподерма – це третій шар шкіри, що знаходиться під дермою. Гіподерма складається з пухкої сполучної тканини та жиру, збагачена нервовими закінченнями та кровоносними судинами.</a:t>
            </a:r>
          </a:p>
          <a:p>
            <a:pPr>
              <a:lnSpc>
                <a:spcPct val="130000"/>
              </a:lnSpc>
              <a:spcBef>
                <a:spcPts val="0"/>
              </a:spcBef>
            </a:pPr>
            <a:r>
              <a:rPr lang="uk-UA" dirty="0">
                <a:solidFill>
                  <a:schemeClr val="tx1"/>
                </a:solidFill>
                <a:latin typeface="Arial" panose="020B0604020202020204" pitchFamily="34" charset="0"/>
                <a:cs typeface="Arial" panose="020B0604020202020204" pitchFamily="34" charset="0"/>
              </a:rPr>
              <a:t>Структура гіподерми шкіри варіюється в різних частинах тіла. На обличчі та руках гіподерма може бути тонкою, в ділянці живота або сідниць – товстішою через наявність більшої кількості жирових клітин</a:t>
            </a:r>
            <a:r>
              <a:rPr lang="uk-UA" dirty="0" smtClean="0">
                <a:solidFill>
                  <a:schemeClr val="tx1"/>
                </a:solidFill>
                <a:latin typeface="Arial" panose="020B0604020202020204" pitchFamily="34" charset="0"/>
                <a:cs typeface="Arial" panose="020B0604020202020204" pitchFamily="34" charset="0"/>
              </a:rPr>
              <a:t>.</a:t>
            </a:r>
          </a:p>
          <a:p>
            <a:pPr marL="0" indent="0">
              <a:lnSpc>
                <a:spcPct val="130000"/>
              </a:lnSpc>
              <a:spcBef>
                <a:spcPts val="0"/>
              </a:spcBef>
              <a:buNone/>
            </a:pPr>
            <a:r>
              <a:rPr lang="uk-UA" b="1" i="1" dirty="0" smtClean="0">
                <a:solidFill>
                  <a:schemeClr val="accent1"/>
                </a:solidFill>
                <a:latin typeface="Arial" panose="020B0604020202020204" pitchFamily="34" charset="0"/>
                <a:cs typeface="Arial" panose="020B0604020202020204" pitchFamily="34" charset="0"/>
              </a:rPr>
              <a:t> </a:t>
            </a:r>
            <a:endParaRPr lang="uk-UA" dirty="0"/>
          </a:p>
        </p:txBody>
      </p:sp>
      <p:pic>
        <p:nvPicPr>
          <p:cNvPr id="4" name="Рисунок 3"/>
          <p:cNvPicPr>
            <a:picLocks noChangeAspect="1"/>
          </p:cNvPicPr>
          <p:nvPr/>
        </p:nvPicPr>
        <p:blipFill>
          <a:blip r:embed="rId2"/>
          <a:stretch>
            <a:fillRect/>
          </a:stretch>
        </p:blipFill>
        <p:spPr>
          <a:xfrm>
            <a:off x="5975927" y="3306618"/>
            <a:ext cx="5761514" cy="3131127"/>
          </a:xfrm>
          <a:prstGeom prst="rect">
            <a:avLst/>
          </a:prstGeom>
        </p:spPr>
      </p:pic>
    </p:spTree>
    <p:extLst>
      <p:ext uri="{BB962C8B-B14F-4D97-AF65-F5344CB8AC3E}">
        <p14:creationId xmlns:p14="http://schemas.microsoft.com/office/powerpoint/2010/main" val="1637291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5043" y="267854"/>
            <a:ext cx="8596668" cy="1320800"/>
          </a:xfrm>
        </p:spPr>
        <p:txBody>
          <a:bodyPr>
            <a:normAutofit fontScale="90000"/>
          </a:bodyPr>
          <a:lstStyle/>
          <a:p>
            <a:pPr>
              <a:lnSpc>
                <a:spcPct val="130000"/>
              </a:lnSpc>
              <a:spcBef>
                <a:spcPts val="0"/>
              </a:spcBef>
            </a:pPr>
            <a:r>
              <a:rPr lang="uk-UA" b="1" i="1" dirty="0">
                <a:latin typeface="Arial" panose="020B0604020202020204" pitchFamily="34" charset="0"/>
                <a:cs typeface="Arial" panose="020B0604020202020204" pitchFamily="34" charset="0"/>
              </a:rPr>
              <a:t>Будова гіподерми (підшкірно-жирової клітковини</a:t>
            </a:r>
            <a:r>
              <a:rPr lang="uk-UA" b="1" i="1" dirty="0" smtClean="0">
                <a:latin typeface="Arial" panose="020B0604020202020204" pitchFamily="34" charset="0"/>
                <a:cs typeface="Arial" panose="020B0604020202020204" pitchFamily="34" charset="0"/>
              </a:rPr>
              <a:t>)</a:t>
            </a:r>
            <a:endParaRPr lang="uk-UA" b="1" i="1" dirty="0">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a:xfrm>
            <a:off x="538788" y="1681018"/>
            <a:ext cx="9408775" cy="4756727"/>
          </a:xfrm>
        </p:spPr>
        <p:txBody>
          <a:bodyPr>
            <a:normAutofit lnSpcReduction="10000"/>
          </a:bodyPr>
          <a:lstStyle/>
          <a:p>
            <a:pPr lvl="0">
              <a:lnSpc>
                <a:spcPct val="130000"/>
              </a:lnSpc>
              <a:spcBef>
                <a:spcPts val="0"/>
              </a:spcBef>
            </a:pPr>
            <a:r>
              <a:rPr lang="uk-UA" b="1" i="1" dirty="0" smtClean="0">
                <a:solidFill>
                  <a:schemeClr val="accent1"/>
                </a:solidFill>
                <a:latin typeface="Arial" panose="020B0604020202020204" pitchFamily="34" charset="0"/>
                <a:cs typeface="Arial" panose="020B0604020202020204" pitchFamily="34" charset="0"/>
              </a:rPr>
              <a:t>жирові </a:t>
            </a:r>
            <a:r>
              <a:rPr lang="uk-UA" b="1" i="1" dirty="0">
                <a:solidFill>
                  <a:schemeClr val="accent1"/>
                </a:solidFill>
                <a:latin typeface="Arial" panose="020B0604020202020204" pitchFamily="34" charset="0"/>
                <a:cs typeface="Arial" panose="020B0604020202020204" pitchFamily="34" charset="0"/>
              </a:rPr>
              <a:t>клітини (</a:t>
            </a:r>
            <a:r>
              <a:rPr lang="uk-UA" b="1" i="1" dirty="0" err="1">
                <a:solidFill>
                  <a:schemeClr val="accent1"/>
                </a:solidFill>
                <a:latin typeface="Arial" panose="020B0604020202020204" pitchFamily="34" charset="0"/>
                <a:cs typeface="Arial" panose="020B0604020202020204" pitchFamily="34" charset="0"/>
              </a:rPr>
              <a:t>адипоцити</a:t>
            </a:r>
            <a:r>
              <a:rPr lang="uk-UA" b="1" i="1" dirty="0" smtClean="0">
                <a:solidFill>
                  <a:schemeClr val="accent1"/>
                </a:solidFill>
                <a:latin typeface="Arial" panose="020B0604020202020204" pitchFamily="34" charset="0"/>
                <a:cs typeface="Arial" panose="020B0604020202020204" pitchFamily="34" charset="0"/>
              </a:rPr>
              <a:t>) </a:t>
            </a:r>
          </a:p>
          <a:p>
            <a:pPr marL="0" lvl="0" indent="0">
              <a:lnSpc>
                <a:spcPct val="130000"/>
              </a:lnSpc>
              <a:spcBef>
                <a:spcPts val="0"/>
              </a:spcBef>
              <a:buNone/>
            </a:pPr>
            <a:r>
              <a:rPr lang="uk-UA" dirty="0" smtClean="0">
                <a:solidFill>
                  <a:schemeClr val="tx1"/>
                </a:solidFill>
                <a:latin typeface="Arial" panose="020B0604020202020204" pitchFamily="34" charset="0"/>
                <a:cs typeface="Arial" panose="020B0604020202020204" pitchFamily="34" charset="0"/>
              </a:rPr>
              <a:t>Складають </a:t>
            </a:r>
            <a:r>
              <a:rPr lang="uk-UA" dirty="0">
                <a:solidFill>
                  <a:schemeClr val="tx1"/>
                </a:solidFill>
                <a:latin typeface="Arial" panose="020B0604020202020204" pitchFamily="34" charset="0"/>
                <a:cs typeface="Arial" panose="020B0604020202020204" pitchFamily="34" charset="0"/>
              </a:rPr>
              <a:t>більшу частину гіподерми та зберігають жир у формі </a:t>
            </a:r>
            <a:r>
              <a:rPr lang="uk-UA" dirty="0" err="1">
                <a:solidFill>
                  <a:schemeClr val="tx1"/>
                </a:solidFill>
                <a:latin typeface="Arial" panose="020B0604020202020204" pitchFamily="34" charset="0"/>
                <a:cs typeface="Arial" panose="020B0604020202020204" pitchFamily="34" charset="0"/>
              </a:rPr>
              <a:t>тригліцеридів</a:t>
            </a:r>
            <a:r>
              <a:rPr lang="uk-UA" dirty="0">
                <a:solidFill>
                  <a:schemeClr val="tx1"/>
                </a:solidFill>
                <a:latin typeface="Arial" panose="020B0604020202020204" pitchFamily="34" charset="0"/>
                <a:cs typeface="Arial" panose="020B0604020202020204" pitchFamily="34" charset="0"/>
              </a:rPr>
              <a:t>. Жирові клітини мають велику вакуолю, заповнену жиром, і займають простір між іншими структурами гіподерми;</a:t>
            </a:r>
          </a:p>
          <a:p>
            <a:pPr lvl="0">
              <a:lnSpc>
                <a:spcPct val="130000"/>
              </a:lnSpc>
              <a:spcBef>
                <a:spcPts val="0"/>
              </a:spcBef>
            </a:pPr>
            <a:r>
              <a:rPr lang="uk-UA" b="1" i="1" dirty="0">
                <a:solidFill>
                  <a:schemeClr val="accent1"/>
                </a:solidFill>
                <a:latin typeface="Arial" panose="020B0604020202020204" pitchFamily="34" charset="0"/>
                <a:cs typeface="Arial" panose="020B0604020202020204" pitchFamily="34" charset="0"/>
              </a:rPr>
              <a:t>сполучна </a:t>
            </a:r>
            <a:r>
              <a:rPr lang="uk-UA" b="1" i="1" dirty="0" smtClean="0">
                <a:solidFill>
                  <a:schemeClr val="accent1"/>
                </a:solidFill>
                <a:latin typeface="Arial" panose="020B0604020202020204" pitchFamily="34" charset="0"/>
                <a:cs typeface="Arial" panose="020B0604020202020204" pitchFamily="34" charset="0"/>
              </a:rPr>
              <a:t>тканина</a:t>
            </a:r>
          </a:p>
          <a:p>
            <a:pPr marL="0" lvl="0" indent="0">
              <a:lnSpc>
                <a:spcPct val="130000"/>
              </a:lnSpc>
              <a:spcBef>
                <a:spcPts val="0"/>
              </a:spcBef>
              <a:buNone/>
            </a:pPr>
            <a:r>
              <a:rPr lang="uk-UA" dirty="0" smtClean="0">
                <a:solidFill>
                  <a:schemeClr val="tx1"/>
                </a:solidFill>
                <a:latin typeface="Arial" panose="020B0604020202020204" pitchFamily="34" charset="0"/>
                <a:cs typeface="Arial" panose="020B0604020202020204" pitchFamily="34" charset="0"/>
              </a:rPr>
              <a:t>Гіподерма </a:t>
            </a:r>
            <a:r>
              <a:rPr lang="uk-UA" dirty="0">
                <a:solidFill>
                  <a:schemeClr val="tx1"/>
                </a:solidFill>
                <a:latin typeface="Arial" panose="020B0604020202020204" pitchFamily="34" charset="0"/>
                <a:cs typeface="Arial" panose="020B0604020202020204" pitchFamily="34" charset="0"/>
              </a:rPr>
              <a:t>містить мережу сполучної тканини, що складається з колагенових та еластинових волокон;</a:t>
            </a:r>
          </a:p>
          <a:p>
            <a:pPr lvl="0">
              <a:lnSpc>
                <a:spcPct val="130000"/>
              </a:lnSpc>
              <a:spcBef>
                <a:spcPts val="0"/>
              </a:spcBef>
            </a:pPr>
            <a:r>
              <a:rPr lang="uk-UA" b="1" i="1" dirty="0">
                <a:solidFill>
                  <a:schemeClr val="accent1"/>
                </a:solidFill>
                <a:latin typeface="Arial" panose="020B0604020202020204" pitchFamily="34" charset="0"/>
                <a:cs typeface="Arial" panose="020B0604020202020204" pitchFamily="34" charset="0"/>
              </a:rPr>
              <a:t>кровоносні </a:t>
            </a:r>
            <a:r>
              <a:rPr lang="uk-UA" b="1" i="1" dirty="0" smtClean="0">
                <a:solidFill>
                  <a:schemeClr val="accent1"/>
                </a:solidFill>
                <a:latin typeface="Arial" panose="020B0604020202020204" pitchFamily="34" charset="0"/>
                <a:cs typeface="Arial" panose="020B0604020202020204" pitchFamily="34" charset="0"/>
              </a:rPr>
              <a:t>судини</a:t>
            </a:r>
          </a:p>
          <a:p>
            <a:pPr marL="0" lvl="0" indent="0">
              <a:lnSpc>
                <a:spcPct val="130000"/>
              </a:lnSpc>
              <a:spcBef>
                <a:spcPts val="0"/>
              </a:spcBef>
              <a:buNone/>
            </a:pPr>
            <a:r>
              <a:rPr lang="uk-UA" dirty="0" smtClean="0">
                <a:solidFill>
                  <a:schemeClr val="tx1"/>
                </a:solidFill>
                <a:latin typeface="Arial" panose="020B0604020202020204" pitchFamily="34" charset="0"/>
                <a:cs typeface="Arial" panose="020B0604020202020204" pitchFamily="34" charset="0"/>
              </a:rPr>
              <a:t>Велика </a:t>
            </a:r>
            <a:r>
              <a:rPr lang="uk-UA" dirty="0">
                <a:solidFill>
                  <a:schemeClr val="tx1"/>
                </a:solidFill>
                <a:latin typeface="Arial" panose="020B0604020202020204" pitchFamily="34" charset="0"/>
                <a:cs typeface="Arial" panose="020B0604020202020204" pitchFamily="34" charset="0"/>
              </a:rPr>
              <a:t>мережа кровоносних судин у жировому шарі шкіри забезпечує надходження крові та поживних речовин до шкіри;</a:t>
            </a:r>
          </a:p>
          <a:p>
            <a:pPr lvl="0">
              <a:lnSpc>
                <a:spcPct val="130000"/>
              </a:lnSpc>
              <a:spcBef>
                <a:spcPts val="0"/>
              </a:spcBef>
            </a:pPr>
            <a:r>
              <a:rPr lang="uk-UA" b="1" i="1" dirty="0">
                <a:solidFill>
                  <a:schemeClr val="accent1"/>
                </a:solidFill>
                <a:latin typeface="Arial" panose="020B0604020202020204" pitchFamily="34" charset="0"/>
                <a:cs typeface="Arial" panose="020B0604020202020204" pitchFamily="34" charset="0"/>
              </a:rPr>
              <a:t>нервові </a:t>
            </a:r>
            <a:r>
              <a:rPr lang="uk-UA" b="1" i="1" dirty="0" smtClean="0">
                <a:solidFill>
                  <a:schemeClr val="accent1"/>
                </a:solidFill>
                <a:latin typeface="Arial" panose="020B0604020202020204" pitchFamily="34" charset="0"/>
                <a:cs typeface="Arial" panose="020B0604020202020204" pitchFamily="34" charset="0"/>
              </a:rPr>
              <a:t>закінчення</a:t>
            </a:r>
          </a:p>
          <a:p>
            <a:pPr marL="0" lvl="0" indent="0">
              <a:lnSpc>
                <a:spcPct val="130000"/>
              </a:lnSpc>
              <a:spcBef>
                <a:spcPts val="0"/>
              </a:spcBef>
              <a:buNone/>
            </a:pPr>
            <a:r>
              <a:rPr lang="uk-UA" dirty="0" smtClean="0">
                <a:solidFill>
                  <a:schemeClr val="tx1"/>
                </a:solidFill>
                <a:latin typeface="Arial" panose="020B0604020202020204" pitchFamily="34" charset="0"/>
                <a:cs typeface="Arial" panose="020B0604020202020204" pitchFamily="34" charset="0"/>
              </a:rPr>
              <a:t>У </a:t>
            </a:r>
            <a:r>
              <a:rPr lang="uk-UA" dirty="0">
                <a:solidFill>
                  <a:schemeClr val="tx1"/>
                </a:solidFill>
                <a:latin typeface="Arial" panose="020B0604020202020204" pitchFamily="34" charset="0"/>
                <a:cs typeface="Arial" panose="020B0604020202020204" pitchFamily="34" charset="0"/>
              </a:rPr>
              <a:t>внутрішньому шарі шкіри розташовані нервові закінчення, які передають сигнали </a:t>
            </a:r>
            <a:r>
              <a:rPr lang="uk-UA" dirty="0" err="1">
                <a:solidFill>
                  <a:schemeClr val="tx1"/>
                </a:solidFill>
                <a:latin typeface="Arial" panose="020B0604020202020204" pitchFamily="34" charset="0"/>
                <a:cs typeface="Arial" panose="020B0604020202020204" pitchFamily="34" charset="0"/>
              </a:rPr>
              <a:t>відчуттів</a:t>
            </a:r>
            <a:r>
              <a:rPr lang="uk-UA" dirty="0">
                <a:solidFill>
                  <a:schemeClr val="tx1"/>
                </a:solidFill>
                <a:latin typeface="Arial" panose="020B0604020202020204" pitchFamily="34" charset="0"/>
                <a:cs typeface="Arial" panose="020B0604020202020204" pitchFamily="34" charset="0"/>
              </a:rPr>
              <a:t> (наприклад, болю, тиску та температури) від поверхні шкіри до центральної нервової системи.</a:t>
            </a:r>
          </a:p>
          <a:p>
            <a:endParaRPr lang="uk-UA" dirty="0"/>
          </a:p>
        </p:txBody>
      </p:sp>
      <p:pic>
        <p:nvPicPr>
          <p:cNvPr id="4" name="Рисунок 3"/>
          <p:cNvPicPr>
            <a:picLocks noChangeAspect="1"/>
          </p:cNvPicPr>
          <p:nvPr/>
        </p:nvPicPr>
        <p:blipFill rotWithShape="1">
          <a:blip r:embed="rId2"/>
          <a:srcRect b="9525"/>
          <a:stretch/>
        </p:blipFill>
        <p:spPr>
          <a:xfrm>
            <a:off x="6398059" y="937490"/>
            <a:ext cx="5362575" cy="991034"/>
          </a:xfrm>
          <a:prstGeom prst="rect">
            <a:avLst/>
          </a:prstGeom>
        </p:spPr>
      </p:pic>
    </p:spTree>
    <p:extLst>
      <p:ext uri="{BB962C8B-B14F-4D97-AF65-F5344CB8AC3E}">
        <p14:creationId xmlns:p14="http://schemas.microsoft.com/office/powerpoint/2010/main" val="1349972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15636"/>
            <a:ext cx="8596668" cy="1320800"/>
          </a:xfrm>
        </p:spPr>
        <p:txBody>
          <a:bodyPr/>
          <a:lstStyle/>
          <a:p>
            <a:r>
              <a:rPr lang="uk-UA" dirty="0"/>
              <a:t>Функції дерми</a:t>
            </a:r>
          </a:p>
        </p:txBody>
      </p:sp>
      <p:sp>
        <p:nvSpPr>
          <p:cNvPr id="3" name="Місце для вмісту 2"/>
          <p:cNvSpPr>
            <a:spLocks noGrp="1"/>
          </p:cNvSpPr>
          <p:nvPr>
            <p:ph idx="1"/>
          </p:nvPr>
        </p:nvSpPr>
        <p:spPr>
          <a:xfrm>
            <a:off x="280169" y="1301607"/>
            <a:ext cx="9916775" cy="5219266"/>
          </a:xfrm>
        </p:spPr>
        <p:txBody>
          <a:bodyPr>
            <a:normAutofit/>
          </a:bodyPr>
          <a:lstStyle/>
          <a:p>
            <a:pPr>
              <a:lnSpc>
                <a:spcPct val="140000"/>
              </a:lnSpc>
              <a:spcBef>
                <a:spcPts val="0"/>
              </a:spcBef>
            </a:pPr>
            <a:r>
              <a:rPr lang="uk-UA" dirty="0">
                <a:solidFill>
                  <a:schemeClr val="tx1"/>
                </a:solidFill>
                <a:latin typeface="Arial" panose="020B0604020202020204" pitchFamily="34" charset="0"/>
                <a:cs typeface="Arial" panose="020B0604020202020204" pitchFamily="34" charset="0"/>
              </a:rPr>
              <a:t>Гіподерма відіграє важливу роль </a:t>
            </a:r>
            <a:r>
              <a:rPr lang="uk-UA" b="1" i="1" dirty="0">
                <a:solidFill>
                  <a:schemeClr val="accent1"/>
                </a:solidFill>
                <a:latin typeface="Arial" panose="020B0604020202020204" pitchFamily="34" charset="0"/>
                <a:cs typeface="Arial" panose="020B0604020202020204" pitchFamily="34" charset="0"/>
              </a:rPr>
              <a:t>у підтримці тепла тіла</a:t>
            </a:r>
            <a:r>
              <a:rPr lang="uk-UA" dirty="0">
                <a:solidFill>
                  <a:schemeClr val="tx1"/>
                </a:solidFill>
                <a:latin typeface="Arial" panose="020B0604020202020204" pitchFamily="34" charset="0"/>
                <a:cs typeface="Arial" panose="020B0604020202020204" pitchFamily="34" charset="0"/>
              </a:rPr>
              <a:t>. Жирові клітини мають високу концентрацію мітохондрій, які виконують окислення жирів та виробляють тепло, збільшуючи </a:t>
            </a:r>
            <a:r>
              <a:rPr lang="uk-UA" dirty="0" err="1">
                <a:solidFill>
                  <a:schemeClr val="tx1"/>
                </a:solidFill>
                <a:latin typeface="Arial" panose="020B0604020202020204" pitchFamily="34" charset="0"/>
                <a:cs typeface="Arial" panose="020B0604020202020204" pitchFamily="34" charset="0"/>
              </a:rPr>
              <a:t>термогенез</a:t>
            </a:r>
            <a:r>
              <a:rPr lang="uk-UA" dirty="0">
                <a:solidFill>
                  <a:schemeClr val="tx1"/>
                </a:solidFill>
                <a:latin typeface="Arial" panose="020B0604020202020204" pitchFamily="34" charset="0"/>
                <a:cs typeface="Arial" panose="020B0604020202020204" pitchFamily="34" charset="0"/>
              </a:rPr>
              <a:t> (процес виробництва тепла в організмі). Також гіподерма діє як «утеплювач», що дозволяє зберігати тепло в організмі при зниженні температури навколишнього середовища.</a:t>
            </a:r>
          </a:p>
          <a:p>
            <a:pPr>
              <a:lnSpc>
                <a:spcPct val="140000"/>
              </a:lnSpc>
              <a:spcBef>
                <a:spcPts val="0"/>
              </a:spcBef>
            </a:pPr>
            <a:r>
              <a:rPr lang="uk-UA" dirty="0">
                <a:solidFill>
                  <a:schemeClr val="tx1"/>
                </a:solidFill>
                <a:latin typeface="Arial" panose="020B0604020202020204" pitchFamily="34" charset="0"/>
                <a:cs typeface="Arial" panose="020B0604020202020204" pitchFamily="34" charset="0"/>
              </a:rPr>
              <a:t>Гіподерма служить для </a:t>
            </a:r>
            <a:r>
              <a:rPr lang="uk-UA" b="1" i="1" dirty="0">
                <a:solidFill>
                  <a:schemeClr val="accent1"/>
                </a:solidFill>
                <a:latin typeface="Arial" panose="020B0604020202020204" pitchFamily="34" charset="0"/>
                <a:cs typeface="Arial" panose="020B0604020202020204" pitchFamily="34" charset="0"/>
              </a:rPr>
              <a:t>захисту внутрішніх органів</a:t>
            </a:r>
            <a:r>
              <a:rPr lang="uk-UA" dirty="0">
                <a:solidFill>
                  <a:schemeClr val="tx1"/>
                </a:solidFill>
                <a:latin typeface="Arial" panose="020B0604020202020204" pitchFamily="34" charset="0"/>
                <a:cs typeface="Arial" panose="020B0604020202020204" pitchFamily="34" charset="0"/>
              </a:rPr>
              <a:t>, наприклад, серця та нирок, від травм та ударів. </a:t>
            </a:r>
            <a:endParaRPr lang="uk-UA" dirty="0" smtClean="0">
              <a:solidFill>
                <a:schemeClr val="tx1"/>
              </a:solidFill>
              <a:latin typeface="Arial" panose="020B0604020202020204" pitchFamily="34" charset="0"/>
              <a:cs typeface="Arial" panose="020B0604020202020204" pitchFamily="34" charset="0"/>
            </a:endParaRPr>
          </a:p>
          <a:p>
            <a:pPr>
              <a:lnSpc>
                <a:spcPct val="140000"/>
              </a:lnSpc>
              <a:spcBef>
                <a:spcPts val="0"/>
              </a:spcBef>
            </a:pPr>
            <a:r>
              <a:rPr lang="uk-UA" dirty="0">
                <a:solidFill>
                  <a:schemeClr val="tx1"/>
                </a:solidFill>
                <a:latin typeface="Arial" panose="020B0604020202020204" pitchFamily="34" charset="0"/>
                <a:cs typeface="Arial" panose="020B0604020202020204" pitchFamily="34" charset="0"/>
              </a:rPr>
              <a:t>Гіподерма також відіграє важливу роль у </a:t>
            </a:r>
            <a:r>
              <a:rPr lang="uk-UA" b="1" i="1" dirty="0">
                <a:solidFill>
                  <a:schemeClr val="accent1"/>
                </a:solidFill>
                <a:latin typeface="Arial" panose="020B0604020202020204" pitchFamily="34" charset="0"/>
                <a:cs typeface="Arial" panose="020B0604020202020204" pitchFamily="34" charset="0"/>
              </a:rPr>
              <a:t>підтримці форми тіла</a:t>
            </a:r>
            <a:r>
              <a:rPr lang="uk-UA" dirty="0">
                <a:solidFill>
                  <a:schemeClr val="tx1"/>
                </a:solidFill>
                <a:latin typeface="Arial" panose="020B0604020202020204" pitchFamily="34" charset="0"/>
                <a:cs typeface="Arial" panose="020B0604020202020204" pitchFamily="34" charset="0"/>
              </a:rPr>
              <a:t>. Жирові клітини заповнюють простір між органами, м'язами та кістками, створюючи природні контури та об'єми тіла.</a:t>
            </a:r>
          </a:p>
          <a:p>
            <a:pPr marL="0" indent="0">
              <a:lnSpc>
                <a:spcPct val="140000"/>
              </a:lnSpc>
              <a:spcBef>
                <a:spcPts val="0"/>
              </a:spcBef>
              <a:buNone/>
            </a:pPr>
            <a:endParaRPr lang="uk-UA"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499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15636"/>
            <a:ext cx="8596668" cy="1320800"/>
          </a:xfrm>
        </p:spPr>
        <p:txBody>
          <a:bodyPr/>
          <a:lstStyle/>
          <a:p>
            <a:r>
              <a:rPr lang="uk-UA" dirty="0" smtClean="0"/>
              <a:t>Інші функції </a:t>
            </a:r>
            <a:r>
              <a:rPr lang="uk-UA" dirty="0"/>
              <a:t>дерми</a:t>
            </a:r>
          </a:p>
        </p:txBody>
      </p:sp>
      <p:sp>
        <p:nvSpPr>
          <p:cNvPr id="3" name="Місце для вмісту 2"/>
          <p:cNvSpPr>
            <a:spLocks noGrp="1"/>
          </p:cNvSpPr>
          <p:nvPr>
            <p:ph idx="1"/>
          </p:nvPr>
        </p:nvSpPr>
        <p:spPr>
          <a:xfrm>
            <a:off x="581891" y="1136072"/>
            <a:ext cx="9615053" cy="5523345"/>
          </a:xfrm>
        </p:spPr>
        <p:txBody>
          <a:bodyPr>
            <a:normAutofit fontScale="77500" lnSpcReduction="20000"/>
          </a:bodyPr>
          <a:lstStyle/>
          <a:p>
            <a:pPr marL="0" indent="0">
              <a:lnSpc>
                <a:spcPct val="140000"/>
              </a:lnSpc>
              <a:spcBef>
                <a:spcPts val="0"/>
              </a:spcBef>
              <a:buNone/>
            </a:pPr>
            <a:r>
              <a:rPr lang="uk-UA" b="1" i="1" dirty="0" smtClean="0">
                <a:solidFill>
                  <a:schemeClr val="accent1"/>
                </a:solidFill>
                <a:latin typeface="Arial" panose="020B0604020202020204" pitchFamily="34" charset="0"/>
                <a:cs typeface="Arial" panose="020B0604020202020204" pitchFamily="34" charset="0"/>
              </a:rPr>
              <a:t>Інші </a:t>
            </a:r>
            <a:r>
              <a:rPr lang="uk-UA" b="1" i="1" dirty="0">
                <a:solidFill>
                  <a:schemeClr val="accent1"/>
                </a:solidFill>
                <a:latin typeface="Arial" panose="020B0604020202020204" pitchFamily="34" charset="0"/>
                <a:cs typeface="Arial" panose="020B0604020202020204" pitchFamily="34" charset="0"/>
              </a:rPr>
              <a:t>функції підшкірно-жирової клітковини:</a:t>
            </a:r>
          </a:p>
          <a:p>
            <a:pPr lvl="0">
              <a:lnSpc>
                <a:spcPct val="140000"/>
              </a:lnSpc>
              <a:spcBef>
                <a:spcPts val="0"/>
              </a:spcBef>
            </a:pPr>
            <a:r>
              <a:rPr lang="uk-UA" b="1" i="1" dirty="0">
                <a:solidFill>
                  <a:schemeClr val="accent1"/>
                </a:solidFill>
                <a:latin typeface="Arial" panose="020B0604020202020204" pitchFamily="34" charset="0"/>
                <a:cs typeface="Arial" panose="020B0604020202020204" pitchFamily="34" charset="0"/>
              </a:rPr>
              <a:t>енергетичний </a:t>
            </a:r>
            <a:r>
              <a:rPr lang="uk-UA" b="1" i="1" dirty="0" smtClean="0">
                <a:solidFill>
                  <a:schemeClr val="accent1"/>
                </a:solidFill>
                <a:latin typeface="Arial" panose="020B0604020202020204" pitchFamily="34" charset="0"/>
                <a:cs typeface="Arial" panose="020B0604020202020204" pitchFamily="34" charset="0"/>
              </a:rPr>
              <a:t>резерв</a:t>
            </a:r>
          </a:p>
          <a:p>
            <a:pPr marL="0" lvl="0" indent="0">
              <a:lnSpc>
                <a:spcPct val="140000"/>
              </a:lnSpc>
              <a:spcBef>
                <a:spcPts val="0"/>
              </a:spcBef>
              <a:buNone/>
            </a:pPr>
            <a:r>
              <a:rPr lang="uk-UA" dirty="0" smtClean="0">
                <a:solidFill>
                  <a:schemeClr val="tx1"/>
                </a:solidFill>
                <a:latin typeface="Arial" panose="020B0604020202020204" pitchFamily="34" charset="0"/>
                <a:cs typeface="Arial" panose="020B0604020202020204" pitchFamily="34" charset="0"/>
              </a:rPr>
              <a:t>Жирові </a:t>
            </a:r>
            <a:r>
              <a:rPr lang="uk-UA" dirty="0">
                <a:solidFill>
                  <a:schemeClr val="tx1"/>
                </a:solidFill>
                <a:latin typeface="Arial" panose="020B0604020202020204" pitchFamily="34" charset="0"/>
                <a:cs typeface="Arial" panose="020B0604020202020204" pitchFamily="34" charset="0"/>
              </a:rPr>
              <a:t>клітини в гіподермі є основним джерелом енергії в організмі. Вони можуть розщеплюватися на гліцерин та жирні кислоти, які потім використовуються для виробництва енергії;</a:t>
            </a:r>
          </a:p>
          <a:p>
            <a:pPr lvl="0">
              <a:lnSpc>
                <a:spcPct val="140000"/>
              </a:lnSpc>
              <a:spcBef>
                <a:spcPts val="0"/>
              </a:spcBef>
            </a:pPr>
            <a:r>
              <a:rPr lang="uk-UA" b="1" i="1" dirty="0">
                <a:solidFill>
                  <a:schemeClr val="accent1"/>
                </a:solidFill>
                <a:latin typeface="Arial" panose="020B0604020202020204" pitchFamily="34" charset="0"/>
                <a:cs typeface="Arial" panose="020B0604020202020204" pitchFamily="34" charset="0"/>
              </a:rPr>
              <a:t>підтримка </a:t>
            </a:r>
            <a:r>
              <a:rPr lang="uk-UA" b="1" i="1" dirty="0" smtClean="0">
                <a:solidFill>
                  <a:schemeClr val="accent1"/>
                </a:solidFill>
                <a:latin typeface="Arial" panose="020B0604020202020204" pitchFamily="34" charset="0"/>
                <a:cs typeface="Arial" panose="020B0604020202020204" pitchFamily="34" charset="0"/>
              </a:rPr>
              <a:t>шкіри</a:t>
            </a:r>
          </a:p>
          <a:p>
            <a:pPr marL="0" lvl="0" indent="0">
              <a:lnSpc>
                <a:spcPct val="140000"/>
              </a:lnSpc>
              <a:spcBef>
                <a:spcPts val="0"/>
              </a:spcBef>
              <a:buNone/>
            </a:pPr>
            <a:r>
              <a:rPr lang="uk-UA" dirty="0" smtClean="0">
                <a:solidFill>
                  <a:schemeClr val="tx1"/>
                </a:solidFill>
                <a:latin typeface="Arial" panose="020B0604020202020204" pitchFamily="34" charset="0"/>
                <a:cs typeface="Arial" panose="020B0604020202020204" pitchFamily="34" charset="0"/>
              </a:rPr>
              <a:t>Гіподерма </a:t>
            </a:r>
            <a:r>
              <a:rPr lang="uk-UA" dirty="0">
                <a:solidFill>
                  <a:schemeClr val="tx1"/>
                </a:solidFill>
                <a:latin typeface="Arial" panose="020B0604020202020204" pitchFamily="34" charset="0"/>
                <a:cs typeface="Arial" panose="020B0604020202020204" pitchFamily="34" charset="0"/>
              </a:rPr>
              <a:t>є опорою для дерми та епідермісу, забезпечуючи їм необхідну підтримку та пружність;</a:t>
            </a:r>
          </a:p>
          <a:p>
            <a:pPr lvl="0">
              <a:lnSpc>
                <a:spcPct val="140000"/>
              </a:lnSpc>
              <a:spcBef>
                <a:spcPts val="0"/>
              </a:spcBef>
            </a:pPr>
            <a:r>
              <a:rPr lang="uk-UA" b="1" i="1" dirty="0">
                <a:solidFill>
                  <a:schemeClr val="accent1"/>
                </a:solidFill>
                <a:latin typeface="Arial" panose="020B0604020202020204" pitchFamily="34" charset="0"/>
                <a:cs typeface="Arial" panose="020B0604020202020204" pitchFamily="34" charset="0"/>
              </a:rPr>
              <a:t>регуляція </a:t>
            </a:r>
            <a:r>
              <a:rPr lang="uk-UA" b="1" i="1" dirty="0" smtClean="0">
                <a:solidFill>
                  <a:schemeClr val="accent1"/>
                </a:solidFill>
                <a:latin typeface="Arial" panose="020B0604020202020204" pitchFamily="34" charset="0"/>
                <a:cs typeface="Arial" panose="020B0604020202020204" pitchFamily="34" charset="0"/>
              </a:rPr>
              <a:t>кровотоку</a:t>
            </a:r>
          </a:p>
          <a:p>
            <a:pPr marL="0" lvl="0" indent="0">
              <a:lnSpc>
                <a:spcPct val="140000"/>
              </a:lnSpc>
              <a:spcBef>
                <a:spcPts val="0"/>
              </a:spcBef>
              <a:buNone/>
            </a:pPr>
            <a:r>
              <a:rPr lang="uk-UA" dirty="0" smtClean="0">
                <a:solidFill>
                  <a:schemeClr val="tx1"/>
                </a:solidFill>
                <a:latin typeface="Arial" panose="020B0604020202020204" pitchFamily="34" charset="0"/>
                <a:cs typeface="Arial" panose="020B0604020202020204" pitchFamily="34" charset="0"/>
              </a:rPr>
              <a:t>Підшкірно-жирова </a:t>
            </a:r>
            <a:r>
              <a:rPr lang="uk-UA" dirty="0">
                <a:solidFill>
                  <a:schemeClr val="tx1"/>
                </a:solidFill>
                <a:latin typeface="Arial" panose="020B0604020202020204" pitchFamily="34" charset="0"/>
                <a:cs typeface="Arial" panose="020B0604020202020204" pitchFamily="34" charset="0"/>
              </a:rPr>
              <a:t>клітковина містить безліч капілярів та артерій, які забезпечують доставку кисню та поживних речовин у шкіру та інші тканини організму;</a:t>
            </a:r>
          </a:p>
          <a:p>
            <a:pPr lvl="0">
              <a:lnSpc>
                <a:spcPct val="140000"/>
              </a:lnSpc>
              <a:spcBef>
                <a:spcPts val="0"/>
              </a:spcBef>
            </a:pPr>
            <a:r>
              <a:rPr lang="uk-UA" b="1" i="1" dirty="0">
                <a:solidFill>
                  <a:schemeClr val="accent1"/>
                </a:solidFill>
                <a:latin typeface="Arial" panose="020B0604020202020204" pitchFamily="34" charset="0"/>
                <a:cs typeface="Arial" panose="020B0604020202020204" pitchFamily="34" charset="0"/>
              </a:rPr>
              <a:t>збереження </a:t>
            </a:r>
            <a:r>
              <a:rPr lang="uk-UA" b="1" i="1" dirty="0" smtClean="0">
                <a:solidFill>
                  <a:schemeClr val="accent1"/>
                </a:solidFill>
                <a:latin typeface="Arial" panose="020B0604020202020204" pitchFamily="34" charset="0"/>
                <a:cs typeface="Arial" panose="020B0604020202020204" pitchFamily="34" charset="0"/>
              </a:rPr>
              <a:t>води</a:t>
            </a:r>
          </a:p>
          <a:p>
            <a:pPr marL="0" lvl="0" indent="0">
              <a:lnSpc>
                <a:spcPct val="140000"/>
              </a:lnSpc>
              <a:spcBef>
                <a:spcPts val="0"/>
              </a:spcBef>
              <a:buNone/>
            </a:pPr>
            <a:r>
              <a:rPr lang="uk-UA" dirty="0" smtClean="0">
                <a:solidFill>
                  <a:schemeClr val="tx1"/>
                </a:solidFill>
                <a:latin typeface="Arial" panose="020B0604020202020204" pitchFamily="34" charset="0"/>
                <a:cs typeface="Arial" panose="020B0604020202020204" pitchFamily="34" charset="0"/>
              </a:rPr>
              <a:t>Жирові </a:t>
            </a:r>
            <a:r>
              <a:rPr lang="uk-UA" dirty="0">
                <a:solidFill>
                  <a:schemeClr val="tx1"/>
                </a:solidFill>
                <a:latin typeface="Arial" panose="020B0604020202020204" pitchFamily="34" charset="0"/>
                <a:cs typeface="Arial" panose="020B0604020202020204" pitchFamily="34" charset="0"/>
              </a:rPr>
              <a:t>клітини можуть містити велику кількість води, що дозволяє утримувати її в організмі;</a:t>
            </a:r>
          </a:p>
          <a:p>
            <a:pPr lvl="0">
              <a:lnSpc>
                <a:spcPct val="140000"/>
              </a:lnSpc>
              <a:spcBef>
                <a:spcPts val="0"/>
              </a:spcBef>
            </a:pPr>
            <a:r>
              <a:rPr lang="uk-UA" b="1" i="1" dirty="0" smtClean="0">
                <a:solidFill>
                  <a:schemeClr val="accent1"/>
                </a:solidFill>
                <a:latin typeface="Arial" panose="020B0604020202020204" pitchFamily="34" charset="0"/>
                <a:cs typeface="Arial" panose="020B0604020202020204" pitchFamily="34" charset="0"/>
              </a:rPr>
              <a:t>амортизація</a:t>
            </a:r>
          </a:p>
          <a:p>
            <a:pPr marL="0" lvl="0" indent="0">
              <a:lnSpc>
                <a:spcPct val="140000"/>
              </a:lnSpc>
              <a:spcBef>
                <a:spcPts val="0"/>
              </a:spcBef>
              <a:buNone/>
            </a:pPr>
            <a:r>
              <a:rPr lang="uk-UA" dirty="0" smtClean="0">
                <a:solidFill>
                  <a:schemeClr val="tx1"/>
                </a:solidFill>
                <a:latin typeface="Arial" panose="020B0604020202020204" pitchFamily="34" charset="0"/>
                <a:cs typeface="Arial" panose="020B0604020202020204" pitchFamily="34" charset="0"/>
              </a:rPr>
              <a:t>Гіподерма </a:t>
            </a:r>
            <a:r>
              <a:rPr lang="uk-UA" dirty="0">
                <a:solidFill>
                  <a:schemeClr val="tx1"/>
                </a:solidFill>
                <a:latin typeface="Arial" panose="020B0604020202020204" pitchFamily="34" charset="0"/>
                <a:cs typeface="Arial" panose="020B0604020202020204" pitchFamily="34" charset="0"/>
              </a:rPr>
              <a:t>допомагає поглинати удари та пом'якшувати вплив на тканини, що знижує ймовірність отримання травм;</a:t>
            </a:r>
          </a:p>
          <a:p>
            <a:pPr lvl="0">
              <a:lnSpc>
                <a:spcPct val="140000"/>
              </a:lnSpc>
              <a:spcBef>
                <a:spcPts val="0"/>
              </a:spcBef>
            </a:pPr>
            <a:r>
              <a:rPr lang="uk-UA" b="1" i="1" dirty="0">
                <a:solidFill>
                  <a:schemeClr val="accent1"/>
                </a:solidFill>
                <a:latin typeface="Arial" panose="020B0604020202020204" pitchFamily="34" charset="0"/>
                <a:cs typeface="Arial" panose="020B0604020202020204" pitchFamily="34" charset="0"/>
              </a:rPr>
              <a:t>ізоляція та </a:t>
            </a:r>
            <a:r>
              <a:rPr lang="uk-UA" b="1" i="1" dirty="0" smtClean="0">
                <a:solidFill>
                  <a:schemeClr val="accent1"/>
                </a:solidFill>
                <a:latin typeface="Arial" panose="020B0604020202020204" pitchFamily="34" charset="0"/>
                <a:cs typeface="Arial" panose="020B0604020202020204" pitchFamily="34" charset="0"/>
              </a:rPr>
              <a:t>захист</a:t>
            </a:r>
          </a:p>
          <a:p>
            <a:pPr marL="0" lvl="0" indent="0">
              <a:lnSpc>
                <a:spcPct val="140000"/>
              </a:lnSpc>
              <a:spcBef>
                <a:spcPts val="0"/>
              </a:spcBef>
              <a:buNone/>
            </a:pPr>
            <a:r>
              <a:rPr lang="uk-UA" dirty="0" smtClean="0">
                <a:solidFill>
                  <a:schemeClr val="tx1"/>
                </a:solidFill>
                <a:latin typeface="Arial" panose="020B0604020202020204" pitchFamily="34" charset="0"/>
                <a:cs typeface="Arial" panose="020B0604020202020204" pitchFamily="34" charset="0"/>
              </a:rPr>
              <a:t>Забезпечує </a:t>
            </a:r>
            <a:r>
              <a:rPr lang="uk-UA" dirty="0">
                <a:solidFill>
                  <a:schemeClr val="tx1"/>
                </a:solidFill>
                <a:latin typeface="Arial" panose="020B0604020202020204" pitchFamily="34" charset="0"/>
                <a:cs typeface="Arial" panose="020B0604020202020204" pitchFamily="34" charset="0"/>
              </a:rPr>
              <a:t>ізоляцію від холоду та тепла, допомагаючи зберігати постійну температуру тіла;</a:t>
            </a:r>
          </a:p>
          <a:p>
            <a:pPr lvl="0">
              <a:lnSpc>
                <a:spcPct val="140000"/>
              </a:lnSpc>
              <a:spcBef>
                <a:spcPts val="0"/>
              </a:spcBef>
            </a:pPr>
            <a:r>
              <a:rPr lang="uk-UA" b="1" i="1" dirty="0">
                <a:solidFill>
                  <a:schemeClr val="accent1"/>
                </a:solidFill>
                <a:latin typeface="Arial" panose="020B0604020202020204" pitchFamily="34" charset="0"/>
                <a:cs typeface="Arial" panose="020B0604020202020204" pitchFamily="34" charset="0"/>
              </a:rPr>
              <a:t>участь у метаболічних </a:t>
            </a:r>
            <a:r>
              <a:rPr lang="uk-UA" b="1" i="1" dirty="0" smtClean="0">
                <a:solidFill>
                  <a:schemeClr val="accent1"/>
                </a:solidFill>
                <a:latin typeface="Arial" panose="020B0604020202020204" pitchFamily="34" charset="0"/>
                <a:cs typeface="Arial" panose="020B0604020202020204" pitchFamily="34" charset="0"/>
              </a:rPr>
              <a:t>процесах</a:t>
            </a:r>
          </a:p>
          <a:p>
            <a:pPr marL="0" lvl="0" indent="0">
              <a:lnSpc>
                <a:spcPct val="140000"/>
              </a:lnSpc>
              <a:spcBef>
                <a:spcPts val="0"/>
              </a:spcBef>
              <a:buNone/>
            </a:pPr>
            <a:r>
              <a:rPr lang="uk-UA" dirty="0" smtClean="0">
                <a:solidFill>
                  <a:schemeClr val="tx1"/>
                </a:solidFill>
                <a:latin typeface="Arial" panose="020B0604020202020204" pitchFamily="34" charset="0"/>
                <a:cs typeface="Arial" panose="020B0604020202020204" pitchFamily="34" charset="0"/>
              </a:rPr>
              <a:t>Гіподерма </a:t>
            </a:r>
            <a:r>
              <a:rPr lang="uk-UA" dirty="0">
                <a:solidFill>
                  <a:schemeClr val="tx1"/>
                </a:solidFill>
                <a:latin typeface="Arial" panose="020B0604020202020204" pitchFamily="34" charset="0"/>
                <a:cs typeface="Arial" panose="020B0604020202020204" pitchFamily="34" charset="0"/>
              </a:rPr>
              <a:t>відповідає за синтез та метаболізм ліпідів, включаючи жири та гормони, відіграє роль в обміні речовин та регуляції глюкози в організмі;</a:t>
            </a:r>
          </a:p>
          <a:p>
            <a:pPr lvl="0">
              <a:lnSpc>
                <a:spcPct val="140000"/>
              </a:lnSpc>
              <a:spcBef>
                <a:spcPts val="0"/>
              </a:spcBef>
            </a:pPr>
            <a:r>
              <a:rPr lang="uk-UA" b="1" i="1" dirty="0">
                <a:solidFill>
                  <a:schemeClr val="accent1"/>
                </a:solidFill>
                <a:latin typeface="Arial" panose="020B0604020202020204" pitchFamily="34" charset="0"/>
                <a:cs typeface="Arial" panose="020B0604020202020204" pitchFamily="34" charset="0"/>
              </a:rPr>
              <a:t>акумуляція </a:t>
            </a:r>
            <a:r>
              <a:rPr lang="uk-UA" b="1" i="1" dirty="0" smtClean="0">
                <a:solidFill>
                  <a:schemeClr val="accent1"/>
                </a:solidFill>
                <a:latin typeface="Arial" panose="020B0604020202020204" pitchFamily="34" charset="0"/>
                <a:cs typeface="Arial" panose="020B0604020202020204" pitchFamily="34" charset="0"/>
              </a:rPr>
              <a:t>вітамінів</a:t>
            </a:r>
          </a:p>
          <a:p>
            <a:pPr marL="0" lvl="0" indent="0">
              <a:lnSpc>
                <a:spcPct val="140000"/>
              </a:lnSpc>
              <a:spcBef>
                <a:spcPts val="0"/>
              </a:spcBef>
              <a:buNone/>
            </a:pPr>
            <a:r>
              <a:rPr lang="uk-UA" dirty="0" smtClean="0">
                <a:solidFill>
                  <a:schemeClr val="tx1"/>
                </a:solidFill>
                <a:latin typeface="Arial" panose="020B0604020202020204" pitchFamily="34" charset="0"/>
                <a:cs typeface="Arial" panose="020B0604020202020204" pitchFamily="34" charset="0"/>
              </a:rPr>
              <a:t>Жирові </a:t>
            </a:r>
            <a:r>
              <a:rPr lang="uk-UA" dirty="0">
                <a:solidFill>
                  <a:schemeClr val="tx1"/>
                </a:solidFill>
                <a:latin typeface="Arial" panose="020B0604020202020204" pitchFamily="34" charset="0"/>
                <a:cs typeface="Arial" panose="020B0604020202020204" pitchFamily="34" charset="0"/>
              </a:rPr>
              <a:t>клітини можуть зберігати запаси вітамінів, які потім використовуються організмом.</a:t>
            </a:r>
          </a:p>
          <a:p>
            <a:pPr>
              <a:lnSpc>
                <a:spcPct val="140000"/>
              </a:lnSpc>
              <a:spcBef>
                <a:spcPts val="0"/>
              </a:spcBef>
            </a:pPr>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154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Целюліт – це хвороба чи просто косметичний дефект</a:t>
            </a:r>
            <a:endParaRPr lang="uk-UA" dirty="0"/>
          </a:p>
        </p:txBody>
      </p:sp>
      <p:sp>
        <p:nvSpPr>
          <p:cNvPr id="5" name="Прямокутник 4"/>
          <p:cNvSpPr/>
          <p:nvPr/>
        </p:nvSpPr>
        <p:spPr>
          <a:xfrm>
            <a:off x="677334" y="2325638"/>
            <a:ext cx="5751176" cy="2751522"/>
          </a:xfrm>
          <a:prstGeom prst="rect">
            <a:avLst/>
          </a:prstGeom>
        </p:spPr>
        <p:txBody>
          <a:bodyPr wrap="square">
            <a:spAutoFit/>
          </a:bodyPr>
          <a:lstStyle/>
          <a:p>
            <a:pPr>
              <a:lnSpc>
                <a:spcPct val="120000"/>
              </a:lnSpc>
            </a:pPr>
            <a:r>
              <a:rPr lang="uk-UA" b="1" i="1" dirty="0">
                <a:solidFill>
                  <a:schemeClr val="accent1"/>
                </a:solidFill>
                <a:latin typeface="Arial" panose="020B0604020202020204" pitchFamily="34" charset="0"/>
                <a:cs typeface="Arial" panose="020B0604020202020204" pitchFamily="34" charset="0"/>
              </a:rPr>
              <a:t>Целюліт (</a:t>
            </a:r>
            <a:r>
              <a:rPr lang="uk-UA" b="1" i="1" dirty="0" err="1">
                <a:solidFill>
                  <a:schemeClr val="accent1"/>
                </a:solidFill>
                <a:latin typeface="Arial" panose="020B0604020202020204" pitchFamily="34" charset="0"/>
                <a:cs typeface="Arial" panose="020B0604020202020204" pitchFamily="34" charset="0"/>
              </a:rPr>
              <a:t>гіноїдна</a:t>
            </a:r>
            <a:r>
              <a:rPr lang="uk-UA" b="1" i="1" dirty="0">
                <a:solidFill>
                  <a:schemeClr val="accent1"/>
                </a:solidFill>
                <a:latin typeface="Arial" panose="020B0604020202020204" pitchFamily="34" charset="0"/>
                <a:cs typeface="Arial" panose="020B0604020202020204" pitchFamily="34" charset="0"/>
              </a:rPr>
              <a:t> </a:t>
            </a:r>
            <a:r>
              <a:rPr lang="uk-UA" b="1" i="1" dirty="0" err="1">
                <a:solidFill>
                  <a:schemeClr val="accent1"/>
                </a:solidFill>
                <a:latin typeface="Arial" panose="020B0604020202020204" pitchFamily="34" charset="0"/>
                <a:cs typeface="Arial" panose="020B0604020202020204" pitchFamily="34" charset="0"/>
              </a:rPr>
              <a:t>ліподистрофія</a:t>
            </a:r>
            <a:r>
              <a:rPr lang="uk-UA" b="1" i="1" dirty="0">
                <a:solidFill>
                  <a:schemeClr val="accent1"/>
                </a:solidFill>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a:t>
            </a: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це структурні зміни у підшкірно-жировому шарі, що проявляються у вигляді горбиків та ямок («апельсинової кірки») на шкірі стегон, сідниць, живота та рук. Це не захворювання, а фізіологічна особливість, що виникає у &gt;85% жінок через гормони, генетику та будову сполучної тканини, викликаючи набряк і порушення </a:t>
            </a:r>
            <a:r>
              <a:rPr lang="uk-UA" dirty="0" err="1">
                <a:latin typeface="Arial" panose="020B0604020202020204" pitchFamily="34" charset="0"/>
                <a:cs typeface="Arial" panose="020B0604020202020204" pitchFamily="34" charset="0"/>
              </a:rPr>
              <a:t>мікроциркуляції</a:t>
            </a:r>
            <a:r>
              <a:rPr lang="uk-UA" dirty="0">
                <a:latin typeface="Arial" panose="020B0604020202020204" pitchFamily="34" charset="0"/>
                <a:cs typeface="Arial" panose="020B0604020202020204" pitchFamily="34" charset="0"/>
              </a:rPr>
              <a:t>. </a:t>
            </a:r>
          </a:p>
        </p:txBody>
      </p:sp>
      <p:pic>
        <p:nvPicPr>
          <p:cNvPr id="6" name="Рисунок 5"/>
          <p:cNvPicPr>
            <a:picLocks noChangeAspect="1"/>
          </p:cNvPicPr>
          <p:nvPr/>
        </p:nvPicPr>
        <p:blipFill>
          <a:blip r:embed="rId2"/>
          <a:stretch>
            <a:fillRect/>
          </a:stretch>
        </p:blipFill>
        <p:spPr>
          <a:xfrm>
            <a:off x="6758487" y="1740909"/>
            <a:ext cx="5031030" cy="3920981"/>
          </a:xfrm>
          <a:prstGeom prst="rect">
            <a:avLst/>
          </a:prstGeom>
        </p:spPr>
      </p:pic>
    </p:spTree>
    <p:extLst>
      <p:ext uri="{BB962C8B-B14F-4D97-AF65-F5344CB8AC3E}">
        <p14:creationId xmlns:p14="http://schemas.microsoft.com/office/powerpoint/2010/main" val="2373529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Целюліт – це хвороба чи просто косметичний дефект</a:t>
            </a:r>
            <a:endParaRPr lang="uk-UA" dirty="0"/>
          </a:p>
        </p:txBody>
      </p:sp>
      <p:sp>
        <p:nvSpPr>
          <p:cNvPr id="3" name="Місце для вмісту 2"/>
          <p:cNvSpPr>
            <a:spLocks noGrp="1"/>
          </p:cNvSpPr>
          <p:nvPr>
            <p:ph idx="1"/>
          </p:nvPr>
        </p:nvSpPr>
        <p:spPr>
          <a:xfrm>
            <a:off x="677334" y="2152072"/>
            <a:ext cx="6878011" cy="4544291"/>
          </a:xfrm>
        </p:spPr>
        <p:txBody>
          <a:bodyPr>
            <a:normAutofit/>
          </a:bodyPr>
          <a:lstStyle/>
          <a:p>
            <a:pPr marL="0" indent="0">
              <a:lnSpc>
                <a:spcPct val="120000"/>
              </a:lnSpc>
              <a:buNone/>
            </a:pPr>
            <a:r>
              <a:rPr lang="uk-UA" dirty="0" smtClean="0">
                <a:solidFill>
                  <a:schemeClr val="tx1"/>
                </a:solidFill>
                <a:latin typeface="Arial" panose="020B0604020202020204" pitchFamily="34" charset="0"/>
                <a:cs typeface="Arial" panose="020B0604020202020204" pitchFamily="34" charset="0"/>
              </a:rPr>
              <a:t>Разом </a:t>
            </a:r>
            <a:r>
              <a:rPr lang="uk-UA" dirty="0">
                <a:solidFill>
                  <a:schemeClr val="tx1"/>
                </a:solidFill>
                <a:latin typeface="Arial" panose="020B0604020202020204" pitchFamily="34" charset="0"/>
                <a:cs typeface="Arial" panose="020B0604020202020204" pitchFamily="34" charset="0"/>
              </a:rPr>
              <a:t>з тим, якщо </a:t>
            </a:r>
            <a:r>
              <a:rPr lang="uk-UA" i="1" u="sng" dirty="0">
                <a:solidFill>
                  <a:schemeClr val="tx1"/>
                </a:solidFill>
                <a:latin typeface="Arial" panose="020B0604020202020204" pitchFamily="34" charset="0"/>
                <a:cs typeface="Arial" panose="020B0604020202020204" pitchFamily="34" charset="0"/>
              </a:rPr>
              <a:t>легкий ступінь целюліту </a:t>
            </a:r>
            <a:r>
              <a:rPr lang="uk-UA" dirty="0">
                <a:solidFill>
                  <a:schemeClr val="tx1"/>
                </a:solidFill>
                <a:latin typeface="Arial" panose="020B0604020202020204" pitchFamily="34" charset="0"/>
                <a:cs typeface="Arial" panose="020B0604020202020204" pitchFamily="34" charset="0"/>
              </a:rPr>
              <a:t>можна розглядати виключно як </a:t>
            </a:r>
            <a:r>
              <a:rPr lang="uk-UA" b="1" i="1" dirty="0">
                <a:solidFill>
                  <a:schemeClr val="accent1"/>
                </a:solidFill>
                <a:latin typeface="Arial" panose="020B0604020202020204" pitchFamily="34" charset="0"/>
                <a:cs typeface="Arial" panose="020B0604020202020204" pitchFamily="34" charset="0"/>
              </a:rPr>
              <a:t>косметичний недолік</a:t>
            </a:r>
            <a:r>
              <a:rPr lang="uk-UA" dirty="0">
                <a:solidFill>
                  <a:schemeClr val="tx1"/>
                </a:solidFill>
                <a:latin typeface="Arial" panose="020B0604020202020204" pitchFamily="34" charset="0"/>
                <a:cs typeface="Arial" panose="020B0604020202020204" pitchFamily="34" charset="0"/>
              </a:rPr>
              <a:t>, то при </a:t>
            </a:r>
            <a:r>
              <a:rPr lang="uk-UA" i="1" u="sng" dirty="0">
                <a:solidFill>
                  <a:schemeClr val="tx1"/>
                </a:solidFill>
                <a:latin typeface="Arial" panose="020B0604020202020204" pitchFamily="34" charset="0"/>
                <a:cs typeface="Arial" panose="020B0604020202020204" pitchFamily="34" charset="0"/>
              </a:rPr>
              <a:t>сильно вираженому </a:t>
            </a:r>
            <a:r>
              <a:rPr lang="uk-UA" i="1" u="sng" dirty="0" err="1">
                <a:solidFill>
                  <a:schemeClr val="tx1"/>
                </a:solidFill>
                <a:latin typeface="Arial" panose="020B0604020202020204" pitchFamily="34" charset="0"/>
                <a:cs typeface="Arial" panose="020B0604020202020204" pitchFamily="34" charset="0"/>
              </a:rPr>
              <a:t>целюліті</a:t>
            </a:r>
            <a:r>
              <a:rPr lang="uk-UA" i="1" u="sng" dirty="0">
                <a:solidFill>
                  <a:schemeClr val="tx1"/>
                </a:solidFill>
                <a:latin typeface="Arial" panose="020B0604020202020204" pitchFamily="34" charset="0"/>
                <a:cs typeface="Arial" panose="020B0604020202020204" pitchFamily="34" charset="0"/>
              </a:rPr>
              <a:t> </a:t>
            </a:r>
            <a:r>
              <a:rPr lang="uk-UA" dirty="0">
                <a:solidFill>
                  <a:schemeClr val="tx1"/>
                </a:solidFill>
                <a:latin typeface="Arial" panose="020B0604020202020204" pitchFamily="34" charset="0"/>
                <a:cs typeface="Arial" panose="020B0604020202020204" pitchFamily="34" charset="0"/>
              </a:rPr>
              <a:t>збільшені в розмірах </a:t>
            </a:r>
            <a:r>
              <a:rPr lang="uk-UA" dirty="0" err="1">
                <a:solidFill>
                  <a:schemeClr val="tx1"/>
                </a:solidFill>
                <a:latin typeface="Arial" panose="020B0604020202020204" pitchFamily="34" charset="0"/>
                <a:cs typeface="Arial" panose="020B0604020202020204" pitchFamily="34" charset="0"/>
              </a:rPr>
              <a:t>адипоцити</a:t>
            </a:r>
            <a:r>
              <a:rPr lang="uk-UA" dirty="0">
                <a:solidFill>
                  <a:schemeClr val="tx1"/>
                </a:solidFill>
                <a:latin typeface="Arial" panose="020B0604020202020204" pitchFamily="34" charset="0"/>
                <a:cs typeface="Arial" panose="020B0604020202020204" pitchFamily="34" charset="0"/>
              </a:rPr>
              <a:t> </a:t>
            </a:r>
            <a:r>
              <a:rPr lang="uk-UA" i="1" dirty="0">
                <a:solidFill>
                  <a:schemeClr val="accent1"/>
                </a:solidFill>
                <a:latin typeface="Arial" panose="020B0604020202020204" pitchFamily="34" charset="0"/>
                <a:cs typeface="Arial" panose="020B0604020202020204" pitchFamily="34" charset="0"/>
              </a:rPr>
              <a:t>тиснуть на нервові закінчення, кровоносні та лімфатичні судини</a:t>
            </a:r>
            <a:r>
              <a:rPr lang="uk-UA" dirty="0">
                <a:solidFill>
                  <a:schemeClr val="tx1"/>
                </a:solidFill>
                <a:latin typeface="Arial" panose="020B0604020202020204" pitchFamily="34" charset="0"/>
                <a:cs typeface="Arial" panose="020B0604020202020204" pitchFamily="34" charset="0"/>
              </a:rPr>
              <a:t>. </a:t>
            </a:r>
            <a:endParaRPr lang="uk-UA" dirty="0" smtClean="0">
              <a:solidFill>
                <a:schemeClr val="tx1"/>
              </a:solidFill>
              <a:latin typeface="Arial" panose="020B0604020202020204" pitchFamily="34" charset="0"/>
              <a:cs typeface="Arial" panose="020B0604020202020204" pitchFamily="34" charset="0"/>
            </a:endParaRPr>
          </a:p>
          <a:p>
            <a:pPr marL="0" indent="0">
              <a:lnSpc>
                <a:spcPct val="120000"/>
              </a:lnSpc>
              <a:buNone/>
            </a:pPr>
            <a:r>
              <a:rPr lang="uk-UA" dirty="0" smtClean="0">
                <a:solidFill>
                  <a:schemeClr val="tx1"/>
                </a:solidFill>
                <a:latin typeface="Arial" panose="020B0604020202020204" pitchFamily="34" charset="0"/>
                <a:cs typeface="Arial" panose="020B0604020202020204" pitchFamily="34" charset="0"/>
              </a:rPr>
              <a:t>Тонус </a:t>
            </a:r>
            <a:r>
              <a:rPr lang="uk-UA" dirty="0">
                <a:solidFill>
                  <a:schemeClr val="tx1"/>
                </a:solidFill>
                <a:latin typeface="Arial" panose="020B0604020202020204" pitchFamily="34" charset="0"/>
                <a:cs typeface="Arial" panose="020B0604020202020204" pitchFamily="34" charset="0"/>
              </a:rPr>
              <a:t>судин зменшується, кровообіг та </a:t>
            </a:r>
            <a:r>
              <a:rPr lang="uk-UA" dirty="0" err="1">
                <a:solidFill>
                  <a:schemeClr val="tx1"/>
                </a:solidFill>
                <a:latin typeface="Arial" panose="020B0604020202020204" pitchFamily="34" charset="0"/>
                <a:cs typeface="Arial" panose="020B0604020202020204" pitchFamily="34" charset="0"/>
              </a:rPr>
              <a:t>лімфоток</a:t>
            </a:r>
            <a:r>
              <a:rPr lang="uk-UA" dirty="0">
                <a:solidFill>
                  <a:schemeClr val="tx1"/>
                </a:solidFill>
                <a:latin typeface="Arial" panose="020B0604020202020204" pitchFamily="34" charset="0"/>
                <a:cs typeface="Arial" panose="020B0604020202020204" pitchFamily="34" charset="0"/>
              </a:rPr>
              <a:t> не можуть, що призводить до застійних явищ у гіподермі. Настає </a:t>
            </a:r>
            <a:r>
              <a:rPr lang="uk-UA" dirty="0" err="1">
                <a:solidFill>
                  <a:schemeClr val="tx1"/>
                </a:solidFill>
                <a:latin typeface="Arial" panose="020B0604020202020204" pitchFamily="34" charset="0"/>
                <a:cs typeface="Arial" panose="020B0604020202020204" pitchFamily="34" charset="0"/>
              </a:rPr>
              <a:t>гіпоскія</a:t>
            </a:r>
            <a:r>
              <a:rPr lang="uk-UA" dirty="0">
                <a:solidFill>
                  <a:schemeClr val="tx1"/>
                </a:solidFill>
                <a:latin typeface="Arial" panose="020B0604020202020204" pitchFamily="34" charset="0"/>
                <a:cs typeface="Arial" panose="020B0604020202020204" pitchFamily="34" charset="0"/>
              </a:rPr>
              <a:t> (нестача кисню) в тканинах, поживні речовини не можуть проникнути до тканин, а шлаки і токсини не можуть вийти, з'являється набряк, що погіршує загальне самопочуття.</a:t>
            </a:r>
            <a:endParaRPr lang="uk-UA" dirty="0">
              <a:solidFill>
                <a:schemeClr val="tx1"/>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8321963" y="3549219"/>
            <a:ext cx="3309649" cy="1711561"/>
          </a:xfrm>
          <a:prstGeom prst="rect">
            <a:avLst/>
          </a:prstGeom>
        </p:spPr>
      </p:pic>
      <p:pic>
        <p:nvPicPr>
          <p:cNvPr id="7170" name="Picture 2" descr="https://upload.wikimedia.org/wikipedia/commons/thumb/0/09/Cellulite-haut.jpg/250px-Cellulite-ha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964" y="507999"/>
            <a:ext cx="3309649" cy="232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945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14036"/>
            <a:ext cx="8771466" cy="1320800"/>
          </a:xfrm>
        </p:spPr>
        <p:txBody>
          <a:bodyPr/>
          <a:lstStyle/>
          <a:p>
            <a:r>
              <a:rPr lang="uk-UA" i="1" dirty="0" smtClean="0"/>
              <a:t>Чинники, що сприяють розвитку целюліту:</a:t>
            </a:r>
            <a:endParaRPr lang="uk-UA" dirty="0"/>
          </a:p>
        </p:txBody>
      </p:sp>
      <p:sp>
        <p:nvSpPr>
          <p:cNvPr id="3" name="Місце для вмісту 2"/>
          <p:cNvSpPr>
            <a:spLocks noGrp="1"/>
          </p:cNvSpPr>
          <p:nvPr>
            <p:ph idx="1"/>
          </p:nvPr>
        </p:nvSpPr>
        <p:spPr>
          <a:xfrm>
            <a:off x="575734" y="1893455"/>
            <a:ext cx="9695101" cy="4747491"/>
          </a:xfrm>
        </p:spPr>
        <p:txBody>
          <a:bodyPr>
            <a:normAutofit fontScale="92500" lnSpcReduction="20000"/>
          </a:bodyPr>
          <a:lstStyle/>
          <a:p>
            <a:pPr>
              <a:lnSpc>
                <a:spcPct val="140000"/>
              </a:lnSpc>
              <a:spcBef>
                <a:spcPts val="0"/>
              </a:spcBef>
            </a:pPr>
            <a:r>
              <a:rPr lang="uk-UA" b="1" i="1" dirty="0" smtClean="0">
                <a:solidFill>
                  <a:schemeClr val="accent1"/>
                </a:solidFill>
                <a:latin typeface="Arial" panose="020B0604020202020204" pitchFamily="34" charset="0"/>
                <a:cs typeface="Arial" panose="020B0604020202020204" pitchFamily="34" charset="0"/>
              </a:rPr>
              <a:t>Знижена </a:t>
            </a:r>
            <a:r>
              <a:rPr lang="uk-UA" b="1" i="1" dirty="0">
                <a:solidFill>
                  <a:schemeClr val="accent1"/>
                </a:solidFill>
                <a:latin typeface="Arial" panose="020B0604020202020204" pitchFamily="34" charset="0"/>
                <a:cs typeface="Arial" panose="020B0604020202020204" pitchFamily="34" charset="0"/>
              </a:rPr>
              <a:t>фізична активність та сидячий спосіб життя </a:t>
            </a:r>
            <a:r>
              <a:rPr lang="uk-UA" dirty="0">
                <a:solidFill>
                  <a:schemeClr val="tx1"/>
                </a:solidFill>
                <a:latin typeface="Arial" panose="020B0604020202020204" pitchFamily="34" charset="0"/>
                <a:cs typeface="Arial" panose="020B0604020202020204" pitchFamily="34" charset="0"/>
              </a:rPr>
              <a:t>– призводять до порушення кровообігу та </a:t>
            </a:r>
            <a:r>
              <a:rPr lang="uk-UA" dirty="0" err="1">
                <a:solidFill>
                  <a:schemeClr val="tx1"/>
                </a:solidFill>
                <a:latin typeface="Arial" panose="020B0604020202020204" pitchFamily="34" charset="0"/>
                <a:cs typeface="Arial" panose="020B0604020202020204" pitchFamily="34" charset="0"/>
              </a:rPr>
              <a:t>лімфотоку</a:t>
            </a:r>
            <a:r>
              <a:rPr lang="uk-UA" dirty="0">
                <a:solidFill>
                  <a:schemeClr val="tx1"/>
                </a:solidFill>
                <a:latin typeface="Arial" panose="020B0604020202020204" pitchFamily="34" charset="0"/>
                <a:cs typeface="Arial" panose="020B0604020202020204" pitchFamily="34" charset="0"/>
              </a:rPr>
              <a:t>, що призводить до застійних явищ у гіподермі, погіршення процесів метаболізму</a:t>
            </a:r>
            <a:r>
              <a:rPr lang="uk-UA" dirty="0" smtClean="0">
                <a:solidFill>
                  <a:schemeClr val="tx1"/>
                </a:solidFill>
                <a:latin typeface="Arial" panose="020B0604020202020204" pitchFamily="34" charset="0"/>
                <a:cs typeface="Arial" panose="020B0604020202020204" pitchFamily="34" charset="0"/>
              </a:rPr>
              <a:t>.</a:t>
            </a:r>
          </a:p>
          <a:p>
            <a:pPr>
              <a:lnSpc>
                <a:spcPct val="140000"/>
              </a:lnSpc>
              <a:spcBef>
                <a:spcPts val="0"/>
              </a:spcBef>
            </a:pPr>
            <a:endParaRPr lang="uk-UA" sz="700" dirty="0">
              <a:solidFill>
                <a:schemeClr val="tx1"/>
              </a:solidFill>
              <a:latin typeface="Arial" panose="020B0604020202020204" pitchFamily="34" charset="0"/>
              <a:cs typeface="Arial" panose="020B0604020202020204" pitchFamily="34" charset="0"/>
            </a:endParaRPr>
          </a:p>
          <a:p>
            <a:pPr>
              <a:lnSpc>
                <a:spcPct val="140000"/>
              </a:lnSpc>
              <a:spcBef>
                <a:spcPts val="0"/>
              </a:spcBef>
            </a:pPr>
            <a:r>
              <a:rPr lang="uk-UA" b="1" i="1" dirty="0">
                <a:solidFill>
                  <a:schemeClr val="accent1"/>
                </a:solidFill>
                <a:latin typeface="Arial" panose="020B0604020202020204" pitchFamily="34" charset="0"/>
                <a:cs typeface="Arial" panose="020B0604020202020204" pitchFamily="34" charset="0"/>
              </a:rPr>
              <a:t>Неправильне харчування </a:t>
            </a:r>
            <a:r>
              <a:rPr lang="uk-UA" dirty="0">
                <a:solidFill>
                  <a:schemeClr val="tx1"/>
                </a:solidFill>
                <a:latin typeface="Arial" panose="020B0604020202020204" pitchFamily="34" charset="0"/>
                <a:cs typeface="Arial" panose="020B0604020202020204" pitchFamily="34" charset="0"/>
              </a:rPr>
              <a:t>– зловживання солодким, борошняним, жирним призводить до збільшення жирових клітин у розмірі. Збільшені </a:t>
            </a:r>
            <a:r>
              <a:rPr lang="uk-UA" dirty="0" err="1">
                <a:solidFill>
                  <a:schemeClr val="tx1"/>
                </a:solidFill>
                <a:latin typeface="Arial" panose="020B0604020202020204" pitchFamily="34" charset="0"/>
                <a:cs typeface="Arial" panose="020B0604020202020204" pitchFamily="34" charset="0"/>
              </a:rPr>
              <a:t>адипоцити</a:t>
            </a:r>
            <a:r>
              <a:rPr lang="uk-UA" dirty="0">
                <a:solidFill>
                  <a:schemeClr val="tx1"/>
                </a:solidFill>
                <a:latin typeface="Arial" panose="020B0604020202020204" pitchFamily="34" charset="0"/>
                <a:cs typeface="Arial" panose="020B0604020202020204" pitchFamily="34" charset="0"/>
              </a:rPr>
              <a:t> тиснуть на кровоносні та лімфатичні судини, що призводить до застійних явищ</a:t>
            </a:r>
            <a:r>
              <a:rPr lang="uk-UA" dirty="0" smtClean="0">
                <a:solidFill>
                  <a:schemeClr val="tx1"/>
                </a:solidFill>
                <a:latin typeface="Arial" panose="020B0604020202020204" pitchFamily="34" charset="0"/>
                <a:cs typeface="Arial" panose="020B0604020202020204" pitchFamily="34" charset="0"/>
              </a:rPr>
              <a:t>.</a:t>
            </a:r>
          </a:p>
          <a:p>
            <a:pPr>
              <a:lnSpc>
                <a:spcPct val="140000"/>
              </a:lnSpc>
              <a:spcBef>
                <a:spcPts val="0"/>
              </a:spcBef>
            </a:pPr>
            <a:endParaRPr lang="uk-UA" sz="700" dirty="0">
              <a:solidFill>
                <a:schemeClr val="tx1"/>
              </a:solidFill>
              <a:latin typeface="Arial" panose="020B0604020202020204" pitchFamily="34" charset="0"/>
              <a:cs typeface="Arial" panose="020B0604020202020204" pitchFamily="34" charset="0"/>
            </a:endParaRPr>
          </a:p>
          <a:p>
            <a:pPr>
              <a:lnSpc>
                <a:spcPct val="140000"/>
              </a:lnSpc>
              <a:spcBef>
                <a:spcPts val="0"/>
              </a:spcBef>
            </a:pPr>
            <a:r>
              <a:rPr lang="uk-UA" b="1" i="1" dirty="0">
                <a:solidFill>
                  <a:schemeClr val="accent1"/>
                </a:solidFill>
                <a:latin typeface="Arial" panose="020B0604020202020204" pitchFamily="34" charset="0"/>
                <a:cs typeface="Arial" panose="020B0604020202020204" pitchFamily="34" charset="0"/>
              </a:rPr>
              <a:t>Нестача рідини </a:t>
            </a:r>
            <a:r>
              <a:rPr lang="uk-UA" dirty="0">
                <a:solidFill>
                  <a:schemeClr val="tx1"/>
                </a:solidFill>
                <a:latin typeface="Arial" panose="020B0604020202020204" pitchFamily="34" charset="0"/>
                <a:cs typeface="Arial" panose="020B0604020202020204" pitchFamily="34" charset="0"/>
              </a:rPr>
              <a:t>– при малому споживанні води уповільнюється обмін </a:t>
            </a:r>
            <a:r>
              <a:rPr lang="uk-UA" dirty="0" smtClean="0">
                <a:solidFill>
                  <a:schemeClr val="tx1"/>
                </a:solidFill>
                <a:latin typeface="Arial" panose="020B0604020202020204" pitchFamily="34" charset="0"/>
                <a:cs typeface="Arial" panose="020B0604020202020204" pitchFamily="34" charset="0"/>
              </a:rPr>
              <a:t>речовин</a:t>
            </a:r>
          </a:p>
          <a:p>
            <a:pPr>
              <a:lnSpc>
                <a:spcPct val="140000"/>
              </a:lnSpc>
              <a:spcBef>
                <a:spcPts val="0"/>
              </a:spcBef>
            </a:pPr>
            <a:endParaRPr lang="uk-UA" sz="700" dirty="0">
              <a:solidFill>
                <a:schemeClr val="tx1"/>
              </a:solidFill>
              <a:latin typeface="Arial" panose="020B0604020202020204" pitchFamily="34" charset="0"/>
              <a:cs typeface="Arial" panose="020B0604020202020204" pitchFamily="34" charset="0"/>
            </a:endParaRPr>
          </a:p>
          <a:p>
            <a:pPr>
              <a:lnSpc>
                <a:spcPct val="140000"/>
              </a:lnSpc>
              <a:spcBef>
                <a:spcPts val="0"/>
              </a:spcBef>
            </a:pPr>
            <a:r>
              <a:rPr lang="uk-UA" b="1" i="1" dirty="0">
                <a:solidFill>
                  <a:schemeClr val="accent1"/>
                </a:solidFill>
                <a:latin typeface="Arial" panose="020B0604020202020204" pitchFamily="34" charset="0"/>
                <a:cs typeface="Arial" panose="020B0604020202020204" pitchFamily="34" charset="0"/>
              </a:rPr>
              <a:t>Гормональна терапія </a:t>
            </a:r>
            <a:r>
              <a:rPr lang="uk-UA" dirty="0">
                <a:solidFill>
                  <a:schemeClr val="tx1"/>
                </a:solidFill>
                <a:latin typeface="Arial" panose="020B0604020202020204" pitchFamily="34" charset="0"/>
                <a:cs typeface="Arial" panose="020B0604020202020204" pitchFamily="34" charset="0"/>
              </a:rPr>
              <a:t>– може призводити до підвищеного вироблення естрогену, що у свою чергу призводить до накопичення жирової тканини та затримки рідини</a:t>
            </a:r>
            <a:r>
              <a:rPr lang="uk-UA" dirty="0" smtClean="0">
                <a:solidFill>
                  <a:schemeClr val="tx1"/>
                </a:solidFill>
                <a:latin typeface="Arial" panose="020B0604020202020204" pitchFamily="34" charset="0"/>
                <a:cs typeface="Arial" panose="020B0604020202020204" pitchFamily="34" charset="0"/>
              </a:rPr>
              <a:t>.</a:t>
            </a:r>
          </a:p>
          <a:p>
            <a:pPr>
              <a:lnSpc>
                <a:spcPct val="140000"/>
              </a:lnSpc>
              <a:spcBef>
                <a:spcPts val="0"/>
              </a:spcBef>
            </a:pPr>
            <a:endParaRPr lang="uk-UA" sz="700" dirty="0">
              <a:solidFill>
                <a:schemeClr val="tx1"/>
              </a:solidFill>
              <a:latin typeface="Arial" panose="020B0604020202020204" pitchFamily="34" charset="0"/>
              <a:cs typeface="Arial" panose="020B0604020202020204" pitchFamily="34" charset="0"/>
            </a:endParaRPr>
          </a:p>
          <a:p>
            <a:pPr>
              <a:lnSpc>
                <a:spcPct val="140000"/>
              </a:lnSpc>
              <a:spcBef>
                <a:spcPts val="0"/>
              </a:spcBef>
            </a:pPr>
            <a:r>
              <a:rPr lang="uk-UA" b="1" i="1" dirty="0">
                <a:solidFill>
                  <a:schemeClr val="accent1"/>
                </a:solidFill>
                <a:latin typeface="Arial" panose="020B0604020202020204" pitchFamily="34" charset="0"/>
                <a:cs typeface="Arial" panose="020B0604020202020204" pitchFamily="34" charset="0"/>
              </a:rPr>
              <a:t>Алкоголь та куріння </a:t>
            </a:r>
            <a:r>
              <a:rPr lang="uk-UA" dirty="0">
                <a:solidFill>
                  <a:schemeClr val="tx1"/>
                </a:solidFill>
                <a:latin typeface="Arial" panose="020B0604020202020204" pitchFamily="34" charset="0"/>
                <a:cs typeface="Arial" panose="020B0604020202020204" pitchFamily="34" charset="0"/>
              </a:rPr>
              <a:t>– знижують вироблення колагену, погіршується еластичність шкіри. Крім того, нікотин викликає спазм судин, що призводить до погіршення обміну речовин</a:t>
            </a:r>
            <a:r>
              <a:rPr lang="uk-UA" dirty="0" smtClean="0">
                <a:solidFill>
                  <a:schemeClr val="tx1"/>
                </a:solidFill>
                <a:latin typeface="Arial" panose="020B0604020202020204" pitchFamily="34" charset="0"/>
                <a:cs typeface="Arial" panose="020B0604020202020204" pitchFamily="34" charset="0"/>
              </a:rPr>
              <a:t>.</a:t>
            </a:r>
          </a:p>
          <a:p>
            <a:pPr>
              <a:lnSpc>
                <a:spcPct val="140000"/>
              </a:lnSpc>
              <a:spcBef>
                <a:spcPts val="0"/>
              </a:spcBef>
            </a:pPr>
            <a:endParaRPr lang="uk-UA" sz="700" dirty="0">
              <a:solidFill>
                <a:schemeClr val="tx1"/>
              </a:solidFill>
              <a:latin typeface="Arial" panose="020B0604020202020204" pitchFamily="34" charset="0"/>
              <a:cs typeface="Arial" panose="020B0604020202020204" pitchFamily="34" charset="0"/>
            </a:endParaRPr>
          </a:p>
          <a:p>
            <a:pPr>
              <a:lnSpc>
                <a:spcPct val="140000"/>
              </a:lnSpc>
              <a:spcBef>
                <a:spcPts val="0"/>
              </a:spcBef>
            </a:pPr>
            <a:r>
              <a:rPr lang="uk-UA" b="1" i="1" dirty="0">
                <a:solidFill>
                  <a:schemeClr val="accent1"/>
                </a:solidFill>
                <a:latin typeface="Arial" panose="020B0604020202020204" pitchFamily="34" charset="0"/>
                <a:cs typeface="Arial" panose="020B0604020202020204" pitchFamily="34" charset="0"/>
              </a:rPr>
              <a:t>Одяг та взуття </a:t>
            </a:r>
            <a:r>
              <a:rPr lang="uk-UA" dirty="0">
                <a:solidFill>
                  <a:schemeClr val="tx1"/>
                </a:solidFill>
                <a:latin typeface="Arial" panose="020B0604020202020204" pitchFamily="34" charset="0"/>
                <a:cs typeface="Arial" panose="020B0604020202020204" pitchFamily="34" charset="0"/>
              </a:rPr>
              <a:t>– вузький одяг та високі підбори погіршують кровообіг та порушують </a:t>
            </a:r>
            <a:r>
              <a:rPr lang="uk-UA" dirty="0" err="1">
                <a:solidFill>
                  <a:schemeClr val="tx1"/>
                </a:solidFill>
                <a:latin typeface="Arial" panose="020B0604020202020204" pitchFamily="34" charset="0"/>
                <a:cs typeface="Arial" panose="020B0604020202020204" pitchFamily="34" charset="0"/>
              </a:rPr>
              <a:t>мікроциркуляцію</a:t>
            </a:r>
            <a:r>
              <a:rPr lang="uk-UA" dirty="0">
                <a:solidFill>
                  <a:schemeClr val="tx1"/>
                </a:solidFill>
                <a:latin typeface="Arial" panose="020B0604020202020204" pitchFamily="34" charset="0"/>
                <a:cs typeface="Arial" panose="020B0604020202020204" pitchFamily="34" charset="0"/>
              </a:rPr>
              <a:t>.</a:t>
            </a:r>
          </a:p>
          <a:p>
            <a:pPr>
              <a:lnSpc>
                <a:spcPct val="140000"/>
              </a:lnSpc>
              <a:spcBef>
                <a:spcPts val="0"/>
              </a:spcBef>
            </a:pPr>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0125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7406" y="2798618"/>
            <a:ext cx="8596668" cy="1320800"/>
          </a:xfrm>
        </p:spPr>
        <p:txBody>
          <a:bodyPr/>
          <a:lstStyle/>
          <a:p>
            <a:pPr algn="ctr"/>
            <a:r>
              <a:rPr lang="uk-UA" dirty="0" smtClean="0"/>
              <a:t>Новоутворення шкіри</a:t>
            </a:r>
            <a:endParaRPr lang="uk-UA" dirty="0"/>
          </a:p>
        </p:txBody>
      </p:sp>
    </p:spTree>
    <p:extLst>
      <p:ext uri="{BB962C8B-B14F-4D97-AF65-F5344CB8AC3E}">
        <p14:creationId xmlns:p14="http://schemas.microsoft.com/office/powerpoint/2010/main" val="2013457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Де розвиваються новоутворення шкіри?</a:t>
            </a:r>
            <a:br>
              <a:rPr lang="uk-UA" b="1" dirty="0"/>
            </a:br>
            <a:endParaRPr lang="uk-UA" dirty="0"/>
          </a:p>
        </p:txBody>
      </p:sp>
      <p:sp>
        <p:nvSpPr>
          <p:cNvPr id="3" name="Місце для вмісту 2"/>
          <p:cNvSpPr>
            <a:spLocks noGrp="1"/>
          </p:cNvSpPr>
          <p:nvPr>
            <p:ph idx="1"/>
          </p:nvPr>
        </p:nvSpPr>
        <p:spPr>
          <a:xfrm>
            <a:off x="677334" y="1376219"/>
            <a:ext cx="8596668" cy="4932218"/>
          </a:xfrm>
        </p:spPr>
        <p:txBody>
          <a:bodyPr>
            <a:normAutofit/>
          </a:bodyPr>
          <a:lstStyle/>
          <a:p>
            <a:pPr marL="0" indent="0">
              <a:buNone/>
            </a:pPr>
            <a:r>
              <a:rPr lang="uk-UA" dirty="0" smtClean="0">
                <a:solidFill>
                  <a:schemeClr val="tx1"/>
                </a:solidFill>
                <a:latin typeface="Arial" panose="020B0604020202020204" pitchFamily="34" charset="0"/>
                <a:cs typeface="Arial" panose="020B0604020202020204" pitchFamily="34" charset="0"/>
              </a:rPr>
              <a:t>Новоутворення </a:t>
            </a:r>
            <a:r>
              <a:rPr lang="uk-UA" dirty="0">
                <a:solidFill>
                  <a:schemeClr val="tx1"/>
                </a:solidFill>
                <a:latin typeface="Arial" panose="020B0604020202020204" pitchFamily="34" charset="0"/>
                <a:cs typeface="Arial" panose="020B0604020202020204" pitchFamily="34" charset="0"/>
              </a:rPr>
              <a:t>шкіри можуть розвиватися в її різних шарах та підшарах. Можливі місця локалізації шкірних новоутворень:</a:t>
            </a:r>
          </a:p>
          <a:p>
            <a:pPr lvl="0"/>
            <a:r>
              <a:rPr lang="uk-UA" dirty="0">
                <a:solidFill>
                  <a:schemeClr val="tx1"/>
                </a:solidFill>
                <a:latin typeface="Arial" panose="020B0604020202020204" pitchFamily="34" charset="0"/>
                <a:cs typeface="Arial" panose="020B0604020202020204" pitchFamily="34" charset="0"/>
              </a:rPr>
              <a:t>епідерміс (базаліома, </a:t>
            </a:r>
            <a:r>
              <a:rPr lang="uk-UA" dirty="0" err="1">
                <a:solidFill>
                  <a:schemeClr val="tx1"/>
                </a:solidFill>
                <a:latin typeface="Arial" panose="020B0604020202020204" pitchFamily="34" charset="0"/>
                <a:cs typeface="Arial" panose="020B0604020202020204" pitchFamily="34" charset="0"/>
              </a:rPr>
              <a:t>плоскоклітинний</a:t>
            </a:r>
            <a:r>
              <a:rPr lang="uk-UA" dirty="0">
                <a:solidFill>
                  <a:schemeClr val="tx1"/>
                </a:solidFill>
                <a:latin typeface="Arial" panose="020B0604020202020204" pitchFamily="34" charset="0"/>
                <a:cs typeface="Arial" panose="020B0604020202020204" pitchFamily="34" charset="0"/>
              </a:rPr>
              <a:t> рак);</a:t>
            </a:r>
          </a:p>
          <a:p>
            <a:pPr lvl="0"/>
            <a:r>
              <a:rPr lang="uk-UA" dirty="0" err="1">
                <a:solidFill>
                  <a:schemeClr val="tx1"/>
                </a:solidFill>
                <a:latin typeface="Arial" panose="020B0604020202020204" pitchFamily="34" charset="0"/>
                <a:cs typeface="Arial" panose="020B0604020202020204" pitchFamily="34" charset="0"/>
              </a:rPr>
              <a:t>меланоцити</a:t>
            </a:r>
            <a:r>
              <a:rPr lang="uk-UA" dirty="0">
                <a:solidFill>
                  <a:schemeClr val="tx1"/>
                </a:solidFill>
                <a:latin typeface="Arial" panose="020B0604020202020204" pitchFamily="34" charset="0"/>
                <a:cs typeface="Arial" panose="020B0604020202020204" pitchFamily="34" charset="0"/>
              </a:rPr>
              <a:t> (меланома, </a:t>
            </a:r>
            <a:r>
              <a:rPr lang="uk-UA" dirty="0" err="1">
                <a:solidFill>
                  <a:schemeClr val="tx1"/>
                </a:solidFill>
                <a:latin typeface="Arial" panose="020B0604020202020204" pitchFamily="34" charset="0"/>
                <a:cs typeface="Arial" panose="020B0604020202020204" pitchFamily="34" charset="0"/>
              </a:rPr>
              <a:t>невуси</a:t>
            </a:r>
            <a:r>
              <a:rPr lang="uk-UA" dirty="0">
                <a:solidFill>
                  <a:schemeClr val="tx1"/>
                </a:solidFill>
                <a:latin typeface="Arial" panose="020B0604020202020204" pitchFamily="34" charset="0"/>
                <a:cs typeface="Arial" panose="020B0604020202020204" pitchFamily="34" charset="0"/>
              </a:rPr>
              <a:t>);</a:t>
            </a:r>
          </a:p>
          <a:p>
            <a:pPr lvl="0"/>
            <a:r>
              <a:rPr lang="uk-UA" dirty="0">
                <a:solidFill>
                  <a:schemeClr val="tx1"/>
                </a:solidFill>
                <a:latin typeface="Arial" panose="020B0604020202020204" pitchFamily="34" charset="0"/>
                <a:cs typeface="Arial" panose="020B0604020202020204" pitchFamily="34" charset="0"/>
              </a:rPr>
              <a:t>жирові клітини (ліпома);</a:t>
            </a:r>
          </a:p>
          <a:p>
            <a:pPr lvl="0"/>
            <a:r>
              <a:rPr lang="uk-UA" dirty="0">
                <a:solidFill>
                  <a:schemeClr val="tx1"/>
                </a:solidFill>
                <a:latin typeface="Arial" panose="020B0604020202020204" pitchFamily="34" charset="0"/>
                <a:cs typeface="Arial" panose="020B0604020202020204" pitchFamily="34" charset="0"/>
              </a:rPr>
              <a:t>сальні залози (атерома);</a:t>
            </a:r>
          </a:p>
          <a:p>
            <a:pPr lvl="0"/>
            <a:r>
              <a:rPr lang="uk-UA" dirty="0">
                <a:solidFill>
                  <a:schemeClr val="tx1"/>
                </a:solidFill>
                <a:latin typeface="Arial" panose="020B0604020202020204" pitchFamily="34" charset="0"/>
                <a:cs typeface="Arial" panose="020B0604020202020204" pitchFamily="34" charset="0"/>
              </a:rPr>
              <a:t>судини (гемангіома);</a:t>
            </a:r>
          </a:p>
          <a:p>
            <a:pPr lvl="0"/>
            <a:r>
              <a:rPr lang="uk-UA" dirty="0">
                <a:solidFill>
                  <a:schemeClr val="tx1"/>
                </a:solidFill>
                <a:latin typeface="Arial" panose="020B0604020202020204" pitchFamily="34" charset="0"/>
                <a:cs typeface="Arial" panose="020B0604020202020204" pitchFamily="34" charset="0"/>
              </a:rPr>
              <a:t>сполучна тканина (фіброма</a:t>
            </a:r>
            <a:r>
              <a:rPr lang="uk-UA" dirty="0" smtClean="0">
                <a:solidFill>
                  <a:schemeClr val="tx1"/>
                </a:solidFill>
                <a:latin typeface="Arial" panose="020B0604020202020204" pitchFamily="34" charset="0"/>
                <a:cs typeface="Arial" panose="020B0604020202020204" pitchFamily="34" charset="0"/>
              </a:rPr>
              <a:t>).</a:t>
            </a:r>
          </a:p>
          <a:p>
            <a:pPr lvl="0"/>
            <a:endParaRPr lang="uk-UA" sz="600" dirty="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None/>
            </a:pPr>
            <a:r>
              <a:rPr lang="uk-UA" dirty="0" err="1">
                <a:solidFill>
                  <a:schemeClr val="tx1"/>
                </a:solidFill>
                <a:latin typeface="Arial" panose="020B0604020202020204" pitchFamily="34" charset="0"/>
                <a:cs typeface="Arial" panose="020B0604020202020204" pitchFamily="34" charset="0"/>
              </a:rPr>
              <a:t>Невуси</a:t>
            </a:r>
            <a:r>
              <a:rPr lang="uk-UA" dirty="0">
                <a:solidFill>
                  <a:schemeClr val="tx1"/>
                </a:solidFill>
                <a:latin typeface="Arial" panose="020B0604020202020204" pitchFamily="34" charset="0"/>
                <a:cs typeface="Arial" panose="020B0604020202020204" pitchFamily="34" charset="0"/>
              </a:rPr>
              <a:t> (родимки) – нарости на шкірі, спричинені скупченням пігменту (меланіну) в клітинах шкіри. </a:t>
            </a:r>
            <a:endParaRPr lang="uk-UA" dirty="0" smtClean="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None/>
            </a:pPr>
            <a:endParaRPr lang="uk-UA" sz="600" dirty="0" smtClean="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None/>
            </a:pPr>
            <a:r>
              <a:rPr lang="uk-UA" dirty="0" err="1" smtClean="0">
                <a:solidFill>
                  <a:schemeClr val="tx1"/>
                </a:solidFill>
                <a:latin typeface="Arial" panose="020B0604020202020204" pitchFamily="34" charset="0"/>
                <a:cs typeface="Arial" panose="020B0604020202020204" pitchFamily="34" charset="0"/>
              </a:rPr>
              <a:t>Кератоми</a:t>
            </a:r>
            <a:r>
              <a:rPr lang="uk-UA" dirty="0" smtClean="0">
                <a:solidFill>
                  <a:schemeClr val="tx1"/>
                </a:solidFill>
                <a:latin typeface="Arial" panose="020B0604020202020204" pitchFamily="34" charset="0"/>
                <a:cs typeface="Arial" panose="020B0604020202020204" pitchFamily="34" charset="0"/>
              </a:rPr>
              <a:t> </a:t>
            </a:r>
            <a:r>
              <a:rPr lang="uk-UA" dirty="0">
                <a:solidFill>
                  <a:schemeClr val="tx1"/>
                </a:solidFill>
                <a:latin typeface="Arial" panose="020B0604020202020204" pitchFamily="34" charset="0"/>
                <a:cs typeface="Arial" panose="020B0604020202020204" pitchFamily="34" charset="0"/>
              </a:rPr>
              <a:t>– грубі, тверді утворення на шкірі, які зазвичай спричинені накопиченням кератину.</a:t>
            </a:r>
          </a:p>
          <a:p>
            <a:pPr marL="0" indent="0">
              <a:buNone/>
            </a:pPr>
            <a:endParaRPr lang="uk-UA" b="1" dirty="0">
              <a:solidFill>
                <a:schemeClr val="tx1"/>
              </a:solidFill>
              <a:latin typeface="Arial" panose="020B0604020202020204" pitchFamily="34" charset="0"/>
              <a:cs typeface="Arial" panose="020B0604020202020204" pitchFamily="34" charset="0"/>
            </a:endParaRPr>
          </a:p>
          <a:p>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147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697" y="1173019"/>
            <a:ext cx="8596668" cy="1320800"/>
          </a:xfrm>
        </p:spPr>
        <p:txBody>
          <a:bodyPr/>
          <a:lstStyle/>
          <a:p>
            <a:pPr algn="ctr"/>
            <a:r>
              <a:rPr lang="uk-UA" dirty="0"/>
              <a:t>Епідерміс</a:t>
            </a:r>
          </a:p>
        </p:txBody>
      </p:sp>
      <p:pic>
        <p:nvPicPr>
          <p:cNvPr id="4" name="Рисунок 3"/>
          <p:cNvPicPr>
            <a:picLocks noChangeAspect="1"/>
          </p:cNvPicPr>
          <p:nvPr/>
        </p:nvPicPr>
        <p:blipFill>
          <a:blip r:embed="rId2"/>
          <a:stretch>
            <a:fillRect/>
          </a:stretch>
        </p:blipFill>
        <p:spPr>
          <a:xfrm>
            <a:off x="2720118" y="2493819"/>
            <a:ext cx="4695825" cy="2895600"/>
          </a:xfrm>
          <a:prstGeom prst="rect">
            <a:avLst/>
          </a:prstGeom>
        </p:spPr>
      </p:pic>
    </p:spTree>
    <p:extLst>
      <p:ext uri="{BB962C8B-B14F-4D97-AF65-F5344CB8AC3E}">
        <p14:creationId xmlns:p14="http://schemas.microsoft.com/office/powerpoint/2010/main" val="2433691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8353" y="2586182"/>
            <a:ext cx="4356483" cy="1320800"/>
          </a:xfrm>
        </p:spPr>
        <p:txBody>
          <a:bodyPr/>
          <a:lstStyle/>
          <a:p>
            <a:r>
              <a:rPr lang="uk-UA" dirty="0" smtClean="0"/>
              <a:t>Волосся</a:t>
            </a:r>
            <a:endParaRPr lang="uk-UA" dirty="0"/>
          </a:p>
        </p:txBody>
      </p:sp>
    </p:spTree>
    <p:extLst>
      <p:ext uri="{BB962C8B-B14F-4D97-AF65-F5344CB8AC3E}">
        <p14:creationId xmlns:p14="http://schemas.microsoft.com/office/powerpoint/2010/main" val="3143290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Волосся</a:t>
            </a:r>
            <a:endParaRPr lang="uk-UA" dirty="0"/>
          </a:p>
        </p:txBody>
      </p:sp>
      <p:pic>
        <p:nvPicPr>
          <p:cNvPr id="4" name="Рисунок 3"/>
          <p:cNvPicPr>
            <a:picLocks noChangeAspect="1"/>
          </p:cNvPicPr>
          <p:nvPr/>
        </p:nvPicPr>
        <p:blipFill rotWithShape="1">
          <a:blip r:embed="rId2"/>
          <a:srcRect l="553" r="1169"/>
          <a:stretch/>
        </p:blipFill>
        <p:spPr>
          <a:xfrm>
            <a:off x="5624013" y="201036"/>
            <a:ext cx="6217005" cy="6495327"/>
          </a:xfrm>
          <a:prstGeom prst="rect">
            <a:avLst/>
          </a:prstGeom>
        </p:spPr>
      </p:pic>
      <p:sp>
        <p:nvSpPr>
          <p:cNvPr id="5" name="Прямокутник 4"/>
          <p:cNvSpPr/>
          <p:nvPr/>
        </p:nvSpPr>
        <p:spPr>
          <a:xfrm>
            <a:off x="563419" y="2623802"/>
            <a:ext cx="4692072" cy="3170099"/>
          </a:xfrm>
          <a:prstGeom prst="rect">
            <a:avLst/>
          </a:prstGeom>
        </p:spPr>
        <p:txBody>
          <a:bodyPr wrap="square">
            <a:spAutoFit/>
          </a:bodyPr>
          <a:lstStyle/>
          <a:p>
            <a:r>
              <a:rPr lang="uk-UA" sz="2000" dirty="0">
                <a:solidFill>
                  <a:srgbClr val="353535"/>
                </a:solidFill>
                <a:latin typeface="Arial" panose="020B0604020202020204" pitchFamily="34" charset="0"/>
                <a:cs typeface="Arial" panose="020B0604020202020204" pitchFamily="34" charset="0"/>
              </a:rPr>
              <a:t>Волосся </a:t>
            </a:r>
            <a:r>
              <a:rPr lang="uk-UA" sz="2000" dirty="0" smtClean="0">
                <a:solidFill>
                  <a:srgbClr val="353535"/>
                </a:solidFill>
                <a:latin typeface="Arial" panose="020B0604020202020204" pitchFamily="34" charset="0"/>
                <a:cs typeface="Arial" panose="020B0604020202020204" pitchFamily="34" charset="0"/>
              </a:rPr>
              <a:t>– </a:t>
            </a:r>
            <a:r>
              <a:rPr lang="uk-UA" sz="2000" dirty="0">
                <a:solidFill>
                  <a:srgbClr val="353535"/>
                </a:solidFill>
                <a:latin typeface="Arial" panose="020B0604020202020204" pitchFamily="34" charset="0"/>
                <a:cs typeface="Arial" panose="020B0604020202020204" pitchFamily="34" charset="0"/>
              </a:rPr>
              <a:t>це один з найважливіших компонентів зовнішності людини. Воно виконує безліч функцій, зокрема:</a:t>
            </a:r>
          </a:p>
          <a:p>
            <a:r>
              <a:rPr lang="uk-UA" sz="2000" dirty="0" smtClean="0">
                <a:solidFill>
                  <a:srgbClr val="353535"/>
                </a:solidFill>
                <a:latin typeface="Arial" panose="020B0604020202020204" pitchFamily="34" charset="0"/>
                <a:cs typeface="Arial" panose="020B0604020202020204" pitchFamily="34" charset="0"/>
              </a:rPr>
              <a:t>- захищає </a:t>
            </a:r>
            <a:r>
              <a:rPr lang="uk-UA" sz="2000" dirty="0">
                <a:solidFill>
                  <a:srgbClr val="353535"/>
                </a:solidFill>
                <a:latin typeface="Arial" panose="020B0604020202020204" pitchFamily="34" charset="0"/>
                <a:cs typeface="Arial" panose="020B0604020202020204" pitchFamily="34" charset="0"/>
              </a:rPr>
              <a:t>шкіру голови від сонячних променів та інших зовнішніх впливів;</a:t>
            </a:r>
          </a:p>
          <a:p>
            <a:r>
              <a:rPr lang="uk-UA" sz="2000" dirty="0" smtClean="0">
                <a:solidFill>
                  <a:srgbClr val="353535"/>
                </a:solidFill>
                <a:latin typeface="Arial" panose="020B0604020202020204" pitchFamily="34" charset="0"/>
                <a:cs typeface="Arial" panose="020B0604020202020204" pitchFamily="34" charset="0"/>
              </a:rPr>
              <a:t>- підтримує </a:t>
            </a:r>
            <a:r>
              <a:rPr lang="uk-UA" sz="2000" dirty="0">
                <a:solidFill>
                  <a:srgbClr val="353535"/>
                </a:solidFill>
                <a:latin typeface="Arial" panose="020B0604020202020204" pitchFamily="34" charset="0"/>
                <a:cs typeface="Arial" panose="020B0604020202020204" pitchFamily="34" charset="0"/>
              </a:rPr>
              <a:t>терморегуляцію організму;</a:t>
            </a:r>
          </a:p>
          <a:p>
            <a:r>
              <a:rPr lang="uk-UA" sz="2000" dirty="0" smtClean="0">
                <a:solidFill>
                  <a:srgbClr val="353535"/>
                </a:solidFill>
                <a:latin typeface="Arial" panose="020B0604020202020204" pitchFamily="34" charset="0"/>
                <a:cs typeface="Arial" panose="020B0604020202020204" pitchFamily="34" charset="0"/>
              </a:rPr>
              <a:t>- створює </a:t>
            </a:r>
            <a:r>
              <a:rPr lang="uk-UA" sz="2000" dirty="0">
                <a:solidFill>
                  <a:srgbClr val="353535"/>
                </a:solidFill>
                <a:latin typeface="Arial" panose="020B0604020202020204" pitchFamily="34" charset="0"/>
                <a:cs typeface="Arial" panose="020B0604020202020204" pitchFamily="34" charset="0"/>
              </a:rPr>
              <a:t>образ і підкреслює індивідуальність.</a:t>
            </a:r>
            <a:endParaRPr lang="uk-UA" sz="2000" b="0" i="0" dirty="0">
              <a:solidFill>
                <a:srgbClr val="35353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618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553" r="1169"/>
          <a:stretch/>
        </p:blipFill>
        <p:spPr>
          <a:xfrm>
            <a:off x="5624013" y="201036"/>
            <a:ext cx="6217005" cy="6495327"/>
          </a:xfrm>
          <a:prstGeom prst="rect">
            <a:avLst/>
          </a:prstGeom>
        </p:spPr>
      </p:pic>
      <p:sp>
        <p:nvSpPr>
          <p:cNvPr id="3" name="Прямокутник 2"/>
          <p:cNvSpPr/>
          <p:nvPr/>
        </p:nvSpPr>
        <p:spPr>
          <a:xfrm>
            <a:off x="212436" y="464925"/>
            <a:ext cx="5504873" cy="6287875"/>
          </a:xfrm>
          <a:prstGeom prst="rect">
            <a:avLst/>
          </a:prstGeom>
        </p:spPr>
        <p:txBody>
          <a:bodyPr wrap="square">
            <a:spAutoFit/>
          </a:bodyPr>
          <a:lstStyle/>
          <a:p>
            <a:pPr>
              <a:lnSpc>
                <a:spcPct val="110000"/>
              </a:lnSpc>
            </a:pPr>
            <a:r>
              <a:rPr lang="uk-UA" dirty="0">
                <a:solidFill>
                  <a:srgbClr val="353535"/>
                </a:solidFill>
                <a:latin typeface="Arial" panose="020B0604020202020204" pitchFamily="34" charset="0"/>
                <a:cs typeface="Arial" panose="020B0604020202020204" pitchFamily="34" charset="0"/>
              </a:rPr>
              <a:t>Анатомічно волосся складається з двох частин: </a:t>
            </a:r>
            <a:r>
              <a:rPr lang="uk-UA" b="1" i="1" dirty="0">
                <a:solidFill>
                  <a:schemeClr val="accent1"/>
                </a:solidFill>
                <a:latin typeface="Arial" panose="020B0604020202020204" pitchFamily="34" charset="0"/>
                <a:cs typeface="Arial" panose="020B0604020202020204" pitchFamily="34" charset="0"/>
              </a:rPr>
              <a:t>кореня і стрижня</a:t>
            </a:r>
            <a:r>
              <a:rPr lang="uk-UA" dirty="0">
                <a:solidFill>
                  <a:srgbClr val="353535"/>
                </a:solidFill>
                <a:latin typeface="Arial" panose="020B0604020202020204" pitchFamily="34" charset="0"/>
                <a:cs typeface="Arial" panose="020B0604020202020204" pitchFamily="34" charset="0"/>
              </a:rPr>
              <a:t> (стовбур).</a:t>
            </a:r>
          </a:p>
          <a:p>
            <a:pPr>
              <a:lnSpc>
                <a:spcPct val="110000"/>
              </a:lnSpc>
            </a:pPr>
            <a:endParaRPr lang="uk-UA" sz="600" b="1" dirty="0" smtClean="0">
              <a:solidFill>
                <a:srgbClr val="353535"/>
              </a:solidFill>
              <a:latin typeface="Arial" panose="020B0604020202020204" pitchFamily="34" charset="0"/>
              <a:cs typeface="Arial" panose="020B0604020202020204" pitchFamily="34" charset="0"/>
            </a:endParaRPr>
          </a:p>
          <a:p>
            <a:pPr>
              <a:lnSpc>
                <a:spcPct val="110000"/>
              </a:lnSpc>
            </a:pPr>
            <a:r>
              <a:rPr lang="uk-UA" b="1" dirty="0" smtClean="0">
                <a:solidFill>
                  <a:srgbClr val="353535"/>
                </a:solidFill>
                <a:latin typeface="Arial" panose="020B0604020202020204" pitchFamily="34" charset="0"/>
                <a:cs typeface="Arial" panose="020B0604020202020204" pitchFamily="34" charset="0"/>
              </a:rPr>
              <a:t>Волосся</a:t>
            </a:r>
            <a:r>
              <a:rPr lang="uk-UA" dirty="0">
                <a:solidFill>
                  <a:srgbClr val="353535"/>
                </a:solidFill>
                <a:latin typeface="Arial" panose="020B0604020202020204" pitchFamily="34" charset="0"/>
                <a:cs typeface="Arial" panose="020B0604020202020204" pitchFamily="34" charset="0"/>
              </a:rPr>
              <a:t> (його видима частина) </a:t>
            </a:r>
            <a:r>
              <a:rPr lang="uk-UA" dirty="0" smtClean="0">
                <a:solidFill>
                  <a:srgbClr val="353535"/>
                </a:solidFill>
                <a:latin typeface="Arial" panose="020B0604020202020204" pitchFamily="34" charset="0"/>
                <a:cs typeface="Arial" panose="020B0604020202020204" pitchFamily="34" charset="0"/>
              </a:rPr>
              <a:t>– </a:t>
            </a:r>
            <a:r>
              <a:rPr lang="uk-UA" dirty="0">
                <a:solidFill>
                  <a:srgbClr val="353535"/>
                </a:solidFill>
                <a:latin typeface="Arial" panose="020B0604020202020204" pitchFamily="34" charset="0"/>
                <a:cs typeface="Arial" panose="020B0604020202020204" pitchFamily="34" charset="0"/>
              </a:rPr>
              <a:t>це мертва структура, що складається з відмерлих клітин. </a:t>
            </a:r>
            <a:endParaRPr lang="uk-UA" dirty="0" smtClean="0">
              <a:solidFill>
                <a:srgbClr val="353535"/>
              </a:solidFill>
              <a:latin typeface="Arial" panose="020B0604020202020204" pitchFamily="34" charset="0"/>
              <a:cs typeface="Arial" panose="020B0604020202020204" pitchFamily="34" charset="0"/>
            </a:endParaRPr>
          </a:p>
          <a:p>
            <a:pPr>
              <a:lnSpc>
                <a:spcPct val="110000"/>
              </a:lnSpc>
            </a:pPr>
            <a:r>
              <a:rPr lang="uk-UA" dirty="0" smtClean="0">
                <a:solidFill>
                  <a:srgbClr val="353535"/>
                </a:solidFill>
                <a:latin typeface="Arial" panose="020B0604020202020204" pitchFamily="34" charset="0"/>
                <a:cs typeface="Arial" panose="020B0604020202020204" pitchFamily="34" charset="0"/>
              </a:rPr>
              <a:t>Живою </a:t>
            </a:r>
            <a:r>
              <a:rPr lang="uk-UA" dirty="0">
                <a:solidFill>
                  <a:srgbClr val="353535"/>
                </a:solidFill>
                <a:latin typeface="Arial" panose="020B0604020202020204" pitchFamily="34" charset="0"/>
                <a:cs typeface="Arial" panose="020B0604020202020204" pitchFamily="34" charset="0"/>
              </a:rPr>
              <a:t>частиною є </a:t>
            </a:r>
            <a:r>
              <a:rPr lang="uk-UA" b="1" i="1" dirty="0">
                <a:solidFill>
                  <a:schemeClr val="accent1"/>
                </a:solidFill>
                <a:latin typeface="Arial" panose="020B0604020202020204" pitchFamily="34" charset="0"/>
                <a:cs typeface="Arial" panose="020B0604020202020204" pitchFamily="34" charset="0"/>
              </a:rPr>
              <a:t>корінь</a:t>
            </a:r>
            <a:r>
              <a:rPr lang="uk-UA" dirty="0">
                <a:solidFill>
                  <a:srgbClr val="353535"/>
                </a:solidFill>
                <a:latin typeface="Arial" panose="020B0604020202020204" pitchFamily="34" charset="0"/>
                <a:cs typeface="Arial" panose="020B0604020202020204" pitchFamily="34" charset="0"/>
              </a:rPr>
              <a:t>, у якому відбувається споживання поживних речовин і поділ клітин. У міру проростання, волосся </a:t>
            </a:r>
            <a:r>
              <a:rPr lang="uk-UA" dirty="0" err="1">
                <a:solidFill>
                  <a:srgbClr val="353535"/>
                </a:solidFill>
                <a:latin typeface="Arial" panose="020B0604020202020204" pitchFamily="34" charset="0"/>
                <a:cs typeface="Arial" panose="020B0604020202020204" pitchFamily="34" charset="0"/>
              </a:rPr>
              <a:t>ущільнюється</a:t>
            </a:r>
            <a:r>
              <a:rPr lang="uk-UA" dirty="0">
                <a:solidFill>
                  <a:srgbClr val="353535"/>
                </a:solidFill>
                <a:latin typeface="Arial" panose="020B0604020202020204" pitchFamily="34" charset="0"/>
                <a:cs typeface="Arial" panose="020B0604020202020204" pitchFamily="34" charset="0"/>
              </a:rPr>
              <a:t>, стає міцним і відмирає. На структуру і стан </a:t>
            </a:r>
            <a:r>
              <a:rPr lang="uk-UA" b="1" i="1" dirty="0">
                <a:solidFill>
                  <a:schemeClr val="accent1"/>
                </a:solidFill>
                <a:latin typeface="Arial" panose="020B0604020202020204" pitchFamily="34" charset="0"/>
                <a:cs typeface="Arial" panose="020B0604020202020204" pitchFamily="34" charset="0"/>
              </a:rPr>
              <a:t>стрижня</a:t>
            </a:r>
            <a:r>
              <a:rPr lang="uk-UA" dirty="0">
                <a:solidFill>
                  <a:srgbClr val="353535"/>
                </a:solidFill>
                <a:latin typeface="Arial" panose="020B0604020202020204" pitchFamily="34" charset="0"/>
                <a:cs typeface="Arial" panose="020B0604020202020204" pitchFamily="34" charset="0"/>
              </a:rPr>
              <a:t> волосся впливає навколишнє середовище, механічний і термічний вплив, сонце, вода, салонні процедури і домашній догляд</a:t>
            </a:r>
            <a:r>
              <a:rPr lang="uk-UA" dirty="0" smtClean="0">
                <a:solidFill>
                  <a:srgbClr val="353535"/>
                </a:solidFill>
                <a:latin typeface="Arial" panose="020B0604020202020204" pitchFamily="34" charset="0"/>
                <a:cs typeface="Arial" panose="020B0604020202020204" pitchFamily="34" charset="0"/>
              </a:rPr>
              <a:t>.</a:t>
            </a:r>
          </a:p>
          <a:p>
            <a:pPr>
              <a:lnSpc>
                <a:spcPct val="110000"/>
              </a:lnSpc>
            </a:pPr>
            <a:endParaRPr lang="uk-UA" sz="600" dirty="0">
              <a:solidFill>
                <a:srgbClr val="353535"/>
              </a:solidFill>
              <a:latin typeface="Arial" panose="020B0604020202020204" pitchFamily="34" charset="0"/>
              <a:cs typeface="Arial" panose="020B0604020202020204" pitchFamily="34" charset="0"/>
            </a:endParaRPr>
          </a:p>
          <a:p>
            <a:pPr>
              <a:lnSpc>
                <a:spcPct val="110000"/>
              </a:lnSpc>
            </a:pPr>
            <a:r>
              <a:rPr lang="uk-UA" dirty="0">
                <a:solidFill>
                  <a:srgbClr val="353535"/>
                </a:solidFill>
                <a:latin typeface="Arial" panose="020B0604020202020204" pitchFamily="34" charset="0"/>
                <a:cs typeface="Arial" panose="020B0604020202020204" pitchFamily="34" charset="0"/>
              </a:rPr>
              <a:t>У дорослої людини від народження в середньому 100-150 тисяч волосяних фолікулів </a:t>
            </a:r>
            <a:r>
              <a:rPr lang="uk-UA" dirty="0" smtClean="0">
                <a:solidFill>
                  <a:srgbClr val="353535"/>
                </a:solidFill>
                <a:latin typeface="Arial" panose="020B0604020202020204" pitchFamily="34" charset="0"/>
                <a:cs typeface="Arial" panose="020B0604020202020204" pitchFamily="34" charset="0"/>
              </a:rPr>
              <a:t>(блонд </a:t>
            </a:r>
            <a:r>
              <a:rPr lang="uk-UA" dirty="0">
                <a:solidFill>
                  <a:srgbClr val="353535"/>
                </a:solidFill>
                <a:latin typeface="Arial" panose="020B0604020202020204" pitchFamily="34" charset="0"/>
                <a:cs typeface="Arial" panose="020B0604020202020204" pitchFamily="34" charset="0"/>
              </a:rPr>
              <a:t>- 140 тисяч, у шатенів - 110 тисяч, у брюнетів - 100 тисяч, у рудих - 90 тисяч у середньому). На маківці волосся росте щільніше, на лобі й потилиці - менш щільно. Не всі фолікули можуть виробляти волосся і їхня кількість завжди більша за кількість волосся на голові</a:t>
            </a:r>
            <a:r>
              <a:rPr lang="uk-UA" dirty="0" smtClean="0">
                <a:solidFill>
                  <a:srgbClr val="353535"/>
                </a:solidFill>
                <a:latin typeface="Arial" panose="020B0604020202020204" pitchFamily="34" charset="0"/>
                <a:cs typeface="Arial" panose="020B0604020202020204" pitchFamily="34" charset="0"/>
              </a:rPr>
              <a:t>.</a:t>
            </a:r>
            <a:endParaRPr lang="uk-UA" dirty="0">
              <a:solidFill>
                <a:srgbClr val="3535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689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31273"/>
          </a:xfrm>
        </p:spPr>
        <p:txBody>
          <a:bodyPr/>
          <a:lstStyle/>
          <a:p>
            <a:r>
              <a:rPr lang="uk-UA" dirty="0" smtClean="0"/>
              <a:t>Використана література</a:t>
            </a:r>
            <a:endParaRPr lang="uk-UA" dirty="0"/>
          </a:p>
        </p:txBody>
      </p:sp>
      <p:sp>
        <p:nvSpPr>
          <p:cNvPr id="3" name="Місце для вмісту 2"/>
          <p:cNvSpPr>
            <a:spLocks noGrp="1"/>
          </p:cNvSpPr>
          <p:nvPr>
            <p:ph idx="1"/>
          </p:nvPr>
        </p:nvSpPr>
        <p:spPr>
          <a:xfrm>
            <a:off x="575734" y="1440873"/>
            <a:ext cx="9990666" cy="5200072"/>
          </a:xfrm>
        </p:spPr>
        <p:txBody>
          <a:bodyPr>
            <a:normAutofit/>
          </a:bodyPr>
          <a:lstStyle/>
          <a:p>
            <a:r>
              <a:rPr lang="en-AU" dirty="0">
                <a:hlinkClick r:id="rId2"/>
              </a:rPr>
              <a:t>https://alphacellclinic.com/blog/dermatologiya/shkira-shho-pro-neyi-treba-znaty</a:t>
            </a:r>
            <a:r>
              <a:rPr lang="en-AU" dirty="0" smtClean="0">
                <a:hlinkClick r:id="rId2"/>
              </a:rPr>
              <a:t>/</a:t>
            </a:r>
            <a:endParaRPr lang="uk-UA" dirty="0" smtClean="0"/>
          </a:p>
          <a:p>
            <a:r>
              <a:rPr lang="en-AU" dirty="0">
                <a:hlinkClick r:id="rId3"/>
              </a:rPr>
              <a:t>https://complimed.com.ua/%D0%B1%D0%B5%D0%B7-%D1%80%D1%83%D0%B1%D1%80%D0%B8%D0%BA%D0%B8-uk/autoimunni-zakhvoriuvannia-shcho-tse</a:t>
            </a:r>
            <a:r>
              <a:rPr lang="en-AU" dirty="0" smtClean="0">
                <a:hlinkClick r:id="rId3"/>
              </a:rPr>
              <a:t>/</a:t>
            </a:r>
            <a:endParaRPr lang="uk-UA" dirty="0" smtClean="0"/>
          </a:p>
          <a:p>
            <a:r>
              <a:rPr lang="en-AU" dirty="0">
                <a:hlinkClick r:id="rId4"/>
              </a:rPr>
              <a:t>https://invivo.ua/uk/blog-detail/autoimmunnye-zabolevaniya-osobennosti-diagnostiki</a:t>
            </a:r>
            <a:r>
              <a:rPr lang="en-AU" dirty="0" smtClean="0">
                <a:hlinkClick r:id="rId4"/>
              </a:rPr>
              <a:t>/</a:t>
            </a:r>
            <a:endParaRPr lang="uk-UA" dirty="0" smtClean="0"/>
          </a:p>
          <a:p>
            <a:r>
              <a:rPr lang="en-AU" dirty="0">
                <a:hlinkClick r:id="rId5"/>
              </a:rPr>
              <a:t>https://berezhy-sebe.com/autoimunni-khvoroby</a:t>
            </a:r>
            <a:r>
              <a:rPr lang="en-AU" dirty="0" smtClean="0">
                <a:hlinkClick r:id="rId5"/>
              </a:rPr>
              <a:t>/</a:t>
            </a:r>
            <a:endParaRPr lang="uk-UA" dirty="0" smtClean="0"/>
          </a:p>
          <a:p>
            <a:r>
              <a:rPr lang="en-AU" dirty="0">
                <a:hlinkClick r:id="rId6"/>
              </a:rPr>
              <a:t>https://</a:t>
            </a:r>
            <a:r>
              <a:rPr lang="en-AU" dirty="0" smtClean="0">
                <a:hlinkClick r:id="rId6"/>
              </a:rPr>
              <a:t>dila.ua/innovation/autoimunni_zahvoruvannya_spoluchnoi_tkanunu.html</a:t>
            </a:r>
            <a:endParaRPr lang="uk-UA" dirty="0" smtClean="0"/>
          </a:p>
          <a:p>
            <a:r>
              <a:rPr lang="en-AU" dirty="0">
                <a:hlinkClick r:id="rId7"/>
              </a:rPr>
              <a:t>https://</a:t>
            </a:r>
            <a:r>
              <a:rPr lang="en-AU" dirty="0" smtClean="0">
                <a:hlinkClick r:id="rId7"/>
              </a:rPr>
              <a:t>ingeniusua.org/articles/12-zakhvoryuvan-shkiry-yaki-povynen-znaty-kozhen</a:t>
            </a:r>
            <a:endParaRPr lang="uk-UA" dirty="0" smtClean="0"/>
          </a:p>
          <a:p>
            <a:r>
              <a:rPr lang="en-AU" dirty="0">
                <a:hlinkClick r:id="rId8"/>
              </a:rPr>
              <a:t>https://oxford-med.com.ua/ua/media-center/publikacii/najposhirenishi-zahvoryuvannya-shkiri-yaki-povinen-znati-kozhen</a:t>
            </a:r>
            <a:r>
              <a:rPr lang="en-AU" dirty="0" smtClean="0">
                <a:hlinkClick r:id="rId8"/>
              </a:rPr>
              <a:t>/</a:t>
            </a:r>
            <a:endParaRPr lang="uk-UA" dirty="0" smtClean="0"/>
          </a:p>
          <a:p>
            <a:r>
              <a:rPr lang="en-AU" dirty="0">
                <a:hlinkClick r:id="rId9"/>
              </a:rPr>
              <a:t>https://</a:t>
            </a:r>
            <a:r>
              <a:rPr lang="en-AU" dirty="0" smtClean="0">
                <a:hlinkClick r:id="rId9"/>
              </a:rPr>
              <a:t>onclinic.ua/blog/rak-shkiry-symptomy-vydy-ta-metody-likuvannya</a:t>
            </a:r>
            <a:endParaRPr lang="uk-UA" dirty="0" smtClean="0"/>
          </a:p>
          <a:p>
            <a:r>
              <a:rPr lang="en-AU" dirty="0">
                <a:hlinkClick r:id="rId10"/>
              </a:rPr>
              <a:t>https://</a:t>
            </a:r>
            <a:r>
              <a:rPr lang="en-AU" dirty="0" smtClean="0">
                <a:hlinkClick r:id="rId10"/>
              </a:rPr>
              <a:t>dila.ua/blog/shkira_lyudini.html</a:t>
            </a:r>
            <a:endParaRPr lang="uk-UA" dirty="0" smtClean="0"/>
          </a:p>
          <a:p>
            <a:r>
              <a:rPr lang="en-AU" dirty="0">
                <a:hlinkClick r:id="rId11"/>
              </a:rPr>
              <a:t>https://velashape.com.ua/uk/articles/pochemu</a:t>
            </a:r>
            <a:r>
              <a:rPr lang="en-AU" dirty="0" smtClean="0">
                <a:hlinkClick r:id="rId11"/>
              </a:rPr>
              <a:t>/</a:t>
            </a:r>
            <a:endParaRPr lang="uk-UA" dirty="0" smtClean="0"/>
          </a:p>
          <a:p>
            <a:endParaRPr lang="uk-UA" dirty="0" smtClean="0"/>
          </a:p>
          <a:p>
            <a:endParaRPr lang="uk-UA" dirty="0" smtClean="0"/>
          </a:p>
          <a:p>
            <a:endParaRPr lang="uk-UA" dirty="0" smtClean="0"/>
          </a:p>
          <a:p>
            <a:endParaRPr lang="uk-UA" dirty="0" smtClean="0"/>
          </a:p>
          <a:p>
            <a:endParaRPr lang="uk-UA" dirty="0"/>
          </a:p>
        </p:txBody>
      </p:sp>
    </p:spTree>
    <p:extLst>
      <p:ext uri="{BB962C8B-B14F-4D97-AF65-F5344CB8AC3E}">
        <p14:creationId xmlns:p14="http://schemas.microsoft.com/office/powerpoint/2010/main" val="4018077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я 3"/>
          <p:cNvGraphicFramePr>
            <a:graphicFrameLocks noGrp="1"/>
          </p:cNvGraphicFramePr>
          <p:nvPr>
            <p:extLst>
              <p:ext uri="{D42A27DB-BD31-4B8C-83A1-F6EECF244321}">
                <p14:modId xmlns:p14="http://schemas.microsoft.com/office/powerpoint/2010/main" val="4028439604"/>
              </p:ext>
            </p:extLst>
          </p:nvPr>
        </p:nvGraphicFramePr>
        <p:xfrm>
          <a:off x="526471" y="341023"/>
          <a:ext cx="10372437" cy="5939052"/>
        </p:xfrm>
        <a:graphic>
          <a:graphicData uri="http://schemas.openxmlformats.org/drawingml/2006/table">
            <a:tbl>
              <a:tblPr/>
              <a:tblGrid>
                <a:gridCol w="1688312">
                  <a:extLst>
                    <a:ext uri="{9D8B030D-6E8A-4147-A177-3AD203B41FA5}">
                      <a16:colId xmlns:a16="http://schemas.microsoft.com/office/drawing/2014/main" val="349520859"/>
                    </a:ext>
                  </a:extLst>
                </a:gridCol>
                <a:gridCol w="5226646">
                  <a:extLst>
                    <a:ext uri="{9D8B030D-6E8A-4147-A177-3AD203B41FA5}">
                      <a16:colId xmlns:a16="http://schemas.microsoft.com/office/drawing/2014/main" val="4194312326"/>
                    </a:ext>
                  </a:extLst>
                </a:gridCol>
                <a:gridCol w="3457479">
                  <a:extLst>
                    <a:ext uri="{9D8B030D-6E8A-4147-A177-3AD203B41FA5}">
                      <a16:colId xmlns:a16="http://schemas.microsoft.com/office/drawing/2014/main" val="2252567228"/>
                    </a:ext>
                  </a:extLst>
                </a:gridCol>
              </a:tblGrid>
              <a:tr h="83600">
                <a:tc>
                  <a:txBody>
                    <a:bodyPr/>
                    <a:lstStyle/>
                    <a:p>
                      <a:pPr>
                        <a:lnSpc>
                          <a:spcPct val="110000"/>
                        </a:lnSpc>
                      </a:pPr>
                      <a:r>
                        <a:rPr lang="uk-UA" sz="1400" b="1" dirty="0">
                          <a:solidFill>
                            <a:schemeClr val="accent1"/>
                          </a:solidFill>
                          <a:effectLst/>
                          <a:latin typeface="Arial" panose="020B0604020202020204" pitchFamily="34" charset="0"/>
                          <a:cs typeface="Arial" panose="020B0604020202020204" pitchFamily="34" charset="0"/>
                        </a:rPr>
                        <a:t>Шар епідермісу</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c>
                  <a:txBody>
                    <a:bodyPr/>
                    <a:lstStyle/>
                    <a:p>
                      <a:pPr>
                        <a:lnSpc>
                          <a:spcPct val="110000"/>
                        </a:lnSpc>
                      </a:pPr>
                      <a:r>
                        <a:rPr lang="uk-UA" sz="1400" b="1" dirty="0">
                          <a:solidFill>
                            <a:schemeClr val="accent1"/>
                          </a:solidFill>
                          <a:effectLst/>
                          <a:latin typeface="Arial" panose="020B0604020202020204" pitchFamily="34" charset="0"/>
                          <a:cs typeface="Arial" panose="020B0604020202020204" pitchFamily="34" charset="0"/>
                        </a:rPr>
                        <a:t>Особливості будови</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c>
                  <a:txBody>
                    <a:bodyPr/>
                    <a:lstStyle/>
                    <a:p>
                      <a:pPr>
                        <a:lnSpc>
                          <a:spcPct val="110000"/>
                        </a:lnSpc>
                      </a:pPr>
                      <a:r>
                        <a:rPr lang="uk-UA" sz="1400" b="1" dirty="0">
                          <a:solidFill>
                            <a:schemeClr val="accent1"/>
                          </a:solidFill>
                          <a:effectLst/>
                          <a:latin typeface="Arial" panose="020B0604020202020204" pitchFamily="34" charset="0"/>
                          <a:cs typeface="Arial" panose="020B0604020202020204" pitchFamily="34" charset="0"/>
                        </a:rPr>
                        <a:t>Функції епідермісу</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2764700070"/>
                  </a:ext>
                </a:extLst>
              </a:tr>
              <a:tr h="1015145">
                <a:tc>
                  <a:txBody>
                    <a:bodyPr/>
                    <a:lstStyle/>
                    <a:p>
                      <a:pPr>
                        <a:lnSpc>
                          <a:spcPct val="110000"/>
                        </a:lnSpc>
                      </a:pPr>
                      <a:r>
                        <a:rPr lang="uk-UA" sz="1400" b="0">
                          <a:solidFill>
                            <a:srgbClr val="020202"/>
                          </a:solidFill>
                          <a:effectLst/>
                          <a:latin typeface="Arial" panose="020B0604020202020204" pitchFamily="34" charset="0"/>
                          <a:cs typeface="Arial" panose="020B0604020202020204" pitchFamily="34" charset="0"/>
                        </a:rPr>
                        <a:t>Базальний шар</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c>
                  <a:txBody>
                    <a:bodyPr/>
                    <a:lstStyle/>
                    <a:p>
                      <a:pPr>
                        <a:lnSpc>
                          <a:spcPct val="110000"/>
                        </a:lnSpc>
                      </a:pPr>
                      <a:r>
                        <a:rPr lang="uk-UA" sz="1400" b="0">
                          <a:solidFill>
                            <a:srgbClr val="020202"/>
                          </a:solidFill>
                          <a:effectLst/>
                          <a:latin typeface="Arial" panose="020B0604020202020204" pitchFamily="34" charset="0"/>
                          <a:cs typeface="Arial" panose="020B0604020202020204" pitchFamily="34" charset="0"/>
                        </a:rPr>
                        <a:t>Найглибший підшар епідермісу, розташований безпосередньо на кордоні з дермою. Базальний шар складається з одного ряду щільно «упакованих» базальних клітин (кератиноцитів), які прилягають безпосередньо до базальної мембрани, що розділяє епідерміс та дерму. Клітини базального шару плоскі або циліндричні, мають овальну або багатокутну форму.</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c>
                  <a:txBody>
                    <a:bodyPr/>
                    <a:lstStyle/>
                    <a:p>
                      <a:pPr>
                        <a:lnSpc>
                          <a:spcPct val="110000"/>
                        </a:lnSpc>
                      </a:pPr>
                      <a:r>
                        <a:rPr lang="uk-UA" sz="1400" b="0">
                          <a:solidFill>
                            <a:srgbClr val="020202"/>
                          </a:solidFill>
                          <a:effectLst/>
                          <a:latin typeface="Arial" panose="020B0604020202020204" pitchFamily="34" charset="0"/>
                          <a:cs typeface="Arial" panose="020B0604020202020204" pitchFamily="34" charset="0"/>
                        </a:rPr>
                        <a:t>Регенерація та оновлення шкіри, регуляція росту та розвитку епідермісу, утворення дермоепідермальної сполуки, вироблення меланіну, виробництво ростових факторів та цитокінів, синтез та виділення компонентів ектодермального походження</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94543218"/>
                  </a:ext>
                </a:extLst>
              </a:tr>
              <a:tr h="836002">
                <a:tc>
                  <a:txBody>
                    <a:bodyPr/>
                    <a:lstStyle/>
                    <a:p>
                      <a:pPr>
                        <a:lnSpc>
                          <a:spcPct val="110000"/>
                        </a:lnSpc>
                      </a:pPr>
                      <a:r>
                        <a:rPr lang="uk-UA" sz="1400" b="0">
                          <a:solidFill>
                            <a:srgbClr val="020202"/>
                          </a:solidFill>
                          <a:effectLst/>
                          <a:latin typeface="Arial" panose="020B0604020202020204" pitchFamily="34" charset="0"/>
                          <a:cs typeface="Arial" panose="020B0604020202020204" pitchFamily="34" charset="0"/>
                        </a:rPr>
                        <a:t>Шипуватий шар</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c>
                  <a:txBody>
                    <a:bodyPr/>
                    <a:lstStyle/>
                    <a:p>
                      <a:pPr>
                        <a:lnSpc>
                          <a:spcPct val="110000"/>
                        </a:lnSpc>
                      </a:pPr>
                      <a:r>
                        <a:rPr lang="uk-UA" sz="1400" b="0">
                          <a:solidFill>
                            <a:srgbClr val="020202"/>
                          </a:solidFill>
                          <a:effectLst/>
                          <a:latin typeface="Arial" panose="020B0604020202020204" pitchFamily="34" charset="0"/>
                          <a:cs typeface="Arial" panose="020B0604020202020204" pitchFamily="34" charset="0"/>
                        </a:rPr>
                        <a:t>Знаходиться безпосередньо над базальним шаром і складається з кількох шарів клітин, які називаються шипуватими клітинами або клітинами спинозного шару. Шипуваті клітини мають багатогранну форму й міцно пов'язані одна з одною за допомогою особливих структур, що називаються десмосоми.</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c>
                  <a:txBody>
                    <a:bodyPr/>
                    <a:lstStyle/>
                    <a:p>
                      <a:pPr>
                        <a:lnSpc>
                          <a:spcPct val="110000"/>
                        </a:lnSpc>
                      </a:pPr>
                      <a:r>
                        <a:rPr lang="uk-UA" sz="1400" b="0" dirty="0">
                          <a:solidFill>
                            <a:srgbClr val="020202"/>
                          </a:solidFill>
                          <a:effectLst/>
                          <a:latin typeface="Arial" panose="020B0604020202020204" pitchFamily="34" charset="0"/>
                          <a:cs typeface="Arial" panose="020B0604020202020204" pitchFamily="34" charset="0"/>
                        </a:rPr>
                        <a:t>Зміцнення та підтримка структури шкіри, регулювання водного балансу, участь в імунному захисті, синтезі та виділенні біологічно активних речовин, участь в утворенні </a:t>
                      </a:r>
                      <a:r>
                        <a:rPr lang="uk-UA" sz="1400" b="0" dirty="0" err="1">
                          <a:solidFill>
                            <a:srgbClr val="020202"/>
                          </a:solidFill>
                          <a:effectLst/>
                          <a:latin typeface="Arial" panose="020B0604020202020204" pitchFamily="34" charset="0"/>
                          <a:cs typeface="Arial" panose="020B0604020202020204" pitchFamily="34" charset="0"/>
                        </a:rPr>
                        <a:t>дермоепідермальної</a:t>
                      </a:r>
                      <a:r>
                        <a:rPr lang="uk-UA" sz="1400" b="0" dirty="0">
                          <a:solidFill>
                            <a:srgbClr val="020202"/>
                          </a:solidFill>
                          <a:effectLst/>
                          <a:latin typeface="Arial" panose="020B0604020202020204" pitchFamily="34" charset="0"/>
                          <a:cs typeface="Arial" panose="020B0604020202020204" pitchFamily="34" charset="0"/>
                        </a:rPr>
                        <a:t> сполуки</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4194471067"/>
                  </a:ext>
                </a:extLst>
              </a:tr>
              <a:tr h="656859">
                <a:tc>
                  <a:txBody>
                    <a:bodyPr/>
                    <a:lstStyle/>
                    <a:p>
                      <a:pPr>
                        <a:lnSpc>
                          <a:spcPct val="110000"/>
                        </a:lnSpc>
                      </a:pPr>
                      <a:r>
                        <a:rPr lang="uk-UA" sz="1400" b="0">
                          <a:solidFill>
                            <a:srgbClr val="020202"/>
                          </a:solidFill>
                          <a:effectLst/>
                          <a:latin typeface="Arial" panose="020B0604020202020204" pitchFamily="34" charset="0"/>
                          <a:cs typeface="Arial" panose="020B0604020202020204" pitchFamily="34" charset="0"/>
                        </a:rPr>
                        <a:t>Зернистий шар</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c>
                  <a:txBody>
                    <a:bodyPr/>
                    <a:lstStyle/>
                    <a:p>
                      <a:pPr>
                        <a:lnSpc>
                          <a:spcPct val="110000"/>
                        </a:lnSpc>
                      </a:pPr>
                      <a:r>
                        <a:rPr lang="uk-UA" sz="1400" b="0" dirty="0">
                          <a:solidFill>
                            <a:srgbClr val="020202"/>
                          </a:solidFill>
                          <a:effectLst/>
                          <a:latin typeface="Arial" panose="020B0604020202020204" pitchFamily="34" charset="0"/>
                          <a:cs typeface="Arial" panose="020B0604020202020204" pitchFamily="34" charset="0"/>
                        </a:rPr>
                        <a:t>Зернистий шар епідермісу складається з плоских зернистих клітин, які містять гранули. Наприклад, ліпідна гранула містить ліпіди, включаючи спеціальні жирні кислоти, які відіграють роль гідроізоляції шкіри.</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c>
                  <a:txBody>
                    <a:bodyPr/>
                    <a:lstStyle/>
                    <a:p>
                      <a:pPr>
                        <a:lnSpc>
                          <a:spcPct val="110000"/>
                        </a:lnSpc>
                      </a:pPr>
                      <a:r>
                        <a:rPr lang="ru-RU" sz="1400" b="0">
                          <a:solidFill>
                            <a:srgbClr val="020202"/>
                          </a:solidFill>
                          <a:effectLst/>
                          <a:latin typeface="Arial" panose="020B0604020202020204" pitchFamily="34" charset="0"/>
                          <a:cs typeface="Arial" panose="020B0604020202020204" pitchFamily="34" charset="0"/>
                        </a:rPr>
                        <a:t>Початок процесу кератинізації (оновлення клітин), утворення ліпідного шару, згладжування клітин</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3917654351"/>
                  </a:ext>
                </a:extLst>
              </a:tr>
              <a:tr h="549373">
                <a:tc>
                  <a:txBody>
                    <a:bodyPr/>
                    <a:lstStyle/>
                    <a:p>
                      <a:pPr>
                        <a:lnSpc>
                          <a:spcPct val="110000"/>
                        </a:lnSpc>
                      </a:pPr>
                      <a:r>
                        <a:rPr lang="uk-UA" sz="1400" b="0">
                          <a:solidFill>
                            <a:srgbClr val="020202"/>
                          </a:solidFill>
                          <a:effectLst/>
                          <a:latin typeface="Arial" panose="020B0604020202020204" pitchFamily="34" charset="0"/>
                          <a:cs typeface="Arial" panose="020B0604020202020204" pitchFamily="34" charset="0"/>
                        </a:rPr>
                        <a:t>Блискучий шар</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c>
                  <a:txBody>
                    <a:bodyPr/>
                    <a:lstStyle/>
                    <a:p>
                      <a:pPr>
                        <a:lnSpc>
                          <a:spcPct val="110000"/>
                        </a:lnSpc>
                      </a:pPr>
                      <a:r>
                        <a:rPr lang="uk-UA" sz="1400" b="0">
                          <a:solidFill>
                            <a:srgbClr val="020202"/>
                          </a:solidFill>
                          <a:effectLst/>
                          <a:latin typeface="Arial" panose="020B0604020202020204" pitchFamily="34" charset="0"/>
                          <a:cs typeface="Arial" panose="020B0604020202020204" pitchFamily="34" charset="0"/>
                        </a:rPr>
                        <a:t>Тонкий шар, який складається з плоских та прозорих клітин. Блискучий шар зазвичай присутній у товстій шкірі (наприклад, на підошві стопи та долонях) та відсутній у тонкій шкірі.</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c>
                  <a:txBody>
                    <a:bodyPr/>
                    <a:lstStyle/>
                    <a:p>
                      <a:pPr>
                        <a:lnSpc>
                          <a:spcPct val="110000"/>
                        </a:lnSpc>
                      </a:pPr>
                      <a:r>
                        <a:rPr lang="ru-RU" sz="1400" b="0">
                          <a:solidFill>
                            <a:srgbClr val="020202"/>
                          </a:solidFill>
                          <a:effectLst/>
                          <a:latin typeface="Arial" panose="020B0604020202020204" pitchFamily="34" charset="0"/>
                          <a:cs typeface="Arial" panose="020B0604020202020204" pitchFamily="34" charset="0"/>
                        </a:rPr>
                        <a:t>Посилення захисних властивостей шкіри, захист від зовнішніх факторів, регулювання рівня води</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2570891280"/>
                  </a:ext>
                </a:extLst>
              </a:tr>
              <a:tr h="656859">
                <a:tc>
                  <a:txBody>
                    <a:bodyPr/>
                    <a:lstStyle/>
                    <a:p>
                      <a:pPr>
                        <a:lnSpc>
                          <a:spcPct val="110000"/>
                        </a:lnSpc>
                      </a:pPr>
                      <a:r>
                        <a:rPr lang="uk-UA" sz="1400" b="0">
                          <a:solidFill>
                            <a:srgbClr val="020202"/>
                          </a:solidFill>
                          <a:effectLst/>
                          <a:latin typeface="Arial" panose="020B0604020202020204" pitchFamily="34" charset="0"/>
                          <a:cs typeface="Arial" panose="020B0604020202020204" pitchFamily="34" charset="0"/>
                        </a:rPr>
                        <a:t>Роговий шар</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c>
                  <a:txBody>
                    <a:bodyPr/>
                    <a:lstStyle/>
                    <a:p>
                      <a:pPr>
                        <a:lnSpc>
                          <a:spcPct val="110000"/>
                        </a:lnSpc>
                      </a:pPr>
                      <a:r>
                        <a:rPr lang="uk-UA" sz="1400" b="0">
                          <a:solidFill>
                            <a:srgbClr val="020202"/>
                          </a:solidFill>
                          <a:effectLst/>
                          <a:latin typeface="Arial" panose="020B0604020202020204" pitchFamily="34" charset="0"/>
                          <a:cs typeface="Arial" panose="020B0604020202020204" pitchFamily="34" charset="0"/>
                        </a:rPr>
                        <a:t>Роговий шар шкіри складається з численних шарів рогових клітин, які називаються кератиноцитами. Клітини є відмерлими, оскільки були відлущені зі своєї живої нижньої частини, яка називається зернистим шаром.</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c>
                  <a:txBody>
                    <a:bodyPr/>
                    <a:lstStyle/>
                    <a:p>
                      <a:pPr>
                        <a:lnSpc>
                          <a:spcPct val="110000"/>
                        </a:lnSpc>
                      </a:pPr>
                      <a:r>
                        <a:rPr lang="uk-UA" sz="1400" b="0" dirty="0">
                          <a:solidFill>
                            <a:srgbClr val="020202"/>
                          </a:solidFill>
                          <a:effectLst/>
                          <a:latin typeface="Arial" panose="020B0604020202020204" pitchFamily="34" charset="0"/>
                          <a:cs typeface="Arial" panose="020B0604020202020204" pitchFamily="34" charset="0"/>
                        </a:rPr>
                        <a:t>Захист шкіри, запобігання втраті вологи, запобігання механічним пошкодженням, регуляція температури шкіри</a:t>
                      </a:r>
                    </a:p>
                  </a:txBody>
                  <a:tcPr marL="11943" marR="11943" marT="5971" marB="5971" anchor="ctr">
                    <a:lnL w="7620" cap="flat" cmpd="sng" algn="ctr">
                      <a:solidFill>
                        <a:srgbClr val="D9D9D9"/>
                      </a:solidFill>
                      <a:prstDash val="solid"/>
                      <a:round/>
                      <a:headEnd type="none" w="med" len="med"/>
                      <a:tailEnd type="none" w="med" len="med"/>
                    </a:lnL>
                    <a:lnR w="7620" cap="flat" cmpd="sng" algn="ctr">
                      <a:solidFill>
                        <a:srgbClr val="D9D9D9"/>
                      </a:solidFill>
                      <a:prstDash val="solid"/>
                      <a:round/>
                      <a:headEnd type="none" w="med" len="med"/>
                      <a:tailEnd type="none" w="med" len="med"/>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196370376"/>
                  </a:ext>
                </a:extLst>
              </a:tr>
            </a:tbl>
          </a:graphicData>
        </a:graphic>
      </p:graphicFrame>
    </p:spTree>
    <p:extLst>
      <p:ext uri="{BB962C8B-B14F-4D97-AF65-F5344CB8AC3E}">
        <p14:creationId xmlns:p14="http://schemas.microsoft.com/office/powerpoint/2010/main" val="327451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Функції епідермісу</a:t>
            </a:r>
            <a:endParaRPr lang="uk-UA" dirty="0"/>
          </a:p>
        </p:txBody>
      </p:sp>
      <p:sp>
        <p:nvSpPr>
          <p:cNvPr id="3" name="Місце для вмісту 2"/>
          <p:cNvSpPr>
            <a:spLocks noGrp="1"/>
          </p:cNvSpPr>
          <p:nvPr>
            <p:ph idx="1"/>
          </p:nvPr>
        </p:nvSpPr>
        <p:spPr>
          <a:xfrm>
            <a:off x="677334" y="1486334"/>
            <a:ext cx="8596668" cy="4822102"/>
          </a:xfrm>
        </p:spPr>
        <p:txBody>
          <a:bodyPr>
            <a:normAutofit fontScale="92500" lnSpcReduction="10000"/>
          </a:bodyPr>
          <a:lstStyle/>
          <a:p>
            <a:pPr lvl="0"/>
            <a:r>
              <a:rPr lang="uk-UA" b="1" i="1" dirty="0" smtClean="0">
                <a:solidFill>
                  <a:schemeClr val="accent1"/>
                </a:solidFill>
                <a:latin typeface="Arial" panose="020B0604020202020204" pitchFamily="34" charset="0"/>
                <a:cs typeface="Arial" panose="020B0604020202020204" pitchFamily="34" charset="0"/>
              </a:rPr>
              <a:t>Захист</a:t>
            </a:r>
          </a:p>
          <a:p>
            <a:pPr marL="0" lvl="0" indent="0">
              <a:buNone/>
            </a:pPr>
            <a:r>
              <a:rPr lang="uk-UA" dirty="0" smtClean="0">
                <a:solidFill>
                  <a:schemeClr val="tx1"/>
                </a:solidFill>
                <a:latin typeface="Arial" panose="020B0604020202020204" pitchFamily="34" charset="0"/>
                <a:cs typeface="Arial" panose="020B0604020202020204" pitchFamily="34" charset="0"/>
              </a:rPr>
              <a:t>Епідерміс </a:t>
            </a:r>
            <a:r>
              <a:rPr lang="uk-UA" dirty="0">
                <a:solidFill>
                  <a:schemeClr val="tx1"/>
                </a:solidFill>
                <a:latin typeface="Arial" panose="020B0604020202020204" pitchFamily="34" charset="0"/>
                <a:cs typeface="Arial" panose="020B0604020202020204" pitchFamily="34" charset="0"/>
              </a:rPr>
              <a:t>служить зовнішньою захисною оболонкою для організму, запобігаючи проникненню шкідливих речовин, мікроорганізмів та ультрафіолетового випромінювання. Він також запобігає втраті вологи та підтримує гомеостаз (рівновагу) всередині організму;</a:t>
            </a:r>
          </a:p>
          <a:p>
            <a:pPr lvl="0"/>
            <a:r>
              <a:rPr lang="uk-UA" b="1" i="1" dirty="0">
                <a:solidFill>
                  <a:schemeClr val="accent1"/>
                </a:solidFill>
                <a:latin typeface="Arial" panose="020B0604020202020204" pitchFamily="34" charset="0"/>
                <a:cs typeface="Arial" panose="020B0604020202020204" pitchFamily="34" charset="0"/>
              </a:rPr>
              <a:t>регуляція </a:t>
            </a:r>
            <a:r>
              <a:rPr lang="uk-UA" b="1" i="1" dirty="0" smtClean="0">
                <a:solidFill>
                  <a:schemeClr val="accent1"/>
                </a:solidFill>
                <a:latin typeface="Arial" panose="020B0604020202020204" pitchFamily="34" charset="0"/>
                <a:cs typeface="Arial" panose="020B0604020202020204" pitchFamily="34" charset="0"/>
              </a:rPr>
              <a:t>температури</a:t>
            </a:r>
          </a:p>
          <a:p>
            <a:pPr marL="0" lvl="0" indent="0">
              <a:buNone/>
            </a:pPr>
            <a:r>
              <a:rPr lang="uk-UA" dirty="0" smtClean="0">
                <a:solidFill>
                  <a:schemeClr val="tx1"/>
                </a:solidFill>
                <a:latin typeface="Arial" panose="020B0604020202020204" pitchFamily="34" charset="0"/>
                <a:cs typeface="Arial" panose="020B0604020202020204" pitchFamily="34" charset="0"/>
              </a:rPr>
              <a:t>За </a:t>
            </a:r>
            <a:r>
              <a:rPr lang="uk-UA" dirty="0">
                <a:solidFill>
                  <a:schemeClr val="tx1"/>
                </a:solidFill>
                <a:latin typeface="Arial" panose="020B0604020202020204" pitchFamily="34" charset="0"/>
                <a:cs typeface="Arial" panose="020B0604020202020204" pitchFamily="34" charset="0"/>
              </a:rPr>
              <a:t>допомогою потових залоз шкіра виділяє піт, який випаровується з поверхні шкіри й допомагає охолоджувати організм у спеку. При зниженні температури довкілля шкіра звужує кровоносні судини, щоб зберегти тепло всередині організму;</a:t>
            </a:r>
          </a:p>
          <a:p>
            <a:pPr lvl="0"/>
            <a:r>
              <a:rPr lang="uk-UA" b="1" i="1" dirty="0">
                <a:solidFill>
                  <a:schemeClr val="accent1"/>
                </a:solidFill>
                <a:latin typeface="Arial" panose="020B0604020202020204" pitchFamily="34" charset="0"/>
                <a:cs typeface="Arial" panose="020B0604020202020204" pitchFamily="34" charset="0"/>
              </a:rPr>
              <a:t>синтез вітаміну </a:t>
            </a:r>
            <a:r>
              <a:rPr lang="uk-UA" b="1" i="1" dirty="0" smtClean="0">
                <a:solidFill>
                  <a:schemeClr val="accent1"/>
                </a:solidFill>
                <a:latin typeface="Arial" panose="020B0604020202020204" pitchFamily="34" charset="0"/>
                <a:cs typeface="Arial" panose="020B0604020202020204" pitchFamily="34" charset="0"/>
              </a:rPr>
              <a:t>D</a:t>
            </a:r>
          </a:p>
          <a:p>
            <a:pPr marL="0" lvl="0" indent="0">
              <a:buNone/>
            </a:pPr>
            <a:r>
              <a:rPr lang="uk-UA" dirty="0" smtClean="0">
                <a:solidFill>
                  <a:schemeClr val="tx1"/>
                </a:solidFill>
                <a:latin typeface="Arial" panose="020B0604020202020204" pitchFamily="34" charset="0"/>
                <a:cs typeface="Arial" panose="020B0604020202020204" pitchFamily="34" charset="0"/>
              </a:rPr>
              <a:t>При </a:t>
            </a:r>
            <a:r>
              <a:rPr lang="uk-UA" dirty="0">
                <a:solidFill>
                  <a:schemeClr val="tx1"/>
                </a:solidFill>
                <a:latin typeface="Arial" panose="020B0604020202020204" pitchFamily="34" charset="0"/>
                <a:cs typeface="Arial" panose="020B0604020202020204" pitchFamily="34" charset="0"/>
              </a:rPr>
              <a:t>впливі ультрафіолетового випромінювання епідерміс здатний синтезувати попередні форми вітаміну D, який відіграє важливу роль у кальцієвому обміні та здоров'ї кісток;</a:t>
            </a:r>
          </a:p>
          <a:p>
            <a:pPr lvl="0"/>
            <a:r>
              <a:rPr lang="uk-UA" b="1" i="1" dirty="0" smtClean="0">
                <a:solidFill>
                  <a:schemeClr val="accent1"/>
                </a:solidFill>
                <a:latin typeface="Arial" panose="020B0604020202020204" pitchFamily="34" charset="0"/>
                <a:cs typeface="Arial" panose="020B0604020202020204" pitchFamily="34" charset="0"/>
              </a:rPr>
              <a:t>дотик</a:t>
            </a:r>
          </a:p>
          <a:p>
            <a:pPr marL="0" lvl="0" indent="0">
              <a:buNone/>
            </a:pPr>
            <a:r>
              <a:rPr lang="uk-UA" dirty="0" smtClean="0">
                <a:solidFill>
                  <a:schemeClr val="tx1"/>
                </a:solidFill>
                <a:latin typeface="Arial" panose="020B0604020202020204" pitchFamily="34" charset="0"/>
                <a:cs typeface="Arial" panose="020B0604020202020204" pitchFamily="34" charset="0"/>
              </a:rPr>
              <a:t>Шкіра </a:t>
            </a:r>
            <a:r>
              <a:rPr lang="uk-UA" dirty="0">
                <a:solidFill>
                  <a:schemeClr val="tx1"/>
                </a:solidFill>
                <a:latin typeface="Arial" panose="020B0604020202020204" pitchFamily="34" charset="0"/>
                <a:cs typeface="Arial" panose="020B0604020202020204" pitchFamily="34" charset="0"/>
              </a:rPr>
              <a:t>містить велику кількість нервових закінчень, що допомагають відчувати тактильні стимули (наприклад, дотик, тиск, біль), зміни температури;</a:t>
            </a:r>
          </a:p>
          <a:p>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566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67855"/>
            <a:ext cx="8596668" cy="1320800"/>
          </a:xfrm>
        </p:spPr>
        <p:txBody>
          <a:bodyPr/>
          <a:lstStyle/>
          <a:p>
            <a:r>
              <a:rPr lang="uk-UA" dirty="0"/>
              <a:t>Е</a:t>
            </a:r>
            <a:r>
              <a:rPr lang="uk-UA" dirty="0" smtClean="0"/>
              <a:t>підерміс</a:t>
            </a:r>
            <a:endParaRPr lang="uk-UA" dirty="0"/>
          </a:p>
        </p:txBody>
      </p:sp>
      <p:sp>
        <p:nvSpPr>
          <p:cNvPr id="3" name="Місце для вмісту 2"/>
          <p:cNvSpPr>
            <a:spLocks noGrp="1"/>
          </p:cNvSpPr>
          <p:nvPr>
            <p:ph idx="1"/>
          </p:nvPr>
        </p:nvSpPr>
        <p:spPr>
          <a:xfrm>
            <a:off x="677334" y="1191491"/>
            <a:ext cx="8596668" cy="5384800"/>
          </a:xfrm>
        </p:spPr>
        <p:txBody>
          <a:bodyPr>
            <a:normAutofit fontScale="92500" lnSpcReduction="10000"/>
          </a:bodyPr>
          <a:lstStyle/>
          <a:p>
            <a:pPr lvl="0">
              <a:lnSpc>
                <a:spcPct val="120000"/>
              </a:lnSpc>
              <a:spcBef>
                <a:spcPts val="0"/>
              </a:spcBef>
            </a:pPr>
            <a:r>
              <a:rPr lang="uk-UA" b="1" i="1" dirty="0" smtClean="0">
                <a:solidFill>
                  <a:schemeClr val="accent1"/>
                </a:solidFill>
                <a:latin typeface="Arial" panose="020B0604020202020204" pitchFamily="34" charset="0"/>
                <a:cs typeface="Arial" panose="020B0604020202020204" pitchFamily="34" charset="0"/>
              </a:rPr>
              <a:t>регенерація </a:t>
            </a:r>
            <a:r>
              <a:rPr lang="uk-UA" b="1" i="1" dirty="0">
                <a:solidFill>
                  <a:schemeClr val="accent1"/>
                </a:solidFill>
                <a:latin typeface="Arial" panose="020B0604020202020204" pitchFamily="34" charset="0"/>
                <a:cs typeface="Arial" panose="020B0604020202020204" pitchFamily="34" charset="0"/>
              </a:rPr>
              <a:t>та </a:t>
            </a:r>
            <a:r>
              <a:rPr lang="uk-UA" b="1" i="1" dirty="0" smtClean="0">
                <a:solidFill>
                  <a:schemeClr val="accent1"/>
                </a:solidFill>
                <a:latin typeface="Arial" panose="020B0604020202020204" pitchFamily="34" charset="0"/>
                <a:cs typeface="Arial" panose="020B0604020202020204" pitchFamily="34" charset="0"/>
              </a:rPr>
              <a:t>оновлення</a:t>
            </a:r>
          </a:p>
          <a:p>
            <a:pPr marL="0" lvl="0" indent="0">
              <a:lnSpc>
                <a:spcPct val="120000"/>
              </a:lnSpc>
              <a:spcBef>
                <a:spcPts val="0"/>
              </a:spcBef>
              <a:buNone/>
            </a:pPr>
            <a:r>
              <a:rPr lang="uk-UA" dirty="0" smtClean="0">
                <a:solidFill>
                  <a:schemeClr val="tx1"/>
                </a:solidFill>
                <a:latin typeface="Arial" panose="020B0604020202020204" pitchFamily="34" charset="0"/>
                <a:cs typeface="Arial" panose="020B0604020202020204" pitchFamily="34" charset="0"/>
              </a:rPr>
              <a:t>Епідерміс </a:t>
            </a:r>
            <a:r>
              <a:rPr lang="uk-UA" dirty="0">
                <a:solidFill>
                  <a:schemeClr val="tx1"/>
                </a:solidFill>
                <a:latin typeface="Arial" panose="020B0604020202020204" pitchFamily="34" charset="0"/>
                <a:cs typeface="Arial" panose="020B0604020202020204" pitchFamily="34" charset="0"/>
              </a:rPr>
              <a:t>постійно оновлюється за допомогою базального шару, який забезпечує регенерацію нових клітин, що заміщають старі клітини, які відлущуються</a:t>
            </a:r>
            <a:r>
              <a:rPr lang="uk-UA" dirty="0" smtClean="0">
                <a:solidFill>
                  <a:schemeClr val="tx1"/>
                </a:solidFill>
                <a:latin typeface="Arial" panose="020B0604020202020204" pitchFamily="34" charset="0"/>
                <a:cs typeface="Arial" panose="020B0604020202020204" pitchFamily="34" charset="0"/>
              </a:rPr>
              <a:t>;</a:t>
            </a:r>
          </a:p>
          <a:p>
            <a:pPr marL="0" lvl="0" indent="0">
              <a:lnSpc>
                <a:spcPct val="120000"/>
              </a:lnSpc>
              <a:spcBef>
                <a:spcPts val="0"/>
              </a:spcBef>
              <a:buNone/>
            </a:pPr>
            <a:endParaRPr lang="uk-UA" sz="600" dirty="0">
              <a:solidFill>
                <a:schemeClr val="tx1"/>
              </a:solidFill>
              <a:latin typeface="Arial" panose="020B0604020202020204" pitchFamily="34" charset="0"/>
              <a:cs typeface="Arial" panose="020B0604020202020204" pitchFamily="34" charset="0"/>
            </a:endParaRPr>
          </a:p>
          <a:p>
            <a:pPr lvl="0">
              <a:lnSpc>
                <a:spcPct val="120000"/>
              </a:lnSpc>
              <a:spcBef>
                <a:spcPts val="0"/>
              </a:spcBef>
            </a:pPr>
            <a:r>
              <a:rPr lang="uk-UA" b="1" i="1" dirty="0">
                <a:solidFill>
                  <a:schemeClr val="accent1"/>
                </a:solidFill>
                <a:latin typeface="Arial" panose="020B0604020202020204" pitchFamily="34" charset="0"/>
                <a:cs typeface="Arial" panose="020B0604020202020204" pitchFamily="34" charset="0"/>
              </a:rPr>
              <a:t>участь в імунному </a:t>
            </a:r>
            <a:r>
              <a:rPr lang="uk-UA" b="1" i="1" dirty="0" smtClean="0">
                <a:solidFill>
                  <a:schemeClr val="accent1"/>
                </a:solidFill>
                <a:latin typeface="Arial" panose="020B0604020202020204" pitchFamily="34" charset="0"/>
                <a:cs typeface="Arial" panose="020B0604020202020204" pitchFamily="34" charset="0"/>
              </a:rPr>
              <a:t>захисті</a:t>
            </a:r>
            <a:r>
              <a:rPr lang="uk-UA" dirty="0" smtClean="0">
                <a:solidFill>
                  <a:schemeClr val="tx1"/>
                </a:solidFill>
                <a:latin typeface="Arial" panose="020B0604020202020204" pitchFamily="34" charset="0"/>
                <a:cs typeface="Arial" panose="020B0604020202020204" pitchFamily="34" charset="0"/>
              </a:rPr>
              <a:t> </a:t>
            </a:r>
          </a:p>
          <a:p>
            <a:pPr marL="0" lvl="0" indent="0">
              <a:lnSpc>
                <a:spcPct val="120000"/>
              </a:lnSpc>
              <a:spcBef>
                <a:spcPts val="0"/>
              </a:spcBef>
              <a:buNone/>
            </a:pPr>
            <a:r>
              <a:rPr lang="uk-UA" dirty="0" smtClean="0">
                <a:solidFill>
                  <a:schemeClr val="tx1"/>
                </a:solidFill>
                <a:latin typeface="Arial" panose="020B0604020202020204" pitchFamily="34" charset="0"/>
                <a:cs typeface="Arial" panose="020B0604020202020204" pitchFamily="34" charset="0"/>
              </a:rPr>
              <a:t>Клітини </a:t>
            </a:r>
            <a:r>
              <a:rPr lang="uk-UA" dirty="0" err="1">
                <a:solidFill>
                  <a:schemeClr val="tx1"/>
                </a:solidFill>
                <a:latin typeface="Arial" panose="020B0604020202020204" pitchFamily="34" charset="0"/>
                <a:cs typeface="Arial" panose="020B0604020202020204" pitchFamily="34" charset="0"/>
              </a:rPr>
              <a:t>Лангерганса</a:t>
            </a:r>
            <a:r>
              <a:rPr lang="uk-UA" dirty="0">
                <a:solidFill>
                  <a:schemeClr val="tx1"/>
                </a:solidFill>
                <a:latin typeface="Arial" panose="020B0604020202020204" pitchFamily="34" charset="0"/>
                <a:cs typeface="Arial" panose="020B0604020202020204" pitchFamily="34" charset="0"/>
              </a:rPr>
              <a:t> в епідермісі є частиною імунної системи організму та допомагають боротися з мікробами та інфекціями</a:t>
            </a:r>
            <a:r>
              <a:rPr lang="uk-UA" dirty="0" smtClean="0">
                <a:solidFill>
                  <a:schemeClr val="tx1"/>
                </a:solidFill>
                <a:latin typeface="Arial" panose="020B0604020202020204" pitchFamily="34" charset="0"/>
                <a:cs typeface="Arial" panose="020B0604020202020204" pitchFamily="34" charset="0"/>
              </a:rPr>
              <a:t>;</a:t>
            </a:r>
          </a:p>
          <a:p>
            <a:pPr marL="0" lvl="0" indent="0">
              <a:lnSpc>
                <a:spcPct val="120000"/>
              </a:lnSpc>
              <a:spcBef>
                <a:spcPts val="0"/>
              </a:spcBef>
              <a:buNone/>
            </a:pPr>
            <a:endParaRPr lang="uk-UA" sz="600" dirty="0">
              <a:solidFill>
                <a:schemeClr val="tx1"/>
              </a:solidFill>
              <a:latin typeface="Arial" panose="020B0604020202020204" pitchFamily="34" charset="0"/>
              <a:cs typeface="Arial" panose="020B0604020202020204" pitchFamily="34" charset="0"/>
            </a:endParaRPr>
          </a:p>
          <a:p>
            <a:pPr lvl="0">
              <a:lnSpc>
                <a:spcPct val="120000"/>
              </a:lnSpc>
              <a:spcBef>
                <a:spcPts val="0"/>
              </a:spcBef>
            </a:pPr>
            <a:r>
              <a:rPr lang="uk-UA" b="1" i="1" dirty="0">
                <a:solidFill>
                  <a:schemeClr val="accent1"/>
                </a:solidFill>
                <a:latin typeface="Arial" panose="020B0604020202020204" pitchFamily="34" charset="0"/>
                <a:cs typeface="Arial" panose="020B0604020202020204" pitchFamily="34" charset="0"/>
              </a:rPr>
              <a:t>розпізнавання та захист від небезпечних </a:t>
            </a:r>
            <a:r>
              <a:rPr lang="uk-UA" b="1" i="1" dirty="0" smtClean="0">
                <a:solidFill>
                  <a:schemeClr val="accent1"/>
                </a:solidFill>
                <a:latin typeface="Arial" panose="020B0604020202020204" pitchFamily="34" charset="0"/>
                <a:cs typeface="Arial" panose="020B0604020202020204" pitchFamily="34" charset="0"/>
              </a:rPr>
              <a:t>речовин</a:t>
            </a:r>
          </a:p>
          <a:p>
            <a:pPr marL="0" lvl="0" indent="0">
              <a:lnSpc>
                <a:spcPct val="120000"/>
              </a:lnSpc>
              <a:spcBef>
                <a:spcPts val="0"/>
              </a:spcBef>
              <a:buNone/>
            </a:pPr>
            <a:r>
              <a:rPr lang="uk-UA" dirty="0" smtClean="0">
                <a:solidFill>
                  <a:schemeClr val="tx1"/>
                </a:solidFill>
                <a:latin typeface="Arial" panose="020B0604020202020204" pitchFamily="34" charset="0"/>
                <a:cs typeface="Arial" panose="020B0604020202020204" pitchFamily="34" charset="0"/>
              </a:rPr>
              <a:t>Епідерміс </a:t>
            </a:r>
            <a:r>
              <a:rPr lang="uk-UA" dirty="0">
                <a:solidFill>
                  <a:schemeClr val="tx1"/>
                </a:solidFill>
                <a:latin typeface="Arial" panose="020B0604020202020204" pitchFamily="34" charset="0"/>
                <a:cs typeface="Arial" panose="020B0604020202020204" pitchFamily="34" charset="0"/>
              </a:rPr>
              <a:t>містить рецептори, які допомагають розпізнавати та попереджати про можливі небезпечні речовини на поверхні шкіри (наприклад, хімічні подразники, отрути);</a:t>
            </a:r>
          </a:p>
          <a:p>
            <a:pPr lvl="0">
              <a:lnSpc>
                <a:spcPct val="120000"/>
              </a:lnSpc>
              <a:spcBef>
                <a:spcPts val="0"/>
              </a:spcBef>
            </a:pPr>
            <a:r>
              <a:rPr lang="uk-UA" b="1" i="1" dirty="0">
                <a:solidFill>
                  <a:schemeClr val="accent1"/>
                </a:solidFill>
                <a:latin typeface="Arial" panose="020B0604020202020204" pitchFamily="34" charset="0"/>
                <a:cs typeface="Arial" panose="020B0604020202020204" pitchFamily="34" charset="0"/>
              </a:rPr>
              <a:t>синтез та збереження </a:t>
            </a:r>
            <a:r>
              <a:rPr lang="uk-UA" b="1" i="1" dirty="0" smtClean="0">
                <a:solidFill>
                  <a:schemeClr val="accent1"/>
                </a:solidFill>
                <a:latin typeface="Arial" panose="020B0604020202020204" pitchFamily="34" charset="0"/>
                <a:cs typeface="Arial" panose="020B0604020202020204" pitchFamily="34" charset="0"/>
              </a:rPr>
              <a:t>меланіну</a:t>
            </a:r>
          </a:p>
          <a:p>
            <a:pPr marL="0" lvl="0" indent="0">
              <a:lnSpc>
                <a:spcPct val="120000"/>
              </a:lnSpc>
              <a:spcBef>
                <a:spcPts val="0"/>
              </a:spcBef>
              <a:buNone/>
            </a:pPr>
            <a:r>
              <a:rPr lang="uk-UA" dirty="0" smtClean="0">
                <a:solidFill>
                  <a:schemeClr val="tx1"/>
                </a:solidFill>
                <a:latin typeface="Arial" panose="020B0604020202020204" pitchFamily="34" charset="0"/>
                <a:cs typeface="Arial" panose="020B0604020202020204" pitchFamily="34" charset="0"/>
              </a:rPr>
              <a:t>В </a:t>
            </a:r>
            <a:r>
              <a:rPr lang="uk-UA" dirty="0">
                <a:solidFill>
                  <a:schemeClr val="tx1"/>
                </a:solidFill>
                <a:latin typeface="Arial" panose="020B0604020202020204" pitchFamily="34" charset="0"/>
                <a:cs typeface="Arial" panose="020B0604020202020204" pitchFamily="34" charset="0"/>
              </a:rPr>
              <a:t>епідермісі містяться клітини, що називаються </a:t>
            </a:r>
            <a:r>
              <a:rPr lang="uk-UA" dirty="0" err="1">
                <a:solidFill>
                  <a:schemeClr val="tx1"/>
                </a:solidFill>
                <a:latin typeface="Arial" panose="020B0604020202020204" pitchFamily="34" charset="0"/>
                <a:cs typeface="Arial" panose="020B0604020202020204" pitchFamily="34" charset="0"/>
              </a:rPr>
              <a:t>меланоцитами</a:t>
            </a:r>
            <a:r>
              <a:rPr lang="uk-UA" dirty="0">
                <a:solidFill>
                  <a:schemeClr val="tx1"/>
                </a:solidFill>
                <a:latin typeface="Arial" panose="020B0604020202020204" pitchFamily="34" charset="0"/>
                <a:cs typeface="Arial" panose="020B0604020202020204" pitchFamily="34" charset="0"/>
              </a:rPr>
              <a:t>, вони виробляють пігмент меланін, який відповідає за колір шкіри та захист від ультрафіолетового випромінювання</a:t>
            </a:r>
            <a:r>
              <a:rPr lang="uk-UA" dirty="0" smtClean="0">
                <a:solidFill>
                  <a:schemeClr val="tx1"/>
                </a:solidFill>
                <a:latin typeface="Arial" panose="020B0604020202020204" pitchFamily="34" charset="0"/>
                <a:cs typeface="Arial" panose="020B0604020202020204" pitchFamily="34" charset="0"/>
              </a:rPr>
              <a:t>;</a:t>
            </a:r>
          </a:p>
          <a:p>
            <a:pPr marL="0" lvl="0" indent="0">
              <a:lnSpc>
                <a:spcPct val="120000"/>
              </a:lnSpc>
              <a:spcBef>
                <a:spcPts val="0"/>
              </a:spcBef>
              <a:buNone/>
            </a:pPr>
            <a:endParaRPr lang="uk-UA" sz="600" dirty="0">
              <a:solidFill>
                <a:schemeClr val="tx1"/>
              </a:solidFill>
              <a:latin typeface="Arial" panose="020B0604020202020204" pitchFamily="34" charset="0"/>
              <a:cs typeface="Arial" panose="020B0604020202020204" pitchFamily="34" charset="0"/>
            </a:endParaRPr>
          </a:p>
          <a:p>
            <a:pPr lvl="0">
              <a:lnSpc>
                <a:spcPct val="120000"/>
              </a:lnSpc>
              <a:spcBef>
                <a:spcPts val="0"/>
              </a:spcBef>
            </a:pPr>
            <a:r>
              <a:rPr lang="uk-UA" b="1" i="1" dirty="0">
                <a:solidFill>
                  <a:schemeClr val="accent1"/>
                </a:solidFill>
                <a:latin typeface="Arial" panose="020B0604020202020204" pitchFamily="34" charset="0"/>
                <a:cs typeface="Arial" panose="020B0604020202020204" pitchFamily="34" charset="0"/>
              </a:rPr>
              <a:t>участь у </a:t>
            </a:r>
            <a:r>
              <a:rPr lang="uk-UA" b="1" i="1" dirty="0" err="1">
                <a:solidFill>
                  <a:schemeClr val="accent1"/>
                </a:solidFill>
                <a:latin typeface="Arial" panose="020B0604020202020204" pitchFamily="34" charset="0"/>
                <a:cs typeface="Arial" panose="020B0604020202020204" pitchFamily="34" charset="0"/>
              </a:rPr>
              <a:t>водоутримуючій</a:t>
            </a:r>
            <a:r>
              <a:rPr lang="uk-UA" b="1" i="1" dirty="0">
                <a:solidFill>
                  <a:schemeClr val="accent1"/>
                </a:solidFill>
                <a:latin typeface="Arial" panose="020B0604020202020204" pitchFamily="34" charset="0"/>
                <a:cs typeface="Arial" panose="020B0604020202020204" pitchFamily="34" charset="0"/>
              </a:rPr>
              <a:t> </a:t>
            </a:r>
            <a:r>
              <a:rPr lang="uk-UA" b="1" i="1" dirty="0" smtClean="0">
                <a:solidFill>
                  <a:schemeClr val="accent1"/>
                </a:solidFill>
                <a:latin typeface="Arial" panose="020B0604020202020204" pitchFamily="34" charset="0"/>
                <a:cs typeface="Arial" panose="020B0604020202020204" pitchFamily="34" charset="0"/>
              </a:rPr>
              <a:t>функції </a:t>
            </a:r>
          </a:p>
          <a:p>
            <a:pPr marL="0" lvl="0" indent="0">
              <a:lnSpc>
                <a:spcPct val="120000"/>
              </a:lnSpc>
              <a:spcBef>
                <a:spcPts val="0"/>
              </a:spcBef>
              <a:buNone/>
            </a:pPr>
            <a:r>
              <a:rPr lang="uk-UA" dirty="0" smtClean="0">
                <a:solidFill>
                  <a:schemeClr val="tx1"/>
                </a:solidFill>
                <a:latin typeface="Arial" panose="020B0604020202020204" pitchFamily="34" charset="0"/>
                <a:cs typeface="Arial" panose="020B0604020202020204" pitchFamily="34" charset="0"/>
              </a:rPr>
              <a:t>Епідерміс </a:t>
            </a:r>
            <a:r>
              <a:rPr lang="uk-UA" dirty="0">
                <a:solidFill>
                  <a:schemeClr val="tx1"/>
                </a:solidFill>
                <a:latin typeface="Arial" panose="020B0604020202020204" pitchFamily="34" charset="0"/>
                <a:cs typeface="Arial" panose="020B0604020202020204" pitchFamily="34" charset="0"/>
              </a:rPr>
              <a:t>створює бар'єр, який допомагає запобігти втраті вологи з організму та підтримує рівень гідратації шкіри</a:t>
            </a:r>
            <a:r>
              <a:rPr lang="uk-UA" dirty="0" smtClean="0">
                <a:solidFill>
                  <a:schemeClr val="tx1"/>
                </a:solidFill>
                <a:latin typeface="Arial" panose="020B0604020202020204" pitchFamily="34" charset="0"/>
                <a:cs typeface="Arial" panose="020B0604020202020204" pitchFamily="34" charset="0"/>
              </a:rPr>
              <a:t>.</a:t>
            </a:r>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609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94206" y="581171"/>
            <a:ext cx="8596668" cy="3880773"/>
          </a:xfrm>
        </p:spPr>
        <p:txBody>
          <a:bodyPr/>
          <a:lstStyle/>
          <a:p>
            <a:r>
              <a:rPr lang="uk-UA" dirty="0"/>
              <a:t>Зовнішній шар шкіри може виконувати </a:t>
            </a:r>
            <a:r>
              <a:rPr lang="uk-UA" b="1" i="1" dirty="0">
                <a:solidFill>
                  <a:schemeClr val="accent1"/>
                </a:solidFill>
              </a:rPr>
              <a:t>метаболічні функції </a:t>
            </a:r>
            <a:r>
              <a:rPr lang="uk-UA" dirty="0"/>
              <a:t>(наприклад, синтез ліпідів). Епідерміс також відіграє активну роль у відповіді на </a:t>
            </a:r>
            <a:r>
              <a:rPr lang="uk-UA" b="1" i="1" dirty="0">
                <a:solidFill>
                  <a:schemeClr val="accent1"/>
                </a:solidFill>
              </a:rPr>
              <a:t>запальні процеси та процеси загоєння ран</a:t>
            </a:r>
            <a:r>
              <a:rPr lang="uk-UA" dirty="0"/>
              <a:t>, утворюючи нові клітини та регулюючи імунні реакції.</a:t>
            </a:r>
          </a:p>
        </p:txBody>
      </p:sp>
    </p:spTree>
    <p:extLst>
      <p:ext uri="{BB962C8B-B14F-4D97-AF65-F5344CB8AC3E}">
        <p14:creationId xmlns:p14="http://schemas.microsoft.com/office/powerpoint/2010/main" val="100547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Як відбувається оновлення епідермісу?</a:t>
            </a:r>
            <a:br>
              <a:rPr lang="uk-UA" b="1" dirty="0"/>
            </a:br>
            <a:endParaRPr lang="uk-UA" dirty="0"/>
          </a:p>
        </p:txBody>
      </p:sp>
      <p:sp>
        <p:nvSpPr>
          <p:cNvPr id="3" name="Місце для вмісту 2"/>
          <p:cNvSpPr>
            <a:spLocks noGrp="1"/>
          </p:cNvSpPr>
          <p:nvPr>
            <p:ph idx="1"/>
          </p:nvPr>
        </p:nvSpPr>
        <p:spPr>
          <a:xfrm>
            <a:off x="575734" y="1458625"/>
            <a:ext cx="8596668" cy="5006830"/>
          </a:xfrm>
        </p:spPr>
        <p:txBody>
          <a:bodyPr>
            <a:normAutofit fontScale="92500" lnSpcReduction="20000"/>
          </a:bodyPr>
          <a:lstStyle/>
          <a:p>
            <a:r>
              <a:rPr lang="uk-UA" dirty="0" smtClean="0">
                <a:solidFill>
                  <a:schemeClr val="tx1"/>
                </a:solidFill>
                <a:latin typeface="Arial" panose="020B0604020202020204" pitchFamily="34" charset="0"/>
                <a:cs typeface="Arial" panose="020B0604020202020204" pitchFamily="34" charset="0"/>
              </a:rPr>
              <a:t>Епідерміс </a:t>
            </a:r>
            <a:r>
              <a:rPr lang="uk-UA" dirty="0">
                <a:solidFill>
                  <a:schemeClr val="tx1"/>
                </a:solidFill>
                <a:latin typeface="Arial" panose="020B0604020202020204" pitchFamily="34" charset="0"/>
                <a:cs typeface="Arial" panose="020B0604020202020204" pitchFamily="34" charset="0"/>
              </a:rPr>
              <a:t>постійно виробляє нові клітини шкіри, що замінюють приблизно 40 000 старих клітин шкіри, які тіло втрачає щодня. Повне оновлення шкіри людини зазвичай займає </a:t>
            </a:r>
            <a:r>
              <a:rPr lang="uk-UA" u="sng" dirty="0">
                <a:solidFill>
                  <a:schemeClr val="tx1"/>
                </a:solidFill>
                <a:latin typeface="Arial" panose="020B0604020202020204" pitchFamily="34" charset="0"/>
                <a:cs typeface="Arial" panose="020B0604020202020204" pitchFamily="34" charset="0"/>
                <a:hlinkClick r:id="rId2"/>
              </a:rPr>
              <a:t>30 днів</a:t>
            </a:r>
            <a:r>
              <a:rPr lang="uk-UA" dirty="0">
                <a:solidFill>
                  <a:schemeClr val="tx1"/>
                </a:solidFill>
                <a:latin typeface="Arial" panose="020B0604020202020204" pitchFamily="34" charset="0"/>
                <a:cs typeface="Arial" panose="020B0604020202020204" pitchFamily="34" charset="0"/>
              </a:rPr>
              <a:t>.</a:t>
            </a:r>
          </a:p>
          <a:p>
            <a:r>
              <a:rPr lang="uk-UA" dirty="0">
                <a:solidFill>
                  <a:schemeClr val="tx1"/>
                </a:solidFill>
                <a:latin typeface="Arial" panose="020B0604020202020204" pitchFamily="34" charset="0"/>
                <a:cs typeface="Arial" panose="020B0604020202020204" pitchFamily="34" charset="0"/>
              </a:rPr>
              <a:t>Оновлення клітин епідермісу відбувається завдяки </a:t>
            </a:r>
            <a:r>
              <a:rPr lang="uk-UA" dirty="0" err="1">
                <a:solidFill>
                  <a:schemeClr val="tx1"/>
                </a:solidFill>
                <a:latin typeface="Arial" panose="020B0604020202020204" pitchFamily="34" charset="0"/>
                <a:cs typeface="Arial" panose="020B0604020202020204" pitchFamily="34" charset="0"/>
              </a:rPr>
              <a:t>кератинізації</a:t>
            </a:r>
            <a:r>
              <a:rPr lang="uk-UA" dirty="0">
                <a:solidFill>
                  <a:schemeClr val="tx1"/>
                </a:solidFill>
                <a:latin typeface="Arial" panose="020B0604020202020204" pitchFamily="34" charset="0"/>
                <a:cs typeface="Arial" panose="020B0604020202020204" pitchFamily="34" charset="0"/>
              </a:rPr>
              <a:t> – процесу, що забезпечує заміну старих клітин на нові. </a:t>
            </a:r>
            <a:endParaRPr lang="uk-UA" dirty="0" smtClean="0">
              <a:solidFill>
                <a:schemeClr val="tx1"/>
              </a:solidFill>
              <a:latin typeface="Arial" panose="020B0604020202020204" pitchFamily="34" charset="0"/>
              <a:cs typeface="Arial" panose="020B0604020202020204" pitchFamily="34" charset="0"/>
            </a:endParaRPr>
          </a:p>
          <a:p>
            <a:pPr marL="0" indent="0">
              <a:buNone/>
            </a:pPr>
            <a:r>
              <a:rPr lang="uk-UA" b="1" i="1" dirty="0" smtClean="0">
                <a:solidFill>
                  <a:schemeClr val="accent1"/>
                </a:solidFill>
                <a:latin typeface="Arial" panose="020B0604020202020204" pitchFamily="34" charset="0"/>
                <a:cs typeface="Arial" panose="020B0604020202020204" pitchFamily="34" charset="0"/>
              </a:rPr>
              <a:t>Етапи </a:t>
            </a:r>
            <a:r>
              <a:rPr lang="uk-UA" b="1" i="1" dirty="0">
                <a:solidFill>
                  <a:schemeClr val="accent1"/>
                </a:solidFill>
                <a:latin typeface="Arial" panose="020B0604020202020204" pitchFamily="34" charset="0"/>
                <a:cs typeface="Arial" panose="020B0604020202020204" pitchFamily="34" charset="0"/>
              </a:rPr>
              <a:t>оновлення епідермісу</a:t>
            </a:r>
            <a:r>
              <a:rPr lang="uk-UA" b="1" i="1" dirty="0" smtClean="0">
                <a:solidFill>
                  <a:schemeClr val="accent1"/>
                </a:solidFill>
                <a:latin typeface="Arial" panose="020B0604020202020204" pitchFamily="34" charset="0"/>
                <a:cs typeface="Arial" panose="020B0604020202020204" pitchFamily="34" charset="0"/>
              </a:rPr>
              <a:t>:</a:t>
            </a:r>
          </a:p>
          <a:p>
            <a:pPr lvl="0"/>
            <a:r>
              <a:rPr lang="uk-UA" dirty="0">
                <a:solidFill>
                  <a:schemeClr val="tx1"/>
                </a:solidFill>
                <a:latin typeface="Arial" panose="020B0604020202020204" pitchFamily="34" charset="0"/>
                <a:cs typeface="Arial" panose="020B0604020202020204" pitchFamily="34" charset="0"/>
              </a:rPr>
              <a:t>У базальному шарі </a:t>
            </a:r>
            <a:r>
              <a:rPr lang="uk-UA" dirty="0" err="1">
                <a:solidFill>
                  <a:schemeClr val="tx1"/>
                </a:solidFill>
                <a:latin typeface="Arial" panose="020B0604020202020204" pitchFamily="34" charset="0"/>
                <a:cs typeface="Arial" panose="020B0604020202020204" pitchFamily="34" charset="0"/>
              </a:rPr>
              <a:t>кератиноцити</a:t>
            </a:r>
            <a:r>
              <a:rPr lang="uk-UA" dirty="0">
                <a:solidFill>
                  <a:schemeClr val="tx1"/>
                </a:solidFill>
                <a:latin typeface="Arial" panose="020B0604020202020204" pitchFamily="34" charset="0"/>
                <a:cs typeface="Arial" panose="020B0604020202020204" pitchFamily="34" charset="0"/>
              </a:rPr>
              <a:t> (базальні клітини) активно діляться й переміщаються нагору, утворюючи нові клітини. Вони мігрують вгору шарами епідермісу, в міру просування змінюючи свою структуру та функції.</a:t>
            </a:r>
          </a:p>
          <a:p>
            <a:pPr lvl="0"/>
            <a:r>
              <a:rPr lang="uk-UA" dirty="0">
                <a:solidFill>
                  <a:schemeClr val="tx1"/>
                </a:solidFill>
                <a:latin typeface="Arial" panose="020B0604020202020204" pitchFamily="34" charset="0"/>
                <a:cs typeface="Arial" panose="020B0604020202020204" pitchFamily="34" charset="0"/>
              </a:rPr>
              <a:t>У шипуватому шарі нові клітини починають синтезувати кератин та протеїн, які роблять клітини більш міцними та захищеними. Клітини починають втрачати свої ядра та органели.</a:t>
            </a:r>
          </a:p>
          <a:p>
            <a:pPr lvl="0"/>
            <a:r>
              <a:rPr lang="uk-UA" dirty="0">
                <a:solidFill>
                  <a:schemeClr val="tx1"/>
                </a:solidFill>
                <a:latin typeface="Arial" panose="020B0604020202020204" pitchFamily="34" charset="0"/>
                <a:cs typeface="Arial" panose="020B0604020202020204" pitchFamily="34" charset="0"/>
              </a:rPr>
              <a:t>У зернистому шарі клітини заповнюються зернистими матеріалами (ліпідами та ферментами), які допомагають зміцнити клітинні структури.</a:t>
            </a:r>
          </a:p>
          <a:p>
            <a:pPr lvl="0"/>
            <a:r>
              <a:rPr lang="uk-UA" dirty="0">
                <a:solidFill>
                  <a:schemeClr val="tx1"/>
                </a:solidFill>
                <a:latin typeface="Arial" panose="020B0604020202020204" pitchFamily="34" charset="0"/>
                <a:cs typeface="Arial" panose="020B0604020202020204" pitchFamily="34" charset="0"/>
              </a:rPr>
              <a:t>У роговому шарі клітини остаточно втрачають свої ядра та органели, що стали повністю заповненими кератином.</a:t>
            </a:r>
          </a:p>
          <a:p>
            <a:r>
              <a:rPr lang="uk-UA" dirty="0">
                <a:solidFill>
                  <a:schemeClr val="tx1"/>
                </a:solidFill>
                <a:latin typeface="Arial" panose="020B0604020202020204" pitchFamily="34" charset="0"/>
                <a:cs typeface="Arial" panose="020B0604020202020204" pitchFamily="34" charset="0"/>
              </a:rPr>
              <a:t>Останнім етапом є десквамація (відлущування). Старі відмерлі клітини рогового шару відлущуються з поверхні шкіри, що дозволяє видалити старі клітини та оновити поверхневий шар епідермісу.</a:t>
            </a:r>
            <a:endParaRPr lang="uk-UA" b="1" i="1" dirty="0">
              <a:solidFill>
                <a:schemeClr val="tx1"/>
              </a:solidFill>
              <a:latin typeface="Arial" panose="020B0604020202020204" pitchFamily="34" charset="0"/>
              <a:cs typeface="Arial" panose="020B0604020202020204" pitchFamily="34" charset="0"/>
            </a:endParaRPr>
          </a:p>
          <a:p>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32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latin typeface="Arial" panose="020B0604020202020204" pitchFamily="34" charset="0"/>
                <a:cs typeface="Arial" panose="020B0604020202020204" pitchFamily="34" charset="0"/>
              </a:rPr>
              <a:t>Відлущування</a:t>
            </a:r>
            <a:endParaRPr lang="uk-UA" dirty="0"/>
          </a:p>
        </p:txBody>
      </p:sp>
      <p:sp>
        <p:nvSpPr>
          <p:cNvPr id="3" name="Місце для вмісту 2"/>
          <p:cNvSpPr>
            <a:spLocks noGrp="1"/>
          </p:cNvSpPr>
          <p:nvPr>
            <p:ph idx="1"/>
          </p:nvPr>
        </p:nvSpPr>
        <p:spPr>
          <a:xfrm>
            <a:off x="474133" y="1357026"/>
            <a:ext cx="8596668" cy="4849810"/>
          </a:xfrm>
        </p:spPr>
        <p:txBody>
          <a:bodyPr>
            <a:normAutofit/>
          </a:bodyPr>
          <a:lstStyle/>
          <a:p>
            <a:r>
              <a:rPr lang="uk-UA" dirty="0">
                <a:solidFill>
                  <a:schemeClr val="tx1"/>
                </a:solidFill>
                <a:latin typeface="Arial" panose="020B0604020202020204" pitchFamily="34" charset="0"/>
                <a:cs typeface="Arial" panose="020B0604020202020204" pitchFamily="34" charset="0"/>
              </a:rPr>
              <a:t>Відлущування відбувається безперервно, підтримуючи постійне оновлення шкіри. </a:t>
            </a:r>
            <a:endParaRPr lang="uk-UA" dirty="0" smtClean="0">
              <a:solidFill>
                <a:schemeClr val="tx1"/>
              </a:solidFill>
              <a:latin typeface="Arial" panose="020B0604020202020204" pitchFamily="34" charset="0"/>
              <a:cs typeface="Arial" panose="020B0604020202020204" pitchFamily="34" charset="0"/>
            </a:endParaRPr>
          </a:p>
          <a:p>
            <a:pPr marL="0" indent="0">
              <a:buNone/>
            </a:pPr>
            <a:r>
              <a:rPr lang="uk-UA" b="1" i="1" dirty="0" smtClean="0">
                <a:solidFill>
                  <a:schemeClr val="accent1"/>
                </a:solidFill>
                <a:latin typeface="Arial" panose="020B0604020202020204" pitchFamily="34" charset="0"/>
                <a:cs typeface="Arial" panose="020B0604020202020204" pitchFamily="34" charset="0"/>
              </a:rPr>
              <a:t>Функції </a:t>
            </a:r>
            <a:r>
              <a:rPr lang="uk-UA" b="1" i="1" dirty="0">
                <a:solidFill>
                  <a:schemeClr val="accent1"/>
                </a:solidFill>
                <a:latin typeface="Arial" panose="020B0604020202020204" pitchFamily="34" charset="0"/>
                <a:cs typeface="Arial" panose="020B0604020202020204" pitchFamily="34" charset="0"/>
              </a:rPr>
              <a:t>відлущування:</a:t>
            </a:r>
          </a:p>
          <a:p>
            <a:pPr lvl="0"/>
            <a:r>
              <a:rPr lang="uk-UA" dirty="0">
                <a:solidFill>
                  <a:schemeClr val="tx1"/>
                </a:solidFill>
                <a:latin typeface="Arial" panose="020B0604020202020204" pitchFamily="34" charset="0"/>
                <a:cs typeface="Arial" panose="020B0604020202020204" pitchFamily="34" charset="0"/>
              </a:rPr>
              <a:t>очищення пор. Процес відлущування допомагає очищати пори шкіри, видаляючи забруднення, надлишок </a:t>
            </a:r>
            <a:r>
              <a:rPr lang="uk-UA" dirty="0" err="1">
                <a:solidFill>
                  <a:schemeClr val="tx1"/>
                </a:solidFill>
                <a:latin typeface="Arial" panose="020B0604020202020204" pitchFamily="34" charset="0"/>
                <a:cs typeface="Arial" panose="020B0604020202020204" pitchFamily="34" charset="0"/>
              </a:rPr>
              <a:t>себуму</a:t>
            </a:r>
            <a:r>
              <a:rPr lang="uk-UA" dirty="0">
                <a:solidFill>
                  <a:schemeClr val="tx1"/>
                </a:solidFill>
                <a:latin typeface="Arial" panose="020B0604020202020204" pitchFamily="34" charset="0"/>
                <a:cs typeface="Arial" panose="020B0604020202020204" pitchFamily="34" charset="0"/>
              </a:rPr>
              <a:t> (шкірного сала) та мертві клітини, які можуть призводити до забивання пор та появи </a:t>
            </a:r>
            <a:r>
              <a:rPr lang="uk-UA" dirty="0" err="1">
                <a:solidFill>
                  <a:schemeClr val="tx1"/>
                </a:solidFill>
                <a:latin typeface="Arial" panose="020B0604020202020204" pitchFamily="34" charset="0"/>
                <a:cs typeface="Arial" panose="020B0604020202020204" pitchFamily="34" charset="0"/>
              </a:rPr>
              <a:t>акне</a:t>
            </a:r>
            <a:r>
              <a:rPr lang="uk-UA" dirty="0">
                <a:solidFill>
                  <a:schemeClr val="tx1"/>
                </a:solidFill>
                <a:latin typeface="Arial" panose="020B0604020202020204" pitchFamily="34" charset="0"/>
                <a:cs typeface="Arial" panose="020B0604020202020204" pitchFamily="34" charset="0"/>
              </a:rPr>
              <a:t>;</a:t>
            </a:r>
          </a:p>
          <a:p>
            <a:pPr lvl="0"/>
            <a:r>
              <a:rPr lang="uk-UA" dirty="0">
                <a:solidFill>
                  <a:schemeClr val="tx1"/>
                </a:solidFill>
                <a:latin typeface="Arial" panose="020B0604020202020204" pitchFamily="34" charset="0"/>
                <a:cs typeface="Arial" panose="020B0604020202020204" pitchFamily="34" charset="0"/>
              </a:rPr>
              <a:t>стимуляція регенерації. Відлущування стимулює регенерацію шкіри, оскільки видалення старих клітин з поверхні дозволяє новим клітинам піднятися назовні та замінити їх;</a:t>
            </a:r>
          </a:p>
          <a:p>
            <a:r>
              <a:rPr lang="uk-UA" dirty="0">
                <a:solidFill>
                  <a:schemeClr val="tx1"/>
                </a:solidFill>
                <a:latin typeface="Arial" panose="020B0604020202020204" pitchFamily="34" charset="0"/>
                <a:cs typeface="Arial" panose="020B0604020202020204" pitchFamily="34" charset="0"/>
              </a:rPr>
              <a:t>покращення текстури шкіри. Регулярне відлущування згладжує поверхню шкіри, видаляючи шорсткості та нерівності</a:t>
            </a:r>
            <a:r>
              <a:rPr lang="uk-UA" dirty="0" smtClean="0">
                <a:solidFill>
                  <a:schemeClr val="tx1"/>
                </a:solidFill>
                <a:latin typeface="Arial" panose="020B0604020202020204" pitchFamily="34" charset="0"/>
                <a:cs typeface="Arial" panose="020B0604020202020204" pitchFamily="34" charset="0"/>
              </a:rPr>
              <a:t>.</a:t>
            </a:r>
          </a:p>
          <a:p>
            <a:pPr marL="0" indent="0">
              <a:buNone/>
            </a:pPr>
            <a:r>
              <a:rPr lang="uk-UA" dirty="0">
                <a:solidFill>
                  <a:schemeClr val="tx1"/>
                </a:solidFill>
                <a:latin typeface="Arial" panose="020B0604020202020204" pitchFamily="34" charset="0"/>
                <a:cs typeface="Arial" panose="020B0604020202020204" pitchFamily="34" charset="0"/>
              </a:rPr>
              <a:t>Відлущування допомагає покращити проникнення та ефективність шкірних продуктів (наприклад, зволожувальних засобів або препаратів з активними інгредієнтами). Видалення шару клітин, що відлущуються, дозволяє активним компонентам проникати глибше в шкіру й працювати більш ефективно.</a:t>
            </a:r>
          </a:p>
          <a:p>
            <a:endParaRPr lang="uk-U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476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3057</TotalTime>
  <Words>2289</Words>
  <Application>Microsoft Office PowerPoint</Application>
  <PresentationFormat>Широкий екран</PresentationFormat>
  <Paragraphs>215</Paragraphs>
  <Slides>33</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33</vt:i4>
      </vt:variant>
    </vt:vector>
  </HeadingPairs>
  <TitlesOfParts>
    <vt:vector size="38" baseType="lpstr">
      <vt:lpstr>Arial</vt:lpstr>
      <vt:lpstr>PT Serif</vt:lpstr>
      <vt:lpstr>Trebuchet MS</vt:lpstr>
      <vt:lpstr>Wingdings 3</vt:lpstr>
      <vt:lpstr>Грань</vt:lpstr>
      <vt:lpstr>Шкіра.  Прояви та новоутворення</vt:lpstr>
      <vt:lpstr>Будова шкіри </vt:lpstr>
      <vt:lpstr>Епідерміс</vt:lpstr>
      <vt:lpstr>Презентація PowerPoint</vt:lpstr>
      <vt:lpstr>Функції епідермісу</vt:lpstr>
      <vt:lpstr>Епідерміс</vt:lpstr>
      <vt:lpstr>Презентація PowerPoint</vt:lpstr>
      <vt:lpstr>Як відбувається оновлення епідермісу? </vt:lpstr>
      <vt:lpstr>Відлущування</vt:lpstr>
      <vt:lpstr>Зміни в епідермісі </vt:lpstr>
      <vt:lpstr>Зміни в епідермісі  </vt:lpstr>
      <vt:lpstr>Презентація PowerPoint</vt:lpstr>
      <vt:lpstr>Презентація PowerPoint</vt:lpstr>
      <vt:lpstr>Презентація PowerPoint</vt:lpstr>
      <vt:lpstr>Презентація PowerPoint</vt:lpstr>
      <vt:lpstr>Дерма</vt:lpstr>
      <vt:lpstr>Що таке дерма? </vt:lpstr>
      <vt:lpstr>Функції дерми</vt:lpstr>
      <vt:lpstr>Інші функції дерми</vt:lpstr>
      <vt:lpstr>Гіподерма</vt:lpstr>
      <vt:lpstr>Що таке гіподерма</vt:lpstr>
      <vt:lpstr>Будова гіподерми (підшкірно-жирової клітковини)</vt:lpstr>
      <vt:lpstr>Функції дерми</vt:lpstr>
      <vt:lpstr>Інші функції дерми</vt:lpstr>
      <vt:lpstr>Целюліт – це хвороба чи просто косметичний дефект</vt:lpstr>
      <vt:lpstr>Целюліт – це хвороба чи просто косметичний дефект</vt:lpstr>
      <vt:lpstr>Чинники, що сприяють розвитку целюліту:</vt:lpstr>
      <vt:lpstr>Новоутворення шкіри</vt:lpstr>
      <vt:lpstr>Де розвиваються новоутворення шкіри? </vt:lpstr>
      <vt:lpstr>Волосся</vt:lpstr>
      <vt:lpstr>Волосся</vt:lpstr>
      <vt:lpstr>Презентація PowerPoint</vt:lpstr>
      <vt:lpstr>Використана література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Шкіра</dc:title>
  <dc:creator>admin</dc:creator>
  <cp:lastModifiedBy>admin</cp:lastModifiedBy>
  <cp:revision>20</cp:revision>
  <dcterms:created xsi:type="dcterms:W3CDTF">2026-02-10T07:24:43Z</dcterms:created>
  <dcterms:modified xsi:type="dcterms:W3CDTF">2026-02-12T10:29:41Z</dcterms:modified>
</cp:coreProperties>
</file>