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7" r:id="rId2"/>
    <p:sldId id="274" r:id="rId3"/>
    <p:sldId id="284" r:id="rId4"/>
    <p:sldId id="285" r:id="rId5"/>
    <p:sldId id="287" r:id="rId6"/>
    <p:sldId id="288" r:id="rId7"/>
    <p:sldId id="289" r:id="rId8"/>
    <p:sldId id="290" r:id="rId9"/>
    <p:sldId id="291" r:id="rId10"/>
    <p:sldId id="293" r:id="rId11"/>
    <p:sldId id="294" r:id="rId12"/>
    <p:sldId id="295" r:id="rId13"/>
    <p:sldId id="296" r:id="rId14"/>
    <p:sldId id="297" r:id="rId15"/>
    <p:sldId id="299" r:id="rId16"/>
    <p:sldId id="300" r:id="rId17"/>
    <p:sldId id="301" r:id="rId18"/>
    <p:sldId id="302" r:id="rId19"/>
    <p:sldId id="303" r:id="rId20"/>
    <p:sldId id="304" r:id="rId21"/>
    <p:sldId id="283" r:id="rId22"/>
    <p:sldId id="280" r:id="rId23"/>
    <p:sldId id="281" r:id="rId24"/>
    <p:sldId id="282" r:id="rId25"/>
    <p:sldId id="266" r:id="rId26"/>
  </p:sldIdLst>
  <p:sldSz cx="9144000" cy="6858000" type="screen4x3"/>
  <p:notesSz cx="6735763" cy="9869488"/>
  <p:defaultTextStyle>
    <a:defPPr>
      <a:defRPr lang="ru-RU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15"/>
    <p:restoredTop sz="94694"/>
  </p:normalViewPr>
  <p:slideViewPr>
    <p:cSldViewPr showGuides="1">
      <p:cViewPr varScale="1">
        <p:scale>
          <a:sx n="105" d="100"/>
          <a:sy n="105" d="100"/>
        </p:scale>
        <p:origin x="184" y="5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#1">
  <dgm:title val=""/>
  <dgm:desc val=""/>
  <dgm:catLst>
    <dgm:cat type="accent1" pri="11300"/>
  </dgm:catLst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3#9">
  <dgm:title val=""/>
  <dgm:desc val=""/>
  <dgm:catLst>
    <dgm:cat type="accent1" pri="11300"/>
  </dgm:catLst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#2">
  <dgm:title val=""/>
  <dgm:desc val=""/>
  <dgm:catLst>
    <dgm:cat type="accent1" pri="11300"/>
  </dgm:catLst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#3">
  <dgm:title val=""/>
  <dgm:desc val=""/>
  <dgm:catLst>
    <dgm:cat type="accent1" pri="11300"/>
  </dgm:catLst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#4">
  <dgm:title val=""/>
  <dgm:desc val=""/>
  <dgm:catLst>
    <dgm:cat type="accent1" pri="11300"/>
  </dgm:catLst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3#5">
  <dgm:title val=""/>
  <dgm:desc val=""/>
  <dgm:catLst>
    <dgm:cat type="accent1" pri="11300"/>
  </dgm:catLst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3#6">
  <dgm:title val=""/>
  <dgm:desc val=""/>
  <dgm:catLst>
    <dgm:cat type="accent1" pri="11300"/>
  </dgm:catLst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3#7">
  <dgm:title val=""/>
  <dgm:desc val=""/>
  <dgm:catLst>
    <dgm:cat type="accent1" pri="11300"/>
  </dgm:catLst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3#8">
  <dgm:title val=""/>
  <dgm:desc val=""/>
  <dgm:catLst>
    <dgm:cat type="accent1" pri="11300"/>
  </dgm:catLst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4C6AD2-D3A3-4DC9-95E8-AC7EF6338DFB}" type="doc">
      <dgm:prSet loTypeId="urn:microsoft.com/office/officeart/2005/8/layout/process1" loCatId="process" qsTypeId="urn:microsoft.com/office/officeart/2005/8/quickstyle/3d2#1" qsCatId="3D" csTypeId="urn:microsoft.com/office/officeart/2005/8/colors/accent1_3#1" csCatId="accent1" phldr="1"/>
      <dgm:spPr/>
      <dgm:t>
        <a:bodyPr/>
        <a:lstStyle/>
        <a:p>
          <a:endParaRPr lang="ru-RU"/>
        </a:p>
      </dgm:t>
    </dgm:pt>
    <dgm:pt modelId="{56175AF9-5B48-4A7F-9782-CA91AA1DE9BB}">
      <dgm:prSet phldrT="[Текст]" custT="1"/>
      <dgm:spPr/>
      <dgm:t>
        <a:bodyPr/>
        <a:lstStyle/>
        <a:p>
          <a:pPr rtl="0"/>
          <a:r>
            <a:rPr kumimoji="0" lang="uk-UA" sz="1800" b="1" i="0" u="none" strike="noStrike" cap="none" normalizeH="0" baseline="0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Значні втрати часу (непродуктивного характеру) в ході комунікаційної взаємодії</a:t>
          </a:r>
          <a:endParaRPr lang="uk-UA" sz="1800" b="1" noProof="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07575F-8761-4D62-8DA2-4886D4999EE8}" type="parTrans" cxnId="{654EB67D-73F7-4283-B6F1-0604920D4FF9}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AFC49F-6508-4EB4-A247-A3B35F30D398}" type="sibTrans" cxnId="{654EB67D-73F7-4283-B6F1-0604920D4FF9}">
      <dgm:prSet custT="1"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91C499-0039-4A90-BBBF-426CC33DAD4D}">
      <dgm:prSet custT="1"/>
      <dgm:spPr/>
      <dgm:t>
        <a:bodyPr/>
        <a:lstStyle/>
        <a:p>
          <a:pPr rtl="0"/>
          <a:r>
            <a:rPr kumimoji="0" lang="uk-UA" sz="1800" b="1" i="0" u="none" strike="noStrike" cap="none" normalizeH="0" baseline="0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за даними експертних досліджень керівники втрачають понад 75-95 % часу на комунікації</a:t>
          </a:r>
          <a:endParaRPr kumimoji="0" lang="uk-UA" sz="1800" b="1" i="0" u="none" strike="noStrike" cap="none" normalizeH="0" baseline="0" noProof="0" dirty="0">
            <a:solidFill>
              <a:srgbClr val="00000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741E7D-BC1B-4876-A668-2222AD33062E}" type="parTrans" cxnId="{C0B3E85D-06AB-478C-8D7E-643E25D8C5B2}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B746C2-839A-4888-B380-091900E01C76}" type="sibTrans" cxnId="{C0B3E85D-06AB-478C-8D7E-643E25D8C5B2}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F5FDA5-9A11-4C46-9C31-169AF0B68801}" type="pres">
      <dgm:prSet presAssocID="{334C6AD2-D3A3-4DC9-95E8-AC7EF6338DFB}" presName="Name0" presStyleCnt="0">
        <dgm:presLayoutVars>
          <dgm:dir/>
          <dgm:resizeHandles val="exact"/>
        </dgm:presLayoutVars>
      </dgm:prSet>
      <dgm:spPr/>
    </dgm:pt>
    <dgm:pt modelId="{95BB7F00-5BF6-47DF-A57A-60DAAFA04DA6}" type="pres">
      <dgm:prSet presAssocID="{56175AF9-5B48-4A7F-9782-CA91AA1DE9BB}" presName="node" presStyleLbl="node1" presStyleIdx="0" presStyleCnt="2" custScaleX="93271">
        <dgm:presLayoutVars>
          <dgm:bulletEnabled val="1"/>
        </dgm:presLayoutVars>
      </dgm:prSet>
      <dgm:spPr/>
    </dgm:pt>
    <dgm:pt modelId="{5EA301F9-3059-440B-B240-4115773AC558}" type="pres">
      <dgm:prSet presAssocID="{99AFC49F-6508-4EB4-A247-A3B35F30D398}" presName="sibTrans" presStyleLbl="sibTrans2D1" presStyleIdx="0" presStyleCnt="1" custScaleX="146420"/>
      <dgm:spPr/>
    </dgm:pt>
    <dgm:pt modelId="{5938E605-6AC9-4F76-BB1D-4BDFBF491041}" type="pres">
      <dgm:prSet presAssocID="{99AFC49F-6508-4EB4-A247-A3B35F30D398}" presName="connectorText" presStyleLbl="sibTrans2D1" presStyleIdx="0" presStyleCnt="1"/>
      <dgm:spPr/>
    </dgm:pt>
    <dgm:pt modelId="{083A865C-DE8E-45A9-B7C3-114FBE047BF8}" type="pres">
      <dgm:prSet presAssocID="{5991C499-0039-4A90-BBBF-426CC33DAD4D}" presName="node" presStyleLbl="node1" presStyleIdx="1" presStyleCnt="2">
        <dgm:presLayoutVars>
          <dgm:bulletEnabled val="1"/>
        </dgm:presLayoutVars>
      </dgm:prSet>
      <dgm:spPr/>
    </dgm:pt>
  </dgm:ptLst>
  <dgm:cxnLst>
    <dgm:cxn modelId="{8F019432-E8DC-4B15-B0DC-272601367F70}" type="presOf" srcId="{56175AF9-5B48-4A7F-9782-CA91AA1DE9BB}" destId="{95BB7F00-5BF6-47DF-A57A-60DAAFA04DA6}" srcOrd="0" destOrd="0" presId="urn:microsoft.com/office/officeart/2005/8/layout/process1"/>
    <dgm:cxn modelId="{5F30385C-8A83-496B-877B-2BBA2A2541D3}" type="presOf" srcId="{334C6AD2-D3A3-4DC9-95E8-AC7EF6338DFB}" destId="{B7F5FDA5-9A11-4C46-9C31-169AF0B68801}" srcOrd="0" destOrd="0" presId="urn:microsoft.com/office/officeart/2005/8/layout/process1"/>
    <dgm:cxn modelId="{C0B3E85D-06AB-478C-8D7E-643E25D8C5B2}" srcId="{334C6AD2-D3A3-4DC9-95E8-AC7EF6338DFB}" destId="{5991C499-0039-4A90-BBBF-426CC33DAD4D}" srcOrd="1" destOrd="0" parTransId="{40741E7D-BC1B-4876-A668-2222AD33062E}" sibTransId="{30B746C2-839A-4888-B380-091900E01C76}"/>
    <dgm:cxn modelId="{654EB67D-73F7-4283-B6F1-0604920D4FF9}" srcId="{334C6AD2-D3A3-4DC9-95E8-AC7EF6338DFB}" destId="{56175AF9-5B48-4A7F-9782-CA91AA1DE9BB}" srcOrd="0" destOrd="0" parTransId="{E907575F-8761-4D62-8DA2-4886D4999EE8}" sibTransId="{99AFC49F-6508-4EB4-A247-A3B35F30D398}"/>
    <dgm:cxn modelId="{384DB588-41AB-47DC-9954-8F906787F1CF}" type="presOf" srcId="{99AFC49F-6508-4EB4-A247-A3B35F30D398}" destId="{5EA301F9-3059-440B-B240-4115773AC558}" srcOrd="0" destOrd="0" presId="urn:microsoft.com/office/officeart/2005/8/layout/process1"/>
    <dgm:cxn modelId="{BC33C290-D6B9-4143-ABFB-C45D6DD996B8}" type="presOf" srcId="{99AFC49F-6508-4EB4-A247-A3B35F30D398}" destId="{5938E605-6AC9-4F76-BB1D-4BDFBF491041}" srcOrd="1" destOrd="0" presId="urn:microsoft.com/office/officeart/2005/8/layout/process1"/>
    <dgm:cxn modelId="{50AD759C-4853-4029-9241-70C5EF771D68}" type="presOf" srcId="{5991C499-0039-4A90-BBBF-426CC33DAD4D}" destId="{083A865C-DE8E-45A9-B7C3-114FBE047BF8}" srcOrd="0" destOrd="0" presId="urn:microsoft.com/office/officeart/2005/8/layout/process1"/>
    <dgm:cxn modelId="{BAC75206-3DBC-4433-ACEF-D22BEE573183}" type="presParOf" srcId="{B7F5FDA5-9A11-4C46-9C31-169AF0B68801}" destId="{95BB7F00-5BF6-47DF-A57A-60DAAFA04DA6}" srcOrd="0" destOrd="0" presId="urn:microsoft.com/office/officeart/2005/8/layout/process1"/>
    <dgm:cxn modelId="{6E22EA44-6E8B-490B-AED1-BDC10CE213F5}" type="presParOf" srcId="{B7F5FDA5-9A11-4C46-9C31-169AF0B68801}" destId="{5EA301F9-3059-440B-B240-4115773AC558}" srcOrd="1" destOrd="0" presId="urn:microsoft.com/office/officeart/2005/8/layout/process1"/>
    <dgm:cxn modelId="{F49D98C2-F696-4EEF-90CB-A26832C493FB}" type="presParOf" srcId="{5EA301F9-3059-440B-B240-4115773AC558}" destId="{5938E605-6AC9-4F76-BB1D-4BDFBF491041}" srcOrd="0" destOrd="0" presId="urn:microsoft.com/office/officeart/2005/8/layout/process1"/>
    <dgm:cxn modelId="{C5FF6BBD-DB28-4890-B531-77EF52735FFD}" type="presParOf" srcId="{B7F5FDA5-9A11-4C46-9C31-169AF0B68801}" destId="{083A865C-DE8E-45A9-B7C3-114FBE047BF8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34C6AD2-D3A3-4DC9-95E8-AC7EF6338DFB}" type="doc">
      <dgm:prSet loTypeId="urn:microsoft.com/office/officeart/2005/8/layout/process1" loCatId="process" qsTypeId="urn:microsoft.com/office/officeart/2005/8/quickstyle/3d2#9" qsCatId="3D" csTypeId="urn:microsoft.com/office/officeart/2005/8/colors/accent1_3#9" csCatId="accent1" phldr="1"/>
      <dgm:spPr/>
      <dgm:t>
        <a:bodyPr/>
        <a:lstStyle/>
        <a:p>
          <a:endParaRPr lang="ru-RU"/>
        </a:p>
      </dgm:t>
    </dgm:pt>
    <dgm:pt modelId="{56175AF9-5B48-4A7F-9782-CA91AA1DE9BB}">
      <dgm:prSet phldrT="[Текст]" custT="1"/>
      <dgm:spPr/>
      <dgm:t>
        <a:bodyPr/>
        <a:lstStyle/>
        <a:p>
          <a:pPr rtl="0"/>
          <a:r>
            <a:rPr lang="uk-UA" sz="1800" b="1" dirty="0"/>
            <a:t>Комунікаційний канал </a:t>
          </a:r>
          <a:r>
            <a:rPr lang="uk-UA" sz="1800" dirty="0"/>
            <a:t>- реальна або уявна лінія зв’язку (контакту), за якою повідомлення рухаються від </a:t>
          </a:r>
          <a:r>
            <a:rPr lang="uk-UA" sz="1800" dirty="0" err="1"/>
            <a:t>комунікатора</a:t>
          </a:r>
          <a:r>
            <a:rPr lang="uk-UA" sz="1800" dirty="0"/>
            <a:t> до реципієнта</a:t>
          </a:r>
          <a:endParaRPr lang="uk-UA" sz="1800" noProof="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07575F-8761-4D62-8DA2-4886D4999EE8}" type="parTrans" cxnId="{654EB67D-73F7-4283-B6F1-0604920D4FF9}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AFC49F-6508-4EB4-A247-A3B35F30D398}" type="sibTrans" cxnId="{654EB67D-73F7-4283-B6F1-0604920D4FF9}">
      <dgm:prSet custT="1"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F5FDA5-9A11-4C46-9C31-169AF0B68801}" type="pres">
      <dgm:prSet presAssocID="{334C6AD2-D3A3-4DC9-95E8-AC7EF6338DFB}" presName="Name0" presStyleCnt="0">
        <dgm:presLayoutVars>
          <dgm:dir/>
          <dgm:resizeHandles val="exact"/>
        </dgm:presLayoutVars>
      </dgm:prSet>
      <dgm:spPr/>
    </dgm:pt>
    <dgm:pt modelId="{95BB7F00-5BF6-47DF-A57A-60DAAFA04DA6}" type="pres">
      <dgm:prSet presAssocID="{56175AF9-5B48-4A7F-9782-CA91AA1DE9BB}" presName="node" presStyleLbl="node1" presStyleIdx="0" presStyleCnt="1" custScaleX="95757">
        <dgm:presLayoutVars>
          <dgm:bulletEnabled val="1"/>
        </dgm:presLayoutVars>
      </dgm:prSet>
      <dgm:spPr/>
    </dgm:pt>
  </dgm:ptLst>
  <dgm:cxnLst>
    <dgm:cxn modelId="{654EB67D-73F7-4283-B6F1-0604920D4FF9}" srcId="{334C6AD2-D3A3-4DC9-95E8-AC7EF6338DFB}" destId="{56175AF9-5B48-4A7F-9782-CA91AA1DE9BB}" srcOrd="0" destOrd="0" parTransId="{E907575F-8761-4D62-8DA2-4886D4999EE8}" sibTransId="{99AFC49F-6508-4EB4-A247-A3B35F30D398}"/>
    <dgm:cxn modelId="{C0CE15C9-8F7B-4B28-86A9-D3CC37D51B23}" type="presOf" srcId="{334C6AD2-D3A3-4DC9-95E8-AC7EF6338DFB}" destId="{B7F5FDA5-9A11-4C46-9C31-169AF0B68801}" srcOrd="0" destOrd="0" presId="urn:microsoft.com/office/officeart/2005/8/layout/process1"/>
    <dgm:cxn modelId="{49A98CE6-F220-4AE5-B177-9CA2FA1D8F3B}" type="presOf" srcId="{56175AF9-5B48-4A7F-9782-CA91AA1DE9BB}" destId="{95BB7F00-5BF6-47DF-A57A-60DAAFA04DA6}" srcOrd="0" destOrd="0" presId="urn:microsoft.com/office/officeart/2005/8/layout/process1"/>
    <dgm:cxn modelId="{8B108A0F-203D-4E20-94D8-C10671A14C5A}" type="presParOf" srcId="{B7F5FDA5-9A11-4C46-9C31-169AF0B68801}" destId="{95BB7F00-5BF6-47DF-A57A-60DAAFA04DA6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4C6AD2-D3A3-4DC9-95E8-AC7EF6338DFB}" type="doc">
      <dgm:prSet loTypeId="urn:microsoft.com/office/officeart/2005/8/layout/process1" loCatId="process" qsTypeId="urn:microsoft.com/office/officeart/2005/8/quickstyle/3d2#2" qsCatId="3D" csTypeId="urn:microsoft.com/office/officeart/2005/8/colors/accent1_3#2" csCatId="accent1" phldr="1"/>
      <dgm:spPr/>
      <dgm:t>
        <a:bodyPr/>
        <a:lstStyle/>
        <a:p>
          <a:endParaRPr lang="ru-RU"/>
        </a:p>
      </dgm:t>
    </dgm:pt>
    <dgm:pt modelId="{56175AF9-5B48-4A7F-9782-CA91AA1DE9BB}">
      <dgm:prSet phldrT="[Текст]" custT="1"/>
      <dgm:sp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</dgm:spPr>
      <dgm:t>
        <a:bodyPr/>
        <a:lstStyle/>
        <a:p>
          <a:pPr rtl="0"/>
          <a:r>
            <a:rPr kumimoji="0" lang="uk-UA" sz="1800" b="1" i="0" u="none" strike="noStrike" cap="none" normalizeH="0" baseline="0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Комунікація є головним фактором ефективності управління</a:t>
          </a:r>
          <a:endParaRPr lang="uk-UA" sz="1800" b="1" noProof="0" dirty="0">
            <a:solidFill>
              <a:srgbClr val="000000"/>
            </a:solidFill>
          </a:endParaRPr>
        </a:p>
      </dgm:t>
    </dgm:pt>
    <dgm:pt modelId="{E907575F-8761-4D62-8DA2-4886D4999EE8}" type="parTrans" cxnId="{654EB67D-73F7-4283-B6F1-0604920D4FF9}">
      <dgm:prSet/>
      <dgm:spPr/>
      <dgm:t>
        <a:bodyPr/>
        <a:lstStyle/>
        <a:p>
          <a:endParaRPr lang="uk-UA" sz="1800" noProof="0">
            <a:solidFill>
              <a:srgbClr val="000000"/>
            </a:solidFill>
          </a:endParaRPr>
        </a:p>
      </dgm:t>
    </dgm:pt>
    <dgm:pt modelId="{99AFC49F-6508-4EB4-A247-A3B35F30D398}" type="sibTrans" cxnId="{654EB67D-73F7-4283-B6F1-0604920D4FF9}">
      <dgm:prSet custT="1"/>
      <dgm:sp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</dgm:spPr>
      <dgm:t>
        <a:bodyPr/>
        <a:lstStyle/>
        <a:p>
          <a:endParaRPr lang="uk-UA" sz="1800" noProof="0">
            <a:solidFill>
              <a:srgbClr val="000000"/>
            </a:solidFill>
          </a:endParaRPr>
        </a:p>
      </dgm:t>
    </dgm:pt>
    <dgm:pt modelId="{5991C499-0039-4A90-BBBF-426CC33DAD4D}">
      <dgm:prSet custT="1"/>
      <dgm:sp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</dgm:spPr>
      <dgm:t>
        <a:bodyPr/>
        <a:lstStyle/>
        <a:p>
          <a:pPr rtl="0"/>
          <a:r>
            <a:rPr kumimoji="0" lang="uk-UA" sz="1700" b="1" i="0" u="none" strike="noStrike" cap="none" normalizeH="0" baseline="0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63 % англійських, 73 % американських, 85 % японських керівників виділяють комунікацію як головну умову на шляху досягнення ефективності діяльності їх підприємств</a:t>
          </a:r>
          <a:endParaRPr kumimoji="0" lang="uk-UA" sz="1700" b="1" i="0" u="none" strike="noStrike" cap="none" normalizeH="0" baseline="0" noProof="0" dirty="0">
            <a:solidFill>
              <a:srgbClr val="000000"/>
            </a:solidFill>
            <a:effectLst/>
            <a:latin typeface="Arial" panose="020B0604020202020204" pitchFamily="34" charset="0"/>
          </a:endParaRPr>
        </a:p>
      </dgm:t>
    </dgm:pt>
    <dgm:pt modelId="{40741E7D-BC1B-4876-A668-2222AD33062E}" type="parTrans" cxnId="{C0B3E85D-06AB-478C-8D7E-643E25D8C5B2}">
      <dgm:prSet/>
      <dgm:spPr/>
      <dgm:t>
        <a:bodyPr/>
        <a:lstStyle/>
        <a:p>
          <a:endParaRPr lang="uk-UA" sz="1800" noProof="0">
            <a:solidFill>
              <a:srgbClr val="000000"/>
            </a:solidFill>
          </a:endParaRPr>
        </a:p>
      </dgm:t>
    </dgm:pt>
    <dgm:pt modelId="{30B746C2-839A-4888-B380-091900E01C76}" type="sibTrans" cxnId="{C0B3E85D-06AB-478C-8D7E-643E25D8C5B2}">
      <dgm:prSet/>
      <dgm:spPr/>
      <dgm:t>
        <a:bodyPr/>
        <a:lstStyle/>
        <a:p>
          <a:endParaRPr lang="uk-UA" sz="1800" noProof="0">
            <a:solidFill>
              <a:srgbClr val="000000"/>
            </a:solidFill>
          </a:endParaRPr>
        </a:p>
      </dgm:t>
    </dgm:pt>
    <dgm:pt modelId="{B7F5FDA5-9A11-4C46-9C31-169AF0B68801}" type="pres">
      <dgm:prSet presAssocID="{334C6AD2-D3A3-4DC9-95E8-AC7EF6338DFB}" presName="Name0" presStyleCnt="0">
        <dgm:presLayoutVars>
          <dgm:dir/>
          <dgm:resizeHandles val="exact"/>
        </dgm:presLayoutVars>
      </dgm:prSet>
      <dgm:spPr/>
    </dgm:pt>
    <dgm:pt modelId="{95BB7F00-5BF6-47DF-A57A-60DAAFA04DA6}" type="pres">
      <dgm:prSet presAssocID="{56175AF9-5B48-4A7F-9782-CA91AA1DE9BB}" presName="node" presStyleLbl="node1" presStyleIdx="0" presStyleCnt="2" custScaleX="93243">
        <dgm:presLayoutVars>
          <dgm:bulletEnabled val="1"/>
        </dgm:presLayoutVars>
      </dgm:prSet>
      <dgm:spPr/>
    </dgm:pt>
    <dgm:pt modelId="{5EA301F9-3059-440B-B240-4115773AC558}" type="pres">
      <dgm:prSet presAssocID="{99AFC49F-6508-4EB4-A247-A3B35F30D398}" presName="sibTrans" presStyleLbl="sibTrans2D1" presStyleIdx="0" presStyleCnt="1" custScaleX="146528"/>
      <dgm:spPr/>
    </dgm:pt>
    <dgm:pt modelId="{5938E605-6AC9-4F76-BB1D-4BDFBF491041}" type="pres">
      <dgm:prSet presAssocID="{99AFC49F-6508-4EB4-A247-A3B35F30D398}" presName="connectorText" presStyleLbl="sibTrans2D1" presStyleIdx="0" presStyleCnt="1"/>
      <dgm:spPr/>
    </dgm:pt>
    <dgm:pt modelId="{083A865C-DE8E-45A9-B7C3-114FBE047BF8}" type="pres">
      <dgm:prSet presAssocID="{5991C499-0039-4A90-BBBF-426CC33DAD4D}" presName="node" presStyleLbl="node1" presStyleIdx="1" presStyleCnt="2">
        <dgm:presLayoutVars>
          <dgm:bulletEnabled val="1"/>
        </dgm:presLayoutVars>
      </dgm:prSet>
      <dgm:spPr/>
    </dgm:pt>
  </dgm:ptLst>
  <dgm:cxnLst>
    <dgm:cxn modelId="{8AB7623E-743D-4796-A157-F6D15FEB9A73}" type="presOf" srcId="{5991C499-0039-4A90-BBBF-426CC33DAD4D}" destId="{083A865C-DE8E-45A9-B7C3-114FBE047BF8}" srcOrd="0" destOrd="0" presId="urn:microsoft.com/office/officeart/2005/8/layout/process1"/>
    <dgm:cxn modelId="{432F153F-3CD6-4E3E-8DB2-DCE43DC19E10}" type="presOf" srcId="{99AFC49F-6508-4EB4-A247-A3B35F30D398}" destId="{5EA301F9-3059-440B-B240-4115773AC558}" srcOrd="0" destOrd="0" presId="urn:microsoft.com/office/officeart/2005/8/layout/process1"/>
    <dgm:cxn modelId="{C0B3E85D-06AB-478C-8D7E-643E25D8C5B2}" srcId="{334C6AD2-D3A3-4DC9-95E8-AC7EF6338DFB}" destId="{5991C499-0039-4A90-BBBF-426CC33DAD4D}" srcOrd="1" destOrd="0" parTransId="{40741E7D-BC1B-4876-A668-2222AD33062E}" sibTransId="{30B746C2-839A-4888-B380-091900E01C76}"/>
    <dgm:cxn modelId="{654EB67D-73F7-4283-B6F1-0604920D4FF9}" srcId="{334C6AD2-D3A3-4DC9-95E8-AC7EF6338DFB}" destId="{56175AF9-5B48-4A7F-9782-CA91AA1DE9BB}" srcOrd="0" destOrd="0" parTransId="{E907575F-8761-4D62-8DA2-4886D4999EE8}" sibTransId="{99AFC49F-6508-4EB4-A247-A3B35F30D398}"/>
    <dgm:cxn modelId="{A92A2AAC-857A-4532-BC3D-5693F3B61DA3}" type="presOf" srcId="{334C6AD2-D3A3-4DC9-95E8-AC7EF6338DFB}" destId="{B7F5FDA5-9A11-4C46-9C31-169AF0B68801}" srcOrd="0" destOrd="0" presId="urn:microsoft.com/office/officeart/2005/8/layout/process1"/>
    <dgm:cxn modelId="{232A76CD-27C2-42F7-AE32-47689D5D439F}" type="presOf" srcId="{99AFC49F-6508-4EB4-A247-A3B35F30D398}" destId="{5938E605-6AC9-4F76-BB1D-4BDFBF491041}" srcOrd="1" destOrd="0" presId="urn:microsoft.com/office/officeart/2005/8/layout/process1"/>
    <dgm:cxn modelId="{CB8B49E9-4AE4-4299-A4B9-EF75C64A7753}" type="presOf" srcId="{56175AF9-5B48-4A7F-9782-CA91AA1DE9BB}" destId="{95BB7F00-5BF6-47DF-A57A-60DAAFA04DA6}" srcOrd="0" destOrd="0" presId="urn:microsoft.com/office/officeart/2005/8/layout/process1"/>
    <dgm:cxn modelId="{882F8E4C-23B7-484E-B97F-88C6E8D057C2}" type="presParOf" srcId="{B7F5FDA5-9A11-4C46-9C31-169AF0B68801}" destId="{95BB7F00-5BF6-47DF-A57A-60DAAFA04DA6}" srcOrd="0" destOrd="0" presId="urn:microsoft.com/office/officeart/2005/8/layout/process1"/>
    <dgm:cxn modelId="{B1146604-FB8F-44D8-8E6B-FCDF3A9DD5A0}" type="presParOf" srcId="{B7F5FDA5-9A11-4C46-9C31-169AF0B68801}" destId="{5EA301F9-3059-440B-B240-4115773AC558}" srcOrd="1" destOrd="0" presId="urn:microsoft.com/office/officeart/2005/8/layout/process1"/>
    <dgm:cxn modelId="{8393B521-3F05-4FB4-AA15-A4FE5E8B4711}" type="presParOf" srcId="{5EA301F9-3059-440B-B240-4115773AC558}" destId="{5938E605-6AC9-4F76-BB1D-4BDFBF491041}" srcOrd="0" destOrd="0" presId="urn:microsoft.com/office/officeart/2005/8/layout/process1"/>
    <dgm:cxn modelId="{BAD9D161-5E9D-4695-8BF5-3FFB900392DC}" type="presParOf" srcId="{B7F5FDA5-9A11-4C46-9C31-169AF0B68801}" destId="{083A865C-DE8E-45A9-B7C3-114FBE047BF8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34C6AD2-D3A3-4DC9-95E8-AC7EF6338DFB}" type="doc">
      <dgm:prSet loTypeId="urn:microsoft.com/office/officeart/2005/8/layout/process1" loCatId="process" qsTypeId="urn:microsoft.com/office/officeart/2005/8/quickstyle/3d2#3" qsCatId="3D" csTypeId="urn:microsoft.com/office/officeart/2005/8/colors/accent1_3#3" csCatId="accent1" phldr="1"/>
      <dgm:spPr/>
      <dgm:t>
        <a:bodyPr/>
        <a:lstStyle/>
        <a:p>
          <a:endParaRPr lang="ru-RU"/>
        </a:p>
      </dgm:t>
    </dgm:pt>
    <dgm:pt modelId="{56175AF9-5B48-4A7F-9782-CA91AA1DE9BB}">
      <dgm:prSet phldrT="[Текст]" custT="1"/>
      <dgm:spPr/>
      <dgm:t>
        <a:bodyPr/>
        <a:lstStyle/>
        <a:p>
          <a:pPr rtl="0"/>
          <a:r>
            <a:rPr kumimoji="0" lang="uk-UA" sz="1800" b="1" i="0" u="none" strike="noStrike" cap="none" normalizeH="0" baseline="0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Втрата та виток інформації в ході комунікаційної взаємодії </a:t>
          </a:r>
          <a:endParaRPr lang="uk-UA" sz="1800" b="1" noProof="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07575F-8761-4D62-8DA2-4886D4999EE8}" type="parTrans" cxnId="{654EB67D-73F7-4283-B6F1-0604920D4FF9}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AFC49F-6508-4EB4-A247-A3B35F30D398}" type="sibTrans" cxnId="{654EB67D-73F7-4283-B6F1-0604920D4FF9}">
      <dgm:prSet custT="1"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91C499-0039-4A90-BBBF-426CC33DAD4D}">
      <dgm:prSet custT="1"/>
      <dgm:spPr/>
      <dgm:t>
        <a:bodyPr/>
        <a:lstStyle/>
        <a:p>
          <a:pPr rtl="0"/>
          <a:r>
            <a:rPr kumimoji="0" lang="uk-UA" sz="1800" b="1" i="0" u="none" strike="noStrike" cap="none" normalizeH="0" baseline="0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на великих підприємствах саме при передачі, зокрема, при переході від одного рівня до іншого, втрачаються до 30 % інформації, а в цілому при русі інформації зверху вниз – до 80 %, а знизу вверх – до 90 %</a:t>
          </a:r>
          <a:endParaRPr kumimoji="0" lang="uk-UA" sz="1800" b="1" i="0" u="none" strike="noStrike" cap="none" normalizeH="0" baseline="0" noProof="0" dirty="0">
            <a:solidFill>
              <a:srgbClr val="00000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741E7D-BC1B-4876-A668-2222AD33062E}" type="parTrans" cxnId="{C0B3E85D-06AB-478C-8D7E-643E25D8C5B2}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B746C2-839A-4888-B380-091900E01C76}" type="sibTrans" cxnId="{C0B3E85D-06AB-478C-8D7E-643E25D8C5B2}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F5FDA5-9A11-4C46-9C31-169AF0B68801}" type="pres">
      <dgm:prSet presAssocID="{334C6AD2-D3A3-4DC9-95E8-AC7EF6338DFB}" presName="Name0" presStyleCnt="0">
        <dgm:presLayoutVars>
          <dgm:dir/>
          <dgm:resizeHandles val="exact"/>
        </dgm:presLayoutVars>
      </dgm:prSet>
      <dgm:spPr/>
    </dgm:pt>
    <dgm:pt modelId="{95BB7F00-5BF6-47DF-A57A-60DAAFA04DA6}" type="pres">
      <dgm:prSet presAssocID="{56175AF9-5B48-4A7F-9782-CA91AA1DE9BB}" presName="node" presStyleLbl="node1" presStyleIdx="0" presStyleCnt="2" custScaleX="95757">
        <dgm:presLayoutVars>
          <dgm:bulletEnabled val="1"/>
        </dgm:presLayoutVars>
      </dgm:prSet>
      <dgm:spPr/>
    </dgm:pt>
    <dgm:pt modelId="{5EA301F9-3059-440B-B240-4115773AC558}" type="pres">
      <dgm:prSet presAssocID="{99AFC49F-6508-4EB4-A247-A3B35F30D398}" presName="sibTrans" presStyleLbl="sibTrans2D1" presStyleIdx="0" presStyleCnt="1" custScaleX="144325"/>
      <dgm:spPr/>
    </dgm:pt>
    <dgm:pt modelId="{5938E605-6AC9-4F76-BB1D-4BDFBF491041}" type="pres">
      <dgm:prSet presAssocID="{99AFC49F-6508-4EB4-A247-A3B35F30D398}" presName="connectorText" presStyleLbl="sibTrans2D1" presStyleIdx="0" presStyleCnt="1"/>
      <dgm:spPr/>
    </dgm:pt>
    <dgm:pt modelId="{083A865C-DE8E-45A9-B7C3-114FBE047BF8}" type="pres">
      <dgm:prSet presAssocID="{5991C499-0039-4A90-BBBF-426CC33DAD4D}" presName="node" presStyleLbl="node1" presStyleIdx="1" presStyleCnt="2">
        <dgm:presLayoutVars>
          <dgm:bulletEnabled val="1"/>
        </dgm:presLayoutVars>
      </dgm:prSet>
      <dgm:spPr/>
    </dgm:pt>
  </dgm:ptLst>
  <dgm:cxnLst>
    <dgm:cxn modelId="{BCB07504-A0D0-4A73-9A9F-26F4036F9A07}" type="presOf" srcId="{5991C499-0039-4A90-BBBF-426CC33DAD4D}" destId="{083A865C-DE8E-45A9-B7C3-114FBE047BF8}" srcOrd="0" destOrd="0" presId="urn:microsoft.com/office/officeart/2005/8/layout/process1"/>
    <dgm:cxn modelId="{A6C78B0D-A993-43C5-84D5-3C4108BDC4DA}" type="presOf" srcId="{99AFC49F-6508-4EB4-A247-A3B35F30D398}" destId="{5938E605-6AC9-4F76-BB1D-4BDFBF491041}" srcOrd="1" destOrd="0" presId="urn:microsoft.com/office/officeart/2005/8/layout/process1"/>
    <dgm:cxn modelId="{C0B3E85D-06AB-478C-8D7E-643E25D8C5B2}" srcId="{334C6AD2-D3A3-4DC9-95E8-AC7EF6338DFB}" destId="{5991C499-0039-4A90-BBBF-426CC33DAD4D}" srcOrd="1" destOrd="0" parTransId="{40741E7D-BC1B-4876-A668-2222AD33062E}" sibTransId="{30B746C2-839A-4888-B380-091900E01C76}"/>
    <dgm:cxn modelId="{BBD62A7D-C29F-4239-A2E4-0A22FEF325CD}" type="presOf" srcId="{99AFC49F-6508-4EB4-A247-A3B35F30D398}" destId="{5EA301F9-3059-440B-B240-4115773AC558}" srcOrd="0" destOrd="0" presId="urn:microsoft.com/office/officeart/2005/8/layout/process1"/>
    <dgm:cxn modelId="{654EB67D-73F7-4283-B6F1-0604920D4FF9}" srcId="{334C6AD2-D3A3-4DC9-95E8-AC7EF6338DFB}" destId="{56175AF9-5B48-4A7F-9782-CA91AA1DE9BB}" srcOrd="0" destOrd="0" parTransId="{E907575F-8761-4D62-8DA2-4886D4999EE8}" sibTransId="{99AFC49F-6508-4EB4-A247-A3B35F30D398}"/>
    <dgm:cxn modelId="{808DE3DF-FDAC-4308-8BBD-16AC869071E1}" type="presOf" srcId="{56175AF9-5B48-4A7F-9782-CA91AA1DE9BB}" destId="{95BB7F00-5BF6-47DF-A57A-60DAAFA04DA6}" srcOrd="0" destOrd="0" presId="urn:microsoft.com/office/officeart/2005/8/layout/process1"/>
    <dgm:cxn modelId="{05D19AF3-3525-43AE-AAEF-74D4E1EB3629}" type="presOf" srcId="{334C6AD2-D3A3-4DC9-95E8-AC7EF6338DFB}" destId="{B7F5FDA5-9A11-4C46-9C31-169AF0B68801}" srcOrd="0" destOrd="0" presId="urn:microsoft.com/office/officeart/2005/8/layout/process1"/>
    <dgm:cxn modelId="{D126436A-2D32-4E26-BF41-73D3707E8327}" type="presParOf" srcId="{B7F5FDA5-9A11-4C46-9C31-169AF0B68801}" destId="{95BB7F00-5BF6-47DF-A57A-60DAAFA04DA6}" srcOrd="0" destOrd="0" presId="urn:microsoft.com/office/officeart/2005/8/layout/process1"/>
    <dgm:cxn modelId="{7671E435-40C0-4BE5-B4F1-83723F449ACC}" type="presParOf" srcId="{B7F5FDA5-9A11-4C46-9C31-169AF0B68801}" destId="{5EA301F9-3059-440B-B240-4115773AC558}" srcOrd="1" destOrd="0" presId="urn:microsoft.com/office/officeart/2005/8/layout/process1"/>
    <dgm:cxn modelId="{D6D13553-AD1D-42CD-85A4-0ECA08A13D37}" type="presParOf" srcId="{5EA301F9-3059-440B-B240-4115773AC558}" destId="{5938E605-6AC9-4F76-BB1D-4BDFBF491041}" srcOrd="0" destOrd="0" presId="urn:microsoft.com/office/officeart/2005/8/layout/process1"/>
    <dgm:cxn modelId="{86EC26C6-79A9-48FF-9FA2-8124FAE1DC61}" type="presParOf" srcId="{B7F5FDA5-9A11-4C46-9C31-169AF0B68801}" destId="{083A865C-DE8E-45A9-B7C3-114FBE047BF8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34C6AD2-D3A3-4DC9-95E8-AC7EF6338DFB}" type="doc">
      <dgm:prSet loTypeId="urn:microsoft.com/office/officeart/2005/8/layout/process1" loCatId="process" qsTypeId="urn:microsoft.com/office/officeart/2005/8/quickstyle/3d2#4" qsCatId="3D" csTypeId="urn:microsoft.com/office/officeart/2005/8/colors/accent1_3#4" csCatId="accent1" phldr="1"/>
      <dgm:spPr/>
      <dgm:t>
        <a:bodyPr/>
        <a:lstStyle/>
        <a:p>
          <a:endParaRPr lang="ru-RU"/>
        </a:p>
      </dgm:t>
    </dgm:pt>
    <dgm:pt modelId="{56175AF9-5B48-4A7F-9782-CA91AA1DE9BB}">
      <dgm:prSet phldrT="[Текст]" custT="1"/>
      <dgm:spPr/>
      <dgm:t>
        <a:bodyPr/>
        <a:lstStyle/>
        <a:p>
          <a:pPr rtl="0"/>
          <a:r>
            <a:rPr lang="uk-UA" sz="1800" b="1" dirty="0"/>
            <a:t>підвищенню ефективності роботи управлінського персоналу </a:t>
          </a:r>
          <a:endParaRPr lang="uk-UA" sz="1800" b="1" noProof="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07575F-8761-4D62-8DA2-4886D4999EE8}" type="parTrans" cxnId="{654EB67D-73F7-4283-B6F1-0604920D4FF9}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AFC49F-6508-4EB4-A247-A3B35F30D398}" type="sibTrans" cxnId="{654EB67D-73F7-4283-B6F1-0604920D4FF9}">
      <dgm:prSet custT="1"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91C499-0039-4A90-BBBF-426CC33DAD4D}">
      <dgm:prSet custT="1"/>
      <dgm:spPr/>
      <dgm:t>
        <a:bodyPr/>
        <a:lstStyle/>
        <a:p>
          <a:pPr rtl="0"/>
          <a:r>
            <a:rPr lang="ru-RU" sz="1800" b="1" dirty="0" err="1"/>
            <a:t>підвищенню</a:t>
          </a:r>
          <a:r>
            <a:rPr lang="ru-RU" sz="1800" b="1" dirty="0"/>
            <a:t> </a:t>
          </a:r>
          <a:r>
            <a:rPr lang="ru-RU" sz="1800" b="1" dirty="0" err="1"/>
            <a:t>інвестиційної</a:t>
          </a:r>
          <a:r>
            <a:rPr lang="ru-RU" sz="1800" b="1" dirty="0"/>
            <a:t> </a:t>
          </a:r>
          <a:r>
            <a:rPr lang="ru-RU" sz="1800" b="1" dirty="0" err="1"/>
            <a:t>привабливості</a:t>
          </a:r>
          <a:r>
            <a:rPr lang="ru-RU" sz="1800" b="1" dirty="0"/>
            <a:t> </a:t>
          </a:r>
          <a:r>
            <a:rPr lang="ru-RU" sz="1800" b="1" dirty="0" err="1"/>
            <a:t>підприємства</a:t>
          </a:r>
          <a:r>
            <a:rPr lang="ru-RU" sz="1800" b="1" dirty="0"/>
            <a:t> </a:t>
          </a:r>
          <a:endParaRPr kumimoji="0" lang="uk-UA" sz="1800" b="1" i="0" u="none" strike="noStrike" cap="none" normalizeH="0" baseline="0" noProof="0" dirty="0">
            <a:solidFill>
              <a:srgbClr val="00000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741E7D-BC1B-4876-A668-2222AD33062E}" type="parTrans" cxnId="{C0B3E85D-06AB-478C-8D7E-643E25D8C5B2}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B746C2-839A-4888-B380-091900E01C76}" type="sibTrans" cxnId="{C0B3E85D-06AB-478C-8D7E-643E25D8C5B2}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F5FDA5-9A11-4C46-9C31-169AF0B68801}" type="pres">
      <dgm:prSet presAssocID="{334C6AD2-D3A3-4DC9-95E8-AC7EF6338DFB}" presName="Name0" presStyleCnt="0">
        <dgm:presLayoutVars>
          <dgm:dir/>
          <dgm:resizeHandles val="exact"/>
        </dgm:presLayoutVars>
      </dgm:prSet>
      <dgm:spPr/>
    </dgm:pt>
    <dgm:pt modelId="{95BB7F00-5BF6-47DF-A57A-60DAAFA04DA6}" type="pres">
      <dgm:prSet presAssocID="{56175AF9-5B48-4A7F-9782-CA91AA1DE9BB}" presName="node" presStyleLbl="node1" presStyleIdx="0" presStyleCnt="2" custScaleX="93271">
        <dgm:presLayoutVars>
          <dgm:bulletEnabled val="1"/>
        </dgm:presLayoutVars>
      </dgm:prSet>
      <dgm:spPr/>
    </dgm:pt>
    <dgm:pt modelId="{5EA301F9-3059-440B-B240-4115773AC558}" type="pres">
      <dgm:prSet presAssocID="{99AFC49F-6508-4EB4-A247-A3B35F30D398}" presName="sibTrans" presStyleLbl="sibTrans2D1" presStyleIdx="0" presStyleCnt="1" custScaleX="146420"/>
      <dgm:spPr>
        <a:prstGeom prst="actionButtonForwardNext">
          <a:avLst/>
        </a:prstGeom>
      </dgm:spPr>
    </dgm:pt>
    <dgm:pt modelId="{5938E605-6AC9-4F76-BB1D-4BDFBF491041}" type="pres">
      <dgm:prSet presAssocID="{99AFC49F-6508-4EB4-A247-A3B35F30D398}" presName="connectorText" presStyleLbl="sibTrans2D1" presStyleIdx="0" presStyleCnt="1"/>
      <dgm:spPr/>
    </dgm:pt>
    <dgm:pt modelId="{083A865C-DE8E-45A9-B7C3-114FBE047BF8}" type="pres">
      <dgm:prSet presAssocID="{5991C499-0039-4A90-BBBF-426CC33DAD4D}" presName="node" presStyleLbl="node1" presStyleIdx="1" presStyleCnt="2">
        <dgm:presLayoutVars>
          <dgm:bulletEnabled val="1"/>
        </dgm:presLayoutVars>
      </dgm:prSet>
      <dgm:spPr/>
    </dgm:pt>
  </dgm:ptLst>
  <dgm:cxnLst>
    <dgm:cxn modelId="{4C6EEC3D-AFA1-41DE-845F-F49B06217CA7}" type="presOf" srcId="{99AFC49F-6508-4EB4-A247-A3B35F30D398}" destId="{5EA301F9-3059-440B-B240-4115773AC558}" srcOrd="0" destOrd="0" presId="urn:microsoft.com/office/officeart/2005/8/layout/process1"/>
    <dgm:cxn modelId="{40B17054-F86F-4B35-829C-5C07E8C3C607}" type="presOf" srcId="{99AFC49F-6508-4EB4-A247-A3B35F30D398}" destId="{5938E605-6AC9-4F76-BB1D-4BDFBF491041}" srcOrd="1" destOrd="0" presId="urn:microsoft.com/office/officeart/2005/8/layout/process1"/>
    <dgm:cxn modelId="{C0B3E85D-06AB-478C-8D7E-643E25D8C5B2}" srcId="{334C6AD2-D3A3-4DC9-95E8-AC7EF6338DFB}" destId="{5991C499-0039-4A90-BBBF-426CC33DAD4D}" srcOrd="1" destOrd="0" parTransId="{40741E7D-BC1B-4876-A668-2222AD33062E}" sibTransId="{30B746C2-839A-4888-B380-091900E01C76}"/>
    <dgm:cxn modelId="{6F117260-A18F-4996-99AF-5ABA96A8D77E}" type="presOf" srcId="{56175AF9-5B48-4A7F-9782-CA91AA1DE9BB}" destId="{95BB7F00-5BF6-47DF-A57A-60DAAFA04DA6}" srcOrd="0" destOrd="0" presId="urn:microsoft.com/office/officeart/2005/8/layout/process1"/>
    <dgm:cxn modelId="{654EB67D-73F7-4283-B6F1-0604920D4FF9}" srcId="{334C6AD2-D3A3-4DC9-95E8-AC7EF6338DFB}" destId="{56175AF9-5B48-4A7F-9782-CA91AA1DE9BB}" srcOrd="0" destOrd="0" parTransId="{E907575F-8761-4D62-8DA2-4886D4999EE8}" sibTransId="{99AFC49F-6508-4EB4-A247-A3B35F30D398}"/>
    <dgm:cxn modelId="{3F9117B3-F1B6-429B-9614-8379BB2851F0}" type="presOf" srcId="{334C6AD2-D3A3-4DC9-95E8-AC7EF6338DFB}" destId="{B7F5FDA5-9A11-4C46-9C31-169AF0B68801}" srcOrd="0" destOrd="0" presId="urn:microsoft.com/office/officeart/2005/8/layout/process1"/>
    <dgm:cxn modelId="{B0459FCB-DEC6-4E27-9BBD-BCE5AADDFEA5}" type="presOf" srcId="{5991C499-0039-4A90-BBBF-426CC33DAD4D}" destId="{083A865C-DE8E-45A9-B7C3-114FBE047BF8}" srcOrd="0" destOrd="0" presId="urn:microsoft.com/office/officeart/2005/8/layout/process1"/>
    <dgm:cxn modelId="{F0BD83EF-517B-41B0-9277-E2039A71E84F}" type="presParOf" srcId="{B7F5FDA5-9A11-4C46-9C31-169AF0B68801}" destId="{95BB7F00-5BF6-47DF-A57A-60DAAFA04DA6}" srcOrd="0" destOrd="0" presId="urn:microsoft.com/office/officeart/2005/8/layout/process1"/>
    <dgm:cxn modelId="{1F12CDB3-142D-402A-BB14-B6C7C9858C4A}" type="presParOf" srcId="{B7F5FDA5-9A11-4C46-9C31-169AF0B68801}" destId="{5EA301F9-3059-440B-B240-4115773AC558}" srcOrd="1" destOrd="0" presId="urn:microsoft.com/office/officeart/2005/8/layout/process1"/>
    <dgm:cxn modelId="{24C48460-C257-4C9D-9711-147EAE972DD3}" type="presParOf" srcId="{5EA301F9-3059-440B-B240-4115773AC558}" destId="{5938E605-6AC9-4F76-BB1D-4BDFBF491041}" srcOrd="0" destOrd="0" presId="urn:microsoft.com/office/officeart/2005/8/layout/process1"/>
    <dgm:cxn modelId="{92F585CA-E198-49B5-BB15-3828ED606603}" type="presParOf" srcId="{B7F5FDA5-9A11-4C46-9C31-169AF0B68801}" destId="{083A865C-DE8E-45A9-B7C3-114FBE047BF8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34C6AD2-D3A3-4DC9-95E8-AC7EF6338DFB}" type="doc">
      <dgm:prSet loTypeId="urn:microsoft.com/office/officeart/2005/8/layout/process1" loCatId="process" qsTypeId="urn:microsoft.com/office/officeart/2005/8/quickstyle/3d2#5" qsCatId="3D" csTypeId="urn:microsoft.com/office/officeart/2005/8/colors/accent1_3#5" csCatId="accent1" phldr="1"/>
      <dgm:spPr/>
      <dgm:t>
        <a:bodyPr/>
        <a:lstStyle/>
        <a:p>
          <a:endParaRPr lang="ru-RU"/>
        </a:p>
      </dgm:t>
    </dgm:pt>
    <dgm:pt modelId="{56175AF9-5B48-4A7F-9782-CA91AA1DE9BB}">
      <dgm:prSet phldrT="[Текст]" custT="1"/>
      <dgm:sp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</dgm:spPr>
      <dgm:t>
        <a:bodyPr/>
        <a:lstStyle/>
        <a:p>
          <a:pPr rtl="0"/>
          <a:r>
            <a:rPr lang="uk-UA" sz="1800" b="1" dirty="0"/>
            <a:t>концентрації управлінських функцій у центрах формування вартості</a:t>
          </a:r>
          <a:endParaRPr lang="uk-UA" sz="1800" b="1" noProof="0" dirty="0">
            <a:solidFill>
              <a:srgbClr val="000000"/>
            </a:solidFill>
          </a:endParaRPr>
        </a:p>
      </dgm:t>
    </dgm:pt>
    <dgm:pt modelId="{E907575F-8761-4D62-8DA2-4886D4999EE8}" type="parTrans" cxnId="{654EB67D-73F7-4283-B6F1-0604920D4FF9}">
      <dgm:prSet/>
      <dgm:spPr/>
      <dgm:t>
        <a:bodyPr/>
        <a:lstStyle/>
        <a:p>
          <a:endParaRPr lang="uk-UA" sz="1800" noProof="0">
            <a:solidFill>
              <a:srgbClr val="000000"/>
            </a:solidFill>
          </a:endParaRPr>
        </a:p>
      </dgm:t>
    </dgm:pt>
    <dgm:pt modelId="{99AFC49F-6508-4EB4-A247-A3B35F30D398}" type="sibTrans" cxnId="{654EB67D-73F7-4283-B6F1-0604920D4FF9}">
      <dgm:prSet custT="1"/>
      <dgm:sp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</dgm:spPr>
      <dgm:t>
        <a:bodyPr/>
        <a:lstStyle/>
        <a:p>
          <a:endParaRPr lang="uk-UA" sz="1800" noProof="0">
            <a:solidFill>
              <a:srgbClr val="000000"/>
            </a:solidFill>
          </a:endParaRPr>
        </a:p>
      </dgm:t>
    </dgm:pt>
    <dgm:pt modelId="{5991C499-0039-4A90-BBBF-426CC33DAD4D}">
      <dgm:prSet custT="1"/>
      <dgm:sp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</dgm:spPr>
      <dgm:t>
        <a:bodyPr/>
        <a:lstStyle/>
        <a:p>
          <a:pPr rtl="0"/>
          <a:r>
            <a:rPr lang="ru-RU" sz="1800" b="1" dirty="0" err="1"/>
            <a:t>формуванюя</a:t>
          </a:r>
          <a:r>
            <a:rPr lang="ru-RU" sz="1800" b="1" dirty="0"/>
            <a:t> </a:t>
          </a:r>
          <a:r>
            <a:rPr lang="ru-RU" sz="1800" b="1" dirty="0" err="1"/>
            <a:t>позитивної</a:t>
          </a:r>
          <a:r>
            <a:rPr lang="ru-RU" sz="1800" b="1" dirty="0"/>
            <a:t> </a:t>
          </a:r>
          <a:r>
            <a:rPr lang="ru-RU" sz="1800" b="1" dirty="0" err="1"/>
            <a:t>ділової</a:t>
          </a:r>
          <a:r>
            <a:rPr lang="ru-RU" sz="1800" b="1" dirty="0"/>
            <a:t> </a:t>
          </a:r>
          <a:r>
            <a:rPr lang="ru-RU" sz="1800" b="1" dirty="0" err="1"/>
            <a:t>репутації</a:t>
          </a:r>
          <a:r>
            <a:rPr lang="ru-RU" sz="1800" b="1" dirty="0"/>
            <a:t> </a:t>
          </a:r>
          <a:r>
            <a:rPr lang="ru-RU" sz="1800" b="1" dirty="0" err="1"/>
            <a:t>підприємства</a:t>
          </a:r>
          <a:r>
            <a:rPr lang="ru-RU" sz="1800" b="1" dirty="0"/>
            <a:t> </a:t>
          </a:r>
          <a:endParaRPr kumimoji="0" lang="uk-UA" sz="1800" b="1" i="0" u="none" strike="noStrike" cap="none" normalizeH="0" baseline="0" noProof="0" dirty="0">
            <a:solidFill>
              <a:srgbClr val="000000"/>
            </a:solidFill>
            <a:effectLst/>
            <a:latin typeface="Arial" panose="020B0604020202020204" pitchFamily="34" charset="0"/>
          </a:endParaRPr>
        </a:p>
      </dgm:t>
    </dgm:pt>
    <dgm:pt modelId="{40741E7D-BC1B-4876-A668-2222AD33062E}" type="parTrans" cxnId="{C0B3E85D-06AB-478C-8D7E-643E25D8C5B2}">
      <dgm:prSet/>
      <dgm:spPr/>
      <dgm:t>
        <a:bodyPr/>
        <a:lstStyle/>
        <a:p>
          <a:endParaRPr lang="uk-UA" sz="1800" noProof="0">
            <a:solidFill>
              <a:srgbClr val="000000"/>
            </a:solidFill>
          </a:endParaRPr>
        </a:p>
      </dgm:t>
    </dgm:pt>
    <dgm:pt modelId="{30B746C2-839A-4888-B380-091900E01C76}" type="sibTrans" cxnId="{C0B3E85D-06AB-478C-8D7E-643E25D8C5B2}">
      <dgm:prSet/>
      <dgm:spPr/>
      <dgm:t>
        <a:bodyPr/>
        <a:lstStyle/>
        <a:p>
          <a:endParaRPr lang="uk-UA" sz="1800" noProof="0">
            <a:solidFill>
              <a:srgbClr val="000000"/>
            </a:solidFill>
          </a:endParaRPr>
        </a:p>
      </dgm:t>
    </dgm:pt>
    <dgm:pt modelId="{B7F5FDA5-9A11-4C46-9C31-169AF0B68801}" type="pres">
      <dgm:prSet presAssocID="{334C6AD2-D3A3-4DC9-95E8-AC7EF6338DFB}" presName="Name0" presStyleCnt="0">
        <dgm:presLayoutVars>
          <dgm:dir/>
          <dgm:resizeHandles val="exact"/>
        </dgm:presLayoutVars>
      </dgm:prSet>
      <dgm:spPr/>
    </dgm:pt>
    <dgm:pt modelId="{95BB7F00-5BF6-47DF-A57A-60DAAFA04DA6}" type="pres">
      <dgm:prSet presAssocID="{56175AF9-5B48-4A7F-9782-CA91AA1DE9BB}" presName="node" presStyleLbl="node1" presStyleIdx="0" presStyleCnt="2" custScaleX="93243">
        <dgm:presLayoutVars>
          <dgm:bulletEnabled val="1"/>
        </dgm:presLayoutVars>
      </dgm:prSet>
      <dgm:spPr/>
    </dgm:pt>
    <dgm:pt modelId="{5EA301F9-3059-440B-B240-4115773AC558}" type="pres">
      <dgm:prSet presAssocID="{99AFC49F-6508-4EB4-A247-A3B35F30D398}" presName="sibTrans" presStyleLbl="sibTrans2D1" presStyleIdx="0" presStyleCnt="1" custScaleX="146528"/>
      <dgm:spPr>
        <a:prstGeom prst="actionButtonForwardNext">
          <a:avLst/>
        </a:prstGeom>
      </dgm:spPr>
    </dgm:pt>
    <dgm:pt modelId="{5938E605-6AC9-4F76-BB1D-4BDFBF491041}" type="pres">
      <dgm:prSet presAssocID="{99AFC49F-6508-4EB4-A247-A3B35F30D398}" presName="connectorText" presStyleLbl="sibTrans2D1" presStyleIdx="0" presStyleCnt="1"/>
      <dgm:spPr/>
    </dgm:pt>
    <dgm:pt modelId="{083A865C-DE8E-45A9-B7C3-114FBE047BF8}" type="pres">
      <dgm:prSet presAssocID="{5991C499-0039-4A90-BBBF-426CC33DAD4D}" presName="node" presStyleLbl="node1" presStyleIdx="1" presStyleCnt="2">
        <dgm:presLayoutVars>
          <dgm:bulletEnabled val="1"/>
        </dgm:presLayoutVars>
      </dgm:prSet>
      <dgm:spPr/>
    </dgm:pt>
  </dgm:ptLst>
  <dgm:cxnLst>
    <dgm:cxn modelId="{D9A0BA0C-2560-4DBF-8965-34ED2A7E27C9}" type="presOf" srcId="{334C6AD2-D3A3-4DC9-95E8-AC7EF6338DFB}" destId="{B7F5FDA5-9A11-4C46-9C31-169AF0B68801}" srcOrd="0" destOrd="0" presId="urn:microsoft.com/office/officeart/2005/8/layout/process1"/>
    <dgm:cxn modelId="{C0B3E85D-06AB-478C-8D7E-643E25D8C5B2}" srcId="{334C6AD2-D3A3-4DC9-95E8-AC7EF6338DFB}" destId="{5991C499-0039-4A90-BBBF-426CC33DAD4D}" srcOrd="1" destOrd="0" parTransId="{40741E7D-BC1B-4876-A668-2222AD33062E}" sibTransId="{30B746C2-839A-4888-B380-091900E01C76}"/>
    <dgm:cxn modelId="{AF695D67-94A1-4A0D-8F04-6AAA71045C4E}" type="presOf" srcId="{56175AF9-5B48-4A7F-9782-CA91AA1DE9BB}" destId="{95BB7F00-5BF6-47DF-A57A-60DAAFA04DA6}" srcOrd="0" destOrd="0" presId="urn:microsoft.com/office/officeart/2005/8/layout/process1"/>
    <dgm:cxn modelId="{DCC0AE77-4E6B-4902-B537-492F7CD70EA6}" type="presOf" srcId="{99AFC49F-6508-4EB4-A247-A3B35F30D398}" destId="{5EA301F9-3059-440B-B240-4115773AC558}" srcOrd="0" destOrd="0" presId="urn:microsoft.com/office/officeart/2005/8/layout/process1"/>
    <dgm:cxn modelId="{654EB67D-73F7-4283-B6F1-0604920D4FF9}" srcId="{334C6AD2-D3A3-4DC9-95E8-AC7EF6338DFB}" destId="{56175AF9-5B48-4A7F-9782-CA91AA1DE9BB}" srcOrd="0" destOrd="0" parTransId="{E907575F-8761-4D62-8DA2-4886D4999EE8}" sibTransId="{99AFC49F-6508-4EB4-A247-A3B35F30D398}"/>
    <dgm:cxn modelId="{800325FB-D654-4B69-B8BB-C784ED1480F6}" type="presOf" srcId="{5991C499-0039-4A90-BBBF-426CC33DAD4D}" destId="{083A865C-DE8E-45A9-B7C3-114FBE047BF8}" srcOrd="0" destOrd="0" presId="urn:microsoft.com/office/officeart/2005/8/layout/process1"/>
    <dgm:cxn modelId="{9DD0B8FD-0E48-4282-8725-900DBF78E89F}" type="presOf" srcId="{99AFC49F-6508-4EB4-A247-A3B35F30D398}" destId="{5938E605-6AC9-4F76-BB1D-4BDFBF491041}" srcOrd="1" destOrd="0" presId="urn:microsoft.com/office/officeart/2005/8/layout/process1"/>
    <dgm:cxn modelId="{B7FA830A-293A-4A21-A24A-F4C0B05B6435}" type="presParOf" srcId="{B7F5FDA5-9A11-4C46-9C31-169AF0B68801}" destId="{95BB7F00-5BF6-47DF-A57A-60DAAFA04DA6}" srcOrd="0" destOrd="0" presId="urn:microsoft.com/office/officeart/2005/8/layout/process1"/>
    <dgm:cxn modelId="{BC563930-AC8F-4D42-9947-89577B578ABA}" type="presParOf" srcId="{B7F5FDA5-9A11-4C46-9C31-169AF0B68801}" destId="{5EA301F9-3059-440B-B240-4115773AC558}" srcOrd="1" destOrd="0" presId="urn:microsoft.com/office/officeart/2005/8/layout/process1"/>
    <dgm:cxn modelId="{3644FAA3-29BF-4BE4-8252-73E263203D24}" type="presParOf" srcId="{5EA301F9-3059-440B-B240-4115773AC558}" destId="{5938E605-6AC9-4F76-BB1D-4BDFBF491041}" srcOrd="0" destOrd="0" presId="urn:microsoft.com/office/officeart/2005/8/layout/process1"/>
    <dgm:cxn modelId="{3FF991CE-E31E-4629-8EAB-6CD8F866D59A}" type="presParOf" srcId="{B7F5FDA5-9A11-4C46-9C31-169AF0B68801}" destId="{083A865C-DE8E-45A9-B7C3-114FBE047BF8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34C6AD2-D3A3-4DC9-95E8-AC7EF6338DFB}" type="doc">
      <dgm:prSet loTypeId="urn:microsoft.com/office/officeart/2005/8/layout/process1" loCatId="process" qsTypeId="urn:microsoft.com/office/officeart/2005/8/quickstyle/3d2#6" qsCatId="3D" csTypeId="urn:microsoft.com/office/officeart/2005/8/colors/accent1_3#6" csCatId="accent1" phldr="1"/>
      <dgm:spPr/>
      <dgm:t>
        <a:bodyPr/>
        <a:lstStyle/>
        <a:p>
          <a:endParaRPr lang="ru-RU"/>
        </a:p>
      </dgm:t>
    </dgm:pt>
    <dgm:pt modelId="{56175AF9-5B48-4A7F-9782-CA91AA1DE9BB}">
      <dgm:prSet phldrT="[Текст]" custT="1"/>
      <dgm:spPr/>
      <dgm:t>
        <a:bodyPr/>
        <a:lstStyle/>
        <a:p>
          <a:pPr rtl="0"/>
          <a:r>
            <a:rPr lang="ru-RU" sz="1800" b="1" dirty="0"/>
            <a:t>оптимальному </a:t>
          </a:r>
          <a:r>
            <a:rPr lang="ru-RU" sz="1800" b="1" dirty="0" err="1"/>
            <a:t>делегуванню</a:t>
          </a:r>
          <a:r>
            <a:rPr lang="ru-RU" sz="1800" b="1" dirty="0"/>
            <a:t> </a:t>
          </a:r>
          <a:r>
            <a:rPr lang="ru-RU" sz="1800" b="1" dirty="0" err="1"/>
            <a:t>повноважень</a:t>
          </a:r>
          <a:r>
            <a:rPr lang="ru-RU" sz="1800" b="1" dirty="0"/>
            <a:t> та </a:t>
          </a:r>
          <a:r>
            <a:rPr lang="ru-RU" sz="1800" b="1" dirty="0" err="1"/>
            <a:t>відповідальності</a:t>
          </a:r>
          <a:r>
            <a:rPr lang="ru-RU" sz="1800" b="1" dirty="0"/>
            <a:t> </a:t>
          </a:r>
          <a:endParaRPr lang="uk-UA" sz="1800" b="1" noProof="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07575F-8761-4D62-8DA2-4886D4999EE8}" type="parTrans" cxnId="{654EB67D-73F7-4283-B6F1-0604920D4FF9}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AFC49F-6508-4EB4-A247-A3B35F30D398}" type="sibTrans" cxnId="{654EB67D-73F7-4283-B6F1-0604920D4FF9}">
      <dgm:prSet custT="1"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F5FDA5-9A11-4C46-9C31-169AF0B68801}" type="pres">
      <dgm:prSet presAssocID="{334C6AD2-D3A3-4DC9-95E8-AC7EF6338DFB}" presName="Name0" presStyleCnt="0">
        <dgm:presLayoutVars>
          <dgm:dir/>
          <dgm:resizeHandles val="exact"/>
        </dgm:presLayoutVars>
      </dgm:prSet>
      <dgm:spPr/>
    </dgm:pt>
    <dgm:pt modelId="{95BB7F00-5BF6-47DF-A57A-60DAAFA04DA6}" type="pres">
      <dgm:prSet presAssocID="{56175AF9-5B48-4A7F-9782-CA91AA1DE9BB}" presName="node" presStyleLbl="node1" presStyleIdx="0" presStyleCnt="1" custScaleX="95757">
        <dgm:presLayoutVars>
          <dgm:bulletEnabled val="1"/>
        </dgm:presLayoutVars>
      </dgm:prSet>
      <dgm:spPr/>
    </dgm:pt>
  </dgm:ptLst>
  <dgm:cxnLst>
    <dgm:cxn modelId="{654EB67D-73F7-4283-B6F1-0604920D4FF9}" srcId="{334C6AD2-D3A3-4DC9-95E8-AC7EF6338DFB}" destId="{56175AF9-5B48-4A7F-9782-CA91AA1DE9BB}" srcOrd="0" destOrd="0" parTransId="{E907575F-8761-4D62-8DA2-4886D4999EE8}" sibTransId="{99AFC49F-6508-4EB4-A247-A3B35F30D398}"/>
    <dgm:cxn modelId="{773D22BE-F5C1-4A85-8385-588CC790CAB0}" type="presOf" srcId="{334C6AD2-D3A3-4DC9-95E8-AC7EF6338DFB}" destId="{B7F5FDA5-9A11-4C46-9C31-169AF0B68801}" srcOrd="0" destOrd="0" presId="urn:microsoft.com/office/officeart/2005/8/layout/process1"/>
    <dgm:cxn modelId="{95893CFB-EBC5-4547-B831-33A4631C9550}" type="presOf" srcId="{56175AF9-5B48-4A7F-9782-CA91AA1DE9BB}" destId="{95BB7F00-5BF6-47DF-A57A-60DAAFA04DA6}" srcOrd="0" destOrd="0" presId="urn:microsoft.com/office/officeart/2005/8/layout/process1"/>
    <dgm:cxn modelId="{B306EB0D-81D2-4CE5-ADB5-96E79EA9A7CA}" type="presParOf" srcId="{B7F5FDA5-9A11-4C46-9C31-169AF0B68801}" destId="{95BB7F00-5BF6-47DF-A57A-60DAAFA04DA6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1E64AF1-ADA9-4D53-BEC1-8D37C5FC8FF3}" type="doc">
      <dgm:prSet loTypeId="urn:microsoft.com/office/officeart/2005/8/layout/vList5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uk-UA"/>
        </a:p>
      </dgm:t>
    </dgm:pt>
    <dgm:pt modelId="{53EE6F37-88F0-4588-A211-0BB5E0F7FDAC}">
      <dgm:prSet phldrT="[Текст]" custT="1"/>
      <dgm:spPr/>
      <dgm:t>
        <a:bodyPr/>
        <a:lstStyle/>
        <a:p>
          <a:r>
            <a:rPr lang="uk-UA" sz="2500" dirty="0"/>
            <a:t>Відповідності </a:t>
          </a:r>
        </a:p>
      </dgm:t>
    </dgm:pt>
    <dgm:pt modelId="{7197E26E-F2A3-4213-AD09-CC40E1CD8182}" type="parTrans" cxnId="{CAD399C1-2817-4595-9B96-AF7E1CAB3681}">
      <dgm:prSet/>
      <dgm:spPr/>
      <dgm:t>
        <a:bodyPr/>
        <a:lstStyle/>
        <a:p>
          <a:endParaRPr lang="uk-UA" sz="2500"/>
        </a:p>
      </dgm:t>
    </dgm:pt>
    <dgm:pt modelId="{627FF189-C5CE-4031-8A9E-42486A0BB18A}" type="sibTrans" cxnId="{CAD399C1-2817-4595-9B96-AF7E1CAB3681}">
      <dgm:prSet/>
      <dgm:spPr/>
      <dgm:t>
        <a:bodyPr/>
        <a:lstStyle/>
        <a:p>
          <a:endParaRPr lang="uk-UA" sz="2500"/>
        </a:p>
      </dgm:t>
    </dgm:pt>
    <dgm:pt modelId="{198ACC59-3231-440A-BF27-8288989462D5}">
      <dgm:prSet phldrT="[Текст]" custT="1"/>
      <dgm:spPr/>
      <dgm:t>
        <a:bodyPr/>
        <a:lstStyle/>
        <a:p>
          <a:pPr algn="just"/>
          <a:r>
            <a:rPr lang="ru-RU" sz="2500" dirty="0">
              <a:solidFill>
                <a:srgbClr val="000000"/>
              </a:solidFill>
              <a:latin typeface="Times New Roman" panose="02020603050405020304" pitchFamily="18" charset="0"/>
            </a:rPr>
            <a:t>інформаційні </a:t>
          </a:r>
          <a:r>
            <a:rPr lang="ru-RU" sz="2500" dirty="0" err="1">
              <a:solidFill>
                <a:srgbClr val="000000"/>
              </a:solidFill>
              <a:latin typeface="Times New Roman" panose="02020603050405020304" pitchFamily="18" charset="0"/>
            </a:rPr>
            <a:t>облікові</a:t>
          </a:r>
          <a:r>
            <a:rPr lang="ru-RU" sz="2500" dirty="0">
              <a:solidFill>
                <a:srgbClr val="000000"/>
              </a:solidFill>
              <a:latin typeface="Times New Roman" panose="02020603050405020304" pitchFamily="18" charset="0"/>
            </a:rPr>
            <a:t> потоки </a:t>
          </a:r>
          <a:r>
            <a:rPr lang="ru-RU" sz="2500" dirty="0" err="1">
              <a:solidFill>
                <a:srgbClr val="000000"/>
              </a:solidFill>
              <a:latin typeface="Times New Roman" panose="02020603050405020304" pitchFamily="18" charset="0"/>
            </a:rPr>
            <a:t>повинні</a:t>
          </a:r>
          <a:r>
            <a:rPr lang="ru-RU" sz="2500" dirty="0">
              <a:solidFill>
                <a:srgbClr val="000000"/>
              </a:solidFill>
              <a:latin typeface="Times New Roman" panose="02020603050405020304" pitchFamily="18" charset="0"/>
            </a:rPr>
            <a:t> </a:t>
          </a:r>
          <a:r>
            <a:rPr lang="ru-RU" sz="2500" dirty="0" err="1">
              <a:solidFill>
                <a:srgbClr val="000000"/>
              </a:solidFill>
              <a:latin typeface="Times New Roman" panose="02020603050405020304" pitchFamily="18" charset="0"/>
            </a:rPr>
            <a:t>розкривати</a:t>
          </a:r>
          <a:r>
            <a:rPr lang="ru-RU" sz="2500" dirty="0">
              <a:solidFill>
                <a:srgbClr val="000000"/>
              </a:solidFill>
              <a:latin typeface="Times New Roman" panose="02020603050405020304" pitchFamily="18" charset="0"/>
            </a:rPr>
            <a:t> </a:t>
          </a:r>
          <a:r>
            <a:rPr lang="ru-RU" sz="2500" dirty="0" err="1">
              <a:solidFill>
                <a:srgbClr val="000000"/>
              </a:solidFill>
              <a:latin typeface="Times New Roman" panose="02020603050405020304" pitchFamily="18" charset="0"/>
            </a:rPr>
            <a:t>реальний</a:t>
          </a:r>
          <a:r>
            <a:rPr lang="ru-RU" sz="2500" dirty="0">
              <a:solidFill>
                <a:srgbClr val="000000"/>
              </a:solidFill>
              <a:latin typeface="Times New Roman" panose="02020603050405020304" pitchFamily="18" charset="0"/>
            </a:rPr>
            <a:t> стан </a:t>
          </a:r>
          <a:r>
            <a:rPr lang="ru-RU" sz="2500" dirty="0" err="1">
              <a:solidFill>
                <a:srgbClr val="000000"/>
              </a:solidFill>
              <a:latin typeface="Times New Roman" panose="02020603050405020304" pitchFamily="18" charset="0"/>
            </a:rPr>
            <a:t>об</a:t>
          </a:r>
          <a:r>
            <a:rPr lang="ru-RU" sz="2500" dirty="0" err="1">
              <a:solidFill>
                <a:srgbClr val="000000"/>
              </a:solidFill>
            </a:rPr>
            <a:t>’</a:t>
          </a:r>
          <a:r>
            <a:rPr lang="ru-RU" sz="2500" dirty="0" err="1">
              <a:solidFill>
                <a:srgbClr val="000000"/>
              </a:solidFill>
              <a:latin typeface="Times New Roman" panose="02020603050405020304" pitchFamily="18" charset="0"/>
            </a:rPr>
            <a:t>єкту</a:t>
          </a:r>
          <a:r>
            <a:rPr lang="ru-RU" sz="2500" dirty="0">
              <a:solidFill>
                <a:srgbClr val="000000"/>
              </a:solidFill>
              <a:latin typeface="Times New Roman" panose="02020603050405020304" pitchFamily="18" charset="0"/>
            </a:rPr>
            <a:t> </a:t>
          </a:r>
          <a:r>
            <a:rPr lang="ru-RU" sz="2500" dirty="0" err="1">
              <a:solidFill>
                <a:srgbClr val="000000"/>
              </a:solidFill>
              <a:latin typeface="Times New Roman" panose="02020603050405020304" pitchFamily="18" charset="0"/>
            </a:rPr>
            <a:t>управління</a:t>
          </a:r>
          <a:endParaRPr lang="uk-UA" sz="2500" dirty="0"/>
        </a:p>
      </dgm:t>
    </dgm:pt>
    <dgm:pt modelId="{7FF39622-AFF2-418A-8027-6ED0D35715F3}" type="parTrans" cxnId="{4A771824-83F3-4761-9ACD-337866551666}">
      <dgm:prSet/>
      <dgm:spPr/>
      <dgm:t>
        <a:bodyPr/>
        <a:lstStyle/>
        <a:p>
          <a:endParaRPr lang="uk-UA" sz="2500"/>
        </a:p>
      </dgm:t>
    </dgm:pt>
    <dgm:pt modelId="{34734E92-0769-4A51-90B2-EFD3EC13C0C5}" type="sibTrans" cxnId="{4A771824-83F3-4761-9ACD-337866551666}">
      <dgm:prSet/>
      <dgm:spPr/>
      <dgm:t>
        <a:bodyPr/>
        <a:lstStyle/>
        <a:p>
          <a:endParaRPr lang="uk-UA" sz="2500"/>
        </a:p>
      </dgm:t>
    </dgm:pt>
    <dgm:pt modelId="{85568D40-7F8A-49A2-939A-B04B7CD7D54E}">
      <dgm:prSet phldrT="[Текст]" custT="1"/>
      <dgm:spPr/>
      <dgm:t>
        <a:bodyPr/>
        <a:lstStyle/>
        <a:p>
          <a:r>
            <a:rPr lang="uk-UA" sz="2500" dirty="0"/>
            <a:t>Оперативності </a:t>
          </a:r>
        </a:p>
      </dgm:t>
    </dgm:pt>
    <dgm:pt modelId="{1545ABA3-6D75-4804-89B0-70001CC5884C}" type="parTrans" cxnId="{6097185B-B670-47DE-8100-5D753D48EE83}">
      <dgm:prSet/>
      <dgm:spPr/>
      <dgm:t>
        <a:bodyPr/>
        <a:lstStyle/>
        <a:p>
          <a:endParaRPr lang="uk-UA" sz="2500"/>
        </a:p>
      </dgm:t>
    </dgm:pt>
    <dgm:pt modelId="{B215A92E-6748-4F91-8952-D386036A3177}" type="sibTrans" cxnId="{6097185B-B670-47DE-8100-5D753D48EE83}">
      <dgm:prSet/>
      <dgm:spPr/>
      <dgm:t>
        <a:bodyPr/>
        <a:lstStyle/>
        <a:p>
          <a:endParaRPr lang="uk-UA" sz="2500"/>
        </a:p>
      </dgm:t>
    </dgm:pt>
    <dgm:pt modelId="{D5DC9A23-8805-4198-8C77-7F73C1B8C005}">
      <dgm:prSet phldrT="[Текст]" custT="1"/>
      <dgm:spPr/>
      <dgm:t>
        <a:bodyPr/>
        <a:lstStyle/>
        <a:p>
          <a:r>
            <a:rPr lang="ru-RU" sz="2500" dirty="0">
              <a:solidFill>
                <a:srgbClr val="000000"/>
              </a:solidFill>
              <a:latin typeface="Times New Roman" panose="02020603050405020304" pitchFamily="18" charset="0"/>
            </a:rPr>
            <a:t>вчасне </a:t>
          </a:r>
          <a:r>
            <a:rPr lang="ru-RU" sz="2500" dirty="0" err="1">
              <a:solidFill>
                <a:srgbClr val="000000"/>
              </a:solidFill>
              <a:latin typeface="Times New Roman" panose="02020603050405020304" pitchFamily="18" charset="0"/>
            </a:rPr>
            <a:t>генерування</a:t>
          </a:r>
          <a:r>
            <a:rPr lang="ru-RU" sz="2500" dirty="0">
              <a:solidFill>
                <a:srgbClr val="000000"/>
              </a:solidFill>
              <a:latin typeface="Times New Roman" panose="02020603050405020304" pitchFamily="18" charset="0"/>
            </a:rPr>
            <a:t> </a:t>
          </a:r>
          <a:r>
            <a:rPr lang="ru-RU" sz="2500" dirty="0" err="1">
              <a:solidFill>
                <a:srgbClr val="000000"/>
              </a:solidFill>
              <a:latin typeface="Times New Roman" panose="02020603050405020304" pitchFamily="18" charset="0"/>
            </a:rPr>
            <a:t>інформації</a:t>
          </a:r>
          <a:r>
            <a:rPr lang="ru-RU" sz="2500" dirty="0">
              <a:solidFill>
                <a:srgbClr val="000000"/>
              </a:solidFill>
              <a:latin typeface="Times New Roman" panose="02020603050405020304" pitchFamily="18" charset="0"/>
            </a:rPr>
            <a:t> про стан </a:t>
          </a:r>
          <a:r>
            <a:rPr lang="ru-RU" sz="2500" dirty="0" err="1">
              <a:solidFill>
                <a:srgbClr val="000000"/>
              </a:solidFill>
              <a:latin typeface="Times New Roman" panose="02020603050405020304" pitchFamily="18" charset="0"/>
            </a:rPr>
            <a:t>об</a:t>
          </a:r>
          <a:r>
            <a:rPr lang="ru-RU" sz="2500" dirty="0" err="1">
              <a:solidFill>
                <a:srgbClr val="000000"/>
              </a:solidFill>
            </a:rPr>
            <a:t>’</a:t>
          </a:r>
          <a:r>
            <a:rPr lang="ru-RU" sz="2500" dirty="0" err="1">
              <a:solidFill>
                <a:srgbClr val="000000"/>
              </a:solidFill>
              <a:latin typeface="Times New Roman" panose="02020603050405020304" pitchFamily="18" charset="0"/>
            </a:rPr>
            <a:t>єкту</a:t>
          </a:r>
          <a:endParaRPr lang="uk-UA" sz="2500" dirty="0"/>
        </a:p>
      </dgm:t>
    </dgm:pt>
    <dgm:pt modelId="{0D82B191-AC3A-4BDA-8CB6-44D2E93CBE62}" type="parTrans" cxnId="{55AAE9FD-8762-4E2E-96E5-D1632E105D4E}">
      <dgm:prSet/>
      <dgm:spPr/>
      <dgm:t>
        <a:bodyPr/>
        <a:lstStyle/>
        <a:p>
          <a:endParaRPr lang="uk-UA" sz="2500"/>
        </a:p>
      </dgm:t>
    </dgm:pt>
    <dgm:pt modelId="{A2C8FF1A-9345-45BE-93AD-2B5A8DD79C3A}" type="sibTrans" cxnId="{55AAE9FD-8762-4E2E-96E5-D1632E105D4E}">
      <dgm:prSet/>
      <dgm:spPr/>
      <dgm:t>
        <a:bodyPr/>
        <a:lstStyle/>
        <a:p>
          <a:endParaRPr lang="uk-UA" sz="2500"/>
        </a:p>
      </dgm:t>
    </dgm:pt>
    <dgm:pt modelId="{082FE7E0-778C-49E4-BABE-AD584E6AC374}">
      <dgm:prSet phldrT="[Текст]" custT="1"/>
      <dgm:spPr/>
      <dgm:t>
        <a:bodyPr/>
        <a:lstStyle/>
        <a:p>
          <a:r>
            <a:rPr lang="uk-UA" sz="2500" dirty="0"/>
            <a:t>Раціональності</a:t>
          </a:r>
        </a:p>
      </dgm:t>
    </dgm:pt>
    <dgm:pt modelId="{85E45952-921E-47A7-BFBE-94833DC8ADBC}" type="parTrans" cxnId="{551C2E60-BE64-4E7C-B432-2BBEACEDED65}">
      <dgm:prSet/>
      <dgm:spPr/>
      <dgm:t>
        <a:bodyPr/>
        <a:lstStyle/>
        <a:p>
          <a:endParaRPr lang="uk-UA" sz="2500"/>
        </a:p>
      </dgm:t>
    </dgm:pt>
    <dgm:pt modelId="{C365F221-173C-4AFE-A569-E1140C63DA2F}" type="sibTrans" cxnId="{551C2E60-BE64-4E7C-B432-2BBEACEDED65}">
      <dgm:prSet/>
      <dgm:spPr/>
      <dgm:t>
        <a:bodyPr/>
        <a:lstStyle/>
        <a:p>
          <a:endParaRPr lang="uk-UA" sz="2500"/>
        </a:p>
      </dgm:t>
    </dgm:pt>
    <dgm:pt modelId="{5E4844F8-C77B-475D-9F75-9B66DD268576}">
      <dgm:prSet phldrT="[Текст]" custT="1"/>
      <dgm:spPr/>
      <dgm:t>
        <a:bodyPr/>
        <a:lstStyle/>
        <a:p>
          <a:pPr algn="just"/>
          <a:r>
            <a:rPr lang="ru-RU" sz="2300" dirty="0">
              <a:solidFill>
                <a:srgbClr val="000000"/>
              </a:solidFill>
              <a:latin typeface="Times New Roman" panose="02020603050405020304" pitchFamily="18" charset="0"/>
            </a:rPr>
            <a:t>структура </a:t>
          </a:r>
          <a:r>
            <a:rPr lang="ru-RU" sz="2300" dirty="0" err="1">
              <a:solidFill>
                <a:srgbClr val="000000"/>
              </a:solidFill>
              <a:latin typeface="Times New Roman" panose="02020603050405020304" pitchFamily="18" charset="0"/>
            </a:rPr>
            <a:t>інформаційного</a:t>
          </a:r>
          <a:r>
            <a:rPr lang="ru-RU" sz="2300" dirty="0">
              <a:solidFill>
                <a:srgbClr val="000000"/>
              </a:solidFill>
              <a:latin typeface="Times New Roman" panose="02020603050405020304" pitchFamily="18" charset="0"/>
            </a:rPr>
            <a:t> </a:t>
          </a:r>
          <a:r>
            <a:rPr lang="ru-RU" sz="2300" dirty="0" err="1">
              <a:solidFill>
                <a:srgbClr val="000000"/>
              </a:solidFill>
              <a:latin typeface="Times New Roman" panose="02020603050405020304" pitchFamily="18" charset="0"/>
            </a:rPr>
            <a:t>облікового</a:t>
          </a:r>
          <a:r>
            <a:rPr lang="ru-RU" sz="2300" dirty="0">
              <a:solidFill>
                <a:srgbClr val="000000"/>
              </a:solidFill>
              <a:latin typeface="Times New Roman" panose="02020603050405020304" pitchFamily="18" charset="0"/>
            </a:rPr>
            <a:t> потоку повинна </a:t>
          </a:r>
          <a:r>
            <a:rPr lang="ru-RU" sz="2300" dirty="0" err="1">
              <a:solidFill>
                <a:srgbClr val="000000"/>
              </a:solidFill>
              <a:latin typeface="Times New Roman" panose="02020603050405020304" pitchFamily="18" charset="0"/>
            </a:rPr>
            <a:t>корелюватися</a:t>
          </a:r>
          <a:r>
            <a:rPr lang="ru-RU" sz="2300" dirty="0">
              <a:solidFill>
                <a:srgbClr val="000000"/>
              </a:solidFill>
              <a:latin typeface="Times New Roman" panose="02020603050405020304" pitchFamily="18" charset="0"/>
            </a:rPr>
            <a:t> </a:t>
          </a:r>
          <a:r>
            <a:rPr lang="ru-RU" sz="2300" dirty="0" err="1">
              <a:solidFill>
                <a:srgbClr val="000000"/>
              </a:solidFill>
              <a:latin typeface="Times New Roman" panose="02020603050405020304" pitchFamily="18" charset="0"/>
            </a:rPr>
            <a:t>з</a:t>
          </a:r>
          <a:r>
            <a:rPr lang="ru-RU" sz="2300" dirty="0">
              <a:solidFill>
                <a:srgbClr val="000000"/>
              </a:solidFill>
              <a:latin typeface="Times New Roman" panose="02020603050405020304" pitchFamily="18" charset="0"/>
            </a:rPr>
            <a:t> </a:t>
          </a:r>
          <a:r>
            <a:rPr lang="ru-RU" sz="2300" dirty="0" err="1">
              <a:solidFill>
                <a:srgbClr val="000000"/>
              </a:solidFill>
              <a:latin typeface="Times New Roman" panose="02020603050405020304" pitchFamily="18" charset="0"/>
            </a:rPr>
            <a:t>цінністю</a:t>
          </a:r>
          <a:r>
            <a:rPr lang="ru-RU" sz="2300" dirty="0">
              <a:solidFill>
                <a:srgbClr val="000000"/>
              </a:solidFill>
              <a:latin typeface="Times New Roman" panose="02020603050405020304" pitchFamily="18" charset="0"/>
            </a:rPr>
            <a:t> </a:t>
          </a:r>
          <a:r>
            <a:rPr lang="ru-RU" sz="2300" dirty="0" err="1">
              <a:solidFill>
                <a:srgbClr val="000000"/>
              </a:solidFill>
              <a:latin typeface="Times New Roman" panose="02020603050405020304" pitchFamily="18" charset="0"/>
            </a:rPr>
            <a:t>інформації</a:t>
          </a:r>
          <a:endParaRPr lang="uk-UA" sz="2300" dirty="0"/>
        </a:p>
      </dgm:t>
    </dgm:pt>
    <dgm:pt modelId="{508797C0-7FFA-4A56-A409-0C40C13A0BA7}" type="parTrans" cxnId="{740E7B0D-0679-4DA2-A217-B54BDC4233C7}">
      <dgm:prSet/>
      <dgm:spPr/>
      <dgm:t>
        <a:bodyPr/>
        <a:lstStyle/>
        <a:p>
          <a:endParaRPr lang="uk-UA" sz="2500"/>
        </a:p>
      </dgm:t>
    </dgm:pt>
    <dgm:pt modelId="{CB6ADD3B-593E-4B6E-9A0E-80CA655BB632}" type="sibTrans" cxnId="{740E7B0D-0679-4DA2-A217-B54BDC4233C7}">
      <dgm:prSet/>
      <dgm:spPr/>
      <dgm:t>
        <a:bodyPr/>
        <a:lstStyle/>
        <a:p>
          <a:endParaRPr lang="uk-UA" sz="2500"/>
        </a:p>
      </dgm:t>
    </dgm:pt>
    <dgm:pt modelId="{D2196405-067D-4EE4-BB06-4B8B7B8657E5}" type="pres">
      <dgm:prSet presAssocID="{51E64AF1-ADA9-4D53-BEC1-8D37C5FC8FF3}" presName="Name0" presStyleCnt="0">
        <dgm:presLayoutVars>
          <dgm:dir/>
          <dgm:animLvl val="lvl"/>
          <dgm:resizeHandles val="exact"/>
        </dgm:presLayoutVars>
      </dgm:prSet>
      <dgm:spPr/>
    </dgm:pt>
    <dgm:pt modelId="{2B06F628-3BAB-4214-BD0D-C4C77112CAE3}" type="pres">
      <dgm:prSet presAssocID="{53EE6F37-88F0-4588-A211-0BB5E0F7FDAC}" presName="linNode" presStyleCnt="0"/>
      <dgm:spPr/>
    </dgm:pt>
    <dgm:pt modelId="{39A57A03-8680-4816-9983-BBF090077C4C}" type="pres">
      <dgm:prSet presAssocID="{53EE6F37-88F0-4588-A211-0BB5E0F7FDAC}" presName="parentText" presStyleLbl="node1" presStyleIdx="0" presStyleCnt="3" custScaleY="30943">
        <dgm:presLayoutVars>
          <dgm:chMax val="1"/>
          <dgm:bulletEnabled val="1"/>
        </dgm:presLayoutVars>
      </dgm:prSet>
      <dgm:spPr/>
    </dgm:pt>
    <dgm:pt modelId="{D4F388B6-34BC-4BFF-95BD-A70FEABE409B}" type="pres">
      <dgm:prSet presAssocID="{53EE6F37-88F0-4588-A211-0BB5E0F7FDAC}" presName="descendantText" presStyleLbl="alignAccFollowNode1" presStyleIdx="0" presStyleCnt="3" custScaleY="44397">
        <dgm:presLayoutVars>
          <dgm:bulletEnabled val="1"/>
        </dgm:presLayoutVars>
      </dgm:prSet>
      <dgm:spPr/>
    </dgm:pt>
    <dgm:pt modelId="{65464958-20BE-4134-B836-DED316EFEA68}" type="pres">
      <dgm:prSet presAssocID="{627FF189-C5CE-4031-8A9E-42486A0BB18A}" presName="sp" presStyleCnt="0"/>
      <dgm:spPr/>
    </dgm:pt>
    <dgm:pt modelId="{00F289FF-E3C1-4BC1-88B1-B57379DD8002}" type="pres">
      <dgm:prSet presAssocID="{85568D40-7F8A-49A2-939A-B04B7CD7D54E}" presName="linNode" presStyleCnt="0"/>
      <dgm:spPr/>
    </dgm:pt>
    <dgm:pt modelId="{018B4DF0-F4D2-46E1-95C4-6F3E5C4CB288}" type="pres">
      <dgm:prSet presAssocID="{85568D40-7F8A-49A2-939A-B04B7CD7D54E}" presName="parentText" presStyleLbl="node1" presStyleIdx="1" presStyleCnt="3" custScaleY="31790">
        <dgm:presLayoutVars>
          <dgm:chMax val="1"/>
          <dgm:bulletEnabled val="1"/>
        </dgm:presLayoutVars>
      </dgm:prSet>
      <dgm:spPr/>
    </dgm:pt>
    <dgm:pt modelId="{9221E02D-B3CE-4C63-9AB6-5AC8E55ABF45}" type="pres">
      <dgm:prSet presAssocID="{85568D40-7F8A-49A2-939A-B04B7CD7D54E}" presName="descendantText" presStyleLbl="alignAccFollowNode1" presStyleIdx="1" presStyleCnt="3" custScaleY="28446">
        <dgm:presLayoutVars>
          <dgm:bulletEnabled val="1"/>
        </dgm:presLayoutVars>
      </dgm:prSet>
      <dgm:spPr/>
    </dgm:pt>
    <dgm:pt modelId="{888E4276-C9C5-4ABF-90F9-83B9A9B3C902}" type="pres">
      <dgm:prSet presAssocID="{B215A92E-6748-4F91-8952-D386036A3177}" presName="sp" presStyleCnt="0"/>
      <dgm:spPr/>
    </dgm:pt>
    <dgm:pt modelId="{3A2BAC43-1CF3-4C16-B35A-C55D8B63CB0D}" type="pres">
      <dgm:prSet presAssocID="{082FE7E0-778C-49E4-BABE-AD584E6AC374}" presName="linNode" presStyleCnt="0"/>
      <dgm:spPr/>
    </dgm:pt>
    <dgm:pt modelId="{281B2157-8327-44A7-91ED-F908C84BCA8E}" type="pres">
      <dgm:prSet presAssocID="{082FE7E0-778C-49E4-BABE-AD584E6AC374}" presName="parentText" presStyleLbl="node1" presStyleIdx="2" presStyleCnt="3" custScaleY="23461" custLinFactNeighborX="662" custLinFactNeighborY="-2495">
        <dgm:presLayoutVars>
          <dgm:chMax val="1"/>
          <dgm:bulletEnabled val="1"/>
        </dgm:presLayoutVars>
      </dgm:prSet>
      <dgm:spPr/>
    </dgm:pt>
    <dgm:pt modelId="{87E731DC-EC39-4B4D-B08C-4D11CA2AC875}" type="pres">
      <dgm:prSet presAssocID="{082FE7E0-778C-49E4-BABE-AD584E6AC374}" presName="descendantText" presStyleLbl="alignAccFollowNode1" presStyleIdx="2" presStyleCnt="3" custScaleY="27489">
        <dgm:presLayoutVars>
          <dgm:bulletEnabled val="1"/>
        </dgm:presLayoutVars>
      </dgm:prSet>
      <dgm:spPr/>
    </dgm:pt>
  </dgm:ptLst>
  <dgm:cxnLst>
    <dgm:cxn modelId="{740E7B0D-0679-4DA2-A217-B54BDC4233C7}" srcId="{082FE7E0-778C-49E4-BABE-AD584E6AC374}" destId="{5E4844F8-C77B-475D-9F75-9B66DD268576}" srcOrd="0" destOrd="0" parTransId="{508797C0-7FFA-4A56-A409-0C40C13A0BA7}" sibTransId="{CB6ADD3B-593E-4B6E-9A0E-80CA655BB632}"/>
    <dgm:cxn modelId="{4A771824-83F3-4761-9ACD-337866551666}" srcId="{53EE6F37-88F0-4588-A211-0BB5E0F7FDAC}" destId="{198ACC59-3231-440A-BF27-8288989462D5}" srcOrd="0" destOrd="0" parTransId="{7FF39622-AFF2-418A-8027-6ED0D35715F3}" sibTransId="{34734E92-0769-4A51-90B2-EFD3EC13C0C5}"/>
    <dgm:cxn modelId="{89C7C024-C316-43A3-AF29-127DA0A87B0D}" type="presOf" srcId="{D5DC9A23-8805-4198-8C77-7F73C1B8C005}" destId="{9221E02D-B3CE-4C63-9AB6-5AC8E55ABF45}" srcOrd="0" destOrd="0" presId="urn:microsoft.com/office/officeart/2005/8/layout/vList5"/>
    <dgm:cxn modelId="{EB224734-01D8-4984-BF45-48809081C197}" type="presOf" srcId="{85568D40-7F8A-49A2-939A-B04B7CD7D54E}" destId="{018B4DF0-F4D2-46E1-95C4-6F3E5C4CB288}" srcOrd="0" destOrd="0" presId="urn:microsoft.com/office/officeart/2005/8/layout/vList5"/>
    <dgm:cxn modelId="{6097185B-B670-47DE-8100-5D753D48EE83}" srcId="{51E64AF1-ADA9-4D53-BEC1-8D37C5FC8FF3}" destId="{85568D40-7F8A-49A2-939A-B04B7CD7D54E}" srcOrd="1" destOrd="0" parTransId="{1545ABA3-6D75-4804-89B0-70001CC5884C}" sibTransId="{B215A92E-6748-4F91-8952-D386036A3177}"/>
    <dgm:cxn modelId="{551C2E60-BE64-4E7C-B432-2BBEACEDED65}" srcId="{51E64AF1-ADA9-4D53-BEC1-8D37C5FC8FF3}" destId="{082FE7E0-778C-49E4-BABE-AD584E6AC374}" srcOrd="2" destOrd="0" parTransId="{85E45952-921E-47A7-BFBE-94833DC8ADBC}" sibTransId="{C365F221-173C-4AFE-A569-E1140C63DA2F}"/>
    <dgm:cxn modelId="{406EF46B-18D6-4359-8575-91D5CC4B1D43}" type="presOf" srcId="{198ACC59-3231-440A-BF27-8288989462D5}" destId="{D4F388B6-34BC-4BFF-95BD-A70FEABE409B}" srcOrd="0" destOrd="0" presId="urn:microsoft.com/office/officeart/2005/8/layout/vList5"/>
    <dgm:cxn modelId="{6A4DDC7D-0E76-4975-BFEC-7FC6FF45F15B}" type="presOf" srcId="{51E64AF1-ADA9-4D53-BEC1-8D37C5FC8FF3}" destId="{D2196405-067D-4EE4-BB06-4B8B7B8657E5}" srcOrd="0" destOrd="0" presId="urn:microsoft.com/office/officeart/2005/8/layout/vList5"/>
    <dgm:cxn modelId="{9E618AB7-FD0D-4D8C-B68F-4FEAC07997AE}" type="presOf" srcId="{5E4844F8-C77B-475D-9F75-9B66DD268576}" destId="{87E731DC-EC39-4B4D-B08C-4D11CA2AC875}" srcOrd="0" destOrd="0" presId="urn:microsoft.com/office/officeart/2005/8/layout/vList5"/>
    <dgm:cxn modelId="{CAD399C1-2817-4595-9B96-AF7E1CAB3681}" srcId="{51E64AF1-ADA9-4D53-BEC1-8D37C5FC8FF3}" destId="{53EE6F37-88F0-4588-A211-0BB5E0F7FDAC}" srcOrd="0" destOrd="0" parTransId="{7197E26E-F2A3-4213-AD09-CC40E1CD8182}" sibTransId="{627FF189-C5CE-4031-8A9E-42486A0BB18A}"/>
    <dgm:cxn modelId="{749099DF-72D1-46FF-82C9-628B95816B46}" type="presOf" srcId="{082FE7E0-778C-49E4-BABE-AD584E6AC374}" destId="{281B2157-8327-44A7-91ED-F908C84BCA8E}" srcOrd="0" destOrd="0" presId="urn:microsoft.com/office/officeart/2005/8/layout/vList5"/>
    <dgm:cxn modelId="{1E198AF4-85A3-4A5D-A82B-ADAA21AECFCF}" type="presOf" srcId="{53EE6F37-88F0-4588-A211-0BB5E0F7FDAC}" destId="{39A57A03-8680-4816-9983-BBF090077C4C}" srcOrd="0" destOrd="0" presId="urn:microsoft.com/office/officeart/2005/8/layout/vList5"/>
    <dgm:cxn modelId="{55AAE9FD-8762-4E2E-96E5-D1632E105D4E}" srcId="{85568D40-7F8A-49A2-939A-B04B7CD7D54E}" destId="{D5DC9A23-8805-4198-8C77-7F73C1B8C005}" srcOrd="0" destOrd="0" parTransId="{0D82B191-AC3A-4BDA-8CB6-44D2E93CBE62}" sibTransId="{A2C8FF1A-9345-45BE-93AD-2B5A8DD79C3A}"/>
    <dgm:cxn modelId="{B5E753C9-515F-4159-B8A3-0390DC1DA7A4}" type="presParOf" srcId="{D2196405-067D-4EE4-BB06-4B8B7B8657E5}" destId="{2B06F628-3BAB-4214-BD0D-C4C77112CAE3}" srcOrd="0" destOrd="0" presId="urn:microsoft.com/office/officeart/2005/8/layout/vList5"/>
    <dgm:cxn modelId="{C6D4A275-8B43-445F-A180-5E828BCC751B}" type="presParOf" srcId="{2B06F628-3BAB-4214-BD0D-C4C77112CAE3}" destId="{39A57A03-8680-4816-9983-BBF090077C4C}" srcOrd="0" destOrd="0" presId="urn:microsoft.com/office/officeart/2005/8/layout/vList5"/>
    <dgm:cxn modelId="{9A6B12B0-3370-4289-A5D5-527104C78217}" type="presParOf" srcId="{2B06F628-3BAB-4214-BD0D-C4C77112CAE3}" destId="{D4F388B6-34BC-4BFF-95BD-A70FEABE409B}" srcOrd="1" destOrd="0" presId="urn:microsoft.com/office/officeart/2005/8/layout/vList5"/>
    <dgm:cxn modelId="{FEDE1528-5A74-4789-BE2C-9E68C4B1AADF}" type="presParOf" srcId="{D2196405-067D-4EE4-BB06-4B8B7B8657E5}" destId="{65464958-20BE-4134-B836-DED316EFEA68}" srcOrd="1" destOrd="0" presId="urn:microsoft.com/office/officeart/2005/8/layout/vList5"/>
    <dgm:cxn modelId="{0630811B-72C3-4DB2-B294-BE45A2B068E4}" type="presParOf" srcId="{D2196405-067D-4EE4-BB06-4B8B7B8657E5}" destId="{00F289FF-E3C1-4BC1-88B1-B57379DD8002}" srcOrd="2" destOrd="0" presId="urn:microsoft.com/office/officeart/2005/8/layout/vList5"/>
    <dgm:cxn modelId="{979C0505-4CD2-48BF-8E29-11CA41B407EA}" type="presParOf" srcId="{00F289FF-E3C1-4BC1-88B1-B57379DD8002}" destId="{018B4DF0-F4D2-46E1-95C4-6F3E5C4CB288}" srcOrd="0" destOrd="0" presId="urn:microsoft.com/office/officeart/2005/8/layout/vList5"/>
    <dgm:cxn modelId="{4C0F870F-CADD-4EDF-A79D-21A9A70FAD22}" type="presParOf" srcId="{00F289FF-E3C1-4BC1-88B1-B57379DD8002}" destId="{9221E02D-B3CE-4C63-9AB6-5AC8E55ABF45}" srcOrd="1" destOrd="0" presId="urn:microsoft.com/office/officeart/2005/8/layout/vList5"/>
    <dgm:cxn modelId="{B21362A2-ECA0-430C-90F9-9F003A169705}" type="presParOf" srcId="{D2196405-067D-4EE4-BB06-4B8B7B8657E5}" destId="{888E4276-C9C5-4ABF-90F9-83B9A9B3C902}" srcOrd="3" destOrd="0" presId="urn:microsoft.com/office/officeart/2005/8/layout/vList5"/>
    <dgm:cxn modelId="{4525386D-982D-4AC3-AD1D-138893009316}" type="presParOf" srcId="{D2196405-067D-4EE4-BB06-4B8B7B8657E5}" destId="{3A2BAC43-1CF3-4C16-B35A-C55D8B63CB0D}" srcOrd="4" destOrd="0" presId="urn:microsoft.com/office/officeart/2005/8/layout/vList5"/>
    <dgm:cxn modelId="{046AFDE3-3C5C-4B7F-87BC-23EB6ED17B7E}" type="presParOf" srcId="{3A2BAC43-1CF3-4C16-B35A-C55D8B63CB0D}" destId="{281B2157-8327-44A7-91ED-F908C84BCA8E}" srcOrd="0" destOrd="0" presId="urn:microsoft.com/office/officeart/2005/8/layout/vList5"/>
    <dgm:cxn modelId="{DE6BC0C5-EB07-4ACD-A7DD-40A14A3C6B49}" type="presParOf" srcId="{3A2BAC43-1CF3-4C16-B35A-C55D8B63CB0D}" destId="{87E731DC-EC39-4B4D-B08C-4D11CA2AC87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34C6AD2-D3A3-4DC9-95E8-AC7EF6338DFB}" type="doc">
      <dgm:prSet loTypeId="urn:microsoft.com/office/officeart/2005/8/layout/process1" loCatId="process" qsTypeId="urn:microsoft.com/office/officeart/2005/8/quickstyle/3d2#7" qsCatId="3D" csTypeId="urn:microsoft.com/office/officeart/2005/8/colors/accent1_3#7" csCatId="accent1" phldr="1"/>
      <dgm:spPr/>
      <dgm:t>
        <a:bodyPr/>
        <a:lstStyle/>
        <a:p>
          <a:endParaRPr lang="ru-RU"/>
        </a:p>
      </dgm:t>
    </dgm:pt>
    <dgm:pt modelId="{56175AF9-5B48-4A7F-9782-CA91AA1DE9BB}">
      <dgm:prSet phldrT="[Текст]" custT="1"/>
      <dgm:spPr/>
      <dgm:t>
        <a:bodyPr/>
        <a:lstStyle/>
        <a:p>
          <a:pPr rtl="0"/>
          <a:r>
            <a:rPr lang="ru-RU" sz="1800" dirty="0" err="1"/>
            <a:t>пропускн</a:t>
          </a:r>
          <a:r>
            <a:rPr lang="uk-UA" sz="1800" dirty="0"/>
            <a:t>а</a:t>
          </a:r>
          <a:r>
            <a:rPr lang="ru-RU" sz="1800" dirty="0"/>
            <a:t> </a:t>
          </a:r>
          <a:r>
            <a:rPr lang="ru-RU" sz="1800" dirty="0" err="1"/>
            <a:t>спроможність</a:t>
          </a:r>
          <a:r>
            <a:rPr lang="ru-RU" sz="1800" dirty="0"/>
            <a:t> </a:t>
          </a:r>
          <a:r>
            <a:rPr lang="ru-RU" sz="1800" dirty="0" err="1"/>
            <a:t>комунікаційного</a:t>
          </a:r>
          <a:r>
            <a:rPr lang="ru-RU" sz="1800" dirty="0"/>
            <a:t> каналу</a:t>
          </a:r>
          <a:endParaRPr lang="uk-UA" sz="1800" noProof="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07575F-8761-4D62-8DA2-4886D4999EE8}" type="parTrans" cxnId="{654EB67D-73F7-4283-B6F1-0604920D4FF9}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AFC49F-6508-4EB4-A247-A3B35F30D398}" type="sibTrans" cxnId="{654EB67D-73F7-4283-B6F1-0604920D4FF9}">
      <dgm:prSet custT="1"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91C499-0039-4A90-BBBF-426CC33DAD4D}">
      <dgm:prSet custT="1"/>
      <dgm:spPr/>
      <dgm:t>
        <a:bodyPr/>
        <a:lstStyle/>
        <a:p>
          <a:pPr rtl="0"/>
          <a:r>
            <a:rPr lang="ru-RU" sz="1800" dirty="0" err="1"/>
            <a:t>швидкість</a:t>
          </a:r>
          <a:r>
            <a:rPr lang="ru-RU" sz="1800" dirty="0"/>
            <a:t> </a:t>
          </a:r>
          <a:r>
            <a:rPr lang="ru-RU" sz="1800" dirty="0" err="1"/>
            <a:t>передачі</a:t>
          </a:r>
          <a:r>
            <a:rPr lang="ru-RU" sz="1800" dirty="0"/>
            <a:t> </a:t>
          </a:r>
          <a:r>
            <a:rPr lang="ru-RU" sz="1800" dirty="0" err="1"/>
            <a:t>інформації</a:t>
          </a:r>
          <a:endParaRPr kumimoji="0" lang="uk-UA" sz="1800" b="0" i="0" u="none" strike="noStrike" cap="none" normalizeH="0" baseline="0" noProof="0" dirty="0">
            <a:solidFill>
              <a:srgbClr val="00000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741E7D-BC1B-4876-A668-2222AD33062E}" type="parTrans" cxnId="{C0B3E85D-06AB-478C-8D7E-643E25D8C5B2}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B746C2-839A-4888-B380-091900E01C76}" type="sibTrans" cxnId="{C0B3E85D-06AB-478C-8D7E-643E25D8C5B2}">
      <dgm:prSet/>
      <dgm:spPr/>
      <dgm:t>
        <a:bodyPr/>
        <a:lstStyle/>
        <a:p>
          <a:endParaRPr lang="uk-UA" sz="1800" noProof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F5FDA5-9A11-4C46-9C31-169AF0B68801}" type="pres">
      <dgm:prSet presAssocID="{334C6AD2-D3A3-4DC9-95E8-AC7EF6338DFB}" presName="Name0" presStyleCnt="0">
        <dgm:presLayoutVars>
          <dgm:dir/>
          <dgm:resizeHandles val="exact"/>
        </dgm:presLayoutVars>
      </dgm:prSet>
      <dgm:spPr/>
    </dgm:pt>
    <dgm:pt modelId="{95BB7F00-5BF6-47DF-A57A-60DAAFA04DA6}" type="pres">
      <dgm:prSet presAssocID="{56175AF9-5B48-4A7F-9782-CA91AA1DE9BB}" presName="node" presStyleLbl="node1" presStyleIdx="0" presStyleCnt="2" custScaleX="93271">
        <dgm:presLayoutVars>
          <dgm:bulletEnabled val="1"/>
        </dgm:presLayoutVars>
      </dgm:prSet>
      <dgm:spPr/>
    </dgm:pt>
    <dgm:pt modelId="{5EA301F9-3059-440B-B240-4115773AC558}" type="pres">
      <dgm:prSet presAssocID="{99AFC49F-6508-4EB4-A247-A3B35F30D398}" presName="sibTrans" presStyleLbl="sibTrans2D1" presStyleIdx="0" presStyleCnt="1" custScaleX="146420"/>
      <dgm:spPr>
        <a:prstGeom prst="actionButtonForwardNext">
          <a:avLst/>
        </a:prstGeom>
      </dgm:spPr>
    </dgm:pt>
    <dgm:pt modelId="{5938E605-6AC9-4F76-BB1D-4BDFBF491041}" type="pres">
      <dgm:prSet presAssocID="{99AFC49F-6508-4EB4-A247-A3B35F30D398}" presName="connectorText" presStyleLbl="sibTrans2D1" presStyleIdx="0" presStyleCnt="1"/>
      <dgm:spPr/>
    </dgm:pt>
    <dgm:pt modelId="{083A865C-DE8E-45A9-B7C3-114FBE047BF8}" type="pres">
      <dgm:prSet presAssocID="{5991C499-0039-4A90-BBBF-426CC33DAD4D}" presName="node" presStyleLbl="node1" presStyleIdx="1" presStyleCnt="2">
        <dgm:presLayoutVars>
          <dgm:bulletEnabled val="1"/>
        </dgm:presLayoutVars>
      </dgm:prSet>
      <dgm:spPr/>
    </dgm:pt>
  </dgm:ptLst>
  <dgm:cxnLst>
    <dgm:cxn modelId="{774F181E-E95E-4E02-BE30-8B00B1ECA8E7}" type="presOf" srcId="{5991C499-0039-4A90-BBBF-426CC33DAD4D}" destId="{083A865C-DE8E-45A9-B7C3-114FBE047BF8}" srcOrd="0" destOrd="0" presId="urn:microsoft.com/office/officeart/2005/8/layout/process1"/>
    <dgm:cxn modelId="{DDE83E28-02BA-4A8E-977B-961BA8612638}" type="presOf" srcId="{99AFC49F-6508-4EB4-A247-A3B35F30D398}" destId="{5EA301F9-3059-440B-B240-4115773AC558}" srcOrd="0" destOrd="0" presId="urn:microsoft.com/office/officeart/2005/8/layout/process1"/>
    <dgm:cxn modelId="{C0B3E85D-06AB-478C-8D7E-643E25D8C5B2}" srcId="{334C6AD2-D3A3-4DC9-95E8-AC7EF6338DFB}" destId="{5991C499-0039-4A90-BBBF-426CC33DAD4D}" srcOrd="1" destOrd="0" parTransId="{40741E7D-BC1B-4876-A668-2222AD33062E}" sibTransId="{30B746C2-839A-4888-B380-091900E01C76}"/>
    <dgm:cxn modelId="{654EB67D-73F7-4283-B6F1-0604920D4FF9}" srcId="{334C6AD2-D3A3-4DC9-95E8-AC7EF6338DFB}" destId="{56175AF9-5B48-4A7F-9782-CA91AA1DE9BB}" srcOrd="0" destOrd="0" parTransId="{E907575F-8761-4D62-8DA2-4886D4999EE8}" sibTransId="{99AFC49F-6508-4EB4-A247-A3B35F30D398}"/>
    <dgm:cxn modelId="{A7202894-A6FE-4679-AA66-DAE3C05CDD17}" type="presOf" srcId="{56175AF9-5B48-4A7F-9782-CA91AA1DE9BB}" destId="{95BB7F00-5BF6-47DF-A57A-60DAAFA04DA6}" srcOrd="0" destOrd="0" presId="urn:microsoft.com/office/officeart/2005/8/layout/process1"/>
    <dgm:cxn modelId="{325CB5CA-5871-4B82-84DD-640D88EF1D52}" type="presOf" srcId="{99AFC49F-6508-4EB4-A247-A3B35F30D398}" destId="{5938E605-6AC9-4F76-BB1D-4BDFBF491041}" srcOrd="1" destOrd="0" presId="urn:microsoft.com/office/officeart/2005/8/layout/process1"/>
    <dgm:cxn modelId="{463FE4EC-0F4F-4647-BA97-1556876A10F1}" type="presOf" srcId="{334C6AD2-D3A3-4DC9-95E8-AC7EF6338DFB}" destId="{B7F5FDA5-9A11-4C46-9C31-169AF0B68801}" srcOrd="0" destOrd="0" presId="urn:microsoft.com/office/officeart/2005/8/layout/process1"/>
    <dgm:cxn modelId="{23C3145C-40D4-4B09-B5A0-44EDFA9F812B}" type="presParOf" srcId="{B7F5FDA5-9A11-4C46-9C31-169AF0B68801}" destId="{95BB7F00-5BF6-47DF-A57A-60DAAFA04DA6}" srcOrd="0" destOrd="0" presId="urn:microsoft.com/office/officeart/2005/8/layout/process1"/>
    <dgm:cxn modelId="{D42CEFBD-60BA-4AAA-A47D-6717EBEFAE58}" type="presParOf" srcId="{B7F5FDA5-9A11-4C46-9C31-169AF0B68801}" destId="{5EA301F9-3059-440B-B240-4115773AC558}" srcOrd="1" destOrd="0" presId="urn:microsoft.com/office/officeart/2005/8/layout/process1"/>
    <dgm:cxn modelId="{3EEA725E-EA86-40DD-8663-108E7F165A0F}" type="presParOf" srcId="{5EA301F9-3059-440B-B240-4115773AC558}" destId="{5938E605-6AC9-4F76-BB1D-4BDFBF491041}" srcOrd="0" destOrd="0" presId="urn:microsoft.com/office/officeart/2005/8/layout/process1"/>
    <dgm:cxn modelId="{BB5EDF98-118B-4890-8ECF-7A6558E8F5AA}" type="presParOf" srcId="{B7F5FDA5-9A11-4C46-9C31-169AF0B68801}" destId="{083A865C-DE8E-45A9-B7C3-114FBE047BF8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34C6AD2-D3A3-4DC9-95E8-AC7EF6338DFB}" type="doc">
      <dgm:prSet loTypeId="urn:microsoft.com/office/officeart/2005/8/layout/process1" loCatId="process" qsTypeId="urn:microsoft.com/office/officeart/2005/8/quickstyle/3d2#8" qsCatId="3D" csTypeId="urn:microsoft.com/office/officeart/2005/8/colors/accent1_3#8" csCatId="accent1" phldr="1"/>
      <dgm:spPr/>
      <dgm:t>
        <a:bodyPr/>
        <a:lstStyle/>
        <a:p>
          <a:endParaRPr lang="ru-RU"/>
        </a:p>
      </dgm:t>
    </dgm:pt>
    <dgm:pt modelId="{56175AF9-5B48-4A7F-9782-CA91AA1DE9BB}">
      <dgm:prSet phldrT="[Текст]" custT="1"/>
      <dgm:sp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</dgm:spPr>
      <dgm:t>
        <a:bodyPr/>
        <a:lstStyle/>
        <a:p>
          <a:pPr rtl="0"/>
          <a:r>
            <a:rPr lang="ru-RU" sz="1800" dirty="0" err="1"/>
            <a:t>можливість</a:t>
          </a:r>
          <a:r>
            <a:rPr lang="ru-RU" sz="1800" dirty="0"/>
            <a:t> </a:t>
          </a:r>
          <a:r>
            <a:rPr lang="ru-RU" sz="1800" dirty="0" err="1"/>
            <a:t>несанкціонованого</a:t>
          </a:r>
          <a:r>
            <a:rPr lang="ru-RU" sz="1800" dirty="0"/>
            <a:t> доступу до </a:t>
          </a:r>
          <a:r>
            <a:rPr lang="uk-UA" sz="1800" dirty="0"/>
            <a:t>інформації</a:t>
          </a:r>
          <a:endParaRPr lang="uk-UA" sz="1800" noProof="0" dirty="0">
            <a:solidFill>
              <a:srgbClr val="000000"/>
            </a:solidFill>
          </a:endParaRPr>
        </a:p>
      </dgm:t>
    </dgm:pt>
    <dgm:pt modelId="{E907575F-8761-4D62-8DA2-4886D4999EE8}" type="parTrans" cxnId="{654EB67D-73F7-4283-B6F1-0604920D4FF9}">
      <dgm:prSet/>
      <dgm:spPr/>
      <dgm:t>
        <a:bodyPr/>
        <a:lstStyle/>
        <a:p>
          <a:endParaRPr lang="uk-UA" sz="1800" noProof="0">
            <a:solidFill>
              <a:srgbClr val="000000"/>
            </a:solidFill>
          </a:endParaRPr>
        </a:p>
      </dgm:t>
    </dgm:pt>
    <dgm:pt modelId="{99AFC49F-6508-4EB4-A247-A3B35F30D398}" type="sibTrans" cxnId="{654EB67D-73F7-4283-B6F1-0604920D4FF9}">
      <dgm:prSet custT="1"/>
      <dgm:sp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</dgm:spPr>
      <dgm:t>
        <a:bodyPr/>
        <a:lstStyle/>
        <a:p>
          <a:endParaRPr lang="uk-UA" sz="1800" noProof="0">
            <a:solidFill>
              <a:srgbClr val="000000"/>
            </a:solidFill>
          </a:endParaRPr>
        </a:p>
      </dgm:t>
    </dgm:pt>
    <dgm:pt modelId="{5991C499-0039-4A90-BBBF-426CC33DAD4D}">
      <dgm:prSet custT="1"/>
      <dgm:sp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</dgm:spPr>
      <dgm:t>
        <a:bodyPr/>
        <a:lstStyle/>
        <a:p>
          <a:pPr rtl="0"/>
          <a:r>
            <a:rPr lang="ru-RU" sz="1800" dirty="0" err="1"/>
            <a:t>можливість</a:t>
          </a:r>
          <a:r>
            <a:rPr lang="ru-RU" sz="1800" dirty="0"/>
            <a:t> </a:t>
          </a:r>
          <a:r>
            <a:rPr lang="ru-RU" sz="1800" dirty="0" err="1"/>
            <a:t>викривлення</a:t>
          </a:r>
          <a:r>
            <a:rPr lang="ru-RU" sz="1800" dirty="0"/>
            <a:t> </a:t>
          </a:r>
          <a:r>
            <a:rPr lang="ru-RU" sz="1800" dirty="0" err="1"/>
            <a:t>інформації</a:t>
          </a:r>
          <a:r>
            <a:rPr lang="ru-RU" sz="1800" dirty="0"/>
            <a:t> у </a:t>
          </a:r>
          <a:r>
            <a:rPr lang="ru-RU" sz="1800" dirty="0" err="1"/>
            <a:t>процесі</a:t>
          </a:r>
          <a:r>
            <a:rPr lang="ru-RU" sz="1800" dirty="0"/>
            <a:t> </a:t>
          </a:r>
          <a:r>
            <a:rPr lang="ru-RU" sz="1800" dirty="0" err="1"/>
            <a:t>її</a:t>
          </a:r>
          <a:r>
            <a:rPr lang="ru-RU" sz="1800" dirty="0"/>
            <a:t> </a:t>
          </a:r>
          <a:r>
            <a:rPr lang="ru-RU" sz="1800" dirty="0" err="1"/>
            <a:t>передачі</a:t>
          </a:r>
          <a:endParaRPr kumimoji="0" lang="uk-UA" sz="1800" b="0" i="0" u="none" strike="noStrike" cap="none" normalizeH="0" baseline="0" noProof="0" dirty="0">
            <a:solidFill>
              <a:srgbClr val="000000"/>
            </a:solidFill>
            <a:effectLst/>
            <a:latin typeface="Arial" panose="020B0604020202020204" pitchFamily="34" charset="0"/>
          </a:endParaRPr>
        </a:p>
      </dgm:t>
    </dgm:pt>
    <dgm:pt modelId="{40741E7D-BC1B-4876-A668-2222AD33062E}" type="parTrans" cxnId="{C0B3E85D-06AB-478C-8D7E-643E25D8C5B2}">
      <dgm:prSet/>
      <dgm:spPr/>
      <dgm:t>
        <a:bodyPr/>
        <a:lstStyle/>
        <a:p>
          <a:endParaRPr lang="uk-UA" sz="1800" noProof="0">
            <a:solidFill>
              <a:srgbClr val="000000"/>
            </a:solidFill>
          </a:endParaRPr>
        </a:p>
      </dgm:t>
    </dgm:pt>
    <dgm:pt modelId="{30B746C2-839A-4888-B380-091900E01C76}" type="sibTrans" cxnId="{C0B3E85D-06AB-478C-8D7E-643E25D8C5B2}">
      <dgm:prSet/>
      <dgm:spPr/>
      <dgm:t>
        <a:bodyPr/>
        <a:lstStyle/>
        <a:p>
          <a:endParaRPr lang="uk-UA" sz="1800" noProof="0">
            <a:solidFill>
              <a:srgbClr val="000000"/>
            </a:solidFill>
          </a:endParaRPr>
        </a:p>
      </dgm:t>
    </dgm:pt>
    <dgm:pt modelId="{B7F5FDA5-9A11-4C46-9C31-169AF0B68801}" type="pres">
      <dgm:prSet presAssocID="{334C6AD2-D3A3-4DC9-95E8-AC7EF6338DFB}" presName="Name0" presStyleCnt="0">
        <dgm:presLayoutVars>
          <dgm:dir/>
          <dgm:resizeHandles val="exact"/>
        </dgm:presLayoutVars>
      </dgm:prSet>
      <dgm:spPr/>
    </dgm:pt>
    <dgm:pt modelId="{95BB7F00-5BF6-47DF-A57A-60DAAFA04DA6}" type="pres">
      <dgm:prSet presAssocID="{56175AF9-5B48-4A7F-9782-CA91AA1DE9BB}" presName="node" presStyleLbl="node1" presStyleIdx="0" presStyleCnt="2" custScaleX="93243">
        <dgm:presLayoutVars>
          <dgm:bulletEnabled val="1"/>
        </dgm:presLayoutVars>
      </dgm:prSet>
      <dgm:spPr/>
    </dgm:pt>
    <dgm:pt modelId="{5EA301F9-3059-440B-B240-4115773AC558}" type="pres">
      <dgm:prSet presAssocID="{99AFC49F-6508-4EB4-A247-A3B35F30D398}" presName="sibTrans" presStyleLbl="sibTrans2D1" presStyleIdx="0" presStyleCnt="1" custScaleX="146528"/>
      <dgm:spPr>
        <a:prstGeom prst="actionButtonForwardNext">
          <a:avLst/>
        </a:prstGeom>
      </dgm:spPr>
    </dgm:pt>
    <dgm:pt modelId="{5938E605-6AC9-4F76-BB1D-4BDFBF491041}" type="pres">
      <dgm:prSet presAssocID="{99AFC49F-6508-4EB4-A247-A3B35F30D398}" presName="connectorText" presStyleLbl="sibTrans2D1" presStyleIdx="0" presStyleCnt="1"/>
      <dgm:spPr/>
    </dgm:pt>
    <dgm:pt modelId="{083A865C-DE8E-45A9-B7C3-114FBE047BF8}" type="pres">
      <dgm:prSet presAssocID="{5991C499-0039-4A90-BBBF-426CC33DAD4D}" presName="node" presStyleLbl="node1" presStyleIdx="1" presStyleCnt="2">
        <dgm:presLayoutVars>
          <dgm:bulletEnabled val="1"/>
        </dgm:presLayoutVars>
      </dgm:prSet>
      <dgm:spPr/>
    </dgm:pt>
  </dgm:ptLst>
  <dgm:cxnLst>
    <dgm:cxn modelId="{287EED1D-8240-439F-9B93-45DFD4558333}" type="presOf" srcId="{56175AF9-5B48-4A7F-9782-CA91AA1DE9BB}" destId="{95BB7F00-5BF6-47DF-A57A-60DAAFA04DA6}" srcOrd="0" destOrd="0" presId="urn:microsoft.com/office/officeart/2005/8/layout/process1"/>
    <dgm:cxn modelId="{24E0584C-72E8-4FF8-AA34-F7A562CB0E06}" type="presOf" srcId="{5991C499-0039-4A90-BBBF-426CC33DAD4D}" destId="{083A865C-DE8E-45A9-B7C3-114FBE047BF8}" srcOrd="0" destOrd="0" presId="urn:microsoft.com/office/officeart/2005/8/layout/process1"/>
    <dgm:cxn modelId="{C0B3E85D-06AB-478C-8D7E-643E25D8C5B2}" srcId="{334C6AD2-D3A3-4DC9-95E8-AC7EF6338DFB}" destId="{5991C499-0039-4A90-BBBF-426CC33DAD4D}" srcOrd="1" destOrd="0" parTransId="{40741E7D-BC1B-4876-A668-2222AD33062E}" sibTransId="{30B746C2-839A-4888-B380-091900E01C76}"/>
    <dgm:cxn modelId="{654EB67D-73F7-4283-B6F1-0604920D4FF9}" srcId="{334C6AD2-D3A3-4DC9-95E8-AC7EF6338DFB}" destId="{56175AF9-5B48-4A7F-9782-CA91AA1DE9BB}" srcOrd="0" destOrd="0" parTransId="{E907575F-8761-4D62-8DA2-4886D4999EE8}" sibTransId="{99AFC49F-6508-4EB4-A247-A3B35F30D398}"/>
    <dgm:cxn modelId="{468076B6-A726-4C8E-8C8A-8507D2B124AB}" type="presOf" srcId="{99AFC49F-6508-4EB4-A247-A3B35F30D398}" destId="{5EA301F9-3059-440B-B240-4115773AC558}" srcOrd="0" destOrd="0" presId="urn:microsoft.com/office/officeart/2005/8/layout/process1"/>
    <dgm:cxn modelId="{A0D3A0CA-D37C-4A53-BBBC-228DB95E4DBC}" type="presOf" srcId="{99AFC49F-6508-4EB4-A247-A3B35F30D398}" destId="{5938E605-6AC9-4F76-BB1D-4BDFBF491041}" srcOrd="1" destOrd="0" presId="urn:microsoft.com/office/officeart/2005/8/layout/process1"/>
    <dgm:cxn modelId="{3D2C05DE-3969-4938-9751-5EFE84F24C32}" type="presOf" srcId="{334C6AD2-D3A3-4DC9-95E8-AC7EF6338DFB}" destId="{B7F5FDA5-9A11-4C46-9C31-169AF0B68801}" srcOrd="0" destOrd="0" presId="urn:microsoft.com/office/officeart/2005/8/layout/process1"/>
    <dgm:cxn modelId="{632E943C-6F1B-4CE6-91D9-F7C12B5B549F}" type="presParOf" srcId="{B7F5FDA5-9A11-4C46-9C31-169AF0B68801}" destId="{95BB7F00-5BF6-47DF-A57A-60DAAFA04DA6}" srcOrd="0" destOrd="0" presId="urn:microsoft.com/office/officeart/2005/8/layout/process1"/>
    <dgm:cxn modelId="{67AF2B60-8576-4E00-887F-A9E9DACBB42E}" type="presParOf" srcId="{B7F5FDA5-9A11-4C46-9C31-169AF0B68801}" destId="{5EA301F9-3059-440B-B240-4115773AC558}" srcOrd="1" destOrd="0" presId="urn:microsoft.com/office/officeart/2005/8/layout/process1"/>
    <dgm:cxn modelId="{C6CF9662-1A84-4E75-812E-C665E4C49224}" type="presParOf" srcId="{5EA301F9-3059-440B-B240-4115773AC558}" destId="{5938E605-6AC9-4F76-BB1D-4BDFBF491041}" srcOrd="0" destOrd="0" presId="urn:microsoft.com/office/officeart/2005/8/layout/process1"/>
    <dgm:cxn modelId="{4EC59EEA-EE98-467E-9D9C-B5B9F042A392}" type="presParOf" srcId="{B7F5FDA5-9A11-4C46-9C31-169AF0B68801}" destId="{083A865C-DE8E-45A9-B7C3-114FBE047BF8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BB7F00-5BF6-47DF-A57A-60DAAFA04DA6}">
      <dsp:nvSpPr>
        <dsp:cNvPr id="0" name=""/>
        <dsp:cNvSpPr/>
      </dsp:nvSpPr>
      <dsp:spPr>
        <a:xfrm>
          <a:off x="8740" y="0"/>
          <a:ext cx="3392083" cy="11430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60000"/>
                <a:satMod val="160000"/>
              </a:schemeClr>
            </a:gs>
            <a:gs pos="46000">
              <a:schemeClr val="accent1">
                <a:shade val="80000"/>
                <a:hueOff val="0"/>
                <a:satOff val="0"/>
                <a:lumOff val="0"/>
                <a:alphaOff val="0"/>
                <a:tint val="86000"/>
                <a:satMod val="16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uk-UA" sz="1800" b="1" i="0" u="none" strike="noStrike" kern="1200" cap="none" normalizeH="0" baseline="0" noProof="0" dirty="0">
              <a:solidFill>
                <a:srgbClr val="000000"/>
              </a:solidFill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rPr>
            <a:t>Значні втрати часу (непродуктивного характеру) в ході комунікаційної взаємодії</a:t>
          </a:r>
          <a:endParaRPr lang="uk-UA" sz="1800" b="1" kern="1200" noProof="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8740" y="0"/>
        <a:ext cx="3392083" cy="1143008"/>
      </dsp:txXfrm>
    </dsp:sp>
    <dsp:sp modelId="{5EA301F9-3059-440B-B240-4115773AC558}">
      <dsp:nvSpPr>
        <dsp:cNvPr id="0" name=""/>
        <dsp:cNvSpPr/>
      </dsp:nvSpPr>
      <dsp:spPr>
        <a:xfrm>
          <a:off x="3585554" y="120540"/>
          <a:ext cx="1128901" cy="9019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800" kern="1200" noProof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85554" y="120540"/>
        <a:ext cx="1128901" cy="901927"/>
      </dsp:txXfrm>
    </dsp:sp>
    <dsp:sp modelId="{083A865C-DE8E-45A9-B7C3-114FBE047BF8}">
      <dsp:nvSpPr>
        <dsp:cNvPr id="0" name=""/>
        <dsp:cNvSpPr/>
      </dsp:nvSpPr>
      <dsp:spPr>
        <a:xfrm>
          <a:off x="4855545" y="0"/>
          <a:ext cx="3636804" cy="11430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tint val="60000"/>
                <a:satMod val="160000"/>
              </a:schemeClr>
            </a:gs>
            <a:gs pos="46000">
              <a:schemeClr val="accent1">
                <a:shade val="80000"/>
                <a:hueOff val="306246"/>
                <a:satOff val="-4392"/>
                <a:lumOff val="25615"/>
                <a:alphaOff val="0"/>
                <a:tint val="86000"/>
                <a:satMod val="16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uk-UA" sz="1800" b="1" i="0" u="none" strike="noStrike" kern="1200" cap="none" normalizeH="0" baseline="0" noProof="0" dirty="0">
              <a:ln/>
              <a:solidFill>
                <a:srgbClr val="000000"/>
              </a:solidFill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rPr>
            <a:t>за даними експертних досліджень керівники втрачають понад 75-95 % часу на комунікації</a:t>
          </a:r>
          <a:endParaRPr kumimoji="0" lang="uk-UA" sz="1800" b="1" i="0" u="none" strike="noStrike" kern="1200" cap="none" normalizeH="0" baseline="0" noProof="0" dirty="0">
            <a:ln/>
            <a:solidFill>
              <a:srgbClr val="000000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4855545" y="0"/>
        <a:ext cx="3636804" cy="114300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BB7F00-5BF6-47DF-A57A-60DAAFA04DA6}">
      <dsp:nvSpPr>
        <dsp:cNvPr id="0" name=""/>
        <dsp:cNvSpPr/>
      </dsp:nvSpPr>
      <dsp:spPr>
        <a:xfrm>
          <a:off x="185875" y="0"/>
          <a:ext cx="8200809" cy="9418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60000"/>
                <a:satMod val="160000"/>
              </a:schemeClr>
            </a:gs>
            <a:gs pos="46000">
              <a:schemeClr val="accent1">
                <a:shade val="80000"/>
                <a:hueOff val="0"/>
                <a:satOff val="0"/>
                <a:lumOff val="0"/>
                <a:alphaOff val="0"/>
                <a:tint val="86000"/>
                <a:satMod val="16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/>
            <a:t>Комунікаційний канал </a:t>
          </a:r>
          <a:r>
            <a:rPr lang="uk-UA" sz="1800" kern="1200" dirty="0"/>
            <a:t>- реальна або уявна лінія зв’язку (контакту), за якою повідомлення рухаються від </a:t>
          </a:r>
          <a:r>
            <a:rPr lang="uk-UA" sz="1800" kern="1200" dirty="0" err="1"/>
            <a:t>комунікатора</a:t>
          </a:r>
          <a:r>
            <a:rPr lang="uk-UA" sz="1800" kern="1200" dirty="0"/>
            <a:t> до реципієнта</a:t>
          </a:r>
          <a:endParaRPr lang="uk-UA" sz="1800" kern="1200" noProof="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5875" y="0"/>
        <a:ext cx="8200809" cy="9418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BB7F00-5BF6-47DF-A57A-60DAAFA04DA6}">
      <dsp:nvSpPr>
        <dsp:cNvPr id="0" name=""/>
        <dsp:cNvSpPr/>
      </dsp:nvSpPr>
      <dsp:spPr>
        <a:xfrm>
          <a:off x="4413" y="0"/>
          <a:ext cx="3394944" cy="150019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uk-UA" sz="1800" b="1" i="0" u="none" strike="noStrike" kern="1200" cap="none" normalizeH="0" baseline="0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Комунікація є головним фактором ефективності управління</a:t>
          </a:r>
          <a:endParaRPr lang="uk-UA" sz="1800" b="1" kern="1200" noProof="0" dirty="0">
            <a:solidFill>
              <a:srgbClr val="000000"/>
            </a:solidFill>
          </a:endParaRPr>
        </a:p>
      </dsp:txBody>
      <dsp:txXfrm>
        <a:off x="4413" y="0"/>
        <a:ext cx="3394944" cy="1500198"/>
      </dsp:txXfrm>
    </dsp:sp>
    <dsp:sp modelId="{5EA301F9-3059-440B-B240-4115773AC558}">
      <dsp:nvSpPr>
        <dsp:cNvPr id="0" name=""/>
        <dsp:cNvSpPr/>
      </dsp:nvSpPr>
      <dsp:spPr>
        <a:xfrm>
          <a:off x="3583883" y="298619"/>
          <a:ext cx="1131026" cy="90295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800" kern="1200" noProof="0">
            <a:solidFill>
              <a:srgbClr val="000000"/>
            </a:solidFill>
          </a:endParaRPr>
        </a:p>
      </dsp:txBody>
      <dsp:txXfrm>
        <a:off x="3583883" y="298619"/>
        <a:ext cx="1131026" cy="902959"/>
      </dsp:txXfrm>
    </dsp:sp>
    <dsp:sp modelId="{083A865C-DE8E-45A9-B7C3-114FBE047BF8}">
      <dsp:nvSpPr>
        <dsp:cNvPr id="0" name=""/>
        <dsp:cNvSpPr/>
      </dsp:nvSpPr>
      <dsp:spPr>
        <a:xfrm>
          <a:off x="4855743" y="0"/>
          <a:ext cx="3640964" cy="150019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uk-UA" sz="1700" b="1" i="0" u="none" strike="noStrike" kern="1200" cap="none" normalizeH="0" baseline="0" noProof="0" dirty="0">
              <a:ln/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63 % англійських, 73 % американських, 85 % японських керівників виділяють комунікацію як головну умову на шляху досягнення ефективності діяльності їх підприємств</a:t>
          </a:r>
          <a:endParaRPr kumimoji="0" lang="uk-UA" sz="1700" b="1" i="0" u="none" strike="noStrike" kern="1200" cap="none" normalizeH="0" baseline="0" noProof="0" dirty="0">
            <a:ln/>
            <a:solidFill>
              <a:srgbClr val="000000"/>
            </a:solidFill>
            <a:effectLst/>
            <a:latin typeface="Arial" panose="020B0604020202020204" pitchFamily="34" charset="0"/>
          </a:endParaRPr>
        </a:p>
      </dsp:txBody>
      <dsp:txXfrm>
        <a:off x="4855743" y="0"/>
        <a:ext cx="3640964" cy="15001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BB7F00-5BF6-47DF-A57A-60DAAFA04DA6}">
      <dsp:nvSpPr>
        <dsp:cNvPr id="0" name=""/>
        <dsp:cNvSpPr/>
      </dsp:nvSpPr>
      <dsp:spPr>
        <a:xfrm>
          <a:off x="7592" y="0"/>
          <a:ext cx="3475733" cy="17859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60000"/>
                <a:satMod val="160000"/>
              </a:schemeClr>
            </a:gs>
            <a:gs pos="46000">
              <a:schemeClr val="accent1">
                <a:shade val="80000"/>
                <a:hueOff val="0"/>
                <a:satOff val="0"/>
                <a:lumOff val="0"/>
                <a:alphaOff val="0"/>
                <a:tint val="86000"/>
                <a:satMod val="16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uk-UA" sz="1800" b="1" i="0" u="none" strike="noStrike" kern="1200" cap="none" normalizeH="0" baseline="0" noProof="0" dirty="0">
              <a:solidFill>
                <a:srgbClr val="000000"/>
              </a:solidFill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rPr>
            <a:t>Втрата та виток інформації в ході комунікаційної взаємодії </a:t>
          </a:r>
          <a:endParaRPr lang="uk-UA" sz="1800" b="1" kern="1200" noProof="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592" y="0"/>
        <a:ext cx="3475733" cy="1785950"/>
      </dsp:txXfrm>
    </dsp:sp>
    <dsp:sp modelId="{5EA301F9-3059-440B-B240-4115773AC558}">
      <dsp:nvSpPr>
        <dsp:cNvPr id="0" name=""/>
        <dsp:cNvSpPr/>
      </dsp:nvSpPr>
      <dsp:spPr>
        <a:xfrm>
          <a:off x="3675758" y="442886"/>
          <a:ext cx="1110589" cy="9001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800" kern="1200" noProof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675758" y="442886"/>
        <a:ext cx="1110589" cy="900176"/>
      </dsp:txXfrm>
    </dsp:sp>
    <dsp:sp modelId="{083A865C-DE8E-45A9-B7C3-114FBE047BF8}">
      <dsp:nvSpPr>
        <dsp:cNvPr id="0" name=""/>
        <dsp:cNvSpPr/>
      </dsp:nvSpPr>
      <dsp:spPr>
        <a:xfrm>
          <a:off x="4935223" y="0"/>
          <a:ext cx="3629743" cy="17859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tint val="60000"/>
                <a:satMod val="160000"/>
              </a:schemeClr>
            </a:gs>
            <a:gs pos="46000">
              <a:schemeClr val="accent1">
                <a:shade val="80000"/>
                <a:hueOff val="306246"/>
                <a:satOff val="-4392"/>
                <a:lumOff val="25615"/>
                <a:alphaOff val="0"/>
                <a:tint val="86000"/>
                <a:satMod val="16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uk-UA" sz="1800" b="1" i="0" u="none" strike="noStrike" kern="1200" cap="none" normalizeH="0" baseline="0" noProof="0" dirty="0">
              <a:ln/>
              <a:solidFill>
                <a:srgbClr val="000000"/>
              </a:solidFill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rPr>
            <a:t>на великих підприємствах саме при передачі, зокрема, при переході від одного рівня до іншого, втрачаються до 30 % інформації, а в цілому при русі інформації зверху вниз – до 80 %, а знизу вверх – до 90 %</a:t>
          </a:r>
          <a:endParaRPr kumimoji="0" lang="uk-UA" sz="1800" b="1" i="0" u="none" strike="noStrike" kern="1200" cap="none" normalizeH="0" baseline="0" noProof="0" dirty="0">
            <a:ln/>
            <a:solidFill>
              <a:srgbClr val="000000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4935223" y="0"/>
        <a:ext cx="3629743" cy="17859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BB7F00-5BF6-47DF-A57A-60DAAFA04DA6}">
      <dsp:nvSpPr>
        <dsp:cNvPr id="0" name=""/>
        <dsp:cNvSpPr/>
      </dsp:nvSpPr>
      <dsp:spPr>
        <a:xfrm>
          <a:off x="4593" y="0"/>
          <a:ext cx="3395399" cy="11430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60000"/>
                <a:satMod val="160000"/>
              </a:schemeClr>
            </a:gs>
            <a:gs pos="46000">
              <a:schemeClr val="accent1">
                <a:shade val="80000"/>
                <a:hueOff val="0"/>
                <a:satOff val="0"/>
                <a:lumOff val="0"/>
                <a:alphaOff val="0"/>
                <a:tint val="86000"/>
                <a:satMod val="16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/>
            <a:t>підвищенню ефективності роботи управлінського персоналу </a:t>
          </a:r>
          <a:endParaRPr lang="uk-UA" sz="1800" b="1" kern="1200" noProof="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93" y="0"/>
        <a:ext cx="3395399" cy="1143008"/>
      </dsp:txXfrm>
    </dsp:sp>
    <dsp:sp modelId="{5EA301F9-3059-440B-B240-4115773AC558}">
      <dsp:nvSpPr>
        <dsp:cNvPr id="0" name=""/>
        <dsp:cNvSpPr/>
      </dsp:nvSpPr>
      <dsp:spPr>
        <a:xfrm>
          <a:off x="3584904" y="120099"/>
          <a:ext cx="1130005" cy="902809"/>
        </a:xfrm>
        <a:prstGeom prst="actionButtonForwardNext">
          <a:avLst/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800" kern="1200" noProof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84904" y="120099"/>
        <a:ext cx="1130005" cy="902809"/>
      </dsp:txXfrm>
    </dsp:sp>
    <dsp:sp modelId="{083A865C-DE8E-45A9-B7C3-114FBE047BF8}">
      <dsp:nvSpPr>
        <dsp:cNvPr id="0" name=""/>
        <dsp:cNvSpPr/>
      </dsp:nvSpPr>
      <dsp:spPr>
        <a:xfrm>
          <a:off x="4856136" y="0"/>
          <a:ext cx="3640359" cy="11430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tint val="60000"/>
                <a:satMod val="160000"/>
              </a:schemeClr>
            </a:gs>
            <a:gs pos="46000">
              <a:schemeClr val="accent1">
                <a:shade val="80000"/>
                <a:hueOff val="306246"/>
                <a:satOff val="-4392"/>
                <a:lumOff val="25615"/>
                <a:alphaOff val="0"/>
                <a:tint val="86000"/>
                <a:satMod val="16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/>
            <a:t>підвищенню</a:t>
          </a:r>
          <a:r>
            <a:rPr lang="ru-RU" sz="1800" b="1" kern="1200" dirty="0"/>
            <a:t> </a:t>
          </a:r>
          <a:r>
            <a:rPr lang="ru-RU" sz="1800" b="1" kern="1200" dirty="0" err="1"/>
            <a:t>інвестиційної</a:t>
          </a:r>
          <a:r>
            <a:rPr lang="ru-RU" sz="1800" b="1" kern="1200" dirty="0"/>
            <a:t> </a:t>
          </a:r>
          <a:r>
            <a:rPr lang="ru-RU" sz="1800" b="1" kern="1200" dirty="0" err="1"/>
            <a:t>привабливості</a:t>
          </a:r>
          <a:r>
            <a:rPr lang="ru-RU" sz="1800" b="1" kern="1200" dirty="0"/>
            <a:t> </a:t>
          </a:r>
          <a:r>
            <a:rPr lang="ru-RU" sz="1800" b="1" kern="1200" dirty="0" err="1"/>
            <a:t>підприємства</a:t>
          </a:r>
          <a:r>
            <a:rPr lang="ru-RU" sz="1800" b="1" kern="1200" dirty="0"/>
            <a:t> </a:t>
          </a:r>
          <a:endParaRPr kumimoji="0" lang="uk-UA" sz="1800" b="1" i="0" u="none" strike="noStrike" kern="1200" cap="none" normalizeH="0" baseline="0" noProof="0" dirty="0">
            <a:solidFill>
              <a:srgbClr val="00000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56136" y="0"/>
        <a:ext cx="3640359" cy="114300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BB7F00-5BF6-47DF-A57A-60DAAFA04DA6}">
      <dsp:nvSpPr>
        <dsp:cNvPr id="0" name=""/>
        <dsp:cNvSpPr/>
      </dsp:nvSpPr>
      <dsp:spPr>
        <a:xfrm>
          <a:off x="262" y="0"/>
          <a:ext cx="3398263" cy="150019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/>
            <a:t>концентрації управлінських функцій у центрах формування вартості</a:t>
          </a:r>
          <a:endParaRPr lang="uk-UA" sz="1800" b="1" kern="1200" noProof="0" dirty="0">
            <a:solidFill>
              <a:srgbClr val="000000"/>
            </a:solidFill>
          </a:endParaRPr>
        </a:p>
      </dsp:txBody>
      <dsp:txXfrm>
        <a:off x="262" y="0"/>
        <a:ext cx="3398263" cy="1500198"/>
      </dsp:txXfrm>
    </dsp:sp>
    <dsp:sp modelId="{5EA301F9-3059-440B-B240-4115773AC558}">
      <dsp:nvSpPr>
        <dsp:cNvPr id="0" name=""/>
        <dsp:cNvSpPr/>
      </dsp:nvSpPr>
      <dsp:spPr>
        <a:xfrm>
          <a:off x="3583231" y="298178"/>
          <a:ext cx="1132132" cy="903841"/>
        </a:xfrm>
        <a:prstGeom prst="actionButtonForwardNext">
          <a:avLst/>
        </a:prstGeom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800" kern="1200" noProof="0">
            <a:solidFill>
              <a:srgbClr val="000000"/>
            </a:solidFill>
          </a:endParaRPr>
        </a:p>
      </dsp:txBody>
      <dsp:txXfrm>
        <a:off x="3583231" y="298178"/>
        <a:ext cx="1132132" cy="903841"/>
      </dsp:txXfrm>
    </dsp:sp>
    <dsp:sp modelId="{083A865C-DE8E-45A9-B7C3-114FBE047BF8}">
      <dsp:nvSpPr>
        <dsp:cNvPr id="0" name=""/>
        <dsp:cNvSpPr/>
      </dsp:nvSpPr>
      <dsp:spPr>
        <a:xfrm>
          <a:off x="4856335" y="0"/>
          <a:ext cx="3644523" cy="150019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/>
            <a:t>формуванюя</a:t>
          </a:r>
          <a:r>
            <a:rPr lang="ru-RU" sz="1800" b="1" kern="1200" dirty="0"/>
            <a:t> </a:t>
          </a:r>
          <a:r>
            <a:rPr lang="ru-RU" sz="1800" b="1" kern="1200" dirty="0" err="1"/>
            <a:t>позитивної</a:t>
          </a:r>
          <a:r>
            <a:rPr lang="ru-RU" sz="1800" b="1" kern="1200" dirty="0"/>
            <a:t> </a:t>
          </a:r>
          <a:r>
            <a:rPr lang="ru-RU" sz="1800" b="1" kern="1200" dirty="0" err="1"/>
            <a:t>ділової</a:t>
          </a:r>
          <a:r>
            <a:rPr lang="ru-RU" sz="1800" b="1" kern="1200" dirty="0"/>
            <a:t> </a:t>
          </a:r>
          <a:r>
            <a:rPr lang="ru-RU" sz="1800" b="1" kern="1200" dirty="0" err="1"/>
            <a:t>репутації</a:t>
          </a:r>
          <a:r>
            <a:rPr lang="ru-RU" sz="1800" b="1" kern="1200" dirty="0"/>
            <a:t> </a:t>
          </a:r>
          <a:r>
            <a:rPr lang="ru-RU" sz="1800" b="1" kern="1200" dirty="0" err="1"/>
            <a:t>підприємства</a:t>
          </a:r>
          <a:r>
            <a:rPr lang="ru-RU" sz="1800" b="1" kern="1200" dirty="0"/>
            <a:t> </a:t>
          </a:r>
          <a:endParaRPr kumimoji="0" lang="uk-UA" sz="1800" b="1" i="0" u="none" strike="noStrike" kern="1200" cap="none" normalizeH="0" baseline="0" noProof="0" dirty="0">
            <a:solidFill>
              <a:srgbClr val="000000"/>
            </a:solidFill>
            <a:effectLst/>
            <a:latin typeface="Arial" panose="020B0604020202020204" pitchFamily="34" charset="0"/>
          </a:endParaRPr>
        </a:p>
      </dsp:txBody>
      <dsp:txXfrm>
        <a:off x="4856335" y="0"/>
        <a:ext cx="3644523" cy="150019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BB7F00-5BF6-47DF-A57A-60DAAFA04DA6}">
      <dsp:nvSpPr>
        <dsp:cNvPr id="0" name=""/>
        <dsp:cNvSpPr/>
      </dsp:nvSpPr>
      <dsp:spPr>
        <a:xfrm>
          <a:off x="185875" y="0"/>
          <a:ext cx="8200809" cy="9418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60000"/>
                <a:satMod val="160000"/>
              </a:schemeClr>
            </a:gs>
            <a:gs pos="46000">
              <a:schemeClr val="accent1">
                <a:shade val="80000"/>
                <a:hueOff val="0"/>
                <a:satOff val="0"/>
                <a:lumOff val="0"/>
                <a:alphaOff val="0"/>
                <a:tint val="86000"/>
                <a:satMod val="16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оптимальному </a:t>
          </a:r>
          <a:r>
            <a:rPr lang="ru-RU" sz="1800" b="1" kern="1200" dirty="0" err="1"/>
            <a:t>делегуванню</a:t>
          </a:r>
          <a:r>
            <a:rPr lang="ru-RU" sz="1800" b="1" kern="1200" dirty="0"/>
            <a:t> </a:t>
          </a:r>
          <a:r>
            <a:rPr lang="ru-RU" sz="1800" b="1" kern="1200" dirty="0" err="1"/>
            <a:t>повноважень</a:t>
          </a:r>
          <a:r>
            <a:rPr lang="ru-RU" sz="1800" b="1" kern="1200" dirty="0"/>
            <a:t> та </a:t>
          </a:r>
          <a:r>
            <a:rPr lang="ru-RU" sz="1800" b="1" kern="1200" dirty="0" err="1"/>
            <a:t>відповідальності</a:t>
          </a:r>
          <a:r>
            <a:rPr lang="ru-RU" sz="1800" b="1" kern="1200" dirty="0"/>
            <a:t> </a:t>
          </a:r>
          <a:endParaRPr lang="uk-UA" sz="1800" b="1" kern="1200" noProof="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5875" y="0"/>
        <a:ext cx="8200809" cy="94180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F388B6-34BC-4BFF-95BD-A70FEABE409B}">
      <dsp:nvSpPr>
        <dsp:cNvPr id="0" name=""/>
        <dsp:cNvSpPr/>
      </dsp:nvSpPr>
      <dsp:spPr>
        <a:xfrm rot="5400000">
          <a:off x="5308342" y="-2144715"/>
          <a:ext cx="1333462" cy="562359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500" kern="1200" dirty="0">
              <a:solidFill>
                <a:srgbClr val="000000"/>
              </a:solidFill>
              <a:latin typeface="Times New Roman" panose="02020603050405020304" pitchFamily="18" charset="0"/>
            </a:rPr>
            <a:t>інформаційні </a:t>
          </a:r>
          <a:r>
            <a:rPr lang="ru-RU" sz="2500" kern="1200" dirty="0" err="1">
              <a:solidFill>
                <a:srgbClr val="000000"/>
              </a:solidFill>
              <a:latin typeface="Times New Roman" panose="02020603050405020304" pitchFamily="18" charset="0"/>
            </a:rPr>
            <a:t>облікові</a:t>
          </a:r>
          <a:r>
            <a:rPr lang="ru-RU" sz="2500" kern="1200" dirty="0">
              <a:solidFill>
                <a:srgbClr val="000000"/>
              </a:solidFill>
              <a:latin typeface="Times New Roman" panose="02020603050405020304" pitchFamily="18" charset="0"/>
            </a:rPr>
            <a:t> потоки </a:t>
          </a:r>
          <a:r>
            <a:rPr lang="ru-RU" sz="2500" kern="1200" dirty="0" err="1">
              <a:solidFill>
                <a:srgbClr val="000000"/>
              </a:solidFill>
              <a:latin typeface="Times New Roman" panose="02020603050405020304" pitchFamily="18" charset="0"/>
            </a:rPr>
            <a:t>повинні</a:t>
          </a:r>
          <a:r>
            <a:rPr lang="ru-RU" sz="2500" kern="1200" dirty="0">
              <a:solidFill>
                <a:srgbClr val="000000"/>
              </a:solidFill>
              <a:latin typeface="Times New Roman" panose="02020603050405020304" pitchFamily="18" charset="0"/>
            </a:rPr>
            <a:t> </a:t>
          </a:r>
          <a:r>
            <a:rPr lang="ru-RU" sz="2500" kern="1200" dirty="0" err="1">
              <a:solidFill>
                <a:srgbClr val="000000"/>
              </a:solidFill>
              <a:latin typeface="Times New Roman" panose="02020603050405020304" pitchFamily="18" charset="0"/>
            </a:rPr>
            <a:t>розкривати</a:t>
          </a:r>
          <a:r>
            <a:rPr lang="ru-RU" sz="2500" kern="1200" dirty="0">
              <a:solidFill>
                <a:srgbClr val="000000"/>
              </a:solidFill>
              <a:latin typeface="Times New Roman" panose="02020603050405020304" pitchFamily="18" charset="0"/>
            </a:rPr>
            <a:t> </a:t>
          </a:r>
          <a:r>
            <a:rPr lang="ru-RU" sz="2500" kern="1200" dirty="0" err="1">
              <a:solidFill>
                <a:srgbClr val="000000"/>
              </a:solidFill>
              <a:latin typeface="Times New Roman" panose="02020603050405020304" pitchFamily="18" charset="0"/>
            </a:rPr>
            <a:t>реальний</a:t>
          </a:r>
          <a:r>
            <a:rPr lang="ru-RU" sz="2500" kern="1200" dirty="0">
              <a:solidFill>
                <a:srgbClr val="000000"/>
              </a:solidFill>
              <a:latin typeface="Times New Roman" panose="02020603050405020304" pitchFamily="18" charset="0"/>
            </a:rPr>
            <a:t> стан </a:t>
          </a:r>
          <a:r>
            <a:rPr lang="ru-RU" sz="2500" kern="1200" dirty="0" err="1">
              <a:solidFill>
                <a:srgbClr val="000000"/>
              </a:solidFill>
              <a:latin typeface="Times New Roman" panose="02020603050405020304" pitchFamily="18" charset="0"/>
            </a:rPr>
            <a:t>об</a:t>
          </a:r>
          <a:r>
            <a:rPr lang="ru-RU" sz="2500" kern="1200" dirty="0" err="1">
              <a:solidFill>
                <a:srgbClr val="000000"/>
              </a:solidFill>
            </a:rPr>
            <a:t>’</a:t>
          </a:r>
          <a:r>
            <a:rPr lang="ru-RU" sz="2500" kern="1200" dirty="0" err="1">
              <a:solidFill>
                <a:srgbClr val="000000"/>
              </a:solidFill>
              <a:latin typeface="Times New Roman" panose="02020603050405020304" pitchFamily="18" charset="0"/>
            </a:rPr>
            <a:t>єкту</a:t>
          </a:r>
          <a:r>
            <a:rPr lang="ru-RU" sz="2500" kern="1200" dirty="0">
              <a:solidFill>
                <a:srgbClr val="000000"/>
              </a:solidFill>
              <a:latin typeface="Times New Roman" panose="02020603050405020304" pitchFamily="18" charset="0"/>
            </a:rPr>
            <a:t> </a:t>
          </a:r>
          <a:r>
            <a:rPr lang="ru-RU" sz="2500" kern="1200" dirty="0" err="1">
              <a:solidFill>
                <a:srgbClr val="000000"/>
              </a:solidFill>
              <a:latin typeface="Times New Roman" panose="02020603050405020304" pitchFamily="18" charset="0"/>
            </a:rPr>
            <a:t>управління</a:t>
          </a:r>
          <a:endParaRPr lang="uk-UA" sz="2500" kern="1200" dirty="0"/>
        </a:p>
      </dsp:txBody>
      <dsp:txXfrm rot="-5400000">
        <a:off x="3163274" y="65447"/>
        <a:ext cx="5558505" cy="1203274"/>
      </dsp:txXfrm>
    </dsp:sp>
    <dsp:sp modelId="{39A57A03-8680-4816-9983-BBF090077C4C}">
      <dsp:nvSpPr>
        <dsp:cNvPr id="0" name=""/>
        <dsp:cNvSpPr/>
      </dsp:nvSpPr>
      <dsp:spPr>
        <a:xfrm>
          <a:off x="0" y="86226"/>
          <a:ext cx="3163274" cy="1161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kern="1200" dirty="0"/>
            <a:t>Відповідності </a:t>
          </a:r>
        </a:p>
      </dsp:txBody>
      <dsp:txXfrm>
        <a:off x="56710" y="142936"/>
        <a:ext cx="3049854" cy="1048295"/>
      </dsp:txXfrm>
    </dsp:sp>
    <dsp:sp modelId="{9221E02D-B3CE-4C63-9AB6-5AC8E55ABF45}">
      <dsp:nvSpPr>
        <dsp:cNvPr id="0" name=""/>
        <dsp:cNvSpPr/>
      </dsp:nvSpPr>
      <dsp:spPr>
        <a:xfrm rot="5400000">
          <a:off x="5547886" y="-693507"/>
          <a:ext cx="854374" cy="562359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500" kern="1200" dirty="0">
              <a:solidFill>
                <a:srgbClr val="000000"/>
              </a:solidFill>
              <a:latin typeface="Times New Roman" panose="02020603050405020304" pitchFamily="18" charset="0"/>
            </a:rPr>
            <a:t>вчасне </a:t>
          </a:r>
          <a:r>
            <a:rPr lang="ru-RU" sz="2500" kern="1200" dirty="0" err="1">
              <a:solidFill>
                <a:srgbClr val="000000"/>
              </a:solidFill>
              <a:latin typeface="Times New Roman" panose="02020603050405020304" pitchFamily="18" charset="0"/>
            </a:rPr>
            <a:t>генерування</a:t>
          </a:r>
          <a:r>
            <a:rPr lang="ru-RU" sz="2500" kern="1200" dirty="0">
              <a:solidFill>
                <a:srgbClr val="000000"/>
              </a:solidFill>
              <a:latin typeface="Times New Roman" panose="02020603050405020304" pitchFamily="18" charset="0"/>
            </a:rPr>
            <a:t> </a:t>
          </a:r>
          <a:r>
            <a:rPr lang="ru-RU" sz="2500" kern="1200" dirty="0" err="1">
              <a:solidFill>
                <a:srgbClr val="000000"/>
              </a:solidFill>
              <a:latin typeface="Times New Roman" panose="02020603050405020304" pitchFamily="18" charset="0"/>
            </a:rPr>
            <a:t>інформації</a:t>
          </a:r>
          <a:r>
            <a:rPr lang="ru-RU" sz="2500" kern="1200" dirty="0">
              <a:solidFill>
                <a:srgbClr val="000000"/>
              </a:solidFill>
              <a:latin typeface="Times New Roman" panose="02020603050405020304" pitchFamily="18" charset="0"/>
            </a:rPr>
            <a:t> про стан </a:t>
          </a:r>
          <a:r>
            <a:rPr lang="ru-RU" sz="2500" kern="1200" dirty="0" err="1">
              <a:solidFill>
                <a:srgbClr val="000000"/>
              </a:solidFill>
              <a:latin typeface="Times New Roman" panose="02020603050405020304" pitchFamily="18" charset="0"/>
            </a:rPr>
            <a:t>об</a:t>
          </a:r>
          <a:r>
            <a:rPr lang="ru-RU" sz="2500" kern="1200" dirty="0" err="1">
              <a:solidFill>
                <a:srgbClr val="000000"/>
              </a:solidFill>
            </a:rPr>
            <a:t>’</a:t>
          </a:r>
          <a:r>
            <a:rPr lang="ru-RU" sz="2500" kern="1200" dirty="0" err="1">
              <a:solidFill>
                <a:srgbClr val="000000"/>
              </a:solidFill>
              <a:latin typeface="Times New Roman" panose="02020603050405020304" pitchFamily="18" charset="0"/>
            </a:rPr>
            <a:t>єкту</a:t>
          </a:r>
          <a:endParaRPr lang="uk-UA" sz="2500" kern="1200" dirty="0"/>
        </a:p>
      </dsp:txBody>
      <dsp:txXfrm rot="-5400000">
        <a:off x="3163274" y="1732812"/>
        <a:ext cx="5581892" cy="770960"/>
      </dsp:txXfrm>
    </dsp:sp>
    <dsp:sp modelId="{018B4DF0-F4D2-46E1-95C4-6F3E5C4CB288}">
      <dsp:nvSpPr>
        <dsp:cNvPr id="0" name=""/>
        <dsp:cNvSpPr/>
      </dsp:nvSpPr>
      <dsp:spPr>
        <a:xfrm>
          <a:off x="0" y="1521534"/>
          <a:ext cx="3163274" cy="11935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kern="1200" dirty="0"/>
            <a:t>Оперативності </a:t>
          </a:r>
        </a:p>
      </dsp:txBody>
      <dsp:txXfrm>
        <a:off x="58263" y="1579797"/>
        <a:ext cx="3046748" cy="1076988"/>
      </dsp:txXfrm>
    </dsp:sp>
    <dsp:sp modelId="{87E731DC-EC39-4B4D-B08C-4D11CA2AC875}">
      <dsp:nvSpPr>
        <dsp:cNvPr id="0" name=""/>
        <dsp:cNvSpPr/>
      </dsp:nvSpPr>
      <dsp:spPr>
        <a:xfrm rot="5400000">
          <a:off x="5562258" y="531374"/>
          <a:ext cx="825631" cy="562359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300" kern="1200" dirty="0">
              <a:solidFill>
                <a:srgbClr val="000000"/>
              </a:solidFill>
              <a:latin typeface="Times New Roman" panose="02020603050405020304" pitchFamily="18" charset="0"/>
            </a:rPr>
            <a:t>структура </a:t>
          </a:r>
          <a:r>
            <a:rPr lang="ru-RU" sz="2300" kern="1200" dirty="0" err="1">
              <a:solidFill>
                <a:srgbClr val="000000"/>
              </a:solidFill>
              <a:latin typeface="Times New Roman" panose="02020603050405020304" pitchFamily="18" charset="0"/>
            </a:rPr>
            <a:t>інформаційного</a:t>
          </a:r>
          <a:r>
            <a:rPr lang="ru-RU" sz="2300" kern="1200" dirty="0">
              <a:solidFill>
                <a:srgbClr val="000000"/>
              </a:solidFill>
              <a:latin typeface="Times New Roman" panose="02020603050405020304" pitchFamily="18" charset="0"/>
            </a:rPr>
            <a:t> </a:t>
          </a:r>
          <a:r>
            <a:rPr lang="ru-RU" sz="2300" kern="1200" dirty="0" err="1">
              <a:solidFill>
                <a:srgbClr val="000000"/>
              </a:solidFill>
              <a:latin typeface="Times New Roman" panose="02020603050405020304" pitchFamily="18" charset="0"/>
            </a:rPr>
            <a:t>облікового</a:t>
          </a:r>
          <a:r>
            <a:rPr lang="ru-RU" sz="2300" kern="1200" dirty="0">
              <a:solidFill>
                <a:srgbClr val="000000"/>
              </a:solidFill>
              <a:latin typeface="Times New Roman" panose="02020603050405020304" pitchFamily="18" charset="0"/>
            </a:rPr>
            <a:t> потоку повинна </a:t>
          </a:r>
          <a:r>
            <a:rPr lang="ru-RU" sz="2300" kern="1200" dirty="0" err="1">
              <a:solidFill>
                <a:srgbClr val="000000"/>
              </a:solidFill>
              <a:latin typeface="Times New Roman" panose="02020603050405020304" pitchFamily="18" charset="0"/>
            </a:rPr>
            <a:t>корелюватися</a:t>
          </a:r>
          <a:r>
            <a:rPr lang="ru-RU" sz="2300" kern="1200" dirty="0">
              <a:solidFill>
                <a:srgbClr val="000000"/>
              </a:solidFill>
              <a:latin typeface="Times New Roman" panose="02020603050405020304" pitchFamily="18" charset="0"/>
            </a:rPr>
            <a:t> </a:t>
          </a:r>
          <a:r>
            <a:rPr lang="ru-RU" sz="2300" kern="1200" dirty="0" err="1">
              <a:solidFill>
                <a:srgbClr val="000000"/>
              </a:solidFill>
              <a:latin typeface="Times New Roman" panose="02020603050405020304" pitchFamily="18" charset="0"/>
            </a:rPr>
            <a:t>з</a:t>
          </a:r>
          <a:r>
            <a:rPr lang="ru-RU" sz="2300" kern="1200" dirty="0">
              <a:solidFill>
                <a:srgbClr val="000000"/>
              </a:solidFill>
              <a:latin typeface="Times New Roman" panose="02020603050405020304" pitchFamily="18" charset="0"/>
            </a:rPr>
            <a:t> </a:t>
          </a:r>
          <a:r>
            <a:rPr lang="ru-RU" sz="2300" kern="1200" dirty="0" err="1">
              <a:solidFill>
                <a:srgbClr val="000000"/>
              </a:solidFill>
              <a:latin typeface="Times New Roman" panose="02020603050405020304" pitchFamily="18" charset="0"/>
            </a:rPr>
            <a:t>цінністю</a:t>
          </a:r>
          <a:r>
            <a:rPr lang="ru-RU" sz="2300" kern="1200" dirty="0">
              <a:solidFill>
                <a:srgbClr val="000000"/>
              </a:solidFill>
              <a:latin typeface="Times New Roman" panose="02020603050405020304" pitchFamily="18" charset="0"/>
            </a:rPr>
            <a:t> </a:t>
          </a:r>
          <a:r>
            <a:rPr lang="ru-RU" sz="2300" kern="1200" dirty="0" err="1">
              <a:solidFill>
                <a:srgbClr val="000000"/>
              </a:solidFill>
              <a:latin typeface="Times New Roman" panose="02020603050405020304" pitchFamily="18" charset="0"/>
            </a:rPr>
            <a:t>інформації</a:t>
          </a:r>
          <a:endParaRPr lang="uk-UA" sz="2300" kern="1200" dirty="0"/>
        </a:p>
      </dsp:txBody>
      <dsp:txXfrm rot="-5400000">
        <a:off x="3163274" y="2970662"/>
        <a:ext cx="5583295" cy="745023"/>
      </dsp:txXfrm>
    </dsp:sp>
    <dsp:sp modelId="{281B2157-8327-44A7-91ED-F908C84BCA8E}">
      <dsp:nvSpPr>
        <dsp:cNvPr id="0" name=""/>
        <dsp:cNvSpPr/>
      </dsp:nvSpPr>
      <dsp:spPr>
        <a:xfrm>
          <a:off x="37228" y="2809096"/>
          <a:ext cx="3163274" cy="8808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kern="1200" dirty="0"/>
            <a:t>Раціональності</a:t>
          </a:r>
        </a:p>
      </dsp:txBody>
      <dsp:txXfrm>
        <a:off x="80226" y="2852094"/>
        <a:ext cx="3077278" cy="79481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BB7F00-5BF6-47DF-A57A-60DAAFA04DA6}">
      <dsp:nvSpPr>
        <dsp:cNvPr id="0" name=""/>
        <dsp:cNvSpPr/>
      </dsp:nvSpPr>
      <dsp:spPr>
        <a:xfrm>
          <a:off x="4593" y="0"/>
          <a:ext cx="3395399" cy="11430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60000"/>
                <a:satMod val="160000"/>
              </a:schemeClr>
            </a:gs>
            <a:gs pos="46000">
              <a:schemeClr val="accent1">
                <a:shade val="80000"/>
                <a:hueOff val="0"/>
                <a:satOff val="0"/>
                <a:lumOff val="0"/>
                <a:alphaOff val="0"/>
                <a:tint val="86000"/>
                <a:satMod val="16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/>
            <a:t>пропускн</a:t>
          </a:r>
          <a:r>
            <a:rPr lang="uk-UA" sz="1800" kern="1200" dirty="0"/>
            <a:t>а</a:t>
          </a:r>
          <a:r>
            <a:rPr lang="ru-RU" sz="1800" kern="1200" dirty="0"/>
            <a:t> </a:t>
          </a:r>
          <a:r>
            <a:rPr lang="ru-RU" sz="1800" kern="1200" dirty="0" err="1"/>
            <a:t>спроможність</a:t>
          </a:r>
          <a:r>
            <a:rPr lang="ru-RU" sz="1800" kern="1200" dirty="0"/>
            <a:t> </a:t>
          </a:r>
          <a:r>
            <a:rPr lang="ru-RU" sz="1800" kern="1200" dirty="0" err="1"/>
            <a:t>комунікаційного</a:t>
          </a:r>
          <a:r>
            <a:rPr lang="ru-RU" sz="1800" kern="1200" dirty="0"/>
            <a:t> каналу</a:t>
          </a:r>
          <a:endParaRPr lang="uk-UA" sz="1800" kern="1200" noProof="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93" y="0"/>
        <a:ext cx="3395399" cy="1143008"/>
      </dsp:txXfrm>
    </dsp:sp>
    <dsp:sp modelId="{5EA301F9-3059-440B-B240-4115773AC558}">
      <dsp:nvSpPr>
        <dsp:cNvPr id="0" name=""/>
        <dsp:cNvSpPr/>
      </dsp:nvSpPr>
      <dsp:spPr>
        <a:xfrm>
          <a:off x="3584904" y="120099"/>
          <a:ext cx="1130005" cy="902809"/>
        </a:xfrm>
        <a:prstGeom prst="actionButtonForwardNext">
          <a:avLst/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800" kern="1200" noProof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84904" y="120099"/>
        <a:ext cx="1130005" cy="902809"/>
      </dsp:txXfrm>
    </dsp:sp>
    <dsp:sp modelId="{083A865C-DE8E-45A9-B7C3-114FBE047BF8}">
      <dsp:nvSpPr>
        <dsp:cNvPr id="0" name=""/>
        <dsp:cNvSpPr/>
      </dsp:nvSpPr>
      <dsp:spPr>
        <a:xfrm>
          <a:off x="4856136" y="0"/>
          <a:ext cx="3640359" cy="11430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tint val="60000"/>
                <a:satMod val="160000"/>
              </a:schemeClr>
            </a:gs>
            <a:gs pos="46000">
              <a:schemeClr val="accent1">
                <a:shade val="80000"/>
                <a:hueOff val="306246"/>
                <a:satOff val="-4392"/>
                <a:lumOff val="25615"/>
                <a:alphaOff val="0"/>
                <a:tint val="86000"/>
                <a:satMod val="16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/>
            <a:t>швидкість</a:t>
          </a:r>
          <a:r>
            <a:rPr lang="ru-RU" sz="1800" kern="1200" dirty="0"/>
            <a:t> </a:t>
          </a:r>
          <a:r>
            <a:rPr lang="ru-RU" sz="1800" kern="1200" dirty="0" err="1"/>
            <a:t>передачі</a:t>
          </a:r>
          <a:r>
            <a:rPr lang="ru-RU" sz="1800" kern="1200" dirty="0"/>
            <a:t> </a:t>
          </a:r>
          <a:r>
            <a:rPr lang="ru-RU" sz="1800" kern="1200" dirty="0" err="1"/>
            <a:t>інформації</a:t>
          </a:r>
          <a:endParaRPr kumimoji="0" lang="uk-UA" sz="1800" b="0" i="0" u="none" strike="noStrike" kern="1200" cap="none" normalizeH="0" baseline="0" noProof="0" dirty="0">
            <a:solidFill>
              <a:srgbClr val="00000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56136" y="0"/>
        <a:ext cx="3640359" cy="114300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BB7F00-5BF6-47DF-A57A-60DAAFA04DA6}">
      <dsp:nvSpPr>
        <dsp:cNvPr id="0" name=""/>
        <dsp:cNvSpPr/>
      </dsp:nvSpPr>
      <dsp:spPr>
        <a:xfrm>
          <a:off x="262" y="0"/>
          <a:ext cx="3398263" cy="150019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/>
            <a:t>можливість</a:t>
          </a:r>
          <a:r>
            <a:rPr lang="ru-RU" sz="1800" kern="1200" dirty="0"/>
            <a:t> </a:t>
          </a:r>
          <a:r>
            <a:rPr lang="ru-RU" sz="1800" kern="1200" dirty="0" err="1"/>
            <a:t>несанкціонованого</a:t>
          </a:r>
          <a:r>
            <a:rPr lang="ru-RU" sz="1800" kern="1200" dirty="0"/>
            <a:t> доступу до </a:t>
          </a:r>
          <a:r>
            <a:rPr lang="uk-UA" sz="1800" kern="1200" dirty="0"/>
            <a:t>інформації</a:t>
          </a:r>
          <a:endParaRPr lang="uk-UA" sz="1800" kern="1200" noProof="0" dirty="0">
            <a:solidFill>
              <a:srgbClr val="000000"/>
            </a:solidFill>
          </a:endParaRPr>
        </a:p>
      </dsp:txBody>
      <dsp:txXfrm>
        <a:off x="262" y="0"/>
        <a:ext cx="3398263" cy="1500198"/>
      </dsp:txXfrm>
    </dsp:sp>
    <dsp:sp modelId="{5EA301F9-3059-440B-B240-4115773AC558}">
      <dsp:nvSpPr>
        <dsp:cNvPr id="0" name=""/>
        <dsp:cNvSpPr/>
      </dsp:nvSpPr>
      <dsp:spPr>
        <a:xfrm>
          <a:off x="3583231" y="298178"/>
          <a:ext cx="1132132" cy="903841"/>
        </a:xfrm>
        <a:prstGeom prst="actionButtonForwardNext">
          <a:avLst/>
        </a:prstGeom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800" kern="1200" noProof="0">
            <a:solidFill>
              <a:srgbClr val="000000"/>
            </a:solidFill>
          </a:endParaRPr>
        </a:p>
      </dsp:txBody>
      <dsp:txXfrm>
        <a:off x="3583231" y="298178"/>
        <a:ext cx="1132132" cy="903841"/>
      </dsp:txXfrm>
    </dsp:sp>
    <dsp:sp modelId="{083A865C-DE8E-45A9-B7C3-114FBE047BF8}">
      <dsp:nvSpPr>
        <dsp:cNvPr id="0" name=""/>
        <dsp:cNvSpPr/>
      </dsp:nvSpPr>
      <dsp:spPr>
        <a:xfrm>
          <a:off x="4856335" y="0"/>
          <a:ext cx="3644523" cy="150019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0"/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/>
            <a:t>можливість</a:t>
          </a:r>
          <a:r>
            <a:rPr lang="ru-RU" sz="1800" kern="1200" dirty="0"/>
            <a:t> </a:t>
          </a:r>
          <a:r>
            <a:rPr lang="ru-RU" sz="1800" kern="1200" dirty="0" err="1"/>
            <a:t>викривлення</a:t>
          </a:r>
          <a:r>
            <a:rPr lang="ru-RU" sz="1800" kern="1200" dirty="0"/>
            <a:t> </a:t>
          </a:r>
          <a:r>
            <a:rPr lang="ru-RU" sz="1800" kern="1200" dirty="0" err="1"/>
            <a:t>інформації</a:t>
          </a:r>
          <a:r>
            <a:rPr lang="ru-RU" sz="1800" kern="1200" dirty="0"/>
            <a:t> у </a:t>
          </a:r>
          <a:r>
            <a:rPr lang="ru-RU" sz="1800" kern="1200" dirty="0" err="1"/>
            <a:t>процесі</a:t>
          </a:r>
          <a:r>
            <a:rPr lang="ru-RU" sz="1800" kern="1200" dirty="0"/>
            <a:t> </a:t>
          </a:r>
          <a:r>
            <a:rPr lang="ru-RU" sz="1800" kern="1200" dirty="0" err="1"/>
            <a:t>її</a:t>
          </a:r>
          <a:r>
            <a:rPr lang="ru-RU" sz="1800" kern="1200" dirty="0"/>
            <a:t> </a:t>
          </a:r>
          <a:r>
            <a:rPr lang="ru-RU" sz="1800" kern="1200" dirty="0" err="1"/>
            <a:t>передачі</a:t>
          </a:r>
          <a:endParaRPr kumimoji="0" lang="uk-UA" sz="1800" b="0" i="0" u="none" strike="noStrike" kern="1200" cap="none" normalizeH="0" baseline="0" noProof="0" dirty="0">
            <a:solidFill>
              <a:srgbClr val="000000"/>
            </a:solidFill>
            <a:effectLst/>
            <a:latin typeface="Arial" panose="020B0604020202020204" pitchFamily="34" charset="0"/>
          </a:endParaRPr>
        </a:p>
      </dsp:txBody>
      <dsp:txXfrm>
        <a:off x="4856335" y="0"/>
        <a:ext cx="3644523" cy="15001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#9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3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#4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#5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#6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#7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#8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авнобедренный треугольник 9"/>
          <p:cNvSpPr/>
          <p:nvPr/>
        </p:nvSpPr>
        <p:spPr>
          <a:xfrm rot="16200000">
            <a:off x="7553325" y="5254625"/>
            <a:ext cx="1893888" cy="1293813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830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12" name="Дата 27"/>
          <p:cNvSpPr>
            <a:spLocks noGrp="1"/>
          </p:cNvSpPr>
          <p:nvPr>
            <p:ph type="dt" sz="half" idx="2"/>
          </p:nvPr>
        </p:nvSpPr>
        <p:spPr>
          <a:xfrm>
            <a:off x="1371600" y="6011863"/>
            <a:ext cx="5791200" cy="365125"/>
          </a:xfrm>
          <a:prstGeom prst="rect">
            <a:avLst/>
          </a:prstGeom>
        </p:spPr>
        <p:txBody>
          <a:bodyPr vert="horz" tIns="0" bIns="0" anchor="t"/>
          <a:lstStyle>
            <a:lvl1pPr algn="r">
              <a:defRPr sz="10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9425C6B-B55D-42BF-BB04-D96D5AB761F0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22.09.2025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Нижний колонтитул 16"/>
          <p:cNvSpPr>
            <a:spLocks noGrp="1"/>
          </p:cNvSpPr>
          <p:nvPr>
            <p:ph type="ftr" sz="quarter" idx="3"/>
          </p:nvPr>
        </p:nvSpPr>
        <p:spPr>
          <a:xfrm>
            <a:off x="1371600" y="5649913"/>
            <a:ext cx="5791200" cy="365125"/>
          </a:xfrm>
          <a:prstGeom prst="rect">
            <a:avLst/>
          </a:prstGeom>
        </p:spPr>
        <p:txBody>
          <a:bodyPr vert="horz" tIns="0" bIns="0" anchor="b"/>
          <a:lstStyle>
            <a:lvl1pPr algn="r">
              <a:defRPr sz="11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Номер слайда 28"/>
          <p:cNvSpPr>
            <a:spLocks noGrp="1"/>
          </p:cNvSpPr>
          <p:nvPr>
            <p:ph type="sldNum" sz="quarter" idx="4"/>
          </p:nvPr>
        </p:nvSpPr>
        <p:spPr>
          <a:xfrm>
            <a:off x="8391525" y="5753100"/>
            <a:ext cx="503238" cy="365125"/>
          </a:xfrm>
          <a:prstGeom prst="rect">
            <a:avLst/>
          </a:prstGeom>
        </p:spPr>
        <p:txBody>
          <a:bodyPr vert="horz" anchor="ctr"/>
          <a:lstStyle/>
          <a:p>
            <a:pPr algn="ctr">
              <a:buNone/>
            </a:pPr>
            <a:fld id="{9A0DB2DC-4C9A-4742-B13C-FB6460FD3503}" type="slidenum">
              <a:rPr lang="ru-RU" sz="1300" dirty="0">
                <a:solidFill>
                  <a:srgbClr val="FFFFFF"/>
                </a:solidFill>
                <a:latin typeface="Century Gothic" panose="020B0502020202020204" pitchFamily="34" charset="0"/>
              </a:rPr>
              <a:t>‹#›</a:t>
            </a:fld>
            <a:endParaRPr lang="ru-RU" sz="13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4BDF4C-3EB4-4725-98A9-67E986B877C7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22.09.2025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ru-RU" dirty="0"/>
              <a:t>‹#›</a:t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4BDF4C-3EB4-4725-98A9-67E986B877C7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22.09.2025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ru-RU" dirty="0"/>
              <a:t>‹#›</a:t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" name="Дата 3"/>
          <p:cNvSpPr>
            <a:spLocks noGrp="1"/>
          </p:cNvSpPr>
          <p:nvPr>
            <p:ph type="dt" sz="half" idx="2"/>
          </p:nvPr>
        </p:nvSpPr>
        <p:spPr>
          <a:xfrm>
            <a:off x="4791075" y="6480175"/>
            <a:ext cx="2133600" cy="301625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BB4A7F1-4554-4E6B-A703-7D75E6216E0A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22.09.2025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0038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8" cy="301625"/>
          </a:xfrm>
          <a:prstGeom prst="rect">
            <a:avLst/>
          </a:prstGeom>
        </p:spPr>
        <p:txBody>
          <a:bodyPr vert="horz" anchor="b"/>
          <a:lstStyle/>
          <a:p>
            <a:pPr algn="ctr">
              <a:buNone/>
            </a:pPr>
            <a:fld id="{9A0DB2DC-4C9A-4742-B13C-FB6460FD3503}" type="slidenum">
              <a:rPr lang="ru-RU" dirty="0">
                <a:latin typeface="Century Gothic" panose="020B0502020202020204" pitchFamily="34" charset="0"/>
              </a:rPr>
              <a:t>‹#›</a:t>
            </a:fld>
            <a:endParaRPr lang="ru-RU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Равнобедренный треугольник 11"/>
          <p:cNvSpPr/>
          <p:nvPr/>
        </p:nvSpPr>
        <p:spPr>
          <a:xfrm rot="5400000" flipV="1">
            <a:off x="7553325" y="309563"/>
            <a:ext cx="1893888" cy="1293813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61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Дата 3"/>
          <p:cNvSpPr>
            <a:spLocks noGrp="1"/>
          </p:cNvSpPr>
          <p:nvPr>
            <p:ph type="dt" sz="half" idx="2"/>
          </p:nvPr>
        </p:nvSpPr>
        <p:spPr>
          <a:xfrm>
            <a:off x="6956425" y="6477000"/>
            <a:ext cx="2133600" cy="304800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3349BD7-FE0C-45EC-BC93-56C5741F525E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22.09.2025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19375" y="6481763"/>
            <a:ext cx="4260850" cy="300038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450263" y="809625"/>
            <a:ext cx="503238" cy="300038"/>
          </a:xfrm>
          <a:prstGeom prst="rect">
            <a:avLst/>
          </a:prstGeom>
        </p:spPr>
        <p:txBody>
          <a:bodyPr vert="horz" anchor="b"/>
          <a:lstStyle/>
          <a:p>
            <a:pPr algn="ctr">
              <a:buNone/>
            </a:pPr>
            <a:fld id="{9A0DB2DC-4C9A-4742-B13C-FB6460FD3503}" type="slidenum">
              <a:rPr lang="ru-RU" dirty="0">
                <a:latin typeface="Century Gothic" panose="020B0502020202020204" pitchFamily="34" charset="0"/>
              </a:rPr>
              <a:t>‹#›</a:t>
            </a:fld>
            <a:endParaRPr lang="ru-RU" dirty="0">
              <a:latin typeface="Century Gothic" panose="020B0502020202020204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4BDF4C-3EB4-4725-98A9-67E986B877C7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22.09.2025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ru-RU" dirty="0"/>
              <a:t>‹#›</a:t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" name="Дата 6"/>
          <p:cNvSpPr>
            <a:spLocks noGrp="1"/>
          </p:cNvSpPr>
          <p:nvPr>
            <p:ph type="dt" sz="half" idx="12"/>
          </p:nvPr>
        </p:nvSpPr>
        <p:spPr>
          <a:xfrm>
            <a:off x="4791075" y="6481763"/>
            <a:ext cx="2130425" cy="301625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812D304-CC8C-4F2E-9939-FEF8F66439C2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22.09.2025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Нижний колонтитул 7"/>
          <p:cNvSpPr>
            <a:spLocks noGrp="1"/>
          </p:cNvSpPr>
          <p:nvPr>
            <p:ph type="ftr" sz="quarter" idx="13"/>
          </p:nvPr>
        </p:nvSpPr>
        <p:spPr>
          <a:xfrm>
            <a:off x="457200" y="6481763"/>
            <a:ext cx="4260850" cy="301625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Номер слайда 8"/>
          <p:cNvSpPr>
            <a:spLocks noGrp="1"/>
          </p:cNvSpPr>
          <p:nvPr>
            <p:ph type="sldNum" sz="quarter" idx="14"/>
          </p:nvPr>
        </p:nvSpPr>
        <p:spPr>
          <a:xfrm>
            <a:off x="7589838" y="6483350"/>
            <a:ext cx="503238" cy="301625"/>
          </a:xfrm>
          <a:prstGeom prst="rect">
            <a:avLst/>
          </a:prstGeom>
        </p:spPr>
        <p:txBody>
          <a:bodyPr vert="horz" anchor="b"/>
          <a:lstStyle/>
          <a:p>
            <a:pPr algn="ctr">
              <a:buNone/>
            </a:pPr>
            <a:fld id="{9A0DB2DC-4C9A-4742-B13C-FB6460FD3503}" type="slidenum">
              <a:rPr lang="ru-RU" dirty="0">
                <a:latin typeface="Century Gothic" panose="020B0502020202020204" pitchFamily="34" charset="0"/>
              </a:rPr>
              <a:t>‹#›</a:t>
            </a:fld>
            <a:endParaRPr lang="ru-RU" dirty="0">
              <a:latin typeface="Century Gothic" panose="020B0502020202020204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4BDF4C-3EB4-4725-98A9-67E986B877C7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22.09.2025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ru-RU" dirty="0"/>
              <a:t>‹#›</a:t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4BDF4C-3EB4-4725-98A9-67E986B877C7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22.09.2025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ru-RU" dirty="0"/>
              <a:t>‹#›</a:t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415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" name="Дата 4"/>
          <p:cNvSpPr>
            <a:spLocks noGrp="1"/>
          </p:cNvSpPr>
          <p:nvPr>
            <p:ph type="dt" sz="half" idx="12"/>
          </p:nvPr>
        </p:nvSpPr>
        <p:spPr>
          <a:xfrm>
            <a:off x="6278563" y="6556375"/>
            <a:ext cx="2133600" cy="301625"/>
          </a:xfrm>
          <a:prstGeom prst="rect">
            <a:avLst/>
          </a:prstGeom>
        </p:spPr>
        <p:txBody>
          <a:bodyPr vert="horz" anchor="b"/>
          <a:lstStyle>
            <a:lvl1pPr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63404DE-1266-413A-A9B4-E9E3518401B9}" type="datetimeFigureOut"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22.09.2025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1135063" y="6556375"/>
            <a:ext cx="5143500" cy="301625"/>
          </a:xfrm>
          <a:prstGeom prst="rect">
            <a:avLst/>
          </a:prstGeom>
        </p:spPr>
        <p:txBody>
          <a:bodyPr vert="horz" anchor="b"/>
          <a:lstStyle>
            <a:lvl1pPr>
              <a:defRPr sz="9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8410575" y="6556375"/>
            <a:ext cx="503238" cy="301625"/>
          </a:xfrm>
          <a:prstGeom prst="rect">
            <a:avLst/>
          </a:prstGeom>
        </p:spPr>
        <p:txBody>
          <a:bodyPr vert="horz" anchor="b"/>
          <a:lstStyle/>
          <a:p>
            <a:pPr algn="ctr">
              <a:buNone/>
            </a:pPr>
            <a:fld id="{9A0DB2DC-4C9A-4742-B13C-FB6460FD3503}" type="slidenum">
              <a:rPr lang="ru-RU" sz="900" dirty="0">
                <a:latin typeface="Century Gothic" panose="020B0502020202020204" pitchFamily="34" charset="0"/>
              </a:rPr>
              <a:t>‹#›</a:t>
            </a:fld>
            <a:endParaRPr lang="ru-RU" sz="900" dirty="0">
              <a:latin typeface="Century Gothic" panose="020B0502020202020204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 vert="horz" wrap="square" lIns="91440" tIns="45720" rIns="91440" bIns="45720" numCol="1" anchor="t" anchorCtr="0" compatLnSpc="1">
            <a:normAutofit/>
          </a:bodyPr>
          <a:lstStyle>
            <a:lvl1pPr marL="0" indent="0">
              <a:buNone/>
              <a:defRPr sz="3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  <a:defRPr/>
            </a:pPr>
            <a:r>
              <a:rPr kumimoji="0" lang="ru-RU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Дата 4"/>
          <p:cNvSpPr>
            <a:spLocks noGrp="1"/>
          </p:cNvSpPr>
          <p:nvPr>
            <p:ph type="dt" sz="half" idx="12"/>
          </p:nvPr>
        </p:nvSpPr>
        <p:spPr>
          <a:xfrm>
            <a:off x="6108700" y="6556375"/>
            <a:ext cx="2101850" cy="301625"/>
          </a:xfrm>
          <a:prstGeom prst="rect">
            <a:avLst/>
          </a:prstGeom>
        </p:spPr>
        <p:txBody>
          <a:bodyPr vert="horz" anchor="b"/>
          <a:lstStyle>
            <a:lvl1pPr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0D043BA-58ED-4638-AE02-CBDFFF5D2684}" type="datetimeFigureOut"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22.09.2025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1169988" y="6557963"/>
            <a:ext cx="4948238" cy="301625"/>
          </a:xfrm>
          <a:prstGeom prst="rect">
            <a:avLst/>
          </a:prstGeom>
        </p:spPr>
        <p:txBody>
          <a:bodyPr vert="horz" anchor="b"/>
          <a:lstStyle>
            <a:lvl1pPr>
              <a:defRPr sz="9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8216900" y="6556375"/>
            <a:ext cx="366713" cy="301625"/>
          </a:xfrm>
          <a:prstGeom prst="rect">
            <a:avLst/>
          </a:prstGeom>
        </p:spPr>
        <p:txBody>
          <a:bodyPr vert="horz" anchor="b"/>
          <a:lstStyle/>
          <a:p>
            <a:pPr algn="ctr">
              <a:buNone/>
            </a:pPr>
            <a:fld id="{9A0DB2DC-4C9A-4742-B13C-FB6460FD3503}" type="slidenum">
              <a:rPr lang="ru-RU" sz="900" dirty="0">
                <a:latin typeface="Century Gothic" panose="020B0502020202020204" pitchFamily="34" charset="0"/>
              </a:rPr>
              <a:t>‹#›</a:t>
            </a:fld>
            <a:endParaRPr lang="ru-RU" sz="900" dirty="0">
              <a:latin typeface="Century Gothic" panose="020B0502020202020204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White"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6350" y="14288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9063" y="4948238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8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054" name="Текст 12"/>
          <p:cNvSpPr>
            <a:spLocks noGrp="1"/>
          </p:cNvSpPr>
          <p:nvPr>
            <p:ph type="body" idx="1"/>
          </p:nvPr>
        </p:nvSpPr>
        <p:spPr>
          <a:xfrm>
            <a:off x="457200" y="1882775"/>
            <a:ext cx="8229600" cy="4572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Образец текста</a:t>
            </a:r>
          </a:p>
          <a:p>
            <a:pPr lvl="1"/>
            <a:r>
              <a:rPr dirty="0"/>
              <a:t>Второй уровень</a:t>
            </a:r>
          </a:p>
          <a:p>
            <a:pPr lvl="2"/>
            <a:r>
              <a:rPr dirty="0"/>
              <a:t>Третий уровень</a:t>
            </a:r>
          </a:p>
          <a:p>
            <a:pPr lvl="3"/>
            <a:r>
              <a:rPr dirty="0"/>
              <a:t>Четвертый уровень</a:t>
            </a:r>
          </a:p>
          <a:p>
            <a:pPr lvl="4"/>
            <a:r>
              <a:rPr dirty="0"/>
              <a:t>Пятый уровень</a:t>
            </a:r>
            <a:endParaRPr lang="en-US" altLang="x-none" dirty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4BDF4C-3EB4-4725-98A9-67E986B877C7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22.09.2025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8" cy="301625"/>
          </a:xfrm>
          <a:prstGeom prst="rect">
            <a:avLst/>
          </a:prstGeom>
        </p:spPr>
        <p:txBody>
          <a:bodyPr vert="horz" anchor="b"/>
          <a:lstStyle>
            <a:lvl1pPr algn="ctr">
              <a:defRPr sz="1200">
                <a:latin typeface="Century Gothic" panose="020B050202020202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dirty="0"/>
              <a:t>‹#›</a:t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8"/>
  </p:transition>
  <p:hf sldNum="0" hdr="0" ftr="0" dt="0"/>
  <p:txStyles>
    <p:titleStyle>
      <a:lvl1pPr marL="484505" indent="-484505" algn="l" rtl="0" eaLnBrk="0" fontAlgn="base" hangingPunct="0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749CDC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505" indent="-484505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2pPr>
      <a:lvl3pPr marL="484505" indent="-484505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3pPr>
      <a:lvl4pPr marL="484505" indent="-484505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4pPr>
      <a:lvl5pPr marL="484505" indent="-484505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5pPr>
      <a:lvl6pPr marL="941705" indent="-484505" algn="l" rtl="0" fontAlgn="base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6pPr>
      <a:lvl7pPr marL="1398905" indent="-484505" algn="l" rtl="0" fontAlgn="base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7pPr>
      <a:lvl8pPr marL="1856105" indent="-484505" algn="l" rtl="0" fontAlgn="base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8pPr>
      <a:lvl9pPr marL="2313305" indent="-484505" algn="l" rtl="0" fontAlgn="base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9pPr>
    </p:titleStyle>
    <p:bodyStyle>
      <a:lvl1pPr marL="447675" indent="-38290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anose="020B0604030504040204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eaLnBrk="0" fontAlgn="base" hangingPunct="0">
        <a:spcBef>
          <a:spcPct val="20000"/>
        </a:spcBef>
        <a:spcAft>
          <a:spcPct val="0"/>
        </a:spcAft>
        <a:buClr>
          <a:srgbClr val="97ACD0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185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 panose="05020102010507070707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705" indent="-210185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 panose="05020102010507070707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 panose="05020102010507070707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 panose="05020102010507070707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diagramLayout" Target="../diagrams/layout6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openxmlformats.org/officeDocument/2006/relationships/diagramData" Target="../diagrams/data6.xml"/><Relationship Id="rId2" Type="http://schemas.openxmlformats.org/officeDocument/2006/relationships/diagramData" Target="../diagrams/data4.xml"/><Relationship Id="rId16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5" Type="http://schemas.openxmlformats.org/officeDocument/2006/relationships/diagramColors" Target="../diagrams/colors6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Relationship Id="rId1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13" Type="http://schemas.openxmlformats.org/officeDocument/2006/relationships/diagramLayout" Target="../diagrams/layout10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12" Type="http://schemas.openxmlformats.org/officeDocument/2006/relationships/diagramData" Target="../diagrams/data10.xml"/><Relationship Id="rId2" Type="http://schemas.openxmlformats.org/officeDocument/2006/relationships/diagramData" Target="../diagrams/data8.xml"/><Relationship Id="rId16" Type="http://schemas.microsoft.com/office/2007/relationships/diagramDrawing" Target="../diagrams/drawing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5" Type="http://schemas.openxmlformats.org/officeDocument/2006/relationships/diagramColors" Target="../diagrams/colors10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Relationship Id="rId1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gradFill rotWithShape="1">
            <a:gsLst>
              <a:gs pos="0">
                <a:schemeClr val="accent5">
                  <a:tint val="10000"/>
                  <a:satMod val="300000"/>
                </a:schemeClr>
              </a:gs>
              <a:gs pos="34000">
                <a:schemeClr val="accent5">
                  <a:tint val="13500"/>
                  <a:satMod val="250000"/>
                </a:schemeClr>
              </a:gs>
              <a:gs pos="100000">
                <a:schemeClr val="accent5">
                  <a:tint val="60000"/>
                  <a:satMod val="200000"/>
                </a:schemeClr>
              </a:gs>
            </a:gsLst>
            <a:path path="circle">
              <a:fillToRect l="50000" t="155000" r="50000" b="-55000"/>
            </a:path>
          </a:gradFill>
          <a:ln>
            <a:solidFill>
              <a:schemeClr val="accent5">
                <a:satMod val="120000"/>
              </a:schemeClr>
            </a:solidFill>
          </a:ln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  <a:scene3d>
            <a:camera prst="orthographicFront"/>
            <a:lightRig rig="balanced" dir="t"/>
          </a:scene3d>
          <a:sp3d prstMaterial="plastic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b">
            <a:normAutofit/>
          </a:bodyPr>
          <a:lstStyle/>
          <a:p>
            <a:pPr marL="484505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5000" b="0" i="0" u="none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dk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Лекція 1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611560" y="2636912"/>
            <a:ext cx="8062912" cy="3060144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pPr marL="0" marR="3683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Тема 1. Сутність та місце облікової інформації в управлінні підприємством</a:t>
            </a:r>
          </a:p>
          <a:p>
            <a:pPr marL="0" marR="3683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  <a:defRPr/>
            </a:pPr>
            <a:endParaRPr kumimoji="0" lang="uk-UA" sz="3200" b="1" i="0" u="none" strike="noStrike" kern="1200" cap="none" spc="0" normalizeH="0" baseline="0" noProof="0" dirty="0">
              <a:ln>
                <a:solidFill>
                  <a:schemeClr val="bg2"/>
                </a:solidFill>
              </a:ln>
              <a:solidFill>
                <a:schemeClr val="tx1"/>
              </a:solidFill>
              <a:effectLst/>
              <a:uLnTx/>
              <a:uFillTx/>
              <a:latin typeface="Monotype Corsiva" panose="03010101010201010101" pitchFamily="66" charset="0"/>
              <a:ea typeface="+mn-ea"/>
              <a:cs typeface="+mn-cs"/>
            </a:endParaRPr>
          </a:p>
          <a:p>
            <a:pPr marL="0" marR="3683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Тема 2. Бухгалтерський облік в інформаційній системі управління підприємством та </a:t>
            </a:r>
            <a:r>
              <a:rPr kumimoji="0" lang="uk-UA" sz="3200" b="1" i="0" u="none" strike="noStrike" kern="1200" cap="none" spc="0" normalizeH="0" baseline="0" noProof="0" dirty="0" err="1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цифров</a:t>
            </a:r>
            <a:r>
              <a:rPr lang="uk-UA" sz="3200" b="1" dirty="0">
                <a:solidFill>
                  <a:schemeClr val="tx1"/>
                </a:solidFill>
                <a:latin typeface="Monotype Corsiva" panose="03010101010201010101" pitchFamily="66" charset="0"/>
              </a:rPr>
              <a:t>і технології</a:t>
            </a:r>
            <a:endParaRPr kumimoji="0" lang="ru-RU" sz="3200" b="1" i="0" u="none" strike="noStrike" kern="1200" cap="none" spc="0" normalizeH="0" baseline="0" noProof="0" dirty="0">
              <a:ln>
                <a:solidFill>
                  <a:schemeClr val="bg2"/>
                </a:solidFill>
              </a:ln>
              <a:solidFill>
                <a:schemeClr val="tx1"/>
              </a:solidFill>
              <a:effectLst/>
              <a:uLnTx/>
              <a:uFillTx/>
              <a:latin typeface="Monotype Corsiva" panose="03010101010201010101" pitchFamily="66" charset="0"/>
              <a:ea typeface="+mn-ea"/>
              <a:cs typeface="+mn-cs"/>
            </a:endParaRPr>
          </a:p>
          <a:p>
            <a:pPr marL="0" marR="3683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 </a:t>
            </a:r>
          </a:p>
          <a:p>
            <a:pPr marL="0" marR="3683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  <a:defRPr/>
            </a:pPr>
            <a:endParaRPr kumimoji="0" lang="uk-UA" sz="5000" b="1" i="0" u="none" strike="noStrike" kern="1200" cap="none" spc="0" normalizeH="0" baseline="0" noProof="0" dirty="0">
              <a:ln>
                <a:solidFill>
                  <a:schemeClr val="bg2"/>
                </a:solidFill>
              </a:ln>
              <a:solidFill>
                <a:schemeClr val="tx1"/>
              </a:solidFill>
              <a:effectLst/>
              <a:uLnTx/>
              <a:uFillTx/>
              <a:latin typeface="Monotype Corsiva" panose="03010101010201010101" pitchFamily="66" charset="0"/>
              <a:ea typeface="+mn-ea"/>
              <a:cs typeface="+mn-cs"/>
            </a:endParaRPr>
          </a:p>
          <a:p>
            <a:pPr marL="0" marR="3683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anose="05020102010507070707"/>
              <a:buNone/>
              <a:defRPr/>
            </a:pPr>
            <a:endParaRPr kumimoji="0" lang="uk-UA" sz="5000" b="1" i="0" u="none" strike="noStrike" kern="1200" cap="none" spc="0" normalizeH="0" baseline="0" noProof="0" dirty="0">
              <a:ln>
                <a:solidFill>
                  <a:schemeClr val="bg2"/>
                </a:solidFill>
              </a:ln>
              <a:solidFill>
                <a:schemeClr val="tx1"/>
              </a:solidFill>
              <a:effectLst/>
              <a:uLnTx/>
              <a:uFillTx/>
              <a:latin typeface="Monotype Corsiva" panose="03010101010201010101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8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2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endParaRPr lang="uk-UA" altLang="x-none" dirty="0">
              <a:latin typeface="Arial" panose="020B0604020202020204" pitchFamily="34" charset="0"/>
            </a:endParaRPr>
          </a:p>
        </p:txBody>
      </p:sp>
      <p:graphicFrame>
        <p:nvGraphicFramePr>
          <p:cNvPr id="14" name="Схема 13"/>
          <p:cNvGraphicFramePr/>
          <p:nvPr/>
        </p:nvGraphicFramePr>
        <p:xfrm>
          <a:off x="357158" y="1214422"/>
          <a:ext cx="8501090" cy="1143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5" name="Схема 14"/>
          <p:cNvGraphicFramePr/>
          <p:nvPr/>
        </p:nvGraphicFramePr>
        <p:xfrm>
          <a:off x="357158" y="2500306"/>
          <a:ext cx="8501122" cy="1500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6" name="Схема 15"/>
          <p:cNvGraphicFramePr/>
          <p:nvPr/>
        </p:nvGraphicFramePr>
        <p:xfrm>
          <a:off x="285720" y="4143380"/>
          <a:ext cx="8572560" cy="1785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0246" name="Прямоугольник 4"/>
          <p:cNvSpPr>
            <a:spLocks noChangeArrowheads="1"/>
          </p:cNvSpPr>
          <p:nvPr/>
        </p:nvSpPr>
        <p:spPr bwMode="auto">
          <a:xfrm>
            <a:off x="611560" y="260648"/>
            <a:ext cx="771525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uk-UA" sz="2500" b="1" i="0" u="none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ЕМПІРИЧНІ ДАНІ, ЩО ПІДТВЕРДЖУЮТЬ ВАЖЛИВІСТЬ ОБЛІКОВОЇ КОМУНІКАЦІЇ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2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endParaRPr lang="uk-UA" altLang="x-none" dirty="0">
              <a:latin typeface="Arial" panose="020B0604020202020204" pitchFamily="34" charset="0"/>
            </a:endParaRPr>
          </a:p>
        </p:txBody>
      </p:sp>
      <p:graphicFrame>
        <p:nvGraphicFramePr>
          <p:cNvPr id="14" name="Схема 13"/>
          <p:cNvGraphicFramePr/>
          <p:nvPr/>
        </p:nvGraphicFramePr>
        <p:xfrm>
          <a:off x="357158" y="1646470"/>
          <a:ext cx="8501090" cy="1143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5" name="Схема 14">
            <a:hlinkClick r:id="" action="ppaction://hlinkshowjump?jump=nextslide" highlightClick="1"/>
          </p:cNvPr>
          <p:cNvGraphicFramePr/>
          <p:nvPr/>
        </p:nvGraphicFramePr>
        <p:xfrm>
          <a:off x="357158" y="2932354"/>
          <a:ext cx="8501122" cy="1500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6" name="Схема 15"/>
          <p:cNvGraphicFramePr/>
          <p:nvPr/>
        </p:nvGraphicFramePr>
        <p:xfrm>
          <a:off x="285720" y="4575428"/>
          <a:ext cx="8572560" cy="941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1270" name="Заголовок 6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anchor="ctr">
            <a:noAutofit/>
          </a:bodyPr>
          <a:lstStyle/>
          <a:p>
            <a:pPr marL="484505" marR="0" lvl="0" indent="-48450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Організація облікового комунікаційного процесу сприяє: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/>
          <p:nvPr/>
        </p:nvSpPr>
        <p:spPr>
          <a:xfrm>
            <a:off x="677863" y="6029325"/>
            <a:ext cx="7788275" cy="4000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/>
          <a:p>
            <a:pPr algn="ctr" eaLnBrk="0" hangingPunct="0"/>
            <a:r>
              <a:rPr lang="uk-UA" altLang="x-none" sz="2000" b="1" dirty="0">
                <a:latin typeface="Palatino Linotype" panose="02040502050505030304" pitchFamily="18" charset="0"/>
              </a:rPr>
              <a:t>Рис. 2</a:t>
            </a:r>
            <a:r>
              <a:rPr lang="uk-UA" altLang="x-none" sz="2000" b="1" i="1" dirty="0">
                <a:latin typeface="Palatino Linotype" panose="02040502050505030304" pitchFamily="18" charset="0"/>
              </a:rPr>
              <a:t>. </a:t>
            </a:r>
            <a:r>
              <a:rPr sz="2000" dirty="0">
                <a:latin typeface="Palatino Linotype" panose="02040502050505030304" pitchFamily="18" charset="0"/>
              </a:rPr>
              <a:t>Трактування основних понять </a:t>
            </a:r>
            <a:endParaRPr lang="uk-UA" altLang="x-none" sz="2000" dirty="0">
              <a:latin typeface="Palatino Linotype" panose="02040502050505030304" pitchFamily="18" charset="0"/>
            </a:endParaRPr>
          </a:p>
        </p:txBody>
      </p:sp>
      <p:grpSp>
        <p:nvGrpSpPr>
          <p:cNvPr id="20483" name="Group 2"/>
          <p:cNvGrpSpPr>
            <a:grpSpLocks noChangeAspect="1"/>
          </p:cNvGrpSpPr>
          <p:nvPr/>
        </p:nvGrpSpPr>
        <p:grpSpPr>
          <a:xfrm>
            <a:off x="88900" y="1214438"/>
            <a:ext cx="8929688" cy="4714875"/>
            <a:chOff x="1021" y="7194"/>
            <a:chExt cx="9864" cy="4032"/>
          </a:xfrm>
        </p:grpSpPr>
        <p:sp>
          <p:nvSpPr>
            <p:cNvPr id="20484" name="AutoShape 18"/>
            <p:cNvSpPr>
              <a:spLocks noChangeAspect="1" noTextEdit="1"/>
            </p:cNvSpPr>
            <p:nvPr/>
          </p:nvSpPr>
          <p:spPr>
            <a:xfrm>
              <a:off x="1021" y="7194"/>
              <a:ext cx="9864" cy="4032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endParaRPr lang="ru-RU" altLang="en-US"/>
            </a:p>
          </p:txBody>
        </p:sp>
        <p:sp>
          <p:nvSpPr>
            <p:cNvPr id="68613" name="Text Box 17"/>
            <p:cNvSpPr txBox="1">
              <a:spLocks noChangeArrowheads="1"/>
            </p:cNvSpPr>
            <p:nvPr/>
          </p:nvSpPr>
          <p:spPr bwMode="auto">
            <a:xfrm>
              <a:off x="1021" y="7288"/>
              <a:ext cx="9864" cy="365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>
              <a:solidFill>
                <a:srgbClr val="000000"/>
              </a:solidFill>
              <a:miter lim="800000"/>
            </a:ln>
          </p:spPr>
          <p:txBody>
            <a:bodyPr/>
            <a:lstStyle/>
            <a:p>
              <a:pPr algn="ctr" eaLnBrk="0" hangingPunct="0">
                <a:buNone/>
              </a:pPr>
              <a:endParaRPr lang="uk-UA" altLang="x-none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eaLnBrk="0" hangingPunct="0">
                <a:buNone/>
              </a:pPr>
              <a:r>
                <a:rPr lang="uk-UA" altLang="x-none" sz="20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КОМУНІКАЦІЯ – </a:t>
              </a:r>
              <a:endParaRPr lang="uk-UA" altLang="x-none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buNone/>
              </a:pPr>
              <a:r>
                <a:rPr lang="uk-UA" altLang="x-none"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процес обміну інформацією між суб’єктами. </a:t>
              </a:r>
            </a:p>
            <a:p>
              <a:pPr algn="ctr">
                <a:buNone/>
              </a:pPr>
              <a:r>
                <a:rPr lang="uk-UA" altLang="x-none"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>
                <a:buNone/>
              </a:pPr>
              <a:endParaRPr lang="uk-UA" altLang="x-none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8614" name="Text Box 16"/>
            <p:cNvSpPr txBox="1">
              <a:spLocks noChangeArrowheads="1"/>
            </p:cNvSpPr>
            <p:nvPr/>
          </p:nvSpPr>
          <p:spPr bwMode="auto">
            <a:xfrm>
              <a:off x="1363" y="8410"/>
              <a:ext cx="9224" cy="2388"/>
            </a:xfrm>
            <a:prstGeom prst="rect">
              <a:avLst/>
            </a:prstGeom>
            <a:solidFill>
              <a:schemeClr val="tx1">
                <a:lumMod val="40000"/>
                <a:lumOff val="60000"/>
              </a:schemeClr>
            </a:solidFill>
            <a:ln w="9525">
              <a:solidFill>
                <a:srgbClr val="000000"/>
              </a:solidFill>
              <a:miter lim="800000"/>
            </a:ln>
          </p:spPr>
          <p:txBody>
            <a:bodyPr/>
            <a:lstStyle/>
            <a:p>
              <a:pPr algn="ctr" eaLnBrk="0" hangingPunct="0">
                <a:buNone/>
              </a:pPr>
              <a:endParaRPr lang="uk-UA" altLang="x-none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eaLnBrk="0" hangingPunct="0">
                <a:buNone/>
              </a:pPr>
              <a:r>
                <a:rPr lang="uk-UA" altLang="x-none" sz="20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ОБЛІКОВІ КОМУНІКАЦІЇ  -</a:t>
              </a:r>
            </a:p>
            <a:p>
              <a:pPr algn="ctr" eaLnBrk="0" hangingPunct="0">
                <a:buNone/>
              </a:pPr>
              <a:r>
                <a:rPr lang="uk-UA" altLang="x-none"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є</a:t>
              </a:r>
              <a:r>
                <a:rPr lang="uk-UA" altLang="x-none" sz="2000" dirty="0">
                  <a:latin typeface="Arial" panose="020B0604020202020204" pitchFamily="34" charset="0"/>
                </a:rPr>
                <a:t> </a:t>
              </a:r>
              <a:r>
                <a:rPr lang="uk-UA" altLang="x-none"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процесом обміну обліковою інформацією між елементами системи управління різного ієрархічного рівня, базуючись на різноманітті зв’язків між даними елементами, задля підвищення злагодженості у їх функціонуванні та взаємодії (внутрішні комунікації) і між системами зовнішнього середовища (зовнішні комунікації</a:t>
              </a:r>
              <a:r>
                <a:rPr lang="uk-UA" altLang="x-none" sz="2000" dirty="0">
                  <a:latin typeface="Arial" panose="020B0604020202020204" pitchFamily="34" charset="0"/>
                </a:rPr>
                <a:t>).</a:t>
              </a:r>
              <a:endParaRPr lang="uk-UA" altLang="x-none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>
    <p:wheel spokes="8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4"/>
          <p:cNvSpPr/>
          <p:nvPr/>
        </p:nvSpPr>
        <p:spPr>
          <a:xfrm>
            <a:off x="714375" y="6362700"/>
            <a:ext cx="7715250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sz="2000" b="1" dirty="0">
                <a:latin typeface="Palatino Linotype" panose="02040502050505030304" pitchFamily="18" charset="0"/>
              </a:rPr>
              <a:t>ЕТАПИ ОБЛІКОВИХ КОМУНІКАЦІЙ</a:t>
            </a:r>
            <a:endParaRPr lang="uk-UA" altLang="x-none" sz="2000" b="1" dirty="0">
              <a:latin typeface="Palatino Linotype" panose="02040502050505030304" pitchFamily="18" charset="0"/>
            </a:endParaRPr>
          </a:p>
        </p:txBody>
      </p:sp>
      <p:sp>
        <p:nvSpPr>
          <p:cNvPr id="1028" name="Rectangle 5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  <a:effectLst>
            <a:prstShdw prst="shdw13" dist="53882" dir="13499999">
              <a:schemeClr val="bg2">
                <a:alpha val="50000"/>
              </a:schemeClr>
            </a:prstShdw>
          </a:effectLst>
        </p:spPr>
        <p:txBody>
          <a:bodyPr wrap="none" anchor="ctr" anchorCtr="0">
            <a:spAutoFit/>
          </a:bodyPr>
          <a:lstStyle/>
          <a:p>
            <a:endParaRPr lang="uk-UA" altLang="x-none" dirty="0">
              <a:latin typeface="Arial" panose="020B0604020202020204" pitchFamily="34" charset="0"/>
            </a:endParaRPr>
          </a:p>
        </p:txBody>
      </p:sp>
      <p:graphicFrame>
        <p:nvGraphicFramePr>
          <p:cNvPr id="1026" name="Object 4"/>
          <p:cNvGraphicFramePr/>
          <p:nvPr/>
        </p:nvGraphicFramePr>
        <p:xfrm>
          <a:off x="-15875" y="417513"/>
          <a:ext cx="9228138" cy="6011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0323830" imgH="6729730" progId="Word.Picture.8">
                  <p:embed/>
                </p:oleObj>
              </mc:Choice>
              <mc:Fallback>
                <p:oleObj r:id="rId2" imgW="10323830" imgH="6729730" progId="Word.Picture.8">
                  <p:embed/>
                  <p:pic>
                    <p:nvPicPr>
                      <p:cNvPr id="0" name="Изображение 3075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15875" y="417513"/>
                        <a:ext cx="9228138" cy="601186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Rectangle 6"/>
          <p:cNvSpPr/>
          <p:nvPr/>
        </p:nvSpPr>
        <p:spPr>
          <a:xfrm>
            <a:off x="0" y="5943600"/>
            <a:ext cx="9144000" cy="0"/>
          </a:xfrm>
          <a:prstGeom prst="rect">
            <a:avLst/>
          </a:prstGeom>
          <a:noFill/>
          <a:ln w="9525">
            <a:noFill/>
          </a:ln>
          <a:effectLst>
            <a:prstShdw prst="shdw13" dist="53882" dir="13499999">
              <a:schemeClr val="bg2">
                <a:alpha val="50000"/>
              </a:schemeClr>
            </a:prstShdw>
          </a:effectLst>
        </p:spPr>
        <p:txBody>
          <a:bodyPr wrap="none" anchor="ctr" anchorCtr="0">
            <a:spAutoFit/>
          </a:bodyPr>
          <a:lstStyle/>
          <a:p>
            <a:endParaRPr lang="uk-UA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рямоугольник 3"/>
          <p:cNvSpPr/>
          <p:nvPr/>
        </p:nvSpPr>
        <p:spPr>
          <a:xfrm>
            <a:off x="571500" y="149225"/>
            <a:ext cx="8001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355600" algn="ctr"/>
            <a:r>
              <a:rPr sz="2000" b="1" dirty="0">
                <a:latin typeface="Palatino Linotype" panose="02040502050505030304" pitchFamily="18" charset="0"/>
              </a:rPr>
              <a:t>ХАРАКТЕРИСТИКА ІНФОРМАЦІЙНИХ ОБЛІКОВИХ ПОТОКІВ</a:t>
            </a:r>
            <a:endParaRPr lang="uk-UA" altLang="x-none" sz="2000" b="1" dirty="0">
              <a:latin typeface="Palatino Linotype" panose="02040502050505030304" pitchFamily="18" charset="0"/>
            </a:endParaRPr>
          </a:p>
        </p:txBody>
      </p:sp>
      <p:graphicFrame>
        <p:nvGraphicFramePr>
          <p:cNvPr id="21507" name="Таблица 21506"/>
          <p:cNvGraphicFramePr/>
          <p:nvPr/>
        </p:nvGraphicFramePr>
        <p:xfrm>
          <a:off x="155575" y="1152525"/>
          <a:ext cx="8858250" cy="5618163"/>
        </p:xfrm>
        <a:graphic>
          <a:graphicData uri="http://schemas.openxmlformats.org/drawingml/2006/table">
            <a:tbl>
              <a:tblPr/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17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992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861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з/п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5D7BB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 інформаційного облікового потоку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5D7BB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5D7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100">
                <a:tc gridSpan="3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marL="342900" lvl="0" indent="-342900" algn="ctr" eaLnBrk="1" hangingPunct="1">
                        <a:lnSpc>
                          <a:spcPct val="90000"/>
                        </a:lnSpc>
                        <a:buFont typeface="+mj-lt"/>
                        <a:buNone/>
                      </a:pPr>
                      <a:r>
                        <a:rPr lang="uk-UA" altLang="x-none" sz="12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Відносно стану об’єкту управління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812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випереджаючі 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інформаційний обліковий потік розкриває прогнозний стан об’єкту облікового відображення внаслідок прийняття управлінських рішень та/або внаслідок документального оформлення господарських операцій, що повинні відбутися в майбутньому (оформлення заявки на придбання готової продукції тощо, відповідно до сформованої системи операційних та фінансових бюджетів)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861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синхронні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паралельність інформаційного облікового потоку стану об’єкту (наприклад, матеріальним і грошовим потокам підприємства тощо)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1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наступні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відзначається розривом в часі, тобто розкриває фактичний стан об’єкту із запізненням 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3512">
                <a:tc gridSpan="3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marL="342900" lvl="0" indent="-342900" algn="ctr" eaLnBrk="1" hangingPunct="1">
                        <a:lnSpc>
                          <a:spcPct val="90000"/>
                        </a:lnSpc>
                        <a:buFont typeface="+mj-lt"/>
                        <a:buNone/>
                      </a:pPr>
                      <a:r>
                        <a:rPr lang="uk-UA" altLang="x-none" sz="12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Відносно облікової системи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02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внутрішньосистемні: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 вхідні; – вихідні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інформаційні облікові потоки в межах системи бухгалтерського обліку 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861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міжсистемні: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 вхідні; – вихідні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інформаційні облікові потоки між підсистемами управління 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02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зовнішні: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 вхідні; – вихідні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інформаційні потоки із зовнішніми системами (інститутами) відносно суб’єкта господарювання 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3512">
                <a:tc gridSpan="3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marL="342900" lvl="0" indent="-342900" algn="ctr" eaLnBrk="1" hangingPunct="1">
                        <a:lnSpc>
                          <a:spcPct val="90000"/>
                        </a:lnSpc>
                        <a:buFont typeface="+mj-lt"/>
                        <a:buNone/>
                      </a:pPr>
                      <a:r>
                        <a:rPr lang="uk-UA" altLang="x-none" sz="12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За ієрархічним рівнем 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51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однорівневі 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формуються та використовуються на одному ієрархічному рівні управління 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51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багаторівневі 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формуються на одному ієрархічному рівні управління з наступним виходом на різні ієрархічні рівні 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3513">
                <a:tc gridSpan="3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marL="342900" lvl="0" indent="-342900" algn="ctr" eaLnBrk="1" hangingPunct="1">
                        <a:lnSpc>
                          <a:spcPct val="90000"/>
                        </a:lnSpc>
                        <a:buFont typeface="+mj-lt"/>
                        <a:buNone/>
                      </a:pPr>
                      <a:r>
                        <a:rPr lang="uk-UA" altLang="x-none" sz="12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Залежно від носія інформації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02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4.1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документальні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інформаційний потік, який характеризується передачею інформації у вигляді первинних документів на паперових носіях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3512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4.2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електронні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інформаційний потік, який характеризується передачею інформації у вигляді електронних документів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51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4.3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Усні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інформаційний потік, який характеризується передачею інформації в усній формі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5100">
                <a:tc gridSpan="3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marL="342900" lvl="0" indent="-342900" algn="ctr" eaLnBrk="1" hangingPunct="1">
                        <a:lnSpc>
                          <a:spcPct val="90000"/>
                        </a:lnSpc>
                        <a:buFont typeface="+mj-lt"/>
                        <a:buNone/>
                      </a:pPr>
                      <a:r>
                        <a:rPr lang="uk-UA" altLang="x-none" sz="12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За частотою руху інформації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365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5.1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дискретні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інформаційний потік, який характеризується одноразовим рухом однотипної інформації в межах визначеного часового періоду (наприклад, річна фінансова звітність в межах року)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365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5.2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регулярні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інформаційний потік, який характеризується багаторазовим рухом однотипної інформації в межах визначеного часового періоду (наприклад, квартальна фінансова звітність в межах року)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3513">
                <a:tc gridSpan="3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marL="342900" lvl="0" indent="-342900" algn="ctr" eaLnBrk="1" hangingPunct="1">
                        <a:lnSpc>
                          <a:spcPct val="90000"/>
                        </a:lnSpc>
                        <a:buFont typeface="+mj-lt"/>
                        <a:buNone/>
                      </a:pPr>
                      <a:r>
                        <a:rPr lang="uk-UA" altLang="x-none" sz="12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За рівнем законодавчої регламентації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651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6.1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регламентовані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інформаційний потік, обов’язковість якого визначена законодавчими нормами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3365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6.2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нерегламентовані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інформаційний потік, обов’язковість якого не визначена нормами чинного законодавства, а регламентується розпорядженням та запитами управлінського персоналу</a:t>
                      </a:r>
                      <a:endParaRPr lang="uk-UA" altLang="x-none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529" marR="39529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heel spokes="8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214282" y="1628800"/>
          <a:ext cx="8786874" cy="3783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вал 2"/>
          <p:cNvSpPr/>
          <p:nvPr/>
        </p:nvSpPr>
        <p:spPr>
          <a:xfrm>
            <a:off x="1785938" y="188913"/>
            <a:ext cx="5429250" cy="1285875"/>
          </a:xfrm>
          <a:prstGeom prst="ellipse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5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Якісні вимоги до інформаційних облікових потоків  </a:t>
            </a:r>
          </a:p>
        </p:txBody>
      </p:sp>
      <p:grpSp>
        <p:nvGrpSpPr>
          <p:cNvPr id="22532" name="Группа 6"/>
          <p:cNvGrpSpPr/>
          <p:nvPr/>
        </p:nvGrpSpPr>
        <p:grpSpPr>
          <a:xfrm>
            <a:off x="3341688" y="5589588"/>
            <a:ext cx="5624512" cy="1152525"/>
            <a:chOff x="3163274" y="2659827"/>
            <a:chExt cx="5623599" cy="1410872"/>
          </a:xfrm>
        </p:grpSpPr>
        <p:sp>
          <p:nvSpPr>
            <p:cNvPr id="11" name="Прямоугольник с двумя скругленными соседними углами 10"/>
            <p:cNvSpPr/>
            <p:nvPr/>
          </p:nvSpPr>
          <p:spPr>
            <a:xfrm rot="5400000">
              <a:off x="5269637" y="553465"/>
              <a:ext cx="1410872" cy="5623599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ru-UA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163274" y="2727844"/>
              <a:ext cx="5555348" cy="10843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47650" tIns="123825" rIns="247650" bIns="123825" spcCol="1270" anchor="ctr"/>
            <a:lstStyle>
              <a:lvl1pPr marL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</a:defRPr>
              </a:lvl1pPr>
              <a:lvl2pPr marL="457200" lvl="1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lvl="2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lvl="3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lvl="4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</a:lstStyle>
            <a:p>
              <a:pPr lvl="0" algn="just" eaLnBrk="0" hangingPunct="0">
                <a:buNone/>
              </a:pPr>
              <a:r>
                <a:rPr sz="2100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потік повідомлень здійснюється згідно з принципами дотримання економічної безпеки суб’єкта господарювання</a:t>
              </a:r>
            </a:p>
          </p:txBody>
        </p:sp>
      </p:grpSp>
      <p:grpSp>
        <p:nvGrpSpPr>
          <p:cNvPr id="22533" name="Группа 7"/>
          <p:cNvGrpSpPr/>
          <p:nvPr/>
        </p:nvGrpSpPr>
        <p:grpSpPr>
          <a:xfrm>
            <a:off x="177800" y="5614988"/>
            <a:ext cx="3163888" cy="936625"/>
            <a:chOff x="0" y="2758138"/>
            <a:chExt cx="3163274" cy="1214249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0" y="2758138"/>
              <a:ext cx="3163274" cy="121424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UA"/>
            </a:p>
          </p:txBody>
        </p:sp>
        <p:sp>
          <p:nvSpPr>
            <p:cNvPr id="10" name="Скругленный прямоугольник 6"/>
            <p:cNvSpPr/>
            <p:nvPr/>
          </p:nvSpPr>
          <p:spPr>
            <a:xfrm>
              <a:off x="58727" y="2817821"/>
              <a:ext cx="3045821" cy="8767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95250" tIns="47625" rIns="95250" bIns="47625" spcCol="1270" anchor="ctr"/>
            <a:lstStyle>
              <a:lvl1pPr marL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</a:defRPr>
              </a:lvl1pPr>
              <a:lvl2pPr marL="457200" lvl="1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lvl="2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lvl="3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lvl="4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</a:lstStyle>
            <a:p>
              <a:pPr lvl="0" algn="ctr" defTabSz="1111250" eaLnBrk="1" hangingPunct="1">
                <a:lnSpc>
                  <a:spcPct val="90000"/>
                </a:lnSpc>
                <a:spcAft>
                  <a:spcPct val="35000"/>
                </a:spcAft>
                <a:buNone/>
              </a:pPr>
              <a:r>
                <a:rPr lang="uk-UA" altLang="x-none" sz="2500" dirty="0">
                  <a:solidFill>
                    <a:srgbClr val="FFFFFF"/>
                  </a:solidFill>
                  <a:latin typeface="Century Gothic" panose="020B0502020202020204" pitchFamily="34" charset="0"/>
                </a:rPr>
                <a:t>Спрямованості </a:t>
              </a:r>
            </a:p>
          </p:txBody>
        </p:sp>
      </p:grpSp>
    </p:spTree>
  </p:cSld>
  <p:clrMapOvr>
    <a:masterClrMapping/>
  </p:clrMapOvr>
  <p:transition>
    <p:wheel spokes="8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2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endParaRPr lang="uk-UA" altLang="x-none" dirty="0">
              <a:latin typeface="Arial" panose="020B0604020202020204" pitchFamily="34" charset="0"/>
            </a:endParaRPr>
          </a:p>
        </p:txBody>
      </p:sp>
      <p:graphicFrame>
        <p:nvGraphicFramePr>
          <p:cNvPr id="14" name="Схема 13"/>
          <p:cNvGraphicFramePr/>
          <p:nvPr/>
        </p:nvGraphicFramePr>
        <p:xfrm>
          <a:off x="357158" y="3019182"/>
          <a:ext cx="8501090" cy="1143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5" name="Схема 14">
            <a:hlinkClick r:id="" action="ppaction://hlinkshowjump?jump=nextslide" highlightClick="1"/>
          </p:cNvPr>
          <p:cNvGraphicFramePr/>
          <p:nvPr/>
        </p:nvGraphicFramePr>
        <p:xfrm>
          <a:off x="357158" y="4305066"/>
          <a:ext cx="8501122" cy="1500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5365" name="Заголовок 6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anchor="ctr">
            <a:normAutofit/>
          </a:bodyPr>
          <a:lstStyle/>
          <a:p>
            <a:pPr marL="484505" marR="0" lvl="0" indent="-48450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2500" b="1" i="0" u="none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Фактори впливу на вибір комунікаційного каналу</a:t>
            </a:r>
            <a:r>
              <a:rPr kumimoji="0" lang="uk-UA" sz="4200" b="0" i="0" u="none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749CDC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graphicFrame>
        <p:nvGraphicFramePr>
          <p:cNvPr id="8" name="Схема 7"/>
          <p:cNvGraphicFramePr/>
          <p:nvPr/>
        </p:nvGraphicFramePr>
        <p:xfrm>
          <a:off x="179512" y="1556792"/>
          <a:ext cx="8572560" cy="941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6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  <a:effectLst>
            <a:prstShdw prst="shdw13" dist="53882" dir="13499999">
              <a:schemeClr val="bg2">
                <a:alpha val="50000"/>
              </a:schemeClr>
            </a:prstShdw>
          </a:effectLst>
        </p:spPr>
        <p:txBody>
          <a:bodyPr wrap="none" anchor="ctr" anchorCtr="0">
            <a:spAutoFit/>
          </a:bodyPr>
          <a:lstStyle/>
          <a:p>
            <a:endParaRPr lang="uk-UA" altLang="x-none" dirty="0">
              <a:latin typeface="Arial" panose="020B0604020202020204" pitchFamily="34" charset="0"/>
            </a:endParaRPr>
          </a:p>
        </p:txBody>
      </p:sp>
      <p:grpSp>
        <p:nvGrpSpPr>
          <p:cNvPr id="24579" name="Group 3"/>
          <p:cNvGrpSpPr>
            <a:grpSpLocks noChangeAspect="1"/>
          </p:cNvGrpSpPr>
          <p:nvPr/>
        </p:nvGrpSpPr>
        <p:grpSpPr>
          <a:xfrm>
            <a:off x="306388" y="2143125"/>
            <a:ext cx="8551862" cy="3014663"/>
            <a:chOff x="1701" y="1261"/>
            <a:chExt cx="13468" cy="3065"/>
          </a:xfrm>
        </p:grpSpPr>
        <p:sp>
          <p:nvSpPr>
            <p:cNvPr id="79887" name="AutoShape 15"/>
            <p:cNvSpPr>
              <a:spLocks noChangeAspect="1" noChangeArrowheads="1" noTextEdit="1"/>
            </p:cNvSpPr>
            <p:nvPr/>
          </p:nvSpPr>
          <p:spPr bwMode="auto">
            <a:xfrm>
              <a:off x="1701" y="1261"/>
              <a:ext cx="13468" cy="306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uk-U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79884" name="AutoShape 12"/>
            <p:cNvSpPr>
              <a:spLocks noChangeArrowheads="1"/>
            </p:cNvSpPr>
            <p:nvPr/>
          </p:nvSpPr>
          <p:spPr bwMode="auto">
            <a:xfrm rot="5400000">
              <a:off x="4836" y="-157"/>
              <a:ext cx="651" cy="5668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Документальний</a:t>
              </a:r>
              <a:endPara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4587" name="AutoShape 11"/>
            <p:cNvSpPr/>
            <p:nvPr/>
          </p:nvSpPr>
          <p:spPr>
            <a:xfrm rot="5400000">
              <a:off x="11295" y="-533"/>
              <a:ext cx="650" cy="6488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lIns="0" tIns="0" rIns="0" bIns="0">
              <a:spAutoFit/>
            </a:bodyPr>
            <a:lstStyle/>
            <a:p>
              <a:pPr eaLnBrk="0" hangingPunct="0">
                <a:buNone/>
              </a:pPr>
              <a:endParaRPr lang="uk-UA" altLang="x-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4588" name="AutoShape 9"/>
            <p:cNvSpPr/>
            <p:nvPr/>
          </p:nvSpPr>
          <p:spPr>
            <a:xfrm>
              <a:off x="4669" y="2014"/>
              <a:ext cx="989" cy="327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uk-UA" altLang="x-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4589" name="AutoShape 8"/>
            <p:cNvSpPr/>
            <p:nvPr/>
          </p:nvSpPr>
          <p:spPr>
            <a:xfrm>
              <a:off x="11206" y="2034"/>
              <a:ext cx="989" cy="327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uk-UA" altLang="x-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4590" name="AutoShape 7"/>
            <p:cNvSpPr/>
            <p:nvPr/>
          </p:nvSpPr>
          <p:spPr>
            <a:xfrm>
              <a:off x="2147" y="1481"/>
              <a:ext cx="12576" cy="567"/>
            </a:xfrm>
            <a:prstGeom prst="plaque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  <a:effectLst>
              <a:prstShdw prst="shdw13" dist="53882" dir="13499999">
                <a:srgbClr val="808080">
                  <a:alpha val="50000"/>
                </a:srgbClr>
              </a:prstShdw>
            </a:effectLst>
          </p:spPr>
          <p:txBody>
            <a:bodyPr lIns="0" tIns="0" rIns="0" bIns="0">
              <a:spAutoFit/>
            </a:bodyPr>
            <a:lstStyle/>
            <a:p>
              <a:pPr algn="ctr" eaLnBrk="0" hangingPunct="0">
                <a:buNone/>
              </a:pPr>
              <a:r>
                <a:rPr lang="uk-UA" altLang="x-none" b="1" dirty="0">
                  <a:solidFill>
                    <a:srgbClr val="000000"/>
                  </a:solidFill>
                  <a:latin typeface="Times New Roman" panose="02020603050405020304" pitchFamily="18" charset="0"/>
                  <a:cs typeface="Calibri" panose="020F0502020204030204" pitchFamily="34" charset="0"/>
                </a:rPr>
                <a:t>ВИДИ КОМУНІКАЦІЙНИХ КАНАЛІВ </a:t>
              </a:r>
              <a:endParaRPr lang="uk-UA" altLang="x-none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cxnSp>
          <p:nvCxnSpPr>
            <p:cNvPr id="24591" name="AutoShape 5"/>
            <p:cNvCxnSpPr/>
            <p:nvPr/>
          </p:nvCxnSpPr>
          <p:spPr>
            <a:xfrm>
              <a:off x="11725" y="3026"/>
              <a:ext cx="2" cy="160"/>
            </a:xfrm>
            <a:prstGeom prst="straightConnector1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 rot="5400000">
              <a:off x="11503" y="-389"/>
              <a:ext cx="436" cy="6154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vert270" lIns="0" tIns="0" rIns="0" b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Електронний </a:t>
              </a:r>
              <a:endPara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cxnSp>
        <p:nvCxnSpPr>
          <p:cNvPr id="24580" name="AutoShape 5"/>
          <p:cNvCxnSpPr/>
          <p:nvPr/>
        </p:nvCxnSpPr>
        <p:spPr>
          <a:xfrm>
            <a:off x="2500313" y="3254375"/>
            <a:ext cx="1587" cy="101600"/>
          </a:xfrm>
          <a:prstGeom prst="straightConnector1">
            <a:avLst/>
          </a:prstGeom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cxnSp>
      <p:sp>
        <p:nvSpPr>
          <p:cNvPr id="17" name="AutoShape 12"/>
          <p:cNvSpPr>
            <a:spLocks noChangeArrowheads="1"/>
          </p:cNvSpPr>
          <p:nvPr/>
        </p:nvSpPr>
        <p:spPr bwMode="auto">
          <a:xfrm rot="5400000">
            <a:off x="2276279" y="2772393"/>
            <a:ext cx="413623" cy="3599046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  <a:effectLst/>
        </p:spPr>
        <p:txBody>
          <a:bodyPr vert="vert270" lIns="0" tIns="0" rIns="0" bIns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Позасистемний 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582" name="AutoShape 9"/>
          <p:cNvSpPr/>
          <p:nvPr/>
        </p:nvSpPr>
        <p:spPr>
          <a:xfrm>
            <a:off x="2170113" y="3968750"/>
            <a:ext cx="628650" cy="322263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uk-UA" altLang="x-none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AutoShape 12"/>
          <p:cNvSpPr>
            <a:spLocks noChangeArrowheads="1"/>
          </p:cNvSpPr>
          <p:nvPr/>
        </p:nvSpPr>
        <p:spPr bwMode="auto">
          <a:xfrm rot="5400000">
            <a:off x="6454097" y="2808362"/>
            <a:ext cx="413623" cy="3599046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  <a:effectLst/>
        </p:spPr>
        <p:txBody>
          <a:bodyPr vert="vert270" lIns="0" tIns="0" rIns="0" bIns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Змішаний 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584" name="AutoShape 9"/>
          <p:cNvSpPr/>
          <p:nvPr/>
        </p:nvSpPr>
        <p:spPr>
          <a:xfrm>
            <a:off x="6392863" y="4005263"/>
            <a:ext cx="627062" cy="32067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uk-UA" altLang="x-none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0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  <a:effectLst>
            <a:prstShdw prst="shdw13" dist="53882" dir="13499999">
              <a:schemeClr val="bg2">
                <a:alpha val="50000"/>
              </a:schemeClr>
            </a:prstShdw>
          </a:effectLst>
        </p:spPr>
        <p:txBody>
          <a:bodyPr wrap="none" anchor="ctr" anchorCtr="0">
            <a:spAutoFit/>
          </a:bodyPr>
          <a:lstStyle/>
          <a:p>
            <a:endParaRPr lang="uk-UA" altLang="x-none" dirty="0">
              <a:latin typeface="Arial" panose="020B0604020202020204" pitchFamily="34" charset="0"/>
            </a:endParaRPr>
          </a:p>
        </p:txBody>
      </p:sp>
      <p:grpSp>
        <p:nvGrpSpPr>
          <p:cNvPr id="25603" name="Group 1"/>
          <p:cNvGrpSpPr>
            <a:grpSpLocks noChangeAspect="1"/>
          </p:cNvGrpSpPr>
          <p:nvPr/>
        </p:nvGrpSpPr>
        <p:grpSpPr>
          <a:xfrm>
            <a:off x="357188" y="1143000"/>
            <a:ext cx="8266112" cy="5286375"/>
            <a:chOff x="2151" y="1352"/>
            <a:chExt cx="13018" cy="8325"/>
          </a:xfrm>
        </p:grpSpPr>
        <p:sp>
          <p:nvSpPr>
            <p:cNvPr id="110611" name="AutoShape 19"/>
            <p:cNvSpPr>
              <a:spLocks noChangeAspect="1" noChangeArrowheads="1" noTextEdit="1"/>
            </p:cNvSpPr>
            <p:nvPr/>
          </p:nvSpPr>
          <p:spPr bwMode="auto">
            <a:xfrm>
              <a:off x="2151" y="1352"/>
              <a:ext cx="13018" cy="832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vert="vert27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0610" name="AutoShape 18"/>
            <p:cNvSpPr>
              <a:spLocks noChangeShapeType="1"/>
            </p:cNvSpPr>
            <p:nvPr/>
          </p:nvSpPr>
          <p:spPr bwMode="auto">
            <a:xfrm>
              <a:off x="11729" y="2822"/>
              <a:ext cx="55" cy="578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 vert="vert27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0609" name="AutoShape 17"/>
            <p:cNvSpPr>
              <a:spLocks noChangeShapeType="1"/>
            </p:cNvSpPr>
            <p:nvPr/>
          </p:nvSpPr>
          <p:spPr bwMode="auto">
            <a:xfrm>
              <a:off x="5206" y="2792"/>
              <a:ext cx="2" cy="368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 vert="vert27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0608" name="AutoShape 16"/>
            <p:cNvSpPr>
              <a:spLocks noChangeArrowheads="1"/>
            </p:cNvSpPr>
            <p:nvPr/>
          </p:nvSpPr>
          <p:spPr bwMode="auto">
            <a:xfrm rot="5400000">
              <a:off x="4880" y="-294"/>
              <a:ext cx="567" cy="5668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Якісні параметри</a:t>
              </a:r>
              <a:endParaRPr kumimoji="0" lang="uk-UA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0607" name="AutoShape 15"/>
            <p:cNvSpPr>
              <a:spLocks noChangeArrowheads="1"/>
            </p:cNvSpPr>
            <p:nvPr/>
          </p:nvSpPr>
          <p:spPr bwMode="auto">
            <a:xfrm rot="5400000">
              <a:off x="11426" y="-454"/>
              <a:ext cx="579" cy="5965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Кількісні параметри</a:t>
              </a:r>
              <a:endParaRPr kumimoji="0" lang="uk-UA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0606" name="Rectangle 14"/>
            <p:cNvSpPr>
              <a:spLocks noChangeArrowheads="1"/>
            </p:cNvSpPr>
            <p:nvPr/>
          </p:nvSpPr>
          <p:spPr bwMode="auto">
            <a:xfrm rot="5400000">
              <a:off x="4625" y="642"/>
              <a:ext cx="1163" cy="566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1) відповідність змісту представленої інформації потребам користувача, сформованим у відповідному запиті;</a:t>
              </a:r>
              <a:endParaRPr kumimoji="0" lang="uk-UA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0605" name="AutoShape 13"/>
            <p:cNvSpPr>
              <a:spLocks noChangeArrowheads="1"/>
            </p:cNvSpPr>
            <p:nvPr/>
          </p:nvSpPr>
          <p:spPr bwMode="auto">
            <a:xfrm>
              <a:off x="4669" y="1930"/>
              <a:ext cx="990" cy="327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</p:spPr>
          <p:txBody>
            <a:bodyPr vert="vert27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0604" name="AutoShape 12"/>
            <p:cNvSpPr>
              <a:spLocks noChangeArrowheads="1"/>
            </p:cNvSpPr>
            <p:nvPr/>
          </p:nvSpPr>
          <p:spPr bwMode="auto">
            <a:xfrm>
              <a:off x="11206" y="1950"/>
              <a:ext cx="988" cy="327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</p:spPr>
          <p:txBody>
            <a:bodyPr vert="vert27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5613" name="AutoShape 11"/>
            <p:cNvSpPr/>
            <p:nvPr/>
          </p:nvSpPr>
          <p:spPr>
            <a:xfrm>
              <a:off x="2601" y="1485"/>
              <a:ext cx="12117" cy="504"/>
            </a:xfrm>
            <a:prstGeom prst="plaque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  <a:effectLst>
              <a:prstShdw prst="shdw13" dist="53882" dir="13499999">
                <a:srgbClr val="808080">
                  <a:alpha val="50000"/>
                </a:srgbClr>
              </a:prstShdw>
            </a:effectLst>
          </p:spPr>
          <p:txBody>
            <a:bodyPr lIns="0" tIns="0" rIns="0" bIns="0">
              <a:spAutoFit/>
            </a:bodyPr>
            <a:lstStyle/>
            <a:p>
              <a:pPr algn="ctr" eaLnBrk="0" hangingPunct="0">
                <a:buNone/>
              </a:pPr>
              <a:r>
                <a:rPr lang="uk-UA" altLang="x-none" sz="16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Calibri" panose="020F0502020204030204" pitchFamily="34" charset="0"/>
                </a:rPr>
                <a:t>ПАРАМЕТРИ ОЦІНКИ ЕФЕКТИВНОСТІ ОБЛІКОВИХ КОМУНІКАЦІЙ</a:t>
              </a:r>
              <a:endParaRPr lang="uk-UA" altLang="x-none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10602" name="Rectangle 10"/>
            <p:cNvSpPr>
              <a:spLocks noChangeArrowheads="1"/>
            </p:cNvSpPr>
            <p:nvPr/>
          </p:nvSpPr>
          <p:spPr bwMode="auto">
            <a:xfrm rot="5400000">
              <a:off x="4623" y="1909"/>
              <a:ext cx="1163" cy="566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2) зрозумілість змісту інформації, представленої користувачу у відповідному обліковому повідомленні;</a:t>
              </a:r>
              <a:endParaRPr kumimoji="0" lang="uk-UA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0601" name="Rectangle 9"/>
            <p:cNvSpPr>
              <a:spLocks noChangeArrowheads="1"/>
            </p:cNvSpPr>
            <p:nvPr/>
          </p:nvSpPr>
          <p:spPr bwMode="auto">
            <a:xfrm rot="5400000">
              <a:off x="4817" y="2985"/>
              <a:ext cx="776" cy="566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3) зрозумілість та зручність форми представлення інформації користувачу;</a:t>
              </a:r>
              <a:endParaRPr kumimoji="0" lang="uk-UA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0600" name="Rectangle 8"/>
            <p:cNvSpPr>
              <a:spLocks noChangeArrowheads="1"/>
            </p:cNvSpPr>
            <p:nvPr/>
          </p:nvSpPr>
          <p:spPr bwMode="auto">
            <a:xfrm rot="5400000">
              <a:off x="4817" y="3889"/>
              <a:ext cx="776" cy="566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4) наявність зворотного зв’язку із користувачами інформації</a:t>
              </a:r>
              <a:endParaRPr kumimoji="0" lang="uk-UA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0599" name="Rectangle 7"/>
            <p:cNvSpPr>
              <a:spLocks noChangeArrowheads="1"/>
            </p:cNvSpPr>
            <p:nvPr/>
          </p:nvSpPr>
          <p:spPr bwMode="auto">
            <a:xfrm rot="5400000">
              <a:off x="11149" y="344"/>
              <a:ext cx="1163" cy="627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1) оперативність передачі облікової інформації, генерованої системою бухгалтерського обліку на запит реципієнта;</a:t>
              </a:r>
              <a:endParaRPr kumimoji="0" lang="uk-UA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0598" name="Rectangle 6"/>
            <p:cNvSpPr>
              <a:spLocks noChangeArrowheads="1"/>
            </p:cNvSpPr>
            <p:nvPr/>
          </p:nvSpPr>
          <p:spPr bwMode="auto">
            <a:xfrm rot="5400000">
              <a:off x="10953" y="1748"/>
              <a:ext cx="1551" cy="627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2) витрати на організацію облікових комунікацій та передачу інформації, порівняння їх величини із отриманим ефектом;</a:t>
              </a:r>
              <a:endParaRPr kumimoji="0" lang="uk-UA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0597" name="Rectangle 5"/>
            <p:cNvSpPr>
              <a:spLocks noChangeArrowheads="1"/>
            </p:cNvSpPr>
            <p:nvPr/>
          </p:nvSpPr>
          <p:spPr bwMode="auto">
            <a:xfrm rot="5400000">
              <a:off x="11340" y="2597"/>
              <a:ext cx="776" cy="627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3) затрати праці облікових працівників на передачу комунікаційних повідомлень;</a:t>
              </a:r>
              <a:endParaRPr kumimoji="0" lang="uk-UA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0596" name="Rectangle 4"/>
            <p:cNvSpPr>
              <a:spLocks noChangeArrowheads="1"/>
            </p:cNvSpPr>
            <p:nvPr/>
          </p:nvSpPr>
          <p:spPr bwMode="auto">
            <a:xfrm rot="5400000">
              <a:off x="11147" y="3641"/>
              <a:ext cx="1163" cy="627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4) кількість каналів, що використовуються для передачі інформації, їх пропускна здатність;</a:t>
              </a:r>
              <a:endParaRPr kumimoji="0" lang="uk-UA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0595" name="Rectangle 3"/>
            <p:cNvSpPr>
              <a:spLocks noChangeArrowheads="1"/>
            </p:cNvSpPr>
            <p:nvPr/>
          </p:nvSpPr>
          <p:spPr bwMode="auto">
            <a:xfrm rot="5400000">
              <a:off x="11148" y="4509"/>
              <a:ext cx="1163" cy="627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5) кількість облікових повідомлень </a:t>
              </a:r>
              <a:br>
                <a:rPr kumimoji="0" lang="uk-UA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uk-UA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 процесі комунікаційної взаємодії за певний проміжок часу;</a:t>
              </a:r>
              <a:endParaRPr kumimoji="0" lang="uk-UA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0594" name="Rectangle 2"/>
            <p:cNvSpPr>
              <a:spLocks noChangeArrowheads="1"/>
            </p:cNvSpPr>
            <p:nvPr/>
          </p:nvSpPr>
          <p:spPr bwMode="auto">
            <a:xfrm rot="5400000">
              <a:off x="11143" y="5735"/>
              <a:ext cx="1163" cy="627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6) кількість основних одержувачів інформації, частота отримання ними повідомлень</a:t>
              </a:r>
              <a:endParaRPr kumimoji="0" lang="uk-UA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25604" name="Прямоугольник 4"/>
          <p:cNvSpPr/>
          <p:nvPr/>
        </p:nvSpPr>
        <p:spPr>
          <a:xfrm>
            <a:off x="0" y="6386513"/>
            <a:ext cx="9144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endParaRPr lang="uk-UA" altLang="x-none" sz="2000" dirty="0">
              <a:latin typeface="Palatino Linotype" panose="02040502050505030304" pitchFamily="18" charset="0"/>
            </a:endParaRPr>
          </a:p>
          <a:p>
            <a:pPr algn="ctr"/>
            <a:endParaRPr lang="uk-UA" altLang="x-none" sz="2000" dirty="0">
              <a:latin typeface="Palatino Linotype" panose="02040502050505030304" pitchFamily="18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3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  <a:effectLst>
            <a:prstShdw prst="shdw13" dist="53882" dir="13499999">
              <a:schemeClr val="bg2">
                <a:alpha val="50000"/>
              </a:schemeClr>
            </a:prstShdw>
          </a:effectLst>
        </p:spPr>
        <p:txBody>
          <a:bodyPr wrap="none" anchor="ctr" anchorCtr="0">
            <a:spAutoFit/>
          </a:bodyPr>
          <a:lstStyle/>
          <a:p>
            <a:endParaRPr lang="uk-UA" altLang="x-none" dirty="0">
              <a:latin typeface="Arial" panose="020B0604020202020204" pitchFamily="34" charset="0"/>
            </a:endParaRPr>
          </a:p>
        </p:txBody>
      </p:sp>
      <p:grpSp>
        <p:nvGrpSpPr>
          <p:cNvPr id="26627" name="Group 1"/>
          <p:cNvGrpSpPr>
            <a:grpSpLocks noChangeAspect="1"/>
          </p:cNvGrpSpPr>
          <p:nvPr/>
        </p:nvGrpSpPr>
        <p:grpSpPr>
          <a:xfrm>
            <a:off x="246063" y="1190625"/>
            <a:ext cx="8551862" cy="4667250"/>
            <a:chOff x="1552" y="1221"/>
            <a:chExt cx="13468" cy="7351"/>
          </a:xfrm>
        </p:grpSpPr>
        <p:sp>
          <p:nvSpPr>
            <p:cNvPr id="106508" name="AutoShape 12"/>
            <p:cNvSpPr>
              <a:spLocks noChangeAspect="1" noChangeArrowheads="1" noTextEdit="1"/>
            </p:cNvSpPr>
            <p:nvPr/>
          </p:nvSpPr>
          <p:spPr bwMode="auto">
            <a:xfrm>
              <a:off x="1552" y="1221"/>
              <a:ext cx="13468" cy="735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vert="vert27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6629" name="AutoShape 11"/>
            <p:cNvSpPr/>
            <p:nvPr/>
          </p:nvSpPr>
          <p:spPr>
            <a:xfrm>
              <a:off x="2753" y="1417"/>
              <a:ext cx="11622" cy="545"/>
            </a:xfrm>
            <a:prstGeom prst="flowChartTerminator">
              <a:avLst/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  <a:effectLst>
              <a:prstShdw prst="shdw13" dist="53882" dir="13499999">
                <a:srgbClr val="808080">
                  <a:alpha val="50000"/>
                </a:srgbClr>
              </a:prstShdw>
            </a:effectLst>
          </p:spPr>
          <p:txBody>
            <a:bodyPr lIns="0" tIns="0" rIns="0" bIns="0">
              <a:spAutoFit/>
            </a:bodyPr>
            <a:lstStyle/>
            <a:p>
              <a:pPr algn="ctr" eaLnBrk="0" hangingPunct="0">
                <a:buNone/>
              </a:pPr>
              <a:r>
                <a:rPr lang="uk-UA" altLang="x-none" sz="16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Calibri" panose="020F0502020204030204" pitchFamily="34" charset="0"/>
                </a:rPr>
                <a:t>ВИДИ КОМУНІКАЦІЙНИХ БАР’ЄРІВ</a:t>
              </a:r>
              <a:endParaRPr lang="uk-UA" altLang="x-none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06506" name="AutoShape 10"/>
            <p:cNvSpPr>
              <a:spLocks noChangeArrowheads="1"/>
            </p:cNvSpPr>
            <p:nvPr/>
          </p:nvSpPr>
          <p:spPr bwMode="auto">
            <a:xfrm rot="5400000">
              <a:off x="3440" y="971"/>
              <a:ext cx="1020" cy="3633"/>
            </a:xfrm>
            <a:prstGeom prst="homePlate">
              <a:avLst>
                <a:gd name="adj" fmla="val 2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Організаційні комунікаційні бар’єри</a:t>
              </a:r>
              <a:endPara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06505" name="AutoShape 9"/>
            <p:cNvSpPr>
              <a:spLocks noChangeArrowheads="1"/>
            </p:cNvSpPr>
            <p:nvPr/>
          </p:nvSpPr>
          <p:spPr bwMode="auto">
            <a:xfrm rot="5400000">
              <a:off x="7924" y="970"/>
              <a:ext cx="1020" cy="3633"/>
            </a:xfrm>
            <a:prstGeom prst="homePlate">
              <a:avLst>
                <a:gd name="adj" fmla="val 2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Технічні </a:t>
              </a:r>
              <a:br>
                <a:rPr kumimoji="0" lang="uk-UA" sz="16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uk-UA" sz="16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комунікаційні бар’єри</a:t>
              </a:r>
              <a:endParaRPr kumimoji="0" lang="uk-UA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06504" name="AutoShape 8"/>
            <p:cNvSpPr>
              <a:spLocks noChangeArrowheads="1"/>
            </p:cNvSpPr>
            <p:nvPr/>
          </p:nvSpPr>
          <p:spPr bwMode="auto">
            <a:xfrm rot="5400000">
              <a:off x="12304" y="970"/>
              <a:ext cx="1020" cy="3633"/>
            </a:xfrm>
            <a:prstGeom prst="homePlate">
              <a:avLst>
                <a:gd name="adj" fmla="val 2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Суб’єктні </a:t>
              </a:r>
              <a:br>
                <a:rPr kumimoji="0" lang="uk-UA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uk-UA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комунікаційні бар’єри</a:t>
              </a:r>
              <a:endPara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06503" name="Rectangle 7"/>
            <p:cNvSpPr>
              <a:spLocks noChangeArrowheads="1"/>
            </p:cNvSpPr>
            <p:nvPr/>
          </p:nvSpPr>
          <p:spPr bwMode="auto">
            <a:xfrm rot="5400000">
              <a:off x="10292" y="3913"/>
              <a:ext cx="5041" cy="387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утворюються в комунікаційному процесі та залежать від індивідуальних особливостей суб’єктів даного процесу через дію психофізіологічних і соціокультурних факторів впливу на сприйняття облікового інформаційного сигналу та інтерпретацію його змістовного наповнення</a:t>
              </a:r>
              <a:endPara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06502" name="Rectangle 6"/>
            <p:cNvSpPr>
              <a:spLocks noChangeArrowheads="1"/>
            </p:cNvSpPr>
            <p:nvPr/>
          </p:nvSpPr>
          <p:spPr bwMode="auto">
            <a:xfrm rot="5400000">
              <a:off x="7074" y="2547"/>
              <a:ext cx="2714" cy="426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викривлення облікового інформаційного сигналу через певні технічні параметри функціонування системи, що здійснює вплив на повідомлення, яке передається, в цілому</a:t>
              </a:r>
              <a:endPara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06501" name="Rectangle 5"/>
            <p:cNvSpPr>
              <a:spLocks noChangeArrowheads="1"/>
            </p:cNvSpPr>
            <p:nvPr/>
          </p:nvSpPr>
          <p:spPr bwMode="auto">
            <a:xfrm rot="5400000">
              <a:off x="2007" y="3112"/>
              <a:ext cx="3878" cy="426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</p:spPr>
          <p:txBody>
            <a:bodyPr vert="vert270" lIns="0" tIns="0" rIns="0" bIns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uk-UA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спричинені впливом групи факторів, що обумовлені як типом організаційної структури, типом комунікаційної мережі підприємства, так і іншими організаційними параметрами впливу, властиві підприємству в цілому як </a:t>
              </a:r>
              <a:r>
                <a:rPr kumimoji="0" lang="uk-UA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соціотехнічній</a:t>
              </a:r>
              <a:r>
                <a:rPr kumimoji="0" lang="uk-UA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системі</a:t>
              </a:r>
              <a:endPara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06500" name="AutoShape 4"/>
            <p:cNvSpPr>
              <a:spLocks noChangeArrowheads="1"/>
            </p:cNvSpPr>
            <p:nvPr/>
          </p:nvSpPr>
          <p:spPr bwMode="auto">
            <a:xfrm>
              <a:off x="3467" y="1951"/>
              <a:ext cx="990" cy="328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</p:spPr>
          <p:txBody>
            <a:bodyPr vert="vert27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06499" name="AutoShape 3"/>
            <p:cNvSpPr>
              <a:spLocks noChangeArrowheads="1"/>
            </p:cNvSpPr>
            <p:nvPr/>
          </p:nvSpPr>
          <p:spPr bwMode="auto">
            <a:xfrm>
              <a:off x="7885" y="1951"/>
              <a:ext cx="990" cy="328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</p:spPr>
          <p:txBody>
            <a:bodyPr vert="vert27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06498" name="AutoShape 2"/>
            <p:cNvSpPr>
              <a:spLocks noChangeArrowheads="1"/>
            </p:cNvSpPr>
            <p:nvPr/>
          </p:nvSpPr>
          <p:spPr bwMode="auto">
            <a:xfrm>
              <a:off x="12222" y="1951"/>
              <a:ext cx="988" cy="325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</p:spPr>
          <p:txBody>
            <a:bodyPr vert="vert27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544" y="776289"/>
            <a:ext cx="8062912" cy="708496"/>
          </a:xfrm>
          <a:gradFill rotWithShape="1">
            <a:gsLst>
              <a:gs pos="0">
                <a:schemeClr val="accent5">
                  <a:tint val="10000"/>
                  <a:satMod val="300000"/>
                </a:schemeClr>
              </a:gs>
              <a:gs pos="34000">
                <a:schemeClr val="accent5">
                  <a:tint val="13500"/>
                  <a:satMod val="250000"/>
                </a:schemeClr>
              </a:gs>
              <a:gs pos="100000">
                <a:schemeClr val="accent5">
                  <a:tint val="60000"/>
                  <a:satMod val="200000"/>
                </a:schemeClr>
              </a:gs>
            </a:gsLst>
            <a:path path="circle">
              <a:fillToRect l="50000" t="155000" r="50000" b="-55000"/>
            </a:path>
          </a:gradFill>
          <a:ln>
            <a:solidFill>
              <a:schemeClr val="accent5">
                <a:satMod val="120000"/>
              </a:schemeClr>
            </a:solidFill>
          </a:ln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  <a:scene3d>
            <a:camera prst="orthographicFront"/>
            <a:lightRig rig="balanced" dir="t"/>
          </a:scene3d>
          <a:sp3d prstMaterial="plastic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anchor="b">
            <a:normAutofit fontScale="90000"/>
          </a:bodyPr>
          <a:lstStyle/>
          <a:p>
            <a:pPr marL="484505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5000" b="0" i="0" u="none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dk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План заняття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571472" y="1700808"/>
            <a:ext cx="8062912" cy="4536504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pPr marL="0" marR="0" lvl="1" indent="4572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5000"/>
              <a:buFont typeface="Verdana" panose="020B0604030504040204" pitchFamily="34" charset="0"/>
              <a:buNone/>
              <a:defRPr/>
            </a:pPr>
            <a:r>
              <a:rPr kumimoji="0" lang="ru-RU" sz="3500" b="1" i="0" u="none" strike="noStrike" kern="1200" cap="none" spc="-30" normalizeH="0" baseline="0" noProof="0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1. </a:t>
            </a:r>
            <a:r>
              <a:rPr kumimoji="0" lang="ru-RU" sz="3500" b="1" i="0" u="none" strike="noStrike" kern="1200" cap="none" spc="-30" normalizeH="0" baseline="0" noProof="0" dirty="0" err="1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Процес</a:t>
            </a:r>
            <a:r>
              <a:rPr kumimoji="0" lang="ru-RU" sz="3500" b="1" i="0" u="none" strike="noStrike" kern="1200" cap="none" spc="-30" normalizeH="0" baseline="0" noProof="0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 </a:t>
            </a:r>
            <a:r>
              <a:rPr kumimoji="0" lang="ru-RU" sz="3500" b="1" i="0" u="none" strike="noStrike" kern="1200" cap="none" spc="-30" normalizeH="0" baseline="0" noProof="0" dirty="0" err="1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прийняття</a:t>
            </a:r>
            <a:r>
              <a:rPr kumimoji="0" lang="ru-RU" sz="3500" b="1" i="0" u="none" strike="noStrike" kern="1200" cap="none" spc="-30" normalizeH="0" baseline="0" noProof="0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 </a:t>
            </a:r>
            <a:r>
              <a:rPr kumimoji="0" lang="ru-RU" sz="3500" b="1" i="0" u="none" strike="noStrike" kern="1200" cap="none" spc="-30" normalizeH="0" baseline="0" noProof="0" dirty="0" err="1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управлінського</a:t>
            </a:r>
            <a:r>
              <a:rPr kumimoji="0" lang="ru-RU" sz="3500" b="1" i="0" u="none" strike="noStrike" kern="1200" cap="none" spc="-30" normalizeH="0" baseline="0" noProof="0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 </a:t>
            </a:r>
            <a:r>
              <a:rPr kumimoji="0" lang="ru-RU" sz="3500" b="1" i="0" u="none" strike="noStrike" kern="1200" cap="none" spc="-30" normalizeH="0" baseline="0" noProof="0" dirty="0" err="1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рішення</a:t>
            </a:r>
            <a:r>
              <a:rPr kumimoji="0" lang="ru-RU" sz="3500" b="1" i="0" u="none" strike="noStrike" kern="1200" cap="none" spc="-30" normalizeH="0" baseline="0" noProof="0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 </a:t>
            </a:r>
          </a:p>
          <a:p>
            <a:pPr marL="0" marR="0" lvl="1" indent="4572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5000"/>
              <a:buFont typeface="Verdana" panose="020B0604030504040204" pitchFamily="34" charset="0"/>
              <a:buNone/>
              <a:defRPr/>
            </a:pPr>
            <a:r>
              <a:rPr kumimoji="0" lang="ru-RU" sz="3500" b="1" i="0" u="none" strike="noStrike" kern="1200" cap="none" spc="-30" normalizeH="0" baseline="0" noProof="0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2. </a:t>
            </a:r>
            <a:r>
              <a:rPr kumimoji="0" lang="ru-RU" sz="3500" b="1" i="0" u="none" strike="noStrike" kern="1200" cap="none" spc="-30" normalizeH="0" baseline="0" noProof="0" dirty="0" err="1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Організаційні</a:t>
            </a:r>
            <a:r>
              <a:rPr kumimoji="0" lang="ru-RU" sz="3500" b="1" i="0" u="none" strike="noStrike" kern="1200" cap="none" spc="-30" normalizeH="0" baseline="0" noProof="0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 </a:t>
            </a:r>
            <a:r>
              <a:rPr kumimoji="0" lang="ru-RU" sz="3500" b="1" i="0" u="none" strike="noStrike" kern="1200" cap="none" spc="-30" normalizeH="0" baseline="0" noProof="0" dirty="0" err="1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комунікації</a:t>
            </a:r>
            <a:r>
              <a:rPr kumimoji="0" lang="ru-RU" sz="3500" b="1" i="0" u="none" strike="noStrike" kern="1200" cap="none" spc="-30" normalizeH="0" baseline="0" noProof="0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 в </a:t>
            </a:r>
            <a:r>
              <a:rPr kumimoji="0" lang="ru-RU" sz="3500" b="1" i="0" u="none" strike="noStrike" kern="1200" cap="none" spc="-30" normalizeH="0" baseline="0" noProof="0" dirty="0" err="1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системі</a:t>
            </a:r>
            <a:r>
              <a:rPr kumimoji="0" lang="ru-RU" sz="3500" b="1" i="0" u="none" strike="noStrike" kern="1200" cap="none" spc="-30" normalizeH="0" baseline="0" noProof="0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 </a:t>
            </a:r>
            <a:r>
              <a:rPr kumimoji="0" lang="ru-RU" sz="3500" b="1" i="0" u="none" strike="noStrike" kern="1200" cap="none" spc="-30" normalizeH="0" baseline="0" noProof="0" dirty="0" err="1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управління</a:t>
            </a:r>
            <a:endParaRPr kumimoji="0" lang="uk-UA" sz="3500" b="1" i="0" u="none" strike="noStrike" kern="1200" cap="none" spc="-30" normalizeH="0" baseline="0" noProof="0" dirty="0">
              <a:ln>
                <a:solidFill>
                  <a:schemeClr val="bg2"/>
                </a:solidFill>
              </a:ln>
              <a:solidFill>
                <a:schemeClr val="tx1"/>
              </a:solidFill>
              <a:effectLst/>
              <a:uLnTx/>
              <a:uFillTx/>
              <a:latin typeface="Monotype Corsiva" panose="03010101010201010101" pitchFamily="66" charset="0"/>
              <a:ea typeface="+mn-ea"/>
              <a:cs typeface="+mn-cs"/>
            </a:endParaRPr>
          </a:p>
          <a:p>
            <a:pPr marL="0" marR="0" lvl="1" indent="4572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5000"/>
              <a:buFont typeface="Verdana" panose="020B0604030504040204" pitchFamily="34" charset="0"/>
              <a:buNone/>
              <a:defRPr/>
            </a:pPr>
            <a:r>
              <a:rPr kumimoji="0" lang="uk-UA" sz="3500" b="1" i="0" u="none" strike="noStrike" kern="1200" cap="none" spc="-30" normalizeH="0" baseline="0" noProof="0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3. Комунікаційні бар’єри якості облікової інформації </a:t>
            </a:r>
          </a:p>
          <a:p>
            <a:pPr marL="0" marR="0" lvl="1" indent="4572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5000"/>
              <a:buFont typeface="Verdana" panose="020B0604030504040204" pitchFamily="34" charset="0"/>
              <a:buNone/>
              <a:defRPr/>
            </a:pPr>
            <a:r>
              <a:rPr kumimoji="0" lang="uk-UA" sz="3500" b="1" i="0" u="none" strike="noStrike" kern="1200" cap="none" spc="-30" normalizeH="0" baseline="0" noProof="0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4. </a:t>
            </a:r>
            <a:r>
              <a:rPr kumimoji="0" lang="uk-UA" sz="3500" b="1" i="0" u="none" strike="noStrike" kern="1200" cap="none" spc="-30" normalizeH="0" baseline="0" noProof="0" dirty="0" err="1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Релевантність</a:t>
            </a:r>
            <a:r>
              <a:rPr kumimoji="0" lang="uk-UA" sz="3500" b="1" i="0" u="none" strike="noStrike" kern="1200" cap="none" spc="-30" normalizeH="0" baseline="0" noProof="0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 облікової інформації та її вплив на прийняття управлінських рішень</a:t>
            </a:r>
          </a:p>
          <a:p>
            <a:pPr marL="0" marR="3683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anose="05020102010507070707"/>
              <a:buNone/>
              <a:defRPr/>
            </a:pPr>
            <a:endParaRPr kumimoji="0" lang="uk-UA" sz="5000" b="1" i="0" u="none" strike="noStrike" kern="1200" cap="none" spc="0" normalizeH="0" baseline="0" noProof="0" dirty="0">
              <a:ln>
                <a:solidFill>
                  <a:schemeClr val="bg2"/>
                </a:solidFill>
              </a:ln>
              <a:solidFill>
                <a:schemeClr val="tx1"/>
              </a:solidFill>
              <a:effectLst/>
              <a:uLnTx/>
              <a:uFillTx/>
              <a:latin typeface="Monotype Corsiva" panose="03010101010201010101" pitchFamily="66" charset="0"/>
              <a:ea typeface="+mn-ea"/>
              <a:cs typeface="+mn-cs"/>
            </a:endParaRPr>
          </a:p>
          <a:p>
            <a:pPr marL="0" marR="3683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anose="05020102010507070707"/>
              <a:buNone/>
              <a:defRPr/>
            </a:pPr>
            <a:endParaRPr kumimoji="0" lang="uk-UA" sz="5000" b="1" i="0" u="none" strike="noStrike" kern="1200" cap="none" spc="0" normalizeH="0" baseline="0" noProof="0" dirty="0">
              <a:ln>
                <a:solidFill>
                  <a:schemeClr val="bg2"/>
                </a:solidFill>
              </a:ln>
              <a:solidFill>
                <a:schemeClr val="tx1"/>
              </a:solidFill>
              <a:effectLst/>
              <a:uLnTx/>
              <a:uFillTx/>
              <a:latin typeface="Monotype Corsiva" panose="03010101010201010101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8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3"/>
          <p:cNvSpPr>
            <a:spLocks noChangeArrowheads="1"/>
          </p:cNvSpPr>
          <p:nvPr/>
        </p:nvSpPr>
        <p:spPr bwMode="auto">
          <a:xfrm>
            <a:off x="677863" y="285750"/>
            <a:ext cx="7788275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355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500" b="1" i="0" u="none" strike="noStrike" kern="1200" cap="none" spc="0" normalizeH="0" baseline="0" noProof="0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Фактори</a:t>
            </a:r>
            <a:r>
              <a:rPr kumimoji="0" lang="ru-RU" sz="2500" b="1" i="0" u="none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500" b="1" i="0" u="none" strike="noStrike" kern="1200" cap="none" spc="0" normalizeH="0" baseline="0" noProof="0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управління</a:t>
            </a:r>
            <a:r>
              <a:rPr kumimoji="0" lang="ru-RU" sz="2500" b="1" i="0" u="none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500" b="1" i="0" u="none" strike="noStrike" kern="1200" cap="none" spc="0" normalizeH="0" baseline="0" noProof="0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обліковими</a:t>
            </a:r>
            <a:r>
              <a:rPr kumimoji="0" lang="ru-RU" sz="2500" b="1" i="0" u="none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500" b="1" i="0" u="none" strike="noStrike" kern="1200" cap="none" spc="0" normalizeH="0" baseline="0" noProof="0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комунікаціями</a:t>
            </a:r>
            <a:r>
              <a:rPr kumimoji="0" lang="ru-RU" sz="2500" b="1" i="0" u="none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uk-UA" sz="2500" b="1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lt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7651" name="Таблица 27650"/>
          <p:cNvGraphicFramePr/>
          <p:nvPr/>
        </p:nvGraphicFramePr>
        <p:xfrm>
          <a:off x="214313" y="1571625"/>
          <a:ext cx="8715375" cy="4170363"/>
        </p:xfrm>
        <a:graphic>
          <a:graphicData uri="http://schemas.openxmlformats.org/drawingml/2006/table">
            <a:tbl>
              <a:tblPr/>
              <a:tblGrid>
                <a:gridCol w="434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419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810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lvl="0" algn="ctr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з/п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5D7BB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Фактори впливу на процес облікової комунікації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5D7BB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Розшифровка впливу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5D7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298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Відношення реципієнта до суб’єкта господарювання 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Реципієнти відносно суб’єкта господарювання можуть бути як внутрішніми, так і зовнішніми, що впливає на рівень доступу кожного з них до інформації, що є об’єктом комунікаційної взаємодії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333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Посадові обов’язки та статус реципієнта 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Зміст облікового повідомлення формується із рівня доступу реципієнта до інформації, що генерується в системі бухгалтерського обліку, враховуючи прописаний рівень доступу до неї, виходячи із його посадових функціональних обов’язків 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03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Стиль управління 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Керованість напрямом та потоком облікової інформації 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7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Організаційна структура підприємства 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Прописує взаємодію структурних одиниць підприємства, в тому числі в процесі облікових комунікацій 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193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Структура запиту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Формує структуру облікового повідомлення </a:t>
                      </a:r>
                      <a:endParaRPr lang="uk-UA" altLang="x-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heel spokes="8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Прямоугольник 1"/>
          <p:cNvSpPr/>
          <p:nvPr/>
        </p:nvSpPr>
        <p:spPr>
          <a:xfrm>
            <a:off x="755650" y="981075"/>
            <a:ext cx="8064500" cy="37846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uk-UA" altLang="x-none" sz="3000" dirty="0">
                <a:latin typeface="Arial" panose="020B0604020202020204" pitchFamily="34" charset="0"/>
              </a:rPr>
              <a:t>альтернативність елементів облікової політики забезпечує маніпулятивну особливість </a:t>
            </a:r>
            <a:br>
              <a:rPr lang="uk-UA" altLang="x-none" sz="3000" dirty="0">
                <a:latin typeface="Arial" panose="020B0604020202020204" pitchFamily="34" charset="0"/>
              </a:rPr>
            </a:br>
            <a:r>
              <a:rPr lang="uk-UA" altLang="x-none" sz="3000" dirty="0">
                <a:latin typeface="Arial" panose="020B0604020202020204" pitchFamily="34" charset="0"/>
              </a:rPr>
              <a:t>фінансового результату </a:t>
            </a:r>
          </a:p>
          <a:p>
            <a:pPr algn="ctr"/>
            <a:endParaRPr lang="uk-UA" altLang="x-none" sz="3000" dirty="0">
              <a:latin typeface="Arial" panose="020B0604020202020204" pitchFamily="34" charset="0"/>
            </a:endParaRPr>
          </a:p>
          <a:p>
            <a:pPr algn="ctr"/>
            <a:r>
              <a:rPr lang="uk-UA" altLang="x-none" sz="3000" b="1" dirty="0">
                <a:latin typeface="Arial" panose="020B0604020202020204" pitchFamily="34" charset="0"/>
              </a:rPr>
              <a:t>КІЛЬКІСТЬ МОЖЛИВИХ ВАРІАНТІВ ВЕЛИЧИНИ ФІНАНСОВОГО РЕЗУЛЬТАТУ  </a:t>
            </a:r>
            <a:br>
              <a:rPr lang="uk-UA" altLang="x-none" sz="3000" b="1" dirty="0">
                <a:latin typeface="Arial" panose="020B0604020202020204" pitchFamily="34" charset="0"/>
              </a:rPr>
            </a:br>
            <a:r>
              <a:rPr lang="uk-UA" altLang="x-none" sz="3000" b="1" dirty="0">
                <a:latin typeface="Arial" panose="020B0604020202020204" pitchFamily="34" charset="0"/>
              </a:rPr>
              <a:t>47044800</a:t>
            </a:r>
          </a:p>
        </p:txBody>
      </p:sp>
    </p:spTree>
  </p:cSld>
  <p:clrMapOvr>
    <a:masterClrMapping/>
  </p:clrMapOvr>
  <p:transition>
    <p:wheel spokes="8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8" name="Таблица 29697"/>
          <p:cNvGraphicFramePr/>
          <p:nvPr/>
        </p:nvGraphicFramePr>
        <p:xfrm>
          <a:off x="323850" y="573088"/>
          <a:ext cx="8424863" cy="6337300"/>
        </p:xfrm>
        <a:graphic>
          <a:graphicData uri="http://schemas.openxmlformats.org/drawingml/2006/table">
            <a:tbl>
              <a:tblPr/>
              <a:tblGrid>
                <a:gridCol w="17795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58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58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74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74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99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991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874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841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i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Елемент облікової політики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8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i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Альтернативні варіанти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208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i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8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i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087">
                <a:tc gridSpan="9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Вплив на величину доходів бізнес-одиниці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83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Визнання доходу від реалізації готової продукції (товарів, робіт, послуг) </a:t>
                      </a: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Виходячи із звичайної ціни реалізації </a:t>
                      </a: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lang="uk-UA" altLang="x-none"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1-1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Застосування акційних цін </a:t>
                      </a: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1-2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4302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Визнання доходу в частині нарахування амортизації на необоротний актив одержаний безоплатно (метод нарахування) </a:t>
                      </a: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прямолінійний </a:t>
                      </a:r>
                      <a:b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038" marR="48038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зменшення залишкової вартості</a:t>
                      </a:r>
                    </a:p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2-2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038" marR="48038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прискореного зменшення залишкової вартості </a:t>
                      </a: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2-3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кумулятивний </a:t>
                      </a:r>
                      <a:b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2-4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038" marR="48038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виробничий</a:t>
                      </a:r>
                    </a:p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2-5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038" marR="48038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податковий</a:t>
                      </a:r>
                      <a:endParaRPr lang="uk-UA" altLang="x-none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uk-UA" altLang="x-none"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-6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038" marR="48038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2088">
                <a:tc gridSpan="9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Вплив на величину витрат діяльності бізнес-одиниці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5252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Методи нарахування амортизації необоротних активів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прямолінійний </a:t>
                      </a:r>
                      <a:b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038" marR="48038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зменшення залишкової вартості</a:t>
                      </a:r>
                    </a:p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1-2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038" marR="48038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прискореного зменшення залишкової вартості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1-3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кумулятивний </a:t>
                      </a:r>
                      <a:b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1-4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038" marR="48038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виробничий</a:t>
                      </a:r>
                    </a:p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1-5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038" marR="48038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одатковий</a:t>
                      </a:r>
                      <a:r>
                        <a:rPr lang="uk-UA" altLang="x-none" sz="14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uk-UA" altLang="x-none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1-6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038" marR="48038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5252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Методи нарахування амортизації на малоцінні необоротні матеріальні активи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амортизація нараховується у першому місяці використання об’єкта у розмірі 50 відсотків його вартості, яка амортизується, у місяці їх вилучення з активів (списання з балансу) внаслідок невідповідності критеріям визнання активом </a:t>
                      </a: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lang="uk-UA" altLang="x-none"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2-1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амортизація нараховується у першому місяці використання об’єкта в розмірі 100 відсотків його вартості </a:t>
                      </a: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uk-UA" altLang="x-none"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038" marR="48038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6043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Методи оцінки запасів при їх вибутті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собівартості перших за часом надходження запасів (ФІФО) </a:t>
                      </a: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lang="uk-UA" altLang="x-none"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3-1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Середньо-зваженої собівартості </a:t>
                      </a: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lang="uk-UA" altLang="x-none"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3-2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8038" marR="48038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Нормативних затрат </a:t>
                      </a: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uk-UA" altLang="x-none"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3-3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038" marR="48038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ідентифікованої собівартості відповідної одиниці запасів </a:t>
                      </a: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uk-UA" altLang="x-none"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3-4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038" marR="48038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ціни продажу</a:t>
                      </a:r>
                    </a:p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lang="uk-UA" altLang="x-none"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3-5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038" marR="48038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9759" name="Rectangle 4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  <a:effectLst>
            <a:prstShdw prst="shdw13" dist="53882" dir="13499999">
              <a:schemeClr val="bg2">
                <a:alpha val="50000"/>
              </a:schemeClr>
            </a:prstShdw>
          </a:effectLst>
        </p:spPr>
        <p:txBody>
          <a:bodyPr wrap="none" anchor="ctr" anchorCtr="0">
            <a:spAutoFit/>
          </a:bodyPr>
          <a:lstStyle/>
          <a:p>
            <a:pPr eaLnBrk="0" hangingPunct="0"/>
            <a:br>
              <a:rPr lang="uk-UA" altLang="x-none" dirty="0">
                <a:latin typeface="Arial" panose="020B0604020202020204" pitchFamily="34" charset="0"/>
              </a:rPr>
            </a:br>
            <a:endParaRPr lang="uk-UA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2" name="Таблица 30721"/>
          <p:cNvGraphicFramePr/>
          <p:nvPr/>
        </p:nvGraphicFramePr>
        <p:xfrm>
          <a:off x="323850" y="476250"/>
          <a:ext cx="8496300" cy="6337300"/>
        </p:xfrm>
        <a:graphic>
          <a:graphicData uri="http://schemas.openxmlformats.org/drawingml/2006/table">
            <a:tbl>
              <a:tblPr/>
              <a:tblGrid>
                <a:gridCol w="1866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5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5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34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34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35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334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341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35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953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15252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Порядок створення резерву сумнівних боргів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виходячи з платоспроможності окремих дебіторів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4-1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за питомою вагою безнадійних боргів у чистому доході від реалізації продукції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4-2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на основі класифікації дебіторської заборгованості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4-3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резерв сумнівних боргів не створюється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4-5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83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Створення забезпечення виплат відпусток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резервування коштів для майбутніх витрат, пов’язаних із виплатою відпусток з одночасним включенням даної суми до витрат періоду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5-1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відмова від резервування коштів для майбутніх витрат, пов’язаних із виплатою відпусток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5-2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88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Додаткове пенсійне забезпечення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lang="en-US" altLang="x-none"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6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резервування коштів для майбутніх витрат, пов’язаних із додатковим пенсійним забезпеченням з одночасним включенням даної суми до витрат періоду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lang="uk-UA" altLang="x-none"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6-1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відмова від резервування коштів для майбутніх витрат, пов’язаних із додатковим пенсійним забезпеченням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lang="uk-UA" altLang="x-none"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6-2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08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Забезпечення гарантійних зобов’язань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lang="uk-UA" altLang="x-none"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7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резервування коштів для майбутніх витрат на проведення гарантійних ремонтів проданої продукції з одночасним включенням даної суми до витрат періоду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7-1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резервування коштів для майбутніх витрат на проведення ремонту предметів прокату з одночасним включенням даної суми до витрат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077" marR="460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відмова від резервування коштів для майбутніх витрат, пов’язаних із забезпеченням гарантійних зобов’язань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7-3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83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Забезпечення матеріального заохочення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uk-UA" altLang="x-none"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077" marR="460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резервування коштів для майбутніх витрат на здійснення матеріального заохочення з одночасним включенням даної суми до витрат періоду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8-1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відмова від резервування коштів для майбутніх витрат, пов’язаних із забезпеченням матеріального заохочення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8-2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83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Критерій віднесення необоротних активів до складу основних засобів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9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застосування податкової норми віднесення активів до основних засобів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9-1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0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застосування власної норми віднесення активів до основних засобів з метою ведення бухгалтерського обліку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9-2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077" marR="460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heel spokes="8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6" name="Таблица 31745"/>
          <p:cNvGraphicFramePr/>
          <p:nvPr/>
        </p:nvGraphicFramePr>
        <p:xfrm>
          <a:off x="395288" y="333375"/>
          <a:ext cx="8450262" cy="6423025"/>
        </p:xfrm>
        <a:graphic>
          <a:graphicData uri="http://schemas.openxmlformats.org/drawingml/2006/table">
            <a:tbl>
              <a:tblPr/>
              <a:tblGrid>
                <a:gridCol w="180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1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9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10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238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238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810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79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027238"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Оцінка внесків учасників до статутного капіталу в частині необоротних та оборотних активів за вирахуванням грошових коштів та їх еквівалентів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340" marR="4634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за погодженою вартістю між засновниками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10-1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за експертною оцінкою</a:t>
                      </a:r>
                      <a:r>
                        <a:rPr lang="en-US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br>
                        <a:rPr lang="en-US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lang="uk-UA" altLang="x-none"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10</a:t>
                      </a:r>
                      <a:r>
                        <a:rPr lang="en-US" altLang="x-none"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-2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оцінка на підставі первинних документів, що засвідчують вартість об’єкта внесення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10-3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602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95000"/>
                        </a:lnSpc>
                        <a:buNone/>
                      </a:pPr>
                      <a:b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Оцінка ступеня завершеності операцій з надання послуг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340" marR="4634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вивчення виконаної роботи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uk-UA" altLang="x-none"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-1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визначення питомої ваги обсягу послуг, наданих на певну дату, у загальному обсязі послуг, які мають бути надані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12-2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95000"/>
                        </a:lnSpc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визначення питомої ваги витрат, яких зазнає підприємство у зв’язку з наданням послуг, у загальній очікуваній сумі таких витрат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12-3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2725">
                <a:tc gridSpan="8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Вплив на величину витрат діяльності структурних підрозділів підприємства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9012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База розподілу загальновироб-ничих витрат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340" marR="4634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нормальна виробнича потужність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1-1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години праці </a:t>
                      </a:r>
                      <a:b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1-2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заробітна плата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1-3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340" marR="4634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обсяг діяльності </a:t>
                      </a:r>
                      <a:br>
                        <a:rPr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1-4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прямі витрати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1-5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інша база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1-6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303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 трансфертного ціноутворення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340" marR="4634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На основі ринкових цін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2-1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На основі витрат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2-2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На основі договору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2-3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Регульовані ціни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2-4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Трансфертне ціноутворення не застосовується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2-4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772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uk-UA" alt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 розподілу загальних витрат </a:t>
                      </a: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340" marR="4634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3-1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Метод </a:t>
                      </a: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прямого розподілу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3-2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Метод</a:t>
                      </a: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 послідовного розподілу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3-3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Метод</a:t>
                      </a: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 розподілу взаємних послуг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US" altLang="x-none" sz="1400" b="1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sz="1400" b="1" baseline="-250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3-4 </a:t>
                      </a:r>
                      <a:r>
                        <a:rPr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Метод</a:t>
                      </a:r>
                      <a:r>
                        <a:rPr lang="uk-UA" altLang="x-none" sz="1400" dirty="0">
                          <a:latin typeface="Times New Roman" panose="02020603050405020304" pitchFamily="18" charset="0"/>
                          <a:cs typeface="Calibri" panose="020F0502020204030204" pitchFamily="34" charset="0"/>
                        </a:rPr>
                        <a:t> одночасного розподілу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40" marR="4634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heel spokes="8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500166" y="1571612"/>
            <a:ext cx="6286544" cy="3857652"/>
          </a:xfrm>
          <a:prstGeom prst="rect">
            <a:avLst/>
          </a:prstGeom>
          <a:solidFill>
            <a:srgbClr val="7030A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lnSpc>
                <a:spcPct val="130000"/>
              </a:lnSpc>
              <a:buNone/>
            </a:pPr>
            <a:r>
              <a:rPr lang="uk-UA" altLang="x-none" sz="5000" dirty="0">
                <a:solidFill>
                  <a:srgbClr val="FFFFFF"/>
                </a:solidFill>
                <a:latin typeface="Century Gothic" panose="020B0502020202020204" pitchFamily="34" charset="0"/>
              </a:rPr>
              <a:t>Вдалої підготовки до практичних занять </a:t>
            </a:r>
            <a:r>
              <a:rPr lang="uk-UA" altLang="x-none" sz="5000" dirty="0">
                <a:solidFill>
                  <a:srgbClr val="FFFFFF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</a:t>
            </a:r>
            <a:endParaRPr lang="uk-UA" altLang="x-none" sz="5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714356"/>
            <a:ext cx="6500858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Етапи прийняття управлінських рішень </a:t>
            </a:r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2571750" y="1928813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Діагноз (визначення) проблеми</a:t>
            </a: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571750" y="2786063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Накопичення інформації про проблему </a:t>
            </a: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571750" y="3643313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Розробка альтернативних варіантів вирішення проблеми </a:t>
            </a:r>
          </a:p>
        </p:txBody>
      </p:sp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2571750" y="4500563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Оцінка альтернативних варіантів </a:t>
            </a:r>
          </a:p>
        </p:txBody>
      </p:sp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2571750" y="5357813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Прийняття рішення </a:t>
            </a:r>
          </a:p>
        </p:txBody>
      </p:sp>
      <p:sp>
        <p:nvSpPr>
          <p:cNvPr id="10" name="Штриховая стрелка вправо 9"/>
          <p:cNvSpPr/>
          <p:nvPr/>
        </p:nvSpPr>
        <p:spPr>
          <a:xfrm>
            <a:off x="928688" y="1928813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Штриховая стрелка вправо 10"/>
          <p:cNvSpPr/>
          <p:nvPr/>
        </p:nvSpPr>
        <p:spPr>
          <a:xfrm>
            <a:off x="928688" y="2786063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1000125" y="371475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Штриховая стрелка вправо 12"/>
          <p:cNvSpPr/>
          <p:nvPr/>
        </p:nvSpPr>
        <p:spPr>
          <a:xfrm>
            <a:off x="1000125" y="457200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Штриховая стрелка вправо 13"/>
          <p:cNvSpPr/>
          <p:nvPr/>
        </p:nvSpPr>
        <p:spPr>
          <a:xfrm>
            <a:off x="1000125" y="5357813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8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714356"/>
            <a:ext cx="6500858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25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5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1 етап Діагноз (визначення) проблеми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3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2571750" y="1928813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Виявлення та опис проблемної ситуації </a:t>
            </a: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571750" y="3081338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Встановлення мети вирішення проблемної ситуації </a:t>
            </a: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571750" y="4298950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Ідентифікації критеріїв прийняття рішення </a:t>
            </a:r>
          </a:p>
        </p:txBody>
      </p:sp>
      <p:sp>
        <p:nvSpPr>
          <p:cNvPr id="10" name="Штриховая стрелка вправо 9"/>
          <p:cNvSpPr/>
          <p:nvPr/>
        </p:nvSpPr>
        <p:spPr>
          <a:xfrm>
            <a:off x="928688" y="1928813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Штриховая стрелка вправо 10"/>
          <p:cNvSpPr/>
          <p:nvPr/>
        </p:nvSpPr>
        <p:spPr>
          <a:xfrm>
            <a:off x="928688" y="308133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1000125" y="437038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8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332656"/>
            <a:ext cx="6500858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25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5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2 етап Накопичення інформації про проблему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3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900113" y="1412875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ЯКІСНІ ХАРАКТЕРИСТИКИ ІНФОРМАЦІЇ </a:t>
            </a: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571750" y="2289175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Об'єктивність </a:t>
            </a: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571750" y="3068638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Лаконічність </a:t>
            </a:r>
          </a:p>
        </p:txBody>
      </p:sp>
      <p:sp>
        <p:nvSpPr>
          <p:cNvPr id="11" name="Штриховая стрелка вправо 10"/>
          <p:cNvSpPr/>
          <p:nvPr/>
        </p:nvSpPr>
        <p:spPr>
          <a:xfrm>
            <a:off x="928688" y="22891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1000125" y="31400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Штриховая стрелка вправо 8"/>
          <p:cNvSpPr/>
          <p:nvPr/>
        </p:nvSpPr>
        <p:spPr>
          <a:xfrm>
            <a:off x="971550" y="40036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Прямоугольник с двумя вырезанными противолежащими углами 12"/>
          <p:cNvSpPr/>
          <p:nvPr/>
        </p:nvSpPr>
        <p:spPr>
          <a:xfrm>
            <a:off x="2555875" y="3867150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Актуальність </a:t>
            </a:r>
          </a:p>
        </p:txBody>
      </p:sp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43175" y="4730750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Своєчасність </a:t>
            </a:r>
          </a:p>
        </p:txBody>
      </p:sp>
      <p:sp>
        <p:nvSpPr>
          <p:cNvPr id="15" name="Штриховая стрелка вправо 14"/>
          <p:cNvSpPr/>
          <p:nvPr/>
        </p:nvSpPr>
        <p:spPr>
          <a:xfrm>
            <a:off x="971550" y="480218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Штриховая стрелка вправо 15"/>
          <p:cNvSpPr/>
          <p:nvPr/>
        </p:nvSpPr>
        <p:spPr>
          <a:xfrm>
            <a:off x="900113" y="566578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Прямоугольник с двумя вырезанными противолежащими углами 16"/>
          <p:cNvSpPr/>
          <p:nvPr/>
        </p:nvSpPr>
        <p:spPr>
          <a:xfrm>
            <a:off x="2555875" y="5594350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Комунікативність </a:t>
            </a:r>
          </a:p>
        </p:txBody>
      </p:sp>
    </p:spTree>
  </p:cSld>
  <p:clrMapOvr>
    <a:masterClrMapping/>
  </p:clrMapOvr>
  <p:transition>
    <p:wheel spokes="8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332656"/>
            <a:ext cx="6500858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25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5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3 етап Розробка альтернативних варіантів вирішення проблеми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3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900113" y="2060575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ВИМОГИ ДО РОЗРОБКИ АЛЬТЕРНАТИВ</a:t>
            </a: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571750" y="3284538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Взаємовиключність альтернатив </a:t>
            </a: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571750" y="4437063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Однакові умови опису альтернатив </a:t>
            </a:r>
          </a:p>
        </p:txBody>
      </p:sp>
      <p:sp>
        <p:nvSpPr>
          <p:cNvPr id="11" name="Штриховая стрелка вправо 10"/>
          <p:cNvSpPr/>
          <p:nvPr/>
        </p:nvSpPr>
        <p:spPr>
          <a:xfrm>
            <a:off x="928688" y="328453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1000125" y="450850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8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332656"/>
            <a:ext cx="6500858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25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5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3 етап Оцінка альтернативних варіантів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3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900113" y="1412875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Критерії вибору альтернативи</a:t>
            </a: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571750" y="2289175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Реалістичність </a:t>
            </a: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571750" y="3429000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Відповідність ресурсам підприємства </a:t>
            </a:r>
          </a:p>
        </p:txBody>
      </p:sp>
      <p:sp>
        <p:nvSpPr>
          <p:cNvPr id="11" name="Штриховая стрелка вправо 10"/>
          <p:cNvSpPr/>
          <p:nvPr/>
        </p:nvSpPr>
        <p:spPr>
          <a:xfrm>
            <a:off x="928688" y="22891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1000125" y="350043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Штриховая стрелка вправо 8"/>
          <p:cNvSpPr/>
          <p:nvPr/>
        </p:nvSpPr>
        <p:spPr>
          <a:xfrm>
            <a:off x="971550" y="472440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Прямоугольник с двумя вырезанными противолежащими углами 12"/>
          <p:cNvSpPr/>
          <p:nvPr/>
        </p:nvSpPr>
        <p:spPr>
          <a:xfrm>
            <a:off x="2555875" y="4586288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Прийнятність наслідків реалізації альтернативи</a:t>
            </a:r>
          </a:p>
        </p:txBody>
      </p:sp>
    </p:spTree>
  </p:cSld>
  <p:clrMapOvr>
    <a:masterClrMapping/>
  </p:clrMapOvr>
  <p:transition>
    <p:wheel spokes="8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900113" y="1412875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Правила порівнянності  альтернатив</a:t>
            </a: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571750" y="2289175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Не менше трьох альтернати </a:t>
            </a: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571750" y="3284538"/>
            <a:ext cx="5500688" cy="1008063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За базовий варіант слід обрати найбільш новий за часом варіант рішення </a:t>
            </a:r>
          </a:p>
        </p:txBody>
      </p:sp>
      <p:sp>
        <p:nvSpPr>
          <p:cNvPr id="11" name="Штриховая стрелка вправо 10"/>
          <p:cNvSpPr/>
          <p:nvPr/>
        </p:nvSpPr>
        <p:spPr>
          <a:xfrm>
            <a:off x="928688" y="22891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1000125" y="350043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Штриховая стрелка вправо 8"/>
          <p:cNvSpPr/>
          <p:nvPr/>
        </p:nvSpPr>
        <p:spPr>
          <a:xfrm>
            <a:off x="971550" y="472440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Прямоугольник с двумя вырезанными противолежащими углами 12"/>
          <p:cNvSpPr/>
          <p:nvPr/>
        </p:nvSpPr>
        <p:spPr>
          <a:xfrm>
            <a:off x="2555875" y="4586288"/>
            <a:ext cx="5500688" cy="9302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Забезпечення високої якості та ефективності управлінського рішення </a:t>
            </a:r>
          </a:p>
        </p:txBody>
      </p:sp>
    </p:spTree>
  </p:cSld>
  <p:clrMapOvr>
    <a:masterClrMapping/>
  </p:clrMapOvr>
  <p:transition>
    <p:wheel spokes="8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332656"/>
            <a:ext cx="6500858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25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5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4 етап Прийняття рішення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3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900113" y="1412875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Вимоги до реалізації прийнятого рішення </a:t>
            </a: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571750" y="2289175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Практичне застосування </a:t>
            </a: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571750" y="3429000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Економічність </a:t>
            </a:r>
          </a:p>
        </p:txBody>
      </p:sp>
      <p:sp>
        <p:nvSpPr>
          <p:cNvPr id="11" name="Штриховая стрелка вправо 10"/>
          <p:cNvSpPr/>
          <p:nvPr/>
        </p:nvSpPr>
        <p:spPr>
          <a:xfrm>
            <a:off x="928688" y="22891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1000125" y="350043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Штриховая стрелка вправо 8"/>
          <p:cNvSpPr/>
          <p:nvPr/>
        </p:nvSpPr>
        <p:spPr>
          <a:xfrm>
            <a:off x="971550" y="472440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Прямоугольник с двумя вырезанными противолежащими углами 12"/>
          <p:cNvSpPr/>
          <p:nvPr/>
        </p:nvSpPr>
        <p:spPr>
          <a:xfrm>
            <a:off x="2555875" y="4586288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Точність </a:t>
            </a:r>
          </a:p>
        </p:txBody>
      </p:sp>
      <p:sp>
        <p:nvSpPr>
          <p:cNvPr id="10" name="Штриховая стрелка вправо 9"/>
          <p:cNvSpPr/>
          <p:nvPr/>
        </p:nvSpPr>
        <p:spPr>
          <a:xfrm>
            <a:off x="971550" y="552132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55875" y="5522913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Century Gothic" panose="020B0502020202020204" pitchFamily="34" charset="0"/>
              </a:rPr>
              <a:t>Надійсніть </a:t>
            </a:r>
          </a:p>
        </p:txBody>
      </p:sp>
    </p:spTree>
  </p:cSld>
  <p:clrMapOvr>
    <a:masterClrMapping/>
  </p:clrMapOvr>
  <p:transition>
    <p:wheel spokes="8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</TotalTime>
  <Words>1876</Words>
  <Application>Microsoft Macintosh PowerPoint</Application>
  <PresentationFormat>Экран (4:3)</PresentationFormat>
  <Paragraphs>284</Paragraphs>
  <Slides>25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5" baseType="lpstr">
      <vt:lpstr>Arial</vt:lpstr>
      <vt:lpstr>Calibri</vt:lpstr>
      <vt:lpstr>Century Gothic</vt:lpstr>
      <vt:lpstr>Monotype Corsiva</vt:lpstr>
      <vt:lpstr>Palatino Linotype</vt:lpstr>
      <vt:lpstr>Times New Roman</vt:lpstr>
      <vt:lpstr>Verdana</vt:lpstr>
      <vt:lpstr>Wingdings 2</vt:lpstr>
      <vt:lpstr>Яркая</vt:lpstr>
      <vt:lpstr>Word.Picture.8</vt:lpstr>
      <vt:lpstr>Лекція 1</vt:lpstr>
      <vt:lpstr>План заняття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Організація облікового комунікаційного процесу сприяє:</vt:lpstr>
      <vt:lpstr>Презентация PowerPoint</vt:lpstr>
      <vt:lpstr>Презентация PowerPoint</vt:lpstr>
      <vt:lpstr>Презентация PowerPoint</vt:lpstr>
      <vt:lpstr>Презентация PowerPoint</vt:lpstr>
      <vt:lpstr>Фактори впливу на вибір комунікаційного каналу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Таня</dc:creator>
  <cp:lastModifiedBy>Оля Федорова</cp:lastModifiedBy>
  <cp:revision>92</cp:revision>
  <dcterms:created xsi:type="dcterms:W3CDTF">2011-01-24T06:38:36Z</dcterms:created>
  <dcterms:modified xsi:type="dcterms:W3CDTF">2025-09-22T10:19:29Z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FAEAD257EA744CB1924BC45BA6383E90</vt:lpwstr>
  </property>
  <property fmtid="{D5CDD505-2E9C-101B-9397-08002B2CF9AE}" pid="3" name="KSOProductBuildVer">
    <vt:lpwstr>1049-11.2.0.11191</vt:lpwstr>
  </property>
</Properties>
</file>