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59" r:id="rId7"/>
    <p:sldId id="260"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4FCFF9AF-772F-4698-BABC-6B18097F4563}" type="datetimeFigureOut">
              <a:rPr lang="uk-UA" smtClean="0"/>
              <a:t>18.12.2020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153593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FCFF9AF-772F-4698-BABC-6B18097F4563}" type="datetimeFigureOut">
              <a:rPr lang="uk-UA" smtClean="0"/>
              <a:t>18.12.2020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16002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FCFF9AF-772F-4698-BABC-6B18097F4563}" type="datetimeFigureOut">
              <a:rPr lang="uk-UA" smtClean="0"/>
              <a:t>18.12.2020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3745870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FCFF9AF-772F-4698-BABC-6B18097F4563}" type="datetimeFigureOut">
              <a:rPr lang="uk-UA" smtClean="0"/>
              <a:t>18.12.2020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544936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4FCFF9AF-772F-4698-BABC-6B18097F4563}" type="datetimeFigureOut">
              <a:rPr lang="uk-UA" smtClean="0"/>
              <a:t>18.12.2020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79546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4FCFF9AF-772F-4698-BABC-6B18097F4563}" type="datetimeFigureOut">
              <a:rPr lang="uk-UA" smtClean="0"/>
              <a:t>18.12.2020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4051870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4FCFF9AF-772F-4698-BABC-6B18097F4563}" type="datetimeFigureOut">
              <a:rPr lang="uk-UA" smtClean="0"/>
              <a:t>18.12.2020</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2507330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4FCFF9AF-772F-4698-BABC-6B18097F4563}" type="datetimeFigureOut">
              <a:rPr lang="uk-UA" smtClean="0"/>
              <a:t>18.12.2020</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65746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4FCFF9AF-772F-4698-BABC-6B18097F4563}" type="datetimeFigureOut">
              <a:rPr lang="uk-UA" smtClean="0"/>
              <a:t>18.12.2020</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69913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4FCFF9AF-772F-4698-BABC-6B18097F4563}" type="datetimeFigureOut">
              <a:rPr lang="uk-UA" smtClean="0"/>
              <a:t>18.12.2020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2616040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4FCFF9AF-772F-4698-BABC-6B18097F4563}" type="datetimeFigureOut">
              <a:rPr lang="uk-UA" smtClean="0"/>
              <a:t>18.12.2020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1E231CDB-0C2D-43E1-97EC-B07F8F63A65C}" type="slidenum">
              <a:rPr lang="uk-UA" smtClean="0"/>
              <a:t>‹№›</a:t>
            </a:fld>
            <a:endParaRPr lang="uk-UA"/>
          </a:p>
        </p:txBody>
      </p:sp>
    </p:spTree>
    <p:extLst>
      <p:ext uri="{BB962C8B-B14F-4D97-AF65-F5344CB8AC3E}">
        <p14:creationId xmlns:p14="http://schemas.microsoft.com/office/powerpoint/2010/main" val="3050988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CFF9AF-772F-4698-BABC-6B18097F4563}" type="datetimeFigureOut">
              <a:rPr lang="uk-UA" smtClean="0"/>
              <a:t>18.12.2020</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31CDB-0C2D-43E1-97EC-B07F8F63A65C}" type="slidenum">
              <a:rPr lang="uk-UA" smtClean="0"/>
              <a:t>‹№›</a:t>
            </a:fld>
            <a:endParaRPr lang="uk-UA"/>
          </a:p>
        </p:txBody>
      </p:sp>
    </p:spTree>
    <p:extLst>
      <p:ext uri="{BB962C8B-B14F-4D97-AF65-F5344CB8AC3E}">
        <p14:creationId xmlns:p14="http://schemas.microsoft.com/office/powerpoint/2010/main" val="2583306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404664"/>
            <a:ext cx="8712968" cy="1470025"/>
          </a:xfrm>
        </p:spPr>
        <p:txBody>
          <a:bodyPr/>
          <a:lstStyle/>
          <a:p>
            <a:r>
              <a:rPr lang="uk-UA" b="1" dirty="0" smtClean="0">
                <a:latin typeface="Times New Roman" pitchFamily="18" charset="0"/>
                <a:cs typeface="Times New Roman" pitchFamily="18" charset="0"/>
              </a:rPr>
              <a:t>Економічні коливання: цикли та їх наслідки</a:t>
            </a:r>
            <a:endParaRPr lang="uk-UA" b="1" dirty="0">
              <a:latin typeface="Times New Roman" pitchFamily="18" charset="0"/>
              <a:cs typeface="Times New Roman" pitchFamily="18" charset="0"/>
            </a:endParaRPr>
          </a:p>
        </p:txBody>
      </p:sp>
    </p:spTree>
    <p:extLst>
      <p:ext uri="{BB962C8B-B14F-4D97-AF65-F5344CB8AC3E}">
        <p14:creationId xmlns:p14="http://schemas.microsoft.com/office/powerpoint/2010/main" val="3164068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normAutofit lnSpcReduction="10000"/>
          </a:bodyPr>
          <a:lstStyle/>
          <a:p>
            <a:pPr marL="0" indent="0" algn="ctr">
              <a:buNone/>
            </a:pPr>
            <a:r>
              <a:rPr lang="uk-UA" sz="1900" b="1" dirty="0">
                <a:latin typeface="Times New Roman" pitchFamily="18" charset="0"/>
                <a:cs typeface="Times New Roman" pitchFamily="18" charset="0"/>
              </a:rPr>
              <a:t>Економічна криза 1907 року.</a:t>
            </a:r>
            <a:endParaRPr lang="uk-UA" sz="1900" dirty="0">
              <a:latin typeface="Times New Roman" pitchFamily="18" charset="0"/>
              <a:cs typeface="Times New Roman" pitchFamily="18" charset="0"/>
            </a:endParaRPr>
          </a:p>
          <a:p>
            <a:pPr marL="0" indent="630238" algn="just">
              <a:buNone/>
            </a:pPr>
            <a:r>
              <a:rPr lang="uk-UA" sz="1900" dirty="0">
                <a:latin typeface="Times New Roman" pitchFamily="18" charset="0"/>
                <a:cs typeface="Times New Roman" pitchFamily="18" charset="0"/>
              </a:rPr>
              <a:t>Ця криза, який відкрив низку фінансових криз у 20 столітті, він торкнувся дев’ять країн. Причини його були економічного характеру – криза вибухнула після дій Великобританії, з метою поповнити свої золотовалютні запаси. Тоді англійський банк різко збільшив облікову ставку з 3.5% до 6%, в результаті чого, в країну потекли рікою іноземні капітали, в основному зі США. Природно, що в США, відбувся зворотний процес, через витік капіталів знизилася ділова активність, упав фондовий ринок, знизилася ліквідність, таким чином, економіка країни перебувала довго в стані рецесії. Подібні наслідки можна було спостерігати у Франції, Італії і ряді інших країн</a:t>
            </a:r>
            <a:r>
              <a:rPr lang="uk-UA" sz="1900" dirty="0" smtClean="0">
                <a:latin typeface="Times New Roman" pitchFamily="18" charset="0"/>
                <a:cs typeface="Times New Roman" pitchFamily="18" charset="0"/>
              </a:rPr>
              <a:t>.</a:t>
            </a:r>
          </a:p>
          <a:p>
            <a:pPr marL="0" indent="630238" algn="just">
              <a:buNone/>
            </a:pPr>
            <a:endParaRPr lang="uk-UA" sz="1900" dirty="0">
              <a:latin typeface="Times New Roman" pitchFamily="18" charset="0"/>
              <a:cs typeface="Times New Roman" pitchFamily="18" charset="0"/>
            </a:endParaRPr>
          </a:p>
          <a:p>
            <a:pPr marL="0" indent="0" algn="ctr">
              <a:buNone/>
            </a:pPr>
            <a:r>
              <a:rPr lang="uk-UA" sz="1900" b="1" dirty="0">
                <a:latin typeface="Times New Roman" pitchFamily="18" charset="0"/>
                <a:cs typeface="Times New Roman" pitchFamily="18" charset="0"/>
              </a:rPr>
              <a:t>Криза 1914 року.</a:t>
            </a:r>
            <a:endParaRPr lang="uk-UA" sz="1900" dirty="0">
              <a:latin typeface="Times New Roman" pitchFamily="18" charset="0"/>
              <a:cs typeface="Times New Roman" pitchFamily="18" charset="0"/>
            </a:endParaRPr>
          </a:p>
          <a:p>
            <a:pPr marL="0" indent="719138" algn="just">
              <a:buNone/>
            </a:pPr>
            <a:r>
              <a:rPr lang="uk-UA" sz="1900" dirty="0">
                <a:latin typeface="Times New Roman" pitchFamily="18" charset="0"/>
                <a:cs typeface="Times New Roman" pitchFamily="18" charset="0"/>
              </a:rPr>
              <a:t>Цей світова економічна криза вибухнула напередодні війни 1914 року. Причиною його була розпродаж в повному обсязі цінних паперів іноземних емітентів. Країни прагнули продати цінні папери, щоб мати можливість фінансувати військові дії. Таким чином, криза виникла одночасно в найбільших країнах, в США, Німеччині, Великобританії, Франції та інших країнах. Національна економіка ряду країн зазнала повного краху. Ситуацію вдалося врятувати завдяки втручанню Центральних національних банків.</a:t>
            </a:r>
            <a:br>
              <a:rPr lang="uk-UA" sz="1900" dirty="0">
                <a:latin typeface="Times New Roman" pitchFamily="18" charset="0"/>
                <a:cs typeface="Times New Roman" pitchFamily="18" charset="0"/>
              </a:rPr>
            </a:br>
            <a:r>
              <a:rPr lang="uk-UA" sz="1900" dirty="0">
                <a:latin typeface="Times New Roman" pitchFamily="18" charset="0"/>
                <a:cs typeface="Times New Roman" pitchFamily="18" charset="0"/>
              </a:rPr>
              <a:t>Однак, по закінченні війни, проблеми тільки посилилися, так як прийшов післявоєнний криза 1920 – 22 років.</a:t>
            </a:r>
          </a:p>
          <a:p>
            <a:endParaRPr lang="uk-UA" dirty="0"/>
          </a:p>
        </p:txBody>
      </p:sp>
    </p:spTree>
    <p:extLst>
      <p:ext uri="{BB962C8B-B14F-4D97-AF65-F5344CB8AC3E}">
        <p14:creationId xmlns:p14="http://schemas.microsoft.com/office/powerpoint/2010/main" val="264681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normAutofit fontScale="70000" lnSpcReduction="20000"/>
          </a:bodyPr>
          <a:lstStyle/>
          <a:p>
            <a:pPr marL="0" indent="0" algn="ctr">
              <a:buNone/>
            </a:pPr>
            <a:r>
              <a:rPr lang="uk-UA" b="1" dirty="0">
                <a:latin typeface="Times New Roman" pitchFamily="18" charset="0"/>
                <a:cs typeface="Times New Roman" pitchFamily="18" charset="0"/>
              </a:rPr>
              <a:t>Велика депресія 1929 – 1933 років.</a:t>
            </a:r>
            <a:endParaRPr lang="uk-UA" dirty="0">
              <a:latin typeface="Times New Roman" pitchFamily="18" charset="0"/>
              <a:cs typeface="Times New Roman" pitchFamily="18" charset="0"/>
            </a:endParaRPr>
          </a:p>
          <a:p>
            <a:pPr marL="0" indent="0">
              <a:buNone/>
            </a:pPr>
            <a:r>
              <a:rPr lang="uk-UA" dirty="0">
                <a:latin typeface="Times New Roman" pitchFamily="18" charset="0"/>
                <a:cs typeface="Times New Roman" pitchFamily="18" charset="0"/>
              </a:rPr>
              <a:t>Це був дуже глибокий і затяжний криза, яка почавшись в США, за принципом доміно, охопив всю світову економіку. 24 жовтня 1929 на фондовому ринку Нью-Йорка різко обвалився індекс </a:t>
            </a:r>
            <a:r>
              <a:rPr lang="uk-UA" dirty="0" err="1">
                <a:latin typeface="Times New Roman" pitchFamily="18" charset="0"/>
                <a:cs typeface="Times New Roman" pitchFamily="18" charset="0"/>
              </a:rPr>
              <a:t>Доу</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Джонса</a:t>
            </a:r>
            <a:r>
              <a:rPr lang="uk-UA" dirty="0">
                <a:latin typeface="Times New Roman" pitchFamily="18" charset="0"/>
                <a:cs typeface="Times New Roman" pitchFamily="18" charset="0"/>
              </a:rPr>
              <a:t> і курси акцій провідних компаній.</a:t>
            </a:r>
          </a:p>
          <a:p>
            <a:pPr marL="0" indent="0">
              <a:buNone/>
            </a:pPr>
            <a:r>
              <a:rPr lang="uk-UA" dirty="0">
                <a:latin typeface="Times New Roman" pitchFamily="18" charset="0"/>
                <a:cs typeface="Times New Roman" pitchFamily="18" charset="0"/>
              </a:rPr>
              <a:t>Після Першої світової війни, США переживало небувалий підйом, так як в цю країну вкладалися величезні капітали з Європи та Латинської Америки. Таким чином, падіння фондової біржі США, як за ланцюговою реакцією відбилося на фондових біржах інших країн, в результаті чого, виробництво скоротилося вдвічі, і країни охопила немислима за масштабами безробіття. Влада країн, не могли врегулювати ситуацію грошовими вливаннями в економіку. Відлуння цього масштабного кризи, відчувалися аж до 40х років 20 століття.</a:t>
            </a:r>
          </a:p>
          <a:p>
            <a:pPr marL="0" indent="0" algn="ctr">
              <a:buNone/>
            </a:pPr>
            <a:endParaRPr lang="uk-UA" b="1" dirty="0" smtClean="0">
              <a:latin typeface="Times New Roman" pitchFamily="18" charset="0"/>
              <a:cs typeface="Times New Roman" pitchFamily="18" charset="0"/>
            </a:endParaRPr>
          </a:p>
          <a:p>
            <a:pPr marL="0" indent="0" algn="ctr">
              <a:buNone/>
            </a:pPr>
            <a:r>
              <a:rPr lang="uk-UA" b="1" dirty="0" smtClean="0">
                <a:latin typeface="Times New Roman" pitchFamily="18" charset="0"/>
                <a:cs typeface="Times New Roman" pitchFamily="18" charset="0"/>
              </a:rPr>
              <a:t>Криза </a:t>
            </a:r>
            <a:r>
              <a:rPr lang="uk-UA" b="1" dirty="0">
                <a:latin typeface="Times New Roman" pitchFamily="18" charset="0"/>
                <a:cs typeface="Times New Roman" pitchFamily="18" charset="0"/>
              </a:rPr>
              <a:t>1957 – 1958 років.</a:t>
            </a:r>
            <a:endParaRPr lang="uk-UA" dirty="0">
              <a:latin typeface="Times New Roman" pitchFamily="18" charset="0"/>
              <a:cs typeface="Times New Roman" pitchFamily="18" charset="0"/>
            </a:endParaRPr>
          </a:p>
          <a:p>
            <a:pPr marL="0" indent="0">
              <a:buNone/>
            </a:pPr>
            <a:r>
              <a:rPr lang="uk-UA" dirty="0">
                <a:latin typeface="Times New Roman" pitchFamily="18" charset="0"/>
                <a:cs typeface="Times New Roman" pitchFamily="18" charset="0"/>
              </a:rPr>
              <a:t>Цей криза охопила одночасно США, Нідерланди, Великобританію, Канаду, Бельгію та деякі інші капіталістичні країни. Це був перший масштабний економічну кризу, після Другої світової війни.</a:t>
            </a:r>
          </a:p>
          <a:p>
            <a:pPr marL="0" indent="0">
              <a:buNone/>
            </a:pPr>
            <a:endParaRPr lang="uk-UA" dirty="0"/>
          </a:p>
        </p:txBody>
      </p:sp>
    </p:spTree>
    <p:extLst>
      <p:ext uri="{BB962C8B-B14F-4D97-AF65-F5344CB8AC3E}">
        <p14:creationId xmlns:p14="http://schemas.microsoft.com/office/powerpoint/2010/main" val="2581385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8507288" cy="5793507"/>
          </a:xfrm>
        </p:spPr>
        <p:txBody>
          <a:bodyPr>
            <a:normAutofit fontScale="85000" lnSpcReduction="20000"/>
          </a:bodyPr>
          <a:lstStyle/>
          <a:p>
            <a:pPr marL="0" indent="0" algn="ctr">
              <a:buNone/>
            </a:pPr>
            <a:r>
              <a:rPr lang="uk-UA" b="1" dirty="0"/>
              <a:t>Нафтова криза 1973 – 1974 років</a:t>
            </a:r>
            <a:endParaRPr lang="uk-UA" dirty="0"/>
          </a:p>
          <a:p>
            <a:pPr marL="0" indent="0" algn="just">
              <a:buNone/>
            </a:pPr>
            <a:r>
              <a:rPr lang="uk-UA" dirty="0">
                <a:latin typeface="Times New Roman" pitchFamily="18" charset="0"/>
                <a:cs typeface="Times New Roman" pitchFamily="18" charset="0"/>
              </a:rPr>
              <a:t>Цей економічна криза називають нафтовим, так як він був викликаний різким стрибком цін на нафту в світі – близько 400%. Це було пов’язано з рядом причин – зменшенням видобутку нафти в арабських родовищах і війною Ізраїлю проти Єгипту і Сирії. В результаті цього політичного конфлікту, який переріс і став військовим, країни, які виступали на стороні Ізраїлю, перестали отримувати нафту з арабських країн. Ця криза торкнулася економік багатьох країн і оголив залежність їх від енергоносіїв та цін на них.</a:t>
            </a:r>
          </a:p>
          <a:p>
            <a:pPr marL="0" indent="0" algn="just">
              <a:buNone/>
            </a:pPr>
            <a:r>
              <a:rPr lang="uk-UA" b="1" dirty="0" smtClean="0">
                <a:latin typeface="Times New Roman" pitchFamily="18" charset="0"/>
                <a:cs typeface="Times New Roman" pitchFamily="18" charset="0"/>
              </a:rPr>
              <a:t>                              Світова </a:t>
            </a:r>
            <a:r>
              <a:rPr lang="uk-UA" b="1" dirty="0">
                <a:latin typeface="Times New Roman" pitchFamily="18" charset="0"/>
                <a:cs typeface="Times New Roman" pitchFamily="18" charset="0"/>
              </a:rPr>
              <a:t>криза 1987 року.</a:t>
            </a:r>
            <a:endParaRPr lang="uk-UA" dirty="0">
              <a:latin typeface="Times New Roman" pitchFamily="18" charset="0"/>
              <a:cs typeface="Times New Roman" pitchFamily="18" charset="0"/>
            </a:endParaRPr>
          </a:p>
          <a:p>
            <a:pPr marL="0" indent="0" algn="just">
              <a:buNone/>
            </a:pPr>
            <a:r>
              <a:rPr lang="uk-UA" dirty="0">
                <a:latin typeface="Times New Roman" pitchFamily="18" charset="0"/>
                <a:cs typeface="Times New Roman" pitchFamily="18" charset="0"/>
              </a:rPr>
              <a:t>Ця криза знову почався з падіння фондової біржі в США – 19 жовтня 1987 року, коли індекс </a:t>
            </a:r>
            <a:r>
              <a:rPr lang="uk-UA" dirty="0" err="1">
                <a:latin typeface="Times New Roman" pitchFamily="18" charset="0"/>
                <a:cs typeface="Times New Roman" pitchFamily="18" charset="0"/>
              </a:rPr>
              <a:t>Доу</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Джонса</a:t>
            </a:r>
            <a:r>
              <a:rPr lang="uk-UA" dirty="0">
                <a:latin typeface="Times New Roman" pitchFamily="18" charset="0"/>
                <a:cs typeface="Times New Roman" pitchFamily="18" charset="0"/>
              </a:rPr>
              <a:t> впав на 22. 6%. По ланцюговій реакції завалилися і економіки Південної Кореї, Гонконгу, Австралії та Канади.</a:t>
            </a:r>
          </a:p>
          <a:p>
            <a:endParaRPr lang="uk-UA" dirty="0"/>
          </a:p>
        </p:txBody>
      </p:sp>
    </p:spTree>
    <p:extLst>
      <p:ext uri="{BB962C8B-B14F-4D97-AF65-F5344CB8AC3E}">
        <p14:creationId xmlns:p14="http://schemas.microsoft.com/office/powerpoint/2010/main" val="2137971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260648"/>
            <a:ext cx="8856984" cy="6264696"/>
          </a:xfrm>
        </p:spPr>
        <p:txBody>
          <a:bodyPr>
            <a:normAutofit fontScale="62500" lnSpcReduction="20000"/>
          </a:bodyPr>
          <a:lstStyle/>
          <a:p>
            <a:pPr marL="0" indent="0" algn="ctr">
              <a:buNone/>
            </a:pPr>
            <a:r>
              <a:rPr lang="uk-UA" b="1" dirty="0">
                <a:latin typeface="Times New Roman" pitchFamily="18" charset="0"/>
                <a:cs typeface="Times New Roman" pitchFamily="18" charset="0"/>
              </a:rPr>
              <a:t>Глобальна фінансова криза 2008 року</a:t>
            </a:r>
            <a:r>
              <a:rPr lang="uk-UA" dirty="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marL="0" indent="630238">
              <a:buNone/>
            </a:pPr>
            <a:r>
              <a:rPr lang="uk-UA" dirty="0">
                <a:latin typeface="Times New Roman" pitchFamily="18" charset="0"/>
                <a:cs typeface="Times New Roman" pitchFamily="18" charset="0"/>
              </a:rPr>
              <a:t>Г</a:t>
            </a:r>
            <a:r>
              <a:rPr lang="uk-UA" dirty="0" smtClean="0">
                <a:latin typeface="Times New Roman" pitchFamily="18" charset="0"/>
                <a:cs typeface="Times New Roman" pitchFamily="18" charset="0"/>
              </a:rPr>
              <a:t>либока</a:t>
            </a:r>
            <a:r>
              <a:rPr lang="uk-UA" dirty="0">
                <a:latin typeface="Times New Roman" pitchFamily="18" charset="0"/>
                <a:cs typeface="Times New Roman" pitchFamily="18" charset="0"/>
              </a:rPr>
              <a:t> фінансова криза, найгірша криза з часів великої депресії</a:t>
            </a:r>
            <a:r>
              <a:rPr lang="uk-UA" dirty="0" smtClean="0">
                <a:latin typeface="Times New Roman" pitchFamily="18" charset="0"/>
                <a:cs typeface="Times New Roman" pitchFamily="18" charset="0"/>
              </a:rPr>
              <a:t>,</a:t>
            </a:r>
            <a:r>
              <a:rPr lang="uk-UA" baseline="30000"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яка </a:t>
            </a:r>
            <a:r>
              <a:rPr lang="uk-UA" dirty="0">
                <a:latin typeface="Times New Roman" pitchFamily="18" charset="0"/>
                <a:cs typeface="Times New Roman" pitchFamily="18" charset="0"/>
              </a:rPr>
              <a:t>перебуває в активній фазі станом на середину </a:t>
            </a:r>
            <a:r>
              <a:rPr lang="uk-UA" dirty="0" err="1">
                <a:latin typeface="Times New Roman" pitchFamily="18" charset="0"/>
                <a:cs typeface="Times New Roman" pitchFamily="18" charset="0"/>
              </a:rPr>
              <a:t>лист</a:t>
            </a:r>
            <a:r>
              <a:rPr lang="uk-UA" dirty="0">
                <a:latin typeface="Times New Roman" pitchFamily="18" charset="0"/>
                <a:cs typeface="Times New Roman" pitchFamily="18" charset="0"/>
              </a:rPr>
              <a:t>опада 2008. Криза ясно проявилась у вересні 2008 року під час банкрутства, злиття або консервації декількох великих </a:t>
            </a:r>
            <a:r>
              <a:rPr lang="uk-UA" dirty="0" smtClean="0">
                <a:latin typeface="Times New Roman" pitchFamily="18" charset="0"/>
                <a:cs typeface="Times New Roman" pitchFamily="18" charset="0"/>
              </a:rPr>
              <a:t>американських </a:t>
            </a:r>
            <a:r>
              <a:rPr lang="uk-UA" dirty="0">
                <a:latin typeface="Times New Roman" pitchFamily="18" charset="0"/>
                <a:cs typeface="Times New Roman" pitchFamily="18" charset="0"/>
              </a:rPr>
              <a:t> фінансових фірм. Причини, що викликали цю кризу, повідомлялись в ділових журналах за декілька місяців до вересня, разом із коментарями про фінансову стабільність провідних інвестиційних банків, страхових фірм та іпотечних банків США та Європи постраждалих від іпотечної кризи</a:t>
            </a:r>
            <a:r>
              <a:rPr lang="uk-UA" dirty="0" smtClean="0">
                <a:latin typeface="Times New Roman" pitchFamily="18" charset="0"/>
                <a:cs typeface="Times New Roman" pitchFamily="18" charset="0"/>
              </a:rPr>
              <a:t>.</a:t>
            </a:r>
            <a:endParaRPr lang="uk-UA" dirty="0">
              <a:latin typeface="Times New Roman" pitchFamily="18" charset="0"/>
              <a:cs typeface="Times New Roman" pitchFamily="18" charset="0"/>
            </a:endParaRPr>
          </a:p>
          <a:p>
            <a:pPr marL="0" indent="719138">
              <a:buNone/>
            </a:pPr>
            <a:r>
              <a:rPr lang="uk-UA" dirty="0">
                <a:latin typeface="Times New Roman" pitchFamily="18" charset="0"/>
                <a:cs typeface="Times New Roman" pitchFamily="18" charset="0"/>
              </a:rPr>
              <a:t>Розпочавшись з банкрутства великих фінансових установ в США, вона швидко розрослась у глобальну кризу, що призвела до банкрутства декількох європейських банків та падіння різних біржових індексів та значного падіння вартості </a:t>
            </a:r>
            <a:r>
              <a:rPr lang="uk-UA" dirty="0" smtClean="0">
                <a:latin typeface="Times New Roman" pitchFamily="18" charset="0"/>
                <a:cs typeface="Times New Roman" pitchFamily="18" charset="0"/>
              </a:rPr>
              <a:t>акцій</a:t>
            </a:r>
            <a:r>
              <a:rPr lang="uk-UA" baseline="30000" dirty="0">
                <a:latin typeface="Times New Roman" pitchFamily="18" charset="0"/>
                <a:cs typeface="Times New Roman" pitchFamily="18" charset="0"/>
              </a:rPr>
              <a:t> </a:t>
            </a:r>
            <a:r>
              <a:rPr lang="uk-UA" dirty="0" smtClean="0">
                <a:latin typeface="Times New Roman" pitchFamily="18" charset="0"/>
                <a:cs typeface="Times New Roman" pitchFamily="18" charset="0"/>
              </a:rPr>
              <a:t>та</a:t>
            </a:r>
            <a:r>
              <a:rPr lang="uk-UA" dirty="0">
                <a:latin typeface="Times New Roman" pitchFamily="18" charset="0"/>
                <a:cs typeface="Times New Roman" pitchFamily="18" charset="0"/>
              </a:rPr>
              <a:t> </a:t>
            </a:r>
            <a:r>
              <a:rPr lang="uk-UA" dirty="0" smtClean="0">
                <a:latin typeface="Times New Roman" pitchFamily="18" charset="0"/>
                <a:cs typeface="Times New Roman" pitchFamily="18" charset="0"/>
              </a:rPr>
              <a:t>товарів </a:t>
            </a:r>
            <a:r>
              <a:rPr lang="uk-UA" dirty="0">
                <a:latin typeface="Times New Roman" pitchFamily="18" charset="0"/>
                <a:cs typeface="Times New Roman" pitchFamily="18" charset="0"/>
              </a:rPr>
              <a:t> по всьому світу</a:t>
            </a:r>
            <a:r>
              <a:rPr lang="uk-UA" dirty="0" smtClean="0">
                <a:latin typeface="Times New Roman" pitchFamily="18" charset="0"/>
                <a:cs typeface="Times New Roman" pitchFamily="18" charset="0"/>
              </a:rPr>
              <a:t>.</a:t>
            </a:r>
            <a:endParaRPr lang="uk-UA" baseline="30000" dirty="0">
              <a:latin typeface="Times New Roman" pitchFamily="18" charset="0"/>
              <a:cs typeface="Times New Roman" pitchFamily="18" charset="0"/>
            </a:endParaRPr>
          </a:p>
          <a:p>
            <a:pPr marL="0" indent="719138">
              <a:buNone/>
            </a:pPr>
            <a:r>
              <a:rPr lang="uk-UA" dirty="0">
                <a:latin typeface="Times New Roman" pitchFamily="18" charset="0"/>
                <a:cs typeface="Times New Roman" pitchFamily="18" charset="0"/>
              </a:rPr>
              <a:t> Криза призвела до проблем ліквідності та дерегулювання фінансових установ в США та Європі, що далі посилило кризу ліквідності. Політичні лідери та міністри фінансів та директори центральних банків координували свої зусилля для пониження страху але криза все ще продовжується та продовжує змінюватись, перетворюючись в кінці жовтня у валютну кризу, викликану бажанням інвесторів перевести свої капітали в сильніші валюти, такі як єна, долар та швейцарський франк, спонукаючи багато національних економік шукати допомогу в Міжнародного валютного </a:t>
            </a:r>
            <a:r>
              <a:rPr lang="uk-UA" dirty="0" smtClean="0">
                <a:latin typeface="Times New Roman" pitchFamily="18" charset="0"/>
                <a:cs typeface="Times New Roman" pitchFamily="18" charset="0"/>
              </a:rPr>
              <a:t>фонду.</a:t>
            </a:r>
            <a:endParaRPr lang="uk-UA" baseline="30000" dirty="0">
              <a:latin typeface="Times New Roman" pitchFamily="18" charset="0"/>
              <a:cs typeface="Times New Roman" pitchFamily="18" charset="0"/>
            </a:endParaRPr>
          </a:p>
        </p:txBody>
      </p:sp>
    </p:spTree>
    <p:extLst>
      <p:ext uri="{BB962C8B-B14F-4D97-AF65-F5344CB8AC3E}">
        <p14:creationId xmlns:p14="http://schemas.microsoft.com/office/powerpoint/2010/main" val="115887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8" y="260647"/>
            <a:ext cx="8568952" cy="4470757"/>
          </a:xfrm>
        </p:spPr>
      </p:pic>
      <p:sp>
        <p:nvSpPr>
          <p:cNvPr id="5" name="TextBox 4"/>
          <p:cNvSpPr txBox="1"/>
          <p:nvPr/>
        </p:nvSpPr>
        <p:spPr>
          <a:xfrm>
            <a:off x="683568" y="5108477"/>
            <a:ext cx="8064896" cy="369332"/>
          </a:xfrm>
          <a:prstGeom prst="rect">
            <a:avLst/>
          </a:prstGeom>
          <a:noFill/>
        </p:spPr>
        <p:txBody>
          <a:bodyPr wrap="square" rtlCol="0">
            <a:spAutoFit/>
          </a:bodyPr>
          <a:lstStyle/>
          <a:p>
            <a:pPr algn="ctr"/>
            <a:r>
              <a:rPr lang="uk-UA" b="1" dirty="0" smtClean="0">
                <a:latin typeface="Times New Roman" pitchFamily="18" charset="0"/>
                <a:cs typeface="Times New Roman" pitchFamily="18" charset="0"/>
              </a:rPr>
              <a:t>ВВП України в 1991-2018 </a:t>
            </a:r>
            <a:r>
              <a:rPr lang="uk-UA" b="1" dirty="0" err="1" smtClean="0">
                <a:latin typeface="Times New Roman" pitchFamily="18" charset="0"/>
                <a:cs typeface="Times New Roman" pitchFamily="18" charset="0"/>
              </a:rPr>
              <a:t>рр</a:t>
            </a:r>
            <a:endParaRPr lang="uk-UA" b="1" dirty="0">
              <a:latin typeface="Times New Roman" pitchFamily="18" charset="0"/>
              <a:cs typeface="Times New Roman" pitchFamily="18" charset="0"/>
            </a:endParaRPr>
          </a:p>
        </p:txBody>
      </p:sp>
    </p:spTree>
    <p:extLst>
      <p:ext uri="{BB962C8B-B14F-4D97-AF65-F5344CB8AC3E}">
        <p14:creationId xmlns:p14="http://schemas.microsoft.com/office/powerpoint/2010/main" val="585114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260648"/>
            <a:ext cx="8568952" cy="6192688"/>
          </a:xfrm>
        </p:spPr>
      </p:pic>
    </p:spTree>
    <p:extLst>
      <p:ext uri="{BB962C8B-B14F-4D97-AF65-F5344CB8AC3E}">
        <p14:creationId xmlns:p14="http://schemas.microsoft.com/office/powerpoint/2010/main" val="697928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5536" y="908720"/>
            <a:ext cx="8461682" cy="4752528"/>
          </a:xfrm>
        </p:spPr>
      </p:pic>
    </p:spTree>
    <p:extLst>
      <p:ext uri="{BB962C8B-B14F-4D97-AF65-F5344CB8AC3E}">
        <p14:creationId xmlns:p14="http://schemas.microsoft.com/office/powerpoint/2010/main" val="1372197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507288" cy="5937523"/>
          </a:xfrm>
        </p:spPr>
        <p:txBody>
          <a:bodyPr/>
          <a:lstStyle/>
          <a:p>
            <a:pPr marL="0" indent="0">
              <a:buNone/>
            </a:pPr>
            <a:r>
              <a:rPr lang="uk-UA" b="1" dirty="0">
                <a:latin typeface="Times New Roman" pitchFamily="18" charset="0"/>
                <a:cs typeface="Times New Roman" pitchFamily="18" charset="0"/>
              </a:rPr>
              <a:t>Економічний </a:t>
            </a:r>
            <a:r>
              <a:rPr lang="uk-UA" b="1" dirty="0" err="1">
                <a:latin typeface="Times New Roman" pitchFamily="18" charset="0"/>
                <a:cs typeface="Times New Roman" pitchFamily="18" charset="0"/>
              </a:rPr>
              <a:t>цикл</a:t>
            </a:r>
            <a:r>
              <a:rPr lang="uk-UA" dirty="0">
                <a:latin typeface="Times New Roman" pitchFamily="18" charset="0"/>
                <a:cs typeface="Times New Roman" pitchFamily="18" charset="0"/>
              </a:rPr>
              <a:t> – </a:t>
            </a:r>
            <a:r>
              <a:rPr lang="uk-UA" i="1" dirty="0">
                <a:latin typeface="Times New Roman" pitchFamily="18" charset="0"/>
                <a:cs typeface="Times New Roman" pitchFamily="18" charset="0"/>
              </a:rPr>
              <a:t>це повторення протягом декількох років піднесень і занепадів рівнів економічної активності, які відрізняються один від одного тривалістю та інтенсивністю при наявності довгострокової тенденції до економічного зростання.</a:t>
            </a:r>
            <a:endParaRPr lang="uk-UA" dirty="0">
              <a:latin typeface="Times New Roman" pitchFamily="18" charset="0"/>
              <a:cs typeface="Times New Roman" pitchFamily="18" charset="0"/>
            </a:endParaRPr>
          </a:p>
          <a:p>
            <a:pPr marL="0" indent="0">
              <a:buNone/>
            </a:pPr>
            <a:r>
              <a:rPr lang="uk-UA" dirty="0">
                <a:latin typeface="Times New Roman" pitchFamily="18" charset="0"/>
                <a:cs typeface="Times New Roman" pitchFamily="18" charset="0"/>
              </a:rPr>
              <a:t>Виділяють </a:t>
            </a:r>
            <a:r>
              <a:rPr lang="uk-UA" b="1" dirty="0">
                <a:latin typeface="Times New Roman" pitchFamily="18" charset="0"/>
                <a:cs typeface="Times New Roman" pitchFamily="18" charset="0"/>
              </a:rPr>
              <a:t>чотири фази економічного циклу</a:t>
            </a:r>
            <a:r>
              <a:rPr lang="uk-UA" i="1" dirty="0">
                <a:latin typeface="Times New Roman" pitchFamily="18" charset="0"/>
                <a:cs typeface="Times New Roman" pitchFamily="18" charset="0"/>
              </a:rPr>
              <a:t>: рецесія (занепад),</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депресія, пожвавлення, піднесенн</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я (бум).</a:t>
            </a:r>
            <a:endParaRPr lang="uk-UA" dirty="0">
              <a:latin typeface="Times New Roman" pitchFamily="18" charset="0"/>
              <a:cs typeface="Times New Roman" pitchFamily="18" charset="0"/>
            </a:endParaRPr>
          </a:p>
          <a:p>
            <a:pPr marL="0" indent="0">
              <a:buNone/>
            </a:pPr>
            <a:endParaRPr lang="uk-UA" dirty="0"/>
          </a:p>
        </p:txBody>
      </p:sp>
    </p:spTree>
    <p:extLst>
      <p:ext uri="{BB962C8B-B14F-4D97-AF65-F5344CB8AC3E}">
        <p14:creationId xmlns:p14="http://schemas.microsoft.com/office/powerpoint/2010/main" val="1003308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lstStyle/>
          <a:p>
            <a:pPr marL="0" indent="0">
              <a:buNone/>
            </a:pPr>
            <a:r>
              <a:rPr lang="uk-UA" b="1" dirty="0" smtClean="0">
                <a:latin typeface="Times New Roman" pitchFamily="18" charset="0"/>
                <a:cs typeface="Times New Roman" pitchFamily="18" charset="0"/>
              </a:rPr>
              <a:t>Основні причини </a:t>
            </a:r>
            <a:r>
              <a:rPr lang="uk-UA" dirty="0" smtClean="0">
                <a:latin typeface="Times New Roman" pitchFamily="18" charset="0"/>
                <a:cs typeface="Times New Roman" pitchFamily="18" charset="0"/>
              </a:rPr>
              <a:t>циклічності можуть бути:</a:t>
            </a:r>
          </a:p>
          <a:p>
            <a:r>
              <a:rPr lang="uk-UA" dirty="0" smtClean="0">
                <a:latin typeface="Times New Roman" pitchFamily="18" charset="0"/>
                <a:cs typeface="Times New Roman" pitchFamily="18" charset="0"/>
              </a:rPr>
              <a:t>Технічні нововведення;</a:t>
            </a:r>
          </a:p>
          <a:p>
            <a:r>
              <a:rPr lang="uk-UA" dirty="0" smtClean="0">
                <a:latin typeface="Times New Roman" pitchFamily="18" charset="0"/>
                <a:cs typeface="Times New Roman" pitchFamily="18" charset="0"/>
              </a:rPr>
              <a:t>Політичні та випадкові події (війни, перебудова в СРСР);</a:t>
            </a:r>
          </a:p>
          <a:p>
            <a:r>
              <a:rPr lang="uk-UA" dirty="0" smtClean="0">
                <a:latin typeface="Times New Roman" pitchFamily="18" charset="0"/>
                <a:cs typeface="Times New Roman" pitchFamily="18" charset="0"/>
              </a:rPr>
              <a:t>Зміни в </a:t>
            </a:r>
            <a:r>
              <a:rPr lang="uk-UA" dirty="0" err="1" smtClean="0">
                <a:latin typeface="Times New Roman" pitchFamily="18" charset="0"/>
                <a:cs typeface="Times New Roman" pitchFamily="18" charset="0"/>
              </a:rPr>
              <a:t>грошо-кредитній</a:t>
            </a:r>
            <a:r>
              <a:rPr lang="uk-UA" dirty="0" smtClean="0">
                <a:latin typeface="Times New Roman" pitchFamily="18" charset="0"/>
                <a:cs typeface="Times New Roman" pitchFamily="18" charset="0"/>
              </a:rPr>
              <a:t> політиці (коливання грошової маси);</a:t>
            </a:r>
          </a:p>
          <a:p>
            <a:r>
              <a:rPr lang="uk-UA" dirty="0" smtClean="0">
                <a:latin typeface="Times New Roman" pitchFamily="18" charset="0"/>
                <a:cs typeface="Times New Roman" pitchFamily="18" charset="0"/>
              </a:rPr>
              <a:t>Зміна інвестицій;</a:t>
            </a:r>
          </a:p>
          <a:p>
            <a:r>
              <a:rPr lang="uk-UA" dirty="0" smtClean="0">
                <a:latin typeface="Times New Roman" pitchFamily="18" charset="0"/>
                <a:cs typeface="Times New Roman" pitchFamily="18" charset="0"/>
              </a:rPr>
              <a:t>Зміна цін на ресурси;</a:t>
            </a:r>
          </a:p>
          <a:p>
            <a:endParaRPr lang="uk-UA" dirty="0"/>
          </a:p>
        </p:txBody>
      </p:sp>
    </p:spTree>
    <p:extLst>
      <p:ext uri="{BB962C8B-B14F-4D97-AF65-F5344CB8AC3E}">
        <p14:creationId xmlns:p14="http://schemas.microsoft.com/office/powerpoint/2010/main" val="1791547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normAutofit fontScale="92500" lnSpcReduction="20000"/>
          </a:bodyPr>
          <a:lstStyle/>
          <a:p>
            <a:pPr marL="0" indent="719138" algn="just">
              <a:buNone/>
            </a:pPr>
            <a:r>
              <a:rPr lang="uk-UA" dirty="0" smtClean="0">
                <a:latin typeface="Times New Roman" pitchFamily="18" charset="0"/>
                <a:cs typeface="Times New Roman" pitchFamily="18" charset="0"/>
              </a:rPr>
              <a:t>Не існує однієї цілісної теорії економічних циклів і економісти різних напрямів концентрують увагу на різних причинах циклічності.</a:t>
            </a:r>
          </a:p>
          <a:p>
            <a:pPr marL="0" indent="719138" algn="just">
              <a:buNone/>
            </a:pPr>
            <a:r>
              <a:rPr lang="uk-UA" dirty="0" smtClean="0">
                <a:latin typeface="Times New Roman" pitchFamily="18" charset="0"/>
                <a:cs typeface="Times New Roman" pitchFamily="18" charset="0"/>
              </a:rPr>
              <a:t>Але більшість з них  наприклад вважають, що рівень сукупних витрат визначає рівень зайнятості і виробництва, а сукупний попит  в свою чергу впливає на підприємства і в разі його скорочення буде зменшуватися виробництво та ВВП.</a:t>
            </a:r>
          </a:p>
          <a:p>
            <a:pPr marL="0" indent="719138" algn="just">
              <a:buNone/>
            </a:pPr>
            <a:r>
              <a:rPr lang="uk-UA" dirty="0" smtClean="0">
                <a:latin typeface="Times New Roman" pitchFamily="18" charset="0"/>
                <a:cs typeface="Times New Roman" pitchFamily="18" charset="0"/>
              </a:rPr>
              <a:t>Циклічно змінюються наступні основні індикатори:</a:t>
            </a:r>
          </a:p>
          <a:p>
            <a:pPr marL="514350" indent="-514350" algn="just">
              <a:buFont typeface="+mj-lt"/>
              <a:buAutoNum type="arabicPeriod"/>
            </a:pPr>
            <a:r>
              <a:rPr lang="uk-UA" dirty="0" smtClean="0">
                <a:latin typeface="Times New Roman" pitchFamily="18" charset="0"/>
                <a:cs typeface="Times New Roman" pitchFamily="18" charset="0"/>
              </a:rPr>
              <a:t>Обсяг випуску продукції;</a:t>
            </a:r>
          </a:p>
          <a:p>
            <a:pPr marL="514350" indent="-514350" algn="just">
              <a:buFont typeface="+mj-lt"/>
              <a:buAutoNum type="arabicPeriod"/>
            </a:pPr>
            <a:r>
              <a:rPr lang="uk-UA" dirty="0" smtClean="0">
                <a:latin typeface="Times New Roman" pitchFamily="18" charset="0"/>
                <a:cs typeface="Times New Roman" pitchFamily="18" charset="0"/>
              </a:rPr>
              <a:t>Рівень зайнятості;</a:t>
            </a:r>
          </a:p>
          <a:p>
            <a:pPr marL="514350" indent="-514350" algn="just">
              <a:buFont typeface="+mj-lt"/>
              <a:buAutoNum type="arabicPeriod"/>
            </a:pPr>
            <a:r>
              <a:rPr lang="uk-UA" dirty="0" smtClean="0">
                <a:latin typeface="Times New Roman" pitchFamily="18" charset="0"/>
                <a:cs typeface="Times New Roman" pitchFamily="18" charset="0"/>
              </a:rPr>
              <a:t>Безробіття;</a:t>
            </a:r>
          </a:p>
          <a:p>
            <a:pPr marL="514350" indent="-514350" algn="just">
              <a:buFont typeface="+mj-lt"/>
              <a:buAutoNum type="arabicPeriod"/>
            </a:pPr>
            <a:r>
              <a:rPr lang="uk-UA" dirty="0" smtClean="0">
                <a:latin typeface="Times New Roman" pitchFamily="18" charset="0"/>
                <a:cs typeface="Times New Roman" pitchFamily="18" charset="0"/>
              </a:rPr>
              <a:t>Рівень цін та інфляція</a:t>
            </a:r>
          </a:p>
          <a:p>
            <a:pPr marL="0" indent="719138" algn="just">
              <a:buNone/>
            </a:pPr>
            <a:endParaRPr lang="uk-UA" dirty="0"/>
          </a:p>
        </p:txBody>
      </p:sp>
    </p:spTree>
    <p:extLst>
      <p:ext uri="{BB962C8B-B14F-4D97-AF65-F5344CB8AC3E}">
        <p14:creationId xmlns:p14="http://schemas.microsoft.com/office/powerpoint/2010/main" val="343193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8" y="620688"/>
            <a:ext cx="8609821" cy="5688632"/>
          </a:xfrm>
        </p:spPr>
      </p:pic>
      <p:cxnSp>
        <p:nvCxnSpPr>
          <p:cNvPr id="6" name="Пряма сполучна лінія 5"/>
          <p:cNvCxnSpPr/>
          <p:nvPr/>
        </p:nvCxnSpPr>
        <p:spPr>
          <a:xfrm flipV="1">
            <a:off x="2843808" y="3212976"/>
            <a:ext cx="5616624" cy="1368152"/>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30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16632"/>
            <a:ext cx="8507288" cy="6009531"/>
          </a:xfrm>
        </p:spPr>
        <p:txBody>
          <a:bodyPr>
            <a:normAutofit fontScale="62500" lnSpcReduction="20000"/>
          </a:bodyPr>
          <a:lstStyle/>
          <a:p>
            <a:pPr marL="0" indent="719138">
              <a:buNone/>
            </a:pPr>
            <a:r>
              <a:rPr lang="uk-UA" b="1" dirty="0" smtClean="0">
                <a:latin typeface="Times New Roman" pitchFamily="18" charset="0"/>
                <a:cs typeface="Times New Roman" pitchFamily="18" charset="0"/>
              </a:rPr>
              <a:t>СПАД АБО РЕЦЕСІЯ (ЗАНЕПАД) </a:t>
            </a:r>
            <a:r>
              <a:rPr lang="uk-UA" dirty="0" smtClean="0">
                <a:latin typeface="Times New Roman" pitchFamily="18" charset="0"/>
                <a:cs typeface="Times New Roman" pitchFamily="18" charset="0"/>
              </a:rPr>
              <a:t>– це фаза ділового циклу, у якій національний обсяг виробництва скорочується, зменшуються обсяги купівлі населенням, насамперед, товарів тривалого користування і зростають запаси цих товарів на складах в торгівельній мережі. На скорочення закупівель і збільшення запасів на складах бізнес реагує скороченням виробництва. </a:t>
            </a:r>
          </a:p>
          <a:p>
            <a:pPr marL="0" indent="719138">
              <a:buNone/>
            </a:pPr>
            <a:r>
              <a:rPr lang="uk-UA" dirty="0" smtClean="0">
                <a:latin typeface="Times New Roman" pitchFamily="18" charset="0"/>
                <a:cs typeface="Times New Roman" pitchFamily="18" charset="0"/>
              </a:rPr>
              <a:t>Зменшуються інвестиції в будівництво, машини і устаткування. Водночас скорочується попит на робочу силу. Спочатку скорочується середня тривалість робочого тижня, частина робітників відправляється у примусові відпустки, а далі звільняється з роботи, що призводить до безробіття. У період рецесії заробітна плата також може знижуватись, різко зменшуються прибутки фірм.</a:t>
            </a:r>
          </a:p>
          <a:p>
            <a:pPr marL="0" indent="719138">
              <a:buNone/>
            </a:pPr>
            <a:r>
              <a:rPr lang="uk-UA" dirty="0" smtClean="0">
                <a:latin typeface="Times New Roman" pitchFamily="18" charset="0"/>
                <a:cs typeface="Times New Roman" pitchFamily="18" charset="0"/>
              </a:rPr>
              <a:t>Тобто, виробництво та зайнятість скорочується, проте рівень цін не завжди має тенденцію до зниження.</a:t>
            </a:r>
            <a:endParaRPr lang="uk-UA" b="1" dirty="0" smtClean="0">
              <a:latin typeface="Times New Roman" pitchFamily="18" charset="0"/>
              <a:cs typeface="Times New Roman" pitchFamily="18" charset="0"/>
            </a:endParaRPr>
          </a:p>
          <a:p>
            <a:pPr marL="0" indent="630238">
              <a:buNone/>
            </a:pPr>
            <a:r>
              <a:rPr lang="uk-UA" b="1" dirty="0" smtClean="0">
                <a:latin typeface="Times New Roman" pitchFamily="18" charset="0"/>
                <a:cs typeface="Times New Roman" pitchFamily="18" charset="0"/>
              </a:rPr>
              <a:t>ДЕПРЕСІЯ </a:t>
            </a:r>
            <a:r>
              <a:rPr lang="uk-UA" dirty="0" smtClean="0">
                <a:latin typeface="Times New Roman" pitchFamily="18" charset="0"/>
                <a:cs typeface="Times New Roman" pitchFamily="18" charset="0"/>
              </a:rPr>
              <a:t>– це найнижча точка занепаду, глибока та тривала. Падіння веде економіку до кризи або стагнації. Економіка знаходиться у стані </a:t>
            </a:r>
            <a:r>
              <a:rPr lang="uk-UA" dirty="0" err="1" smtClean="0">
                <a:latin typeface="Times New Roman" pitchFamily="18" charset="0"/>
                <a:cs typeface="Times New Roman" pitchFamily="18" charset="0"/>
              </a:rPr>
              <a:t>рецесійного</a:t>
            </a:r>
            <a:r>
              <a:rPr lang="uk-UA" dirty="0" smtClean="0">
                <a:latin typeface="Times New Roman" pitchFamily="18" charset="0"/>
                <a:cs typeface="Times New Roman" pitchFamily="18" charset="0"/>
              </a:rPr>
              <a:t> розриву, тому що фактичний ВВП менший за потенційний. Це період </a:t>
            </a:r>
            <a:r>
              <a:rPr lang="uk-UA" dirty="0" err="1" smtClean="0">
                <a:latin typeface="Times New Roman" pitchFamily="18" charset="0"/>
                <a:cs typeface="Times New Roman" pitchFamily="18" charset="0"/>
              </a:rPr>
              <a:t>недовикористання</a:t>
            </a:r>
            <a:r>
              <a:rPr lang="uk-UA" dirty="0" smtClean="0">
                <a:latin typeface="Times New Roman" pitchFamily="18" charset="0"/>
                <a:cs typeface="Times New Roman" pitchFamily="18" charset="0"/>
              </a:rPr>
              <a:t> економічних ресурсів і високого безробіття. Виникає максимальне падіння виробництва і торгівлі, різко зменшуються доходи, а також і платоспроможний попит.</a:t>
            </a:r>
          </a:p>
          <a:p>
            <a:pPr marL="0" indent="0">
              <a:buNone/>
            </a:pPr>
            <a:r>
              <a:rPr lang="uk-UA" dirty="0" smtClean="0">
                <a:latin typeface="Times New Roman" pitchFamily="18" charset="0"/>
                <a:cs typeface="Times New Roman" pitchFamily="18" charset="0"/>
              </a:rPr>
              <a:t>Найзначнішою циклічною кризою ХХ ст. була криза 1929 – 1933 рр., яка охопила майже всі розвинуті країни і отримала назву “Великої </a:t>
            </a:r>
            <a:r>
              <a:rPr lang="uk-UA" dirty="0" err="1" smtClean="0">
                <a:latin typeface="Times New Roman" pitchFamily="18" charset="0"/>
                <a:cs typeface="Times New Roman" pitchFamily="18" charset="0"/>
              </a:rPr>
              <a:t>Депресії”</a:t>
            </a:r>
            <a:r>
              <a:rPr lang="uk-UA" dirty="0" smtClean="0">
                <a:latin typeface="Times New Roman" pitchFamily="18" charset="0"/>
                <a:cs typeface="Times New Roman" pitchFamily="18" charset="0"/>
              </a:rPr>
              <a:t>..</a:t>
            </a:r>
          </a:p>
          <a:p>
            <a:pPr marL="0" indent="0">
              <a:buNone/>
            </a:pP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147736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16632"/>
            <a:ext cx="8856984" cy="6624736"/>
          </a:xfrm>
        </p:spPr>
        <p:txBody>
          <a:bodyPr>
            <a:normAutofit fontScale="47500" lnSpcReduction="20000"/>
          </a:bodyPr>
          <a:lstStyle/>
          <a:p>
            <a:pPr marL="0" indent="0">
              <a:buNone/>
            </a:pPr>
            <a:endParaRPr lang="uk-UA" sz="4000" dirty="0">
              <a:latin typeface="Times New Roman" pitchFamily="18" charset="0"/>
              <a:cs typeface="Times New Roman" pitchFamily="18" charset="0"/>
            </a:endParaRPr>
          </a:p>
          <a:p>
            <a:pPr marL="0" indent="630238" algn="just">
              <a:buNone/>
            </a:pPr>
            <a:r>
              <a:rPr lang="uk-UA" sz="4000" b="1" dirty="0" smtClean="0">
                <a:latin typeface="Times New Roman" pitchFamily="18" charset="0"/>
                <a:cs typeface="Times New Roman" pitchFamily="18" charset="0"/>
              </a:rPr>
              <a:t>ПОЖВАВЛЕННЯ</a:t>
            </a:r>
            <a:r>
              <a:rPr lang="uk-UA" sz="4000" dirty="0">
                <a:latin typeface="Times New Roman" pitchFamily="18" charset="0"/>
                <a:cs typeface="Times New Roman" pitchFamily="18" charset="0"/>
              </a:rPr>
              <a:t> є дзеркальним відображенням занепаду. Кожна з рис пожвавлення знаходить прояв у протилежній формі: відбувається зростання ВВП і прибутків, зменшується чисельність безробітних та інше. </a:t>
            </a:r>
            <a:endParaRPr lang="uk-UA" sz="4000" dirty="0" smtClean="0">
              <a:latin typeface="Times New Roman" pitchFamily="18" charset="0"/>
              <a:cs typeface="Times New Roman" pitchFamily="18" charset="0"/>
            </a:endParaRPr>
          </a:p>
          <a:p>
            <a:pPr marL="0" indent="630238" algn="just">
              <a:buNone/>
            </a:pPr>
            <a:r>
              <a:rPr lang="uk-UA" sz="4000" dirty="0" smtClean="0">
                <a:latin typeface="Times New Roman" pitchFamily="18" charset="0"/>
                <a:cs typeface="Times New Roman" pitchFamily="18" charset="0"/>
              </a:rPr>
              <a:t>Підприємці </a:t>
            </a:r>
            <a:r>
              <a:rPr lang="uk-UA" sz="4000" dirty="0">
                <a:latin typeface="Times New Roman" pitchFamily="18" charset="0"/>
                <a:cs typeface="Times New Roman" pitchFamily="18" charset="0"/>
              </a:rPr>
              <a:t>купують або більш продуктивне обладнання (продовжують виробництво старого товару з меншими витратами), або розпочинають здійснювати переозброєння виробництва (відбувається перехід на виробництво нової продукції). В цих випадках збільшується попит на інвестиційні товари, що стимулює виробництво і починається пожвавлення. </a:t>
            </a:r>
            <a:endParaRPr lang="uk-UA" sz="4000" dirty="0" smtClean="0">
              <a:latin typeface="Times New Roman" pitchFamily="18" charset="0"/>
              <a:cs typeface="Times New Roman" pitchFamily="18" charset="0"/>
            </a:endParaRPr>
          </a:p>
          <a:p>
            <a:pPr marL="0" indent="630238" algn="just">
              <a:buNone/>
            </a:pPr>
            <a:r>
              <a:rPr lang="uk-UA" sz="4000" dirty="0" smtClean="0">
                <a:latin typeface="Times New Roman" pitchFamily="18" charset="0"/>
                <a:cs typeface="Times New Roman" pitchFamily="18" charset="0"/>
              </a:rPr>
              <a:t>Пожвавлення </a:t>
            </a:r>
            <a:r>
              <a:rPr lang="uk-UA" sz="4000" dirty="0">
                <a:latin typeface="Times New Roman" pitchFamily="18" charset="0"/>
                <a:cs typeface="Times New Roman" pitchFamily="18" charset="0"/>
              </a:rPr>
              <a:t>триває доти, доки в економіці не буде досягнуто рівня, з якого почався занепад. Подальший розвиток носить назву піднесення</a:t>
            </a:r>
            <a:r>
              <a:rPr lang="uk-UA" sz="4000" dirty="0" smtClean="0">
                <a:latin typeface="Times New Roman" pitchFamily="18" charset="0"/>
                <a:cs typeface="Times New Roman" pitchFamily="18" charset="0"/>
              </a:rPr>
              <a:t>.</a:t>
            </a:r>
          </a:p>
          <a:p>
            <a:pPr marL="0" indent="630238">
              <a:buNone/>
            </a:pPr>
            <a:r>
              <a:rPr lang="uk-UA" sz="4000" dirty="0" smtClean="0">
                <a:latin typeface="Times New Roman" pitchFamily="18" charset="0"/>
                <a:cs typeface="Times New Roman" pitchFamily="18" charset="0"/>
              </a:rPr>
              <a:t>Виробництво та зайнятість підвищуються. Рівень цін може підвищуватися, поки підприємства не вийдуть на повну потужність і не буде досягнуто максимальної зайнятості.</a:t>
            </a:r>
          </a:p>
          <a:p>
            <a:pPr marL="0" indent="630238">
              <a:buNone/>
            </a:pPr>
            <a:endParaRPr lang="uk-UA" sz="4000" dirty="0">
              <a:latin typeface="Times New Roman" pitchFamily="18" charset="0"/>
              <a:cs typeface="Times New Roman" pitchFamily="18" charset="0"/>
            </a:endParaRPr>
          </a:p>
          <a:p>
            <a:pPr marL="0" indent="719138">
              <a:buNone/>
            </a:pPr>
            <a:r>
              <a:rPr lang="uk-UA" sz="4000" b="1" dirty="0" smtClean="0">
                <a:latin typeface="Times New Roman" pitchFamily="18" charset="0"/>
                <a:cs typeface="Times New Roman" pitchFamily="18" charset="0"/>
              </a:rPr>
              <a:t>ПІК (БУМ) ПІДНЕСЕННЯ –</a:t>
            </a:r>
            <a:r>
              <a:rPr lang="uk-UA" sz="4000" b="1" dirty="0">
                <a:latin typeface="Times New Roman" pitchFamily="18" charset="0"/>
                <a:cs typeface="Times New Roman" pitchFamily="18" charset="0"/>
              </a:rPr>
              <a:t> </a:t>
            </a:r>
            <a:r>
              <a:rPr lang="uk-UA" sz="4000" dirty="0">
                <a:latin typeface="Times New Roman" pitchFamily="18" charset="0"/>
                <a:cs typeface="Times New Roman" pitchFamily="18" charset="0"/>
              </a:rPr>
              <a:t>це найвища фаза циклу. Доходи в суспільстві зростають, попит випереджає пропозицію, що викликає зростання цін. В економіці спостерігається повна зайнятість, а виробництво працює на повну потужність. Але саме тут закладаються підвалини наступної кризи перевиробництва.</a:t>
            </a:r>
          </a:p>
          <a:p>
            <a:pPr marL="0" indent="719138">
              <a:buNone/>
            </a:pPr>
            <a:r>
              <a:rPr lang="uk-UA" sz="4000" dirty="0">
                <a:latin typeface="Times New Roman" pitchFamily="18" charset="0"/>
                <a:cs typeface="Times New Roman" pitchFamily="18" charset="0"/>
              </a:rPr>
              <a:t>Розглядаючи циклічність на теоретичному рівні, економісти погоджуються, що кризовий стан в економіці виникає внаслідок серйозних порушень у співвідношенні між споживчим попитом і пропозицією товарів, або між потребами і споживанням суспільства, з одного боку, і виробництвом – з іншого</a:t>
            </a:r>
            <a:r>
              <a:rPr lang="uk-UA" sz="4000" dirty="0" smtClean="0">
                <a:latin typeface="Times New Roman" pitchFamily="18" charset="0"/>
                <a:cs typeface="Times New Roman" pitchFamily="18" charset="0"/>
              </a:rPr>
              <a:t>.</a:t>
            </a:r>
          </a:p>
          <a:p>
            <a:pPr marL="0" indent="719138">
              <a:buNone/>
            </a:pPr>
            <a:r>
              <a:rPr lang="uk-UA" sz="4000" dirty="0" smtClean="0">
                <a:latin typeface="Times New Roman" pitchFamily="18" charset="0"/>
                <a:cs typeface="Times New Roman" pitchFamily="18" charset="0"/>
              </a:rPr>
              <a:t>Поступово може припинятися ділова активність</a:t>
            </a:r>
            <a:endParaRPr lang="uk-UA" sz="4000" dirty="0">
              <a:latin typeface="Times New Roman" pitchFamily="18" charset="0"/>
              <a:cs typeface="Times New Roman" pitchFamily="18" charset="0"/>
            </a:endParaRPr>
          </a:p>
          <a:p>
            <a:pPr marL="0" indent="0">
              <a:buNone/>
            </a:pPr>
            <a:endParaRPr lang="uk-UA" dirty="0"/>
          </a:p>
        </p:txBody>
      </p:sp>
    </p:spTree>
    <p:extLst>
      <p:ext uri="{BB962C8B-B14F-4D97-AF65-F5344CB8AC3E}">
        <p14:creationId xmlns:p14="http://schemas.microsoft.com/office/powerpoint/2010/main" val="2524313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6" cy="6408712"/>
          </a:xfrm>
        </p:spPr>
        <p:txBody>
          <a:bodyPr>
            <a:normAutofit fontScale="55000" lnSpcReduction="20000"/>
          </a:bodyPr>
          <a:lstStyle/>
          <a:p>
            <a:pPr marL="0" indent="0">
              <a:buNone/>
            </a:pPr>
            <a:r>
              <a:rPr lang="uk-UA" b="1" dirty="0">
                <a:latin typeface="Times New Roman" pitchFamily="18" charset="0"/>
                <a:cs typeface="Times New Roman" pitchFamily="18" charset="0"/>
              </a:rPr>
              <a:t>За тривалістю перебігу розрізняють такі основні види економічних циклів:</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  </a:t>
            </a:r>
            <a:r>
              <a:rPr lang="uk-UA" dirty="0" smtClean="0">
                <a:latin typeface="Times New Roman" pitchFamily="18" charset="0"/>
                <a:cs typeface="Times New Roman" pitchFamily="18" charset="0"/>
              </a:rPr>
              <a:t>однорічні</a:t>
            </a:r>
            <a:r>
              <a:rPr lang="uk-UA" dirty="0">
                <a:latin typeface="Times New Roman" pitchFamily="18" charset="0"/>
                <a:cs typeface="Times New Roman" pitchFamily="18" charset="0"/>
              </a:rPr>
              <a:t>, обумовлені сезонними коливаннями;</a:t>
            </a:r>
          </a:p>
          <a:p>
            <a:r>
              <a:rPr lang="uk-UA" dirty="0">
                <a:latin typeface="Times New Roman" pitchFamily="18" charset="0"/>
                <a:cs typeface="Times New Roman" pitchFamily="18" charset="0"/>
              </a:rPr>
              <a:t>  3 - 5-річні цикли </a:t>
            </a:r>
            <a:r>
              <a:rPr lang="uk-UA" dirty="0" err="1">
                <a:latin typeface="Times New Roman" pitchFamily="18" charset="0"/>
                <a:cs typeface="Times New Roman" pitchFamily="18" charset="0"/>
              </a:rPr>
              <a:t>Кітчина-Крума</a:t>
            </a:r>
            <a:r>
              <a:rPr lang="uk-UA" dirty="0">
                <a:latin typeface="Times New Roman" pitchFamily="18" charset="0"/>
                <a:cs typeface="Times New Roman" pitchFamily="18" charset="0"/>
              </a:rPr>
              <a:t> (“цикл запасів”);</a:t>
            </a:r>
          </a:p>
          <a:p>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7 - 11-річні цикли </a:t>
            </a:r>
            <a:r>
              <a:rPr lang="uk-UA" dirty="0" err="1">
                <a:latin typeface="Times New Roman" pitchFamily="18" charset="0"/>
                <a:cs typeface="Times New Roman" pitchFamily="18" charset="0"/>
              </a:rPr>
              <a:t>Жуглара</a:t>
            </a:r>
            <a:r>
              <a:rPr lang="uk-UA" dirty="0">
                <a:latin typeface="Times New Roman" pitchFamily="18" charset="0"/>
                <a:cs typeface="Times New Roman" pitchFamily="18" charset="0"/>
              </a:rPr>
              <a:t>, або класичні чи інвестиційні цикли (пов’язані з поновленням активної частини основного капіталу, існування цього єдиного “промислового”, або “ділового”, циклу було детально описано та всебічно проаналізовано у “Капіталі”  );</a:t>
            </a:r>
          </a:p>
          <a:p>
            <a:r>
              <a:rPr lang="uk-UA" dirty="0">
                <a:latin typeface="Times New Roman" pitchFamily="18" charset="0"/>
                <a:cs typeface="Times New Roman" pitchFamily="18" charset="0"/>
              </a:rPr>
              <a:t> </a:t>
            </a:r>
            <a:r>
              <a:rPr lang="uk-UA" dirty="0" smtClean="0">
                <a:latin typeface="Times New Roman" pitchFamily="18" charset="0"/>
                <a:cs typeface="Times New Roman" pitchFamily="18" charset="0"/>
              </a:rPr>
              <a:t>  17 </a:t>
            </a:r>
            <a:r>
              <a:rPr lang="uk-UA" dirty="0">
                <a:latin typeface="Times New Roman" pitchFamily="18" charset="0"/>
                <a:cs typeface="Times New Roman" pitchFamily="18" charset="0"/>
              </a:rPr>
              <a:t>- 18-річний будівельний цикл (</a:t>
            </a:r>
            <a:r>
              <a:rPr lang="uk-UA" dirty="0" err="1">
                <a:latin typeface="Times New Roman" pitchFamily="18" charset="0"/>
                <a:cs typeface="Times New Roman" pitchFamily="18" charset="0"/>
              </a:rPr>
              <a:t>цикл</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Кузнеця</a:t>
            </a:r>
            <a:r>
              <a:rPr lang="uk-UA" dirty="0">
                <a:latin typeface="Times New Roman" pitchFamily="18" charset="0"/>
                <a:cs typeface="Times New Roman" pitchFamily="18" charset="0"/>
              </a:rPr>
              <a:t>);</a:t>
            </a:r>
          </a:p>
          <a:p>
            <a:r>
              <a:rPr lang="uk-UA" dirty="0">
                <a:latin typeface="Times New Roman" pitchFamily="18" charset="0"/>
                <a:cs typeface="Times New Roman" pitchFamily="18" charset="0"/>
              </a:rPr>
              <a:t> </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 45 - 60-річні цикли </a:t>
            </a:r>
            <a:r>
              <a:rPr lang="uk-UA" dirty="0" err="1">
                <a:latin typeface="Times New Roman" pitchFamily="18" charset="0"/>
                <a:cs typeface="Times New Roman" pitchFamily="18" charset="0"/>
              </a:rPr>
              <a:t>Кондратьєва</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Кондратьєв</a:t>
            </a:r>
            <a:r>
              <a:rPr lang="uk-UA" dirty="0">
                <a:latin typeface="Times New Roman" pitchFamily="18" charset="0"/>
                <a:cs typeface="Times New Roman" pitchFamily="18" charset="0"/>
              </a:rPr>
              <a:t> пояснив причинність їх виникнення необхідністю оновлення основного капіталу і вказав на пожвавлення у сфері технічних винаходів перед початком і у самому початку підвищувальної хвилі великого циклу кон’юнктури</a:t>
            </a:r>
            <a:r>
              <a:rPr lang="uk-UA" dirty="0" smtClean="0">
                <a:latin typeface="Times New Roman" pitchFamily="18" charset="0"/>
                <a:cs typeface="Times New Roman" pitchFamily="18" charset="0"/>
              </a:rPr>
              <a:t>.</a:t>
            </a:r>
          </a:p>
          <a:p>
            <a:pPr marL="0" indent="0">
              <a:buNone/>
            </a:pP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Механізм структурних зрушень характеризується трьома ефектами: </a:t>
            </a:r>
            <a:endParaRPr lang="uk-UA" dirty="0" smtClean="0">
              <a:latin typeface="Times New Roman" pitchFamily="18" charset="0"/>
              <a:cs typeface="Times New Roman" pitchFamily="18" charset="0"/>
            </a:endParaRPr>
          </a:p>
          <a:p>
            <a:pPr marL="0" indent="0">
              <a:buNone/>
            </a:pPr>
            <a:r>
              <a:rPr lang="uk-UA" dirty="0" smtClean="0">
                <a:latin typeface="Times New Roman" pitchFamily="18" charset="0"/>
                <a:cs typeface="Times New Roman" pitchFamily="18" charset="0"/>
              </a:rPr>
              <a:t>“</a:t>
            </a:r>
            <a:r>
              <a:rPr lang="uk-UA" dirty="0">
                <a:latin typeface="Times New Roman" pitchFamily="18" charset="0"/>
                <a:cs typeface="Times New Roman" pitchFamily="18" charset="0"/>
              </a:rPr>
              <a:t>затишок перед бурою” (відносний спад зрушень у співвідношенні питомих ваг галузей за кілька років до крапки біфуркації</a:t>
            </a:r>
            <a:r>
              <a:rPr lang="uk-UA" dirty="0" smtClean="0">
                <a:latin typeface="Times New Roman" pitchFamily="18" charset="0"/>
                <a:cs typeface="Times New Roman" pitchFamily="18" charset="0"/>
              </a:rPr>
              <a:t>),</a:t>
            </a:r>
          </a:p>
          <a:p>
            <a:pPr marL="0" indent="0">
              <a:buNone/>
            </a:pPr>
            <a:r>
              <a:rPr lang="uk-UA" dirty="0" smtClean="0">
                <a:latin typeface="Times New Roman" pitchFamily="18" charset="0"/>
                <a:cs typeface="Times New Roman" pitchFamily="18" charset="0"/>
              </a:rPr>
              <a:t>“</a:t>
            </a:r>
            <a:r>
              <a:rPr lang="uk-UA" dirty="0">
                <a:latin typeface="Times New Roman" pitchFamily="18" charset="0"/>
                <a:cs typeface="Times New Roman" pitchFamily="18" charset="0"/>
              </a:rPr>
              <a:t>ефект середини” (сплеск інтенсивності структурних зрушень за 20 років до крапки біфуркації, тобто на початку </a:t>
            </a:r>
            <a:r>
              <a:rPr lang="uk-UA" dirty="0" err="1">
                <a:latin typeface="Times New Roman" pitchFamily="18" charset="0"/>
                <a:cs typeface="Times New Roman" pitchFamily="18" charset="0"/>
              </a:rPr>
              <a:t>понижательной</a:t>
            </a:r>
            <a:r>
              <a:rPr lang="uk-UA" dirty="0">
                <a:latin typeface="Times New Roman" pitchFamily="18" charset="0"/>
                <a:cs typeface="Times New Roman" pitchFamily="18" charset="0"/>
              </a:rPr>
              <a:t> фази циклу Н.Д. </a:t>
            </a:r>
            <a:r>
              <a:rPr lang="uk-UA" dirty="0" err="1">
                <a:latin typeface="Times New Roman" pitchFamily="18" charset="0"/>
                <a:cs typeface="Times New Roman" pitchFamily="18" charset="0"/>
              </a:rPr>
              <a:t>Кондратьева</a:t>
            </a:r>
            <a:r>
              <a:rPr lang="uk-UA" dirty="0" smtClean="0">
                <a:latin typeface="Times New Roman" pitchFamily="18" charset="0"/>
                <a:cs typeface="Times New Roman" pitchFamily="18" charset="0"/>
              </a:rPr>
              <a:t>);</a:t>
            </a:r>
          </a:p>
          <a:p>
            <a:pPr marL="0" indent="0">
              <a:buNone/>
            </a:pP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“ефект луна” (через 7 - 10 років після проходження крапки біфуркації починається нова економічна криза,  і саме на ці періоди приходиться другий, після крапки біфуркації, пік структурних перетворень</a:t>
            </a:r>
            <a:r>
              <a:rPr lang="uk-UA" dirty="0" smtClean="0">
                <a:latin typeface="Times New Roman" pitchFamily="18" charset="0"/>
                <a:cs typeface="Times New Roman" pitchFamily="18" charset="0"/>
              </a:rPr>
              <a:t>) </a:t>
            </a:r>
          </a:p>
          <a:p>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вікові логістичні цикли, що охоплюють період від 150 </a:t>
            </a:r>
            <a:r>
              <a:rPr lang="uk-UA" dirty="0" err="1">
                <a:latin typeface="Times New Roman" pitchFamily="18" charset="0"/>
                <a:cs typeface="Times New Roman" pitchFamily="18" charset="0"/>
              </a:rPr>
              <a:t>до 350</a:t>
            </a:r>
            <a:r>
              <a:rPr lang="uk-UA" dirty="0">
                <a:latin typeface="Times New Roman" pitchFamily="18" charset="0"/>
                <a:cs typeface="Times New Roman" pitchFamily="18" charset="0"/>
              </a:rPr>
              <a:t> років.</a:t>
            </a:r>
          </a:p>
          <a:p>
            <a:pPr marL="0" indent="630238" algn="just">
              <a:buNone/>
            </a:pPr>
            <a:r>
              <a:rPr lang="uk-UA" dirty="0">
                <a:latin typeface="Times New Roman" pitchFamily="18" charset="0"/>
                <a:cs typeface="Times New Roman" pitchFamily="18" charset="0"/>
              </a:rPr>
              <a:t> Оскільки циклічність розвитку є об’єктивною закономірністю, держава повинна передбачати економічні коливання і вчасно використовувати засоби  пом’якшення негативних проявів цього процесу.</a:t>
            </a:r>
          </a:p>
          <a:p>
            <a:endParaRPr lang="uk-UA" dirty="0"/>
          </a:p>
        </p:txBody>
      </p:sp>
    </p:spTree>
    <p:extLst>
      <p:ext uri="{BB962C8B-B14F-4D97-AF65-F5344CB8AC3E}">
        <p14:creationId xmlns:p14="http://schemas.microsoft.com/office/powerpoint/2010/main" val="3973931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normAutofit fontScale="85000" lnSpcReduction="20000"/>
          </a:bodyPr>
          <a:lstStyle/>
          <a:p>
            <a:pPr marL="0" indent="719138" algn="just">
              <a:buNone/>
            </a:pPr>
            <a:r>
              <a:rPr lang="uk-UA" u="sng" dirty="0">
                <a:latin typeface="Times New Roman" pitchFamily="18" charset="0"/>
                <a:cs typeface="Times New Roman" pitchFamily="18" charset="0"/>
              </a:rPr>
              <a:t>І</a:t>
            </a:r>
            <a:r>
              <a:rPr lang="uk-UA" b="1" u="sng" dirty="0">
                <a:latin typeface="Times New Roman" pitchFamily="18" charset="0"/>
                <a:cs typeface="Times New Roman" pitchFamily="18" charset="0"/>
              </a:rPr>
              <a:t>снують 2 підходи до </a:t>
            </a:r>
            <a:r>
              <a:rPr lang="uk-UA" b="1" u="sng" dirty="0" err="1">
                <a:latin typeface="Times New Roman" pitchFamily="18" charset="0"/>
                <a:cs typeface="Times New Roman" pitchFamily="18" charset="0"/>
              </a:rPr>
              <a:t>антициклічного</a:t>
            </a:r>
            <a:r>
              <a:rPr lang="uk-UA" b="1" u="sng" dirty="0">
                <a:latin typeface="Times New Roman" pitchFamily="18" charset="0"/>
                <a:cs typeface="Times New Roman" pitchFamily="18" charset="0"/>
              </a:rPr>
              <a:t> регулювання</a:t>
            </a:r>
            <a:r>
              <a:rPr lang="uk-UA" u="sng" dirty="0">
                <a:latin typeface="Times New Roman" pitchFamily="18" charset="0"/>
                <a:cs typeface="Times New Roman" pitchFamily="18" charset="0"/>
              </a:rPr>
              <a:t>.</a:t>
            </a:r>
            <a:r>
              <a:rPr lang="uk-UA" dirty="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marL="0" indent="719138" algn="just">
              <a:buNone/>
            </a:pPr>
            <a:r>
              <a:rPr lang="uk-UA" dirty="0" err="1" smtClean="0">
                <a:latin typeface="Times New Roman" pitchFamily="18" charset="0"/>
                <a:cs typeface="Times New Roman" pitchFamily="18" charset="0"/>
              </a:rPr>
              <a:t>Прибічники</a:t>
            </a:r>
            <a:r>
              <a:rPr lang="uk-UA" dirty="0" err="1">
                <a:latin typeface="Times New Roman" pitchFamily="18" charset="0"/>
                <a:cs typeface="Times New Roman" pitchFamily="18" charset="0"/>
              </a:rPr>
              <a:t> </a:t>
            </a:r>
            <a:r>
              <a:rPr lang="uk-UA" u="sng" dirty="0" err="1">
                <a:latin typeface="Times New Roman" pitchFamily="18" charset="0"/>
                <a:cs typeface="Times New Roman" pitchFamily="18" charset="0"/>
              </a:rPr>
              <a:t>кейнсіанства </a:t>
            </a:r>
            <a:r>
              <a:rPr lang="uk-UA" dirty="0" err="1">
                <a:latin typeface="Times New Roman" pitchFamily="18" charset="0"/>
                <a:cs typeface="Times New Roman" pitchFamily="18" charset="0"/>
              </a:rPr>
              <a:t>о</a:t>
            </a:r>
            <a:r>
              <a:rPr lang="uk-UA" dirty="0">
                <a:latin typeface="Times New Roman" pitchFamily="18" charset="0"/>
                <a:cs typeface="Times New Roman" pitchFamily="18" charset="0"/>
              </a:rPr>
              <a:t>рієнтуються на сукупний попит. Більшу увагу вони приділяють регулюючій ролі держави з її фінансово-бюджетними інструментами, які використовуються або для скорочення чи збільшення витрат, або для маніпулювання податковими ставками, стиснення чи розширення системи податкових пільг. При цьому грошово-кредитна політика виконує допоміжну роль. </a:t>
            </a:r>
            <a:endParaRPr lang="uk-UA" dirty="0" smtClean="0">
              <a:latin typeface="Times New Roman" pitchFamily="18" charset="0"/>
              <a:cs typeface="Times New Roman" pitchFamily="18" charset="0"/>
            </a:endParaRPr>
          </a:p>
          <a:p>
            <a:pPr marL="0" indent="719138" algn="just">
              <a:buNone/>
            </a:pPr>
            <a:r>
              <a:rPr lang="uk-UA" dirty="0" err="1" smtClean="0">
                <a:latin typeface="Times New Roman" pitchFamily="18" charset="0"/>
                <a:cs typeface="Times New Roman" pitchFamily="18" charset="0"/>
              </a:rPr>
              <a:t>Прибічники</a:t>
            </a:r>
            <a:r>
              <a:rPr lang="uk-UA" dirty="0" err="1">
                <a:latin typeface="Times New Roman" pitchFamily="18" charset="0"/>
                <a:cs typeface="Times New Roman" pitchFamily="18" charset="0"/>
              </a:rPr>
              <a:t> </a:t>
            </a:r>
            <a:r>
              <a:rPr lang="uk-UA" u="sng" dirty="0" err="1">
                <a:latin typeface="Times New Roman" pitchFamily="18" charset="0"/>
                <a:cs typeface="Times New Roman" pitchFamily="18" charset="0"/>
              </a:rPr>
              <a:t>кла</a:t>
            </a:r>
            <a:r>
              <a:rPr lang="uk-UA" u="sng" dirty="0">
                <a:latin typeface="Times New Roman" pitchFamily="18" charset="0"/>
                <a:cs typeface="Times New Roman" pitchFamily="18" charset="0"/>
              </a:rPr>
              <a:t>сичного</a:t>
            </a:r>
            <a:r>
              <a:rPr lang="uk-UA" dirty="0">
                <a:latin typeface="Times New Roman" pitchFamily="18" charset="0"/>
                <a:cs typeface="Times New Roman" pitchFamily="18" charset="0"/>
              </a:rPr>
              <a:t> або консервативного напряму концентрують свою увагу на пропозиції, тобто забезпечують використання ресурсів і створюють умови для ефективного виробництва, відмовляючи у підтримці низькоефективним виробництвам і секторам економіки та допомагаючи свободі дії ринкових сил.</a:t>
            </a:r>
          </a:p>
        </p:txBody>
      </p:sp>
    </p:spTree>
    <p:extLst>
      <p:ext uri="{BB962C8B-B14F-4D97-AF65-F5344CB8AC3E}">
        <p14:creationId xmlns:p14="http://schemas.microsoft.com/office/powerpoint/2010/main" val="1739952973"/>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656</Words>
  <Application>Microsoft Office PowerPoint</Application>
  <PresentationFormat>Екран (4:3)</PresentationFormat>
  <Paragraphs>65</Paragraphs>
  <Slides>16</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16</vt:i4>
      </vt:variant>
    </vt:vector>
  </HeadingPairs>
  <TitlesOfParts>
    <vt:vector size="17" baseType="lpstr">
      <vt:lpstr>Тема Office</vt:lpstr>
      <vt:lpstr>Економічні коливання: цикли та їх наслідки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diakov.net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RePack by Diakov</dc:creator>
  <cp:lastModifiedBy>RePack by Diakov</cp:lastModifiedBy>
  <cp:revision>7</cp:revision>
  <dcterms:created xsi:type="dcterms:W3CDTF">2020-12-18T08:20:37Z</dcterms:created>
  <dcterms:modified xsi:type="dcterms:W3CDTF">2020-12-18T09:43:11Z</dcterms:modified>
</cp:coreProperties>
</file>