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5" r:id="rId23"/>
    <p:sldId id="284" r:id="rId24"/>
    <p:sldId id="286" r:id="rId25"/>
    <p:sldId id="288" r:id="rId26"/>
    <p:sldId id="287" r:id="rId27"/>
    <p:sldId id="279" r:id="rId28"/>
    <p:sldId id="283" r:id="rId29"/>
    <p:sldId id="281" r:id="rId30"/>
    <p:sldId id="282" r:id="rId31"/>
    <p:sldId id="280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61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6676F-9CD2-49F7-95C0-06A255AE6461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FF596-1FD7-417F-95CC-B3097B72FF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0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FF596-1FD7-417F-95CC-B3097B72FF6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74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1B6A9-D325-4F23-B250-DB553F42FFC2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9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1105E-3FBC-4926-8A04-A93722F8BDAF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77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2DADC-F349-4087-9C21-776602E5FCFE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84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9BC5-1119-4162-B4C4-E33F9A62F37B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0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BC37-42E2-4DA0-BCE0-AC34352E00FC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89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5548-E245-4B19-A060-16D1DF55EF15}" type="datetime1">
              <a:rPr lang="ru-RU" smtClean="0"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67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186-5601-42A2-85C9-BCB0AE4AB15F}" type="datetime1">
              <a:rPr lang="ru-RU" smtClean="0"/>
              <a:t>22.05.2025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07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1EAB7-FA0B-40FF-BFDC-478E1F8A9CB9}" type="datetime1">
              <a:rPr lang="ru-RU" smtClean="0"/>
              <a:t>22.05.2025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49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404-7C77-443A-B33D-069BF6F265A2}" type="datetime1">
              <a:rPr lang="ru-RU" smtClean="0"/>
              <a:t>22.05.2025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1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4D31-0D1B-4F28-BE19-9FF383CA3DE9}" type="datetime1">
              <a:rPr lang="ru-RU" smtClean="0"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778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02C-1EF5-4549-88F8-61B31D7E6CBC}" type="datetime1">
              <a:rPr lang="ru-RU" smtClean="0"/>
              <a:t>22.05.2025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5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E200D-418D-4A34-9F82-8E67A76FDBF1}" type="datetime1">
              <a:rPr lang="ru-RU" smtClean="0"/>
              <a:t>22.05.2025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89644-0002-4062-9D7E-E3386BCAB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27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5%D0%BD%D0%B7%D0%BE%D1%80%D0%BD%D0%BE%D0%B5_%D0%BF%D1%80%D0%BE%D0%B8%D0%B7%D0%B2%D0%B5%D0%B4%D0%B5%D0%BD%D0%B8%D0%B5" TargetMode="External"/><Relationship Id="rId2" Type="http://schemas.openxmlformats.org/officeDocument/2006/relationships/hyperlink" Target="https://ru.wikipedia.org/wiki/%D0%92%D0%B5%D0%BA%D1%82%D0%BE%D1%80%D0%BD%D0%BE%D0%B5_%D0%BF%D1%80%D0%BE%D1%81%D1%82%D1%80%D0%B0%D0%BD%D1%81%D1%82%D0%B2%D0%B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ru.wikipedia.org/wiki/%D0%A1%D0%BE%D0%BF%D1%80%D1%8F%D0%B6%D1%91%D0%BD%D0%BD%D0%BE%D0%B5_%D0%BF%D1%80%D0%BE%D1%81%D1%82%D1%80%D0%B0%D0%BD%D1%81%D1%82%D0%B2%D0%BE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ru.wikipedia.org/wiki/%D0%9C%D0%B0%D1%82%D1%80%D0%B8%D1%86%D0%B0_(%D0%BC%D0%B0%D1%82%D0%B5%D0%BC%D0%B0%D1%82%D0%B8%D0%BA%D0%B0)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ru.wikipedia.org/wiki/%D0%91%D0%B8%D0%BD%D0%B0%D1%80%D0%BD%D0%B0%D1%8F_%D0%BE%D0%BF%D0%B5%D1%80%D0%B0%D1%86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B%D0%B5%D0%BE%D0%BF%D0%BE%D0%BB%D1%8C%D0%B4_%D0%9A%D1%80%D0%BE%D0%BD%D0%B5%D0%BA%D0%B5%D1%80" TargetMode="External"/><Relationship Id="rId5" Type="http://schemas.openxmlformats.org/officeDocument/2006/relationships/hyperlink" Target="https://ru.wikipedia.org/wiki/%D0%A3%D0%BC%D0%BD%D0%BE%D0%B6%D0%B5%D0%BD%D0%B8%D0%B5_%D0%BC%D0%B0%D1%82%D1%80%D0%B8%D1%86" TargetMode="External"/><Relationship Id="rId4" Type="http://schemas.openxmlformats.org/officeDocument/2006/relationships/hyperlink" Target="https://ru.wikipedia.org/wiki/%D0%91%D0%BB%D0%BE%D1%87%D0%BD%D0%B0%D1%8F_%D0%BC%D0%B0%D1%82%D1%80%D0%B8%D1%86%D0%B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B%D0%B8%D0%BD%D0%B5%D0%B9%D0%BD%D0%BE%D0%B5_%D0%BE%D1%82%D0%BE%D0%B1%D1%80%D0%B0%D0%B6%D0%B5%D0%BD%D0%B8%D0%B5#&#1057;&#1074;&#1103;&#1079;&#1072;&#1085;&#1085;&#1099;&#1077;_&#1087;&#1086;&#1085;&#1103;&#1090;&#1080;&#1103;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s://ru.wikipedia.org/wiki/%D0%9B%D0%B8%D0%BD%D0%B5%D0%B9%D0%BD%D1%8B%D0%B9_%D1%84%D1%83%D0%BD%D0%BA%D1%86%D0%B8%D0%BE%D0%BD%D0%B0%D0%BB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2%D1%91%D1%80%D1%82%D0%BA%D0%B0_%D1%82%D0%B5%D0%BD%D0%B7%D0%BE%D1%80%D0%B0" TargetMode="External"/><Relationship Id="rId2" Type="http://schemas.openxmlformats.org/officeDocument/2006/relationships/hyperlink" Target="https://ru.wikipedia.org/wiki/%D0%A1%D0%BB%D0%B5%D0%B4_%D0%BC%D0%B0%D1%82%D1%80%D0%B8%D1%86%D1%8B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E%D0%BF%D1%80%D1%8F%D0%B6%D1%91%D0%BD%D0%BD%D0%BE-%D1%82%D1%80%D0%B0%D0%BD%D1%81%D0%BF%D0%BE%D0%BD%D0%B8%D1%80%D0%BE%D0%B2%D0%B0%D0%BD%D0%BD%D0%B0%D1%8F_%D0%BC%D0%B0%D1%82%D1%80%D0%B8%D1%86%D0%B0" TargetMode="External"/><Relationship Id="rId2" Type="http://schemas.openxmlformats.org/officeDocument/2006/relationships/hyperlink" Target="https://ru.wikipedia.org/wiki/%D0%A3%D0%BD%D0%B8%D1%82%D0%B0%D1%80%D0%BD%D0%B0%D1%8F_%D0%BC%D0%B0%D1%82%D1%80%D0%B8%D1%86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5%D1%82%D0%BE%D0%B4_%D0%BD%D0%B0%D0%B8%D0%BC%D0%B5%D0%BD%D1%8C%D1%88%D0%B8%D1%85_%D0%BA%D0%B2%D0%B0%D0%B4%D1%80%D0%B0%D1%82%D0%BE%D0%B2" TargetMode="External"/><Relationship Id="rId2" Type="http://schemas.openxmlformats.org/officeDocument/2006/relationships/hyperlink" Target="https://ru.wikipedia.org/wiki/%D0%9F%D1%81%D0%B5%D0%B2%D0%B4%D0%BE%D0%BE%D0%B1%D1%80%D0%B0%D1%82%D0%BD%D0%B0%D1%8F_%D0%BC%D0%B0%D1%82%D1%80%D0%B8%D1%86%D0%B0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ru.wikipedia.org/wiki/%D0%9B%D0%B8%D0%BD%D0%B5%D0%B9%D0%BD%D0%BE%D0%B5_%D0%BF%D1%80%D0%BE%D1%81%D1%82%D1%80%D0%B0%D0%BD%D1%81%D1%82%D0%B2%D0%BE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ru.wikipedia.org/wiki/%D0%9B%D0%B8%D0%BD%D0%B5%D0%B9%D0%BD%D0%B0%D1%8F_%D0%B0%D0%BB%D0%B3%D0%B5%D0%B1%D1%80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1%D0%B8%D0%BB%D0%B8%D0%BD%D0%B5%D0%B9%D0%BD%D0%B0%D1%8F_%D1%84%D0%BE%D1%80%D0%BC%D0%B0" TargetMode="External"/><Relationship Id="rId5" Type="http://schemas.openxmlformats.org/officeDocument/2006/relationships/hyperlink" Target="https://ru.wikipedia.org/wiki/%D0%92%D0%B5%D0%BA%D1%82%D0%BE%D1%80_(%D0%BC%D0%B0%D1%82%D0%B5%D0%BC%D0%B0%D1%82%D0%B8%D0%BA%D0%B0)" TargetMode="External"/><Relationship Id="rId4" Type="http://schemas.openxmlformats.org/officeDocument/2006/relationships/hyperlink" Target="https://ru.wikipedia.org/wiki/%D0%A1%D0%BA%D0%B0%D0%BB%D1%8F%D1%8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u.wikipedia.org/wiki/%D0%92%D0%B5%D0%BA%D1%82%D0%BE%D1%80%D0%BD%D0%BE%D0%B5_%D0%BF%D1%80%D0%BE%D1%81%D1%82%D1%80%D0%B0%D0%BD%D1%81%D1%82%D0%B2%D0%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</a:t>
            </a:r>
            <a:r>
              <a:rPr lang="uk-UA" b="1" dirty="0" err="1" smtClean="0"/>
              <a:t>ензорний</a:t>
            </a:r>
            <a:r>
              <a:rPr lang="ru-RU" b="1" dirty="0" smtClean="0"/>
              <a:t> </a:t>
            </a:r>
            <a:r>
              <a:rPr lang="ru-RU" b="1" dirty="0" err="1" smtClean="0"/>
              <a:t>аналіз</a:t>
            </a:r>
            <a:r>
              <a:rPr lang="ru-RU" b="1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r>
              <a:rPr lang="uk-UA" dirty="0" smtClean="0"/>
              <a:t>12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71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Тензор ранга (</a:t>
            </a:r>
            <a:r>
              <a:rPr lang="en-US" dirty="0"/>
              <a:t>n</a:t>
            </a:r>
            <a:r>
              <a:rPr lang="ru-RU" dirty="0"/>
              <a:t>, </a:t>
            </a:r>
            <a:r>
              <a:rPr lang="en-US" dirty="0"/>
              <a:t>m</a:t>
            </a:r>
            <a:r>
              <a:rPr lang="ru-RU" dirty="0"/>
              <a:t>) - </a:t>
            </a:r>
            <a:r>
              <a:rPr lang="ru-RU" dirty="0" err="1" smtClean="0"/>
              <a:t>мірний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2" tooltip="Векторное пространство"/>
              </a:rPr>
              <a:t>векторний</a:t>
            </a:r>
            <a:r>
              <a:rPr lang="ru-RU" u="sng" dirty="0" smtClean="0">
                <a:hlinkClick r:id="rId2" tooltip="Векторное пространство"/>
              </a:rPr>
              <a:t> </a:t>
            </a:r>
            <a:r>
              <a:rPr lang="ru-RU" u="sng" dirty="0" err="1" smtClean="0">
                <a:hlinkClick r:id="rId2" tooltip="Векторное пространство"/>
              </a:rPr>
              <a:t>простір</a:t>
            </a:r>
            <a:r>
              <a:rPr lang="ru-RU" dirty="0" smtClean="0"/>
              <a:t> </a:t>
            </a:r>
            <a:r>
              <a:rPr lang="en-US" dirty="0"/>
              <a:t>V</a:t>
            </a:r>
            <a:r>
              <a:rPr lang="ru-RU" dirty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е</a:t>
            </a:r>
            <a:r>
              <a:rPr lang="ru-RU" dirty="0" err="1" smtClean="0"/>
              <a:t>лемент</a:t>
            </a:r>
            <a:r>
              <a:rPr lang="ru-RU" dirty="0" smtClean="0"/>
              <a:t> </a:t>
            </a:r>
            <a:r>
              <a:rPr lang="ru-RU" u="sng" dirty="0">
                <a:hlinkClick r:id="rId3" tooltip="Тензорное произведение"/>
              </a:rPr>
              <a:t>тензорного </a:t>
            </a:r>
            <a:r>
              <a:rPr lang="ru-RU" u="sng" dirty="0" err="1" smtClean="0"/>
              <a:t>добутку</a:t>
            </a:r>
            <a:r>
              <a:rPr lang="ru-RU" dirty="0" smtClean="0"/>
              <a:t> </a:t>
            </a:r>
            <a:r>
              <a:rPr lang="en-US" dirty="0"/>
              <a:t>n</a:t>
            </a:r>
            <a:r>
              <a:rPr lang="ru-RU" dirty="0"/>
              <a:t> </a:t>
            </a:r>
            <a:r>
              <a:rPr lang="ru-RU" dirty="0" err="1" smtClean="0"/>
              <a:t>просторів</a:t>
            </a:r>
            <a:r>
              <a:rPr lang="ru-RU" dirty="0" smtClean="0"/>
              <a:t> </a:t>
            </a:r>
            <a:r>
              <a:rPr lang="en-US" dirty="0"/>
              <a:t>V</a:t>
            </a:r>
            <a:r>
              <a:rPr lang="ru-RU" dirty="0"/>
              <a:t> и </a:t>
            </a:r>
            <a:r>
              <a:rPr lang="en-US" dirty="0"/>
              <a:t>m </a:t>
            </a:r>
            <a:r>
              <a:rPr lang="ru-RU" u="sng" dirty="0" err="1" smtClean="0">
                <a:hlinkClick r:id="rId4" tooltip="Сопряжённое пространство"/>
              </a:rPr>
              <a:t>спряжних</a:t>
            </a:r>
            <a:r>
              <a:rPr lang="ru-RU" u="sng" dirty="0" smtClean="0">
                <a:hlinkClick r:id="rId4" tooltip="Сопряжённое пространство"/>
              </a:rPr>
              <a:t> </a:t>
            </a:r>
            <a:r>
              <a:rPr lang="ru-RU" u="sng" dirty="0" err="1" smtClean="0">
                <a:hlinkClick r:id="rId4" tooltip="Сопряжённое пространство"/>
              </a:rPr>
              <a:t>просторів</a:t>
            </a:r>
            <a:r>
              <a:rPr lang="ru-RU" dirty="0" smtClean="0"/>
              <a:t> </a:t>
            </a:r>
            <a:r>
              <a:rPr lang="en-US" dirty="0"/>
              <a:t>V</a:t>
            </a:r>
            <a:r>
              <a:rPr lang="ru-RU" dirty="0" smtClean="0"/>
              <a:t>*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ru-RU" dirty="0" smtClean="0"/>
              <a:t>Сума </a:t>
            </a:r>
            <a:r>
              <a:rPr lang="ru-RU" dirty="0"/>
              <a:t>чисел </a:t>
            </a:r>
            <a:r>
              <a:rPr lang="en-US" dirty="0"/>
              <a:t>n</a:t>
            </a:r>
            <a:r>
              <a:rPr lang="ru-RU" dirty="0"/>
              <a:t>+</a:t>
            </a:r>
            <a:r>
              <a:rPr lang="en-US" dirty="0"/>
              <a:t>m </a:t>
            </a:r>
            <a:r>
              <a:rPr lang="ru-RU" dirty="0"/>
              <a:t>называется </a:t>
            </a:r>
            <a:r>
              <a:rPr lang="ru-RU" b="1" dirty="0" err="1" smtClean="0"/>
              <a:t>валентністю</a:t>
            </a:r>
            <a:r>
              <a:rPr lang="ru-RU" dirty="0" smtClean="0"/>
              <a:t> </a:t>
            </a:r>
            <a:r>
              <a:rPr lang="ru-RU" dirty="0"/>
              <a:t>тензора </a:t>
            </a:r>
            <a:r>
              <a:rPr lang="ru-RU" dirty="0" smtClean="0"/>
              <a:t>(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/>
              <a:t>часто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/>
              <a:t>рангом). Тензор </a:t>
            </a:r>
            <a:r>
              <a:rPr lang="ru-RU" b="1" dirty="0"/>
              <a:t>ранга (</a:t>
            </a:r>
            <a:r>
              <a:rPr lang="en-US" b="1" dirty="0"/>
              <a:t>n</a:t>
            </a:r>
            <a:r>
              <a:rPr lang="ru-RU" b="1" dirty="0"/>
              <a:t>,</a:t>
            </a:r>
            <a:r>
              <a:rPr lang="en-US" b="1" dirty="0"/>
              <a:t>m</a:t>
            </a:r>
            <a:r>
              <a:rPr lang="ru-RU" b="1" dirty="0"/>
              <a:t>)</a:t>
            </a:r>
            <a:r>
              <a:rPr lang="ru-RU" dirty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en-US" dirty="0"/>
              <a:t>n</a:t>
            </a:r>
            <a:r>
              <a:rPr lang="ru-RU" dirty="0"/>
              <a:t> раз </a:t>
            </a:r>
            <a:r>
              <a:rPr lang="ru-RU" b="1" dirty="0" err="1" smtClean="0"/>
              <a:t>контраваріантним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en-US" dirty="0"/>
              <a:t>m</a:t>
            </a:r>
            <a:r>
              <a:rPr lang="ru-RU" dirty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b="1" dirty="0" err="1" smtClean="0"/>
              <a:t>коваріантним</a:t>
            </a:r>
            <a:r>
              <a:rPr lang="ru-RU" dirty="0"/>
              <a:t>,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говорять</a:t>
            </a:r>
            <a:r>
              <a:rPr lang="ru-RU" dirty="0" smtClean="0"/>
              <a:t> </a:t>
            </a:r>
            <a:r>
              <a:rPr lang="ru-RU" dirty="0"/>
              <a:t>тензор n-ранга, </a:t>
            </a:r>
            <a:r>
              <a:rPr lang="ru-RU" dirty="0" err="1" smtClean="0"/>
              <a:t>маючи</a:t>
            </a:r>
            <a:r>
              <a:rPr lang="ru-RU" dirty="0" smtClean="0"/>
              <a:t> на </a:t>
            </a:r>
            <a:r>
              <a:rPr lang="ru-RU" dirty="0" err="1" smtClean="0"/>
              <a:t>увазі</a:t>
            </a:r>
            <a:r>
              <a:rPr lang="ru-RU" dirty="0" smtClean="0"/>
              <a:t> </a:t>
            </a:r>
            <a:r>
              <a:rPr lang="ru-RU" dirty="0"/>
              <a:t>ранг (0, n)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/>
              <a:t>(n, 0),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>
                <a:sym typeface="Symbol" panose="05050102010706020507" pitchFamily="18" charset="2"/>
              </a:rPr>
              <a:t></a:t>
            </a:r>
            <a:r>
              <a:rPr lang="en-US" baseline="-25000" dirty="0" err="1"/>
              <a:t>ijk</a:t>
            </a:r>
            <a:r>
              <a:rPr lang="en-US" dirty="0"/>
              <a:t> </a:t>
            </a:r>
            <a:r>
              <a:rPr lang="ru-RU" dirty="0"/>
              <a:t>— тензор 3-го ранга (3 </a:t>
            </a:r>
            <a:r>
              <a:rPr lang="uk-UA" dirty="0"/>
              <a:t>і</a:t>
            </a:r>
            <a:r>
              <a:rPr lang="ru-RU" dirty="0" err="1" smtClean="0"/>
              <a:t>ндекса</a:t>
            </a:r>
            <a:r>
              <a:rPr lang="ru-RU" dirty="0"/>
              <a:t>).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" name="Рисунок 9"/>
          <p:cNvPicPr/>
          <p:nvPr/>
        </p:nvPicPr>
        <p:blipFill>
          <a:blip r:embed="rId5"/>
          <a:stretch>
            <a:fillRect/>
          </a:stretch>
        </p:blipFill>
        <p:spPr>
          <a:xfrm>
            <a:off x="3738851" y="2987098"/>
            <a:ext cx="3770313" cy="679738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25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Добуток </a:t>
            </a:r>
            <a:r>
              <a:rPr lang="uk-UA" b="1" dirty="0" err="1" smtClean="0"/>
              <a:t>Кронекера</a:t>
            </a:r>
            <a:r>
              <a:rPr lang="uk-UA" dirty="0" smtClean="0"/>
              <a:t> — </a:t>
            </a:r>
            <a:r>
              <a:rPr lang="uk-UA" u="sng" dirty="0" smtClean="0">
                <a:hlinkClick r:id="rId2" tooltip="Бинарная операция"/>
              </a:rPr>
              <a:t>бінарна операція</a:t>
            </a:r>
            <a:r>
              <a:rPr lang="uk-UA" dirty="0" smtClean="0"/>
              <a:t> над </a:t>
            </a:r>
            <a:r>
              <a:rPr lang="uk-UA" u="sng" dirty="0" smtClean="0">
                <a:hlinkClick r:id="rId3" tooltip="Матрица (математика)"/>
              </a:rPr>
              <a:t>матрицями</a:t>
            </a:r>
            <a:r>
              <a:rPr lang="uk-UA" dirty="0" smtClean="0"/>
              <a:t> вільного розміру, позначається </a:t>
            </a:r>
            <a:r>
              <a:rPr lang="uk-UA" dirty="0" smtClean="0">
                <a:sym typeface="Symbol" panose="05050102010706020507" pitchFamily="18" charset="2"/>
              </a:rPr>
              <a:t></a:t>
            </a:r>
            <a:r>
              <a:rPr lang="uk-UA" dirty="0" smtClean="0"/>
              <a:t>. Результатом є </a:t>
            </a:r>
            <a:r>
              <a:rPr lang="uk-UA" u="sng" dirty="0" smtClean="0">
                <a:hlinkClick r:id="rId4" tooltip="Блочная матрица"/>
              </a:rPr>
              <a:t>блокова матриц</a:t>
            </a:r>
            <a:r>
              <a:rPr lang="uk-UA" u="sng" dirty="0" smtClean="0"/>
              <a:t>я</a:t>
            </a:r>
            <a:r>
              <a:rPr lang="uk-UA" dirty="0" smtClean="0"/>
              <a:t>. Добуток </a:t>
            </a:r>
            <a:r>
              <a:rPr lang="uk-UA" dirty="0" err="1" smtClean="0"/>
              <a:t>Кронекера</a:t>
            </a:r>
            <a:r>
              <a:rPr lang="uk-UA" dirty="0" smtClean="0"/>
              <a:t> не слід плутати зі звичайним </a:t>
            </a:r>
            <a:r>
              <a:rPr lang="uk-UA" u="sng" dirty="0" smtClean="0">
                <a:hlinkClick r:id="rId5" tooltip="Умножение матриц"/>
              </a:rPr>
              <a:t>множенням матриц</a:t>
            </a:r>
            <a:r>
              <a:rPr lang="uk-UA" u="sng" dirty="0" smtClean="0"/>
              <a:t>ь</a:t>
            </a:r>
            <a:r>
              <a:rPr lang="uk-UA" dirty="0" smtClean="0"/>
              <a:t>. Операція названа на честь німецького математика </a:t>
            </a:r>
            <a:r>
              <a:rPr lang="uk-UA" u="sng" dirty="0" smtClean="0">
                <a:hlinkClick r:id="rId6" tooltip="Леопольд Кронекер"/>
              </a:rPr>
              <a:t>Леопольда </a:t>
            </a:r>
            <a:r>
              <a:rPr lang="uk-UA" u="sng" dirty="0" err="1" smtClean="0">
                <a:hlinkClick r:id="rId6" tooltip="Леопольд Кронекер"/>
              </a:rPr>
              <a:t>Кронекера</a:t>
            </a:r>
            <a:r>
              <a:rPr lang="uk-UA" dirty="0" smtClean="0"/>
              <a:t>. приклад 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7"/>
          <a:stretch>
            <a:fillRect/>
          </a:stretch>
        </p:blipFill>
        <p:spPr>
          <a:xfrm>
            <a:off x="1406815" y="4327380"/>
            <a:ext cx="3220604" cy="1316038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8"/>
          <a:stretch>
            <a:fillRect/>
          </a:stretch>
        </p:blipFill>
        <p:spPr>
          <a:xfrm>
            <a:off x="5393458" y="4396652"/>
            <a:ext cx="5858741" cy="1177494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1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Тензор </a:t>
            </a:r>
            <a:r>
              <a:rPr lang="ru-RU" b="1" dirty="0" smtClean="0"/>
              <a:t>як </a:t>
            </a:r>
            <a:r>
              <a:rPr lang="ru-RU" b="1" dirty="0" err="1" smtClean="0"/>
              <a:t>полілінійна</a:t>
            </a:r>
            <a:r>
              <a:rPr lang="ru-RU" b="1" dirty="0" smtClean="0"/>
              <a:t> </a:t>
            </a:r>
            <a:r>
              <a:rPr lang="ru-RU" b="1" dirty="0" err="1" smtClean="0"/>
              <a:t>функція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Тензор рангу (0,1) можна представляти як </a:t>
            </a:r>
            <a:r>
              <a:rPr lang="uk-UA" u="sng" dirty="0" smtClean="0">
                <a:hlinkClick r:id="rId2" tooltip="Линейный функционал"/>
              </a:rPr>
              <a:t>лінійний функціонал</a:t>
            </a:r>
            <a:r>
              <a:rPr lang="uk-UA" dirty="0" smtClean="0"/>
              <a:t> на просторі V, тензор </a:t>
            </a:r>
            <a:r>
              <a:rPr lang="uk-UA" dirty="0" smtClean="0">
                <a:sym typeface="Symbol" panose="05050102010706020507" pitchFamily="18" charset="2"/>
              </a:rPr>
              <a:t></a:t>
            </a:r>
            <a:r>
              <a:rPr lang="uk-UA" dirty="0" smtClean="0"/>
              <a:t> рангу (0, n) зручно представляти як функцію </a:t>
            </a:r>
            <a:r>
              <a:rPr lang="uk-UA" dirty="0" smtClean="0">
                <a:sym typeface="Symbol" panose="05050102010706020507" pitchFamily="18" charset="2"/>
              </a:rPr>
              <a:t></a:t>
            </a:r>
            <a:r>
              <a:rPr lang="uk-UA" dirty="0" smtClean="0"/>
              <a:t>(v1, v2, …, </a:t>
            </a:r>
            <a:r>
              <a:rPr lang="uk-UA" dirty="0" err="1" smtClean="0"/>
              <a:t>vn</a:t>
            </a:r>
            <a:r>
              <a:rPr lang="uk-UA" dirty="0" smtClean="0"/>
              <a:t>) від n векторних аргументів </a:t>
            </a:r>
            <a:r>
              <a:rPr lang="uk-UA" dirty="0" err="1" smtClean="0"/>
              <a:t>vi</a:t>
            </a:r>
            <a:r>
              <a:rPr lang="uk-UA" dirty="0" err="1" smtClean="0">
                <a:sym typeface="Symbol" panose="05050102010706020507" pitchFamily="18" charset="2"/>
              </a:rPr>
              <a:t></a:t>
            </a:r>
            <a:r>
              <a:rPr lang="uk-UA" dirty="0" err="1" smtClean="0"/>
              <a:t>V</a:t>
            </a:r>
            <a:r>
              <a:rPr lang="uk-UA" dirty="0" smtClean="0"/>
              <a:t>, яка лінійна за кожним аргументом vi (такі функції звуться </a:t>
            </a:r>
            <a:r>
              <a:rPr lang="uk-UA" u="sng" dirty="0" err="1" smtClean="0">
                <a:hlinkClick r:id="rId3" tooltip="Линейное отображение"/>
              </a:rPr>
              <a:t>полілінійними</a:t>
            </a:r>
            <a:r>
              <a:rPr lang="uk-UA" dirty="0" smtClean="0"/>
              <a:t>), тобто для любої константи c з поля F (над яким визначено векторний простір).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ru-RU" dirty="0"/>
              <a:t>тензор </a:t>
            </a:r>
            <a:r>
              <a:rPr lang="ru-RU" dirty="0">
                <a:sym typeface="Symbol" panose="05050102010706020507" pitchFamily="18" charset="2"/>
              </a:rPr>
              <a:t></a:t>
            </a:r>
            <a:r>
              <a:rPr lang="ru-RU" dirty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рангу </a:t>
            </a:r>
            <a:r>
              <a:rPr lang="ru-RU" dirty="0"/>
              <a:t>(</a:t>
            </a:r>
            <a:r>
              <a:rPr lang="en-US" dirty="0"/>
              <a:t>n</a:t>
            </a:r>
            <a:r>
              <a:rPr lang="ru-RU" dirty="0"/>
              <a:t>,</a:t>
            </a:r>
            <a:r>
              <a:rPr lang="en-US" dirty="0"/>
              <a:t>m</a:t>
            </a:r>
            <a:r>
              <a:rPr lang="ru-RU" dirty="0"/>
              <a:t>) </a:t>
            </a:r>
            <a:r>
              <a:rPr lang="ru-RU" dirty="0" err="1" smtClean="0"/>
              <a:t>представляється</a:t>
            </a:r>
            <a:r>
              <a:rPr lang="ru-RU" dirty="0" smtClean="0"/>
              <a:t> </a:t>
            </a:r>
            <a:r>
              <a:rPr lang="ru-RU" dirty="0" err="1" smtClean="0"/>
              <a:t>полілінейним</a:t>
            </a:r>
            <a:r>
              <a:rPr lang="ru-RU" dirty="0" smtClean="0"/>
              <a:t> </a:t>
            </a:r>
            <a:r>
              <a:rPr lang="ru-RU" dirty="0" err="1" smtClean="0"/>
              <a:t>функціоналом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/>
              <a:t>m</a:t>
            </a:r>
            <a:r>
              <a:rPr lang="ru-RU" dirty="0"/>
              <a:t> </a:t>
            </a:r>
            <a:r>
              <a:rPr lang="ru-RU" dirty="0" err="1" smtClean="0"/>
              <a:t>векторів</a:t>
            </a:r>
            <a:r>
              <a:rPr lang="ru-RU" dirty="0" smtClean="0"/>
              <a:t> та </a:t>
            </a:r>
            <a:r>
              <a:rPr lang="en-US" dirty="0"/>
              <a:t>n</a:t>
            </a:r>
            <a:r>
              <a:rPr lang="ru-RU" dirty="0"/>
              <a:t> </a:t>
            </a:r>
            <a:r>
              <a:rPr lang="ru-RU" dirty="0" err="1" smtClean="0"/>
              <a:t>ковекторів</a:t>
            </a:r>
            <a:r>
              <a:rPr lang="ru-RU" dirty="0"/>
              <a:t>: 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4"/>
          <a:stretch>
            <a:fillRect/>
          </a:stretch>
        </p:blipFill>
        <p:spPr>
          <a:xfrm>
            <a:off x="3277176" y="3814040"/>
            <a:ext cx="5137151" cy="665595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5"/>
          <a:stretch>
            <a:fillRect/>
          </a:stretch>
        </p:blipFill>
        <p:spPr>
          <a:xfrm>
            <a:off x="2791546" y="4505974"/>
            <a:ext cx="7008236" cy="587881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6"/>
          <a:stretch>
            <a:fillRect/>
          </a:stretch>
        </p:blipFill>
        <p:spPr>
          <a:xfrm>
            <a:off x="1283709" y="6107473"/>
            <a:ext cx="2521673" cy="360577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7"/>
          <a:stretch>
            <a:fillRect/>
          </a:stretch>
        </p:blipFill>
        <p:spPr>
          <a:xfrm>
            <a:off x="5410199" y="6255251"/>
            <a:ext cx="1988127" cy="330275"/>
          </a:xfrm>
          <a:prstGeom prst="rect">
            <a:avLst/>
          </a:prstGeom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0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тензорні операції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Складання є </a:t>
            </a:r>
            <a:r>
              <a:rPr lang="uk-UA" dirty="0" err="1" smtClean="0"/>
              <a:t>покомпонентне</a:t>
            </a:r>
            <a:r>
              <a:rPr lang="uk-UA" dirty="0" smtClean="0"/>
              <a:t> складання, аналогічне векторам, </a:t>
            </a:r>
          </a:p>
          <a:p>
            <a:r>
              <a:rPr lang="uk-UA" dirty="0" smtClean="0"/>
              <a:t>згортка — з векторами, поміж собою та самі із собою, що узагальнює матричне множення, скалярний добуток векторів та визначення сліду матриці. </a:t>
            </a:r>
          </a:p>
          <a:p>
            <a:r>
              <a:rPr lang="uk-UA" dirty="0" smtClean="0"/>
              <a:t>множення тензору на число (на скаляр) можна за бажанням вважати частковим випадком згортки, воно вводиться як </a:t>
            </a:r>
            <a:r>
              <a:rPr lang="uk-UA" dirty="0" err="1" smtClean="0"/>
              <a:t>покомпонентне</a:t>
            </a:r>
            <a:r>
              <a:rPr lang="uk-UA" dirty="0" smtClean="0"/>
              <a:t> множення</a:t>
            </a:r>
          </a:p>
          <a:p>
            <a:r>
              <a:rPr lang="uk-UA" dirty="0" smtClean="0"/>
              <a:t>скалярний добуток та довжина векторів не змінюється при поворотах </a:t>
            </a:r>
            <a:r>
              <a:rPr lang="uk-UA" dirty="0" err="1" smtClean="0"/>
              <a:t>вісей</a:t>
            </a:r>
            <a:r>
              <a:rPr lang="uk-UA" dirty="0" smtClean="0"/>
              <a:t>, а метричний тензор завжди залишається симетричним. </a:t>
            </a:r>
          </a:p>
          <a:p>
            <a:r>
              <a:rPr lang="uk-UA" dirty="0" smtClean="0"/>
              <a:t>Згортки любих тензорів із самим собою чи іншими тензорами (в тому числі векторами), якщо в результаті не залишилось жодного індексу, є скалярами, то </a:t>
            </a:r>
            <a:r>
              <a:rPr lang="uk-UA" dirty="0" err="1" smtClean="0"/>
              <a:t>есть</a:t>
            </a:r>
            <a:r>
              <a:rPr lang="uk-UA" dirty="0" smtClean="0"/>
              <a:t> </a:t>
            </a:r>
            <a:r>
              <a:rPr lang="uk-UA" dirty="0" err="1" smtClean="0"/>
              <a:t>інвариантами</a:t>
            </a:r>
            <a:r>
              <a:rPr lang="uk-UA" dirty="0" smtClean="0"/>
              <a:t> відносно заміни координат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4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 відносяться до тензорів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табличка, компоненти якої є набір вільних чисел, що ніяк не змінюються при вільних перетвореннях координат</a:t>
            </a:r>
          </a:p>
          <a:p>
            <a:r>
              <a:rPr lang="uk-UA" dirty="0" smtClean="0"/>
              <a:t>підмножина компонентів тензору вищого рангу </a:t>
            </a:r>
            <a:r>
              <a:rPr lang="uk-UA" b="1" dirty="0" smtClean="0"/>
              <a:t>не</a:t>
            </a:r>
            <a:r>
              <a:rPr lang="uk-UA" dirty="0" smtClean="0"/>
              <a:t> є тензором нижнього рангу</a:t>
            </a:r>
          </a:p>
          <a:p>
            <a:r>
              <a:rPr lang="uk-UA" dirty="0" smtClean="0"/>
              <a:t>об'єкт, усі компоненти якого нулі хоча би в одній невиродженій системі координат (в повному базисі), тоді як в іншій хоча б одна компонента ненульова.</a:t>
            </a:r>
          </a:p>
          <a:p>
            <a:r>
              <a:rPr lang="uk-UA" dirty="0" smtClean="0"/>
              <a:t>матриці перетворення координат (матриці Якобі) </a:t>
            </a:r>
          </a:p>
          <a:p>
            <a:r>
              <a:rPr lang="uk-UA" dirty="0" smtClean="0"/>
              <a:t>Символи </a:t>
            </a:r>
            <a:r>
              <a:rPr lang="uk-UA" dirty="0" err="1" smtClean="0"/>
              <a:t>Кристоффеля</a:t>
            </a: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5016066" y="5498955"/>
            <a:ext cx="645825" cy="597045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15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Тензорні</a:t>
            </a:r>
            <a:r>
              <a:rPr lang="ru-RU" b="1" dirty="0" smtClean="0"/>
              <a:t> </a:t>
            </a:r>
            <a:r>
              <a:rPr lang="ru-RU" b="1" dirty="0" err="1" smtClean="0"/>
              <a:t>операції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Добутком</a:t>
            </a:r>
            <a:r>
              <a:rPr lang="ru-RU" dirty="0" smtClean="0"/>
              <a:t> тензору </a:t>
            </a:r>
            <a:r>
              <a:rPr lang="ru-RU" dirty="0"/>
              <a:t>ранга (</a:t>
            </a:r>
            <a:r>
              <a:rPr lang="en-US" dirty="0"/>
              <a:t>m</a:t>
            </a:r>
            <a:r>
              <a:rPr lang="ru-RU" dirty="0"/>
              <a:t>,</a:t>
            </a:r>
            <a:r>
              <a:rPr lang="en-US" dirty="0"/>
              <a:t>n</a:t>
            </a:r>
            <a:r>
              <a:rPr lang="ru-RU" dirty="0"/>
              <a:t>) на тензор ранга (</a:t>
            </a:r>
            <a:r>
              <a:rPr lang="en-US" dirty="0"/>
              <a:t>m</a:t>
            </a:r>
            <a:r>
              <a:rPr lang="ru-RU" dirty="0"/>
              <a:t>’,</a:t>
            </a:r>
            <a:r>
              <a:rPr lang="en-US" dirty="0"/>
              <a:t>n</a:t>
            </a:r>
            <a:r>
              <a:rPr lang="ru-RU" dirty="0"/>
              <a:t>’) </a:t>
            </a:r>
            <a:r>
              <a:rPr lang="ru-RU" dirty="0" smtClean="0"/>
              <a:t>є тензор </a:t>
            </a:r>
            <a:r>
              <a:rPr lang="ru-RU" dirty="0" err="1" smtClean="0"/>
              <a:t>сумарного</a:t>
            </a:r>
            <a:r>
              <a:rPr lang="ru-RU" dirty="0" smtClean="0"/>
              <a:t> рангу </a:t>
            </a:r>
            <a:r>
              <a:rPr lang="ru-RU" dirty="0"/>
              <a:t>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m</a:t>
            </a:r>
            <a:r>
              <a:rPr lang="ru-RU" dirty="0"/>
              <a:t>’,</a:t>
            </a:r>
            <a:r>
              <a:rPr lang="en-US" dirty="0"/>
              <a:t>n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’), </a:t>
            </a:r>
            <a:r>
              <a:rPr lang="ru-RU" dirty="0" err="1" smtClean="0"/>
              <a:t>тобто</a:t>
            </a:r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ru-RU" dirty="0" err="1" smtClean="0"/>
              <a:t>Компоненти</a:t>
            </a:r>
            <a:r>
              <a:rPr lang="ru-RU" dirty="0" smtClean="0"/>
              <a:t> </a:t>
            </a:r>
            <a:r>
              <a:rPr lang="ru-RU" dirty="0"/>
              <a:t>тензорного </a:t>
            </a:r>
            <a:r>
              <a:rPr lang="ru-RU" dirty="0" err="1" smtClean="0"/>
              <a:t>добутку</a:t>
            </a:r>
            <a:r>
              <a:rPr lang="ru-RU" dirty="0" smtClean="0"/>
              <a:t> </a:t>
            </a:r>
            <a:r>
              <a:rPr lang="ru-RU" dirty="0"/>
              <a:t>суть </a:t>
            </a:r>
            <a:r>
              <a:rPr lang="ru-RU" dirty="0" err="1" smtClean="0"/>
              <a:t>добутку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/>
              <a:t>компонент </a:t>
            </a:r>
            <a:r>
              <a:rPr lang="ru-RU" dirty="0" err="1" smtClean="0"/>
              <a:t>множників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91698" y="2844511"/>
            <a:ext cx="903720" cy="388216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3448916" y="2844511"/>
            <a:ext cx="844117" cy="433244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4"/>
          <a:stretch>
            <a:fillRect/>
          </a:stretch>
        </p:blipFill>
        <p:spPr>
          <a:xfrm>
            <a:off x="5276416" y="2844510"/>
            <a:ext cx="2380529" cy="554471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5"/>
          <a:stretch>
            <a:fillRect/>
          </a:stretch>
        </p:blipFill>
        <p:spPr>
          <a:xfrm>
            <a:off x="4285815" y="4824701"/>
            <a:ext cx="1579275" cy="550863"/>
          </a:xfrm>
          <a:prstGeom prst="rect">
            <a:avLst/>
          </a:prstGeom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13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Згортка</a:t>
            </a:r>
            <a:r>
              <a:rPr lang="ru-RU" dirty="0" smtClean="0"/>
              <a:t> тензору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операція, що понижує валентність тензору, обчислюється сумуванням по парі індексів (верхнього і нижнього, якщо вони розрізнюються) та пробігають, залишаючись рівними один одному, усі свої значення, наприклад: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ru-RU" u="sng" dirty="0" err="1" smtClean="0">
                <a:hlinkClick r:id="rId2" tooltip="След матрицы"/>
              </a:rPr>
              <a:t>Слід</a:t>
            </a:r>
            <a:r>
              <a:rPr lang="ru-RU" u="sng" dirty="0" smtClean="0">
                <a:hlinkClick r:id="rId2" tooltip="След матрицы"/>
              </a:rPr>
              <a:t> </a:t>
            </a:r>
            <a:r>
              <a:rPr lang="ru-RU" u="sng" dirty="0" err="1" smtClean="0">
                <a:hlinkClick r:id="rId2" tooltip="След матрицы"/>
              </a:rPr>
              <a:t>матриц</a:t>
            </a:r>
            <a:r>
              <a:rPr lang="ru-RU" u="sng" dirty="0" err="1" smtClean="0"/>
              <a:t>і</a:t>
            </a:r>
            <a:r>
              <a:rPr lang="ru-RU" dirty="0"/>
              <a:t> — </a:t>
            </a:r>
            <a:r>
              <a:rPr lang="ru-RU" dirty="0" err="1" smtClean="0"/>
              <a:t>частковий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згортки</a:t>
            </a:r>
            <a:r>
              <a:rPr lang="ru-RU" dirty="0" smtClean="0"/>
              <a:t> </a:t>
            </a:r>
            <a:r>
              <a:rPr lang="ru-RU" dirty="0"/>
              <a:t>тензора с </a:t>
            </a:r>
            <a:r>
              <a:rPr lang="ru-RU" dirty="0" smtClean="0"/>
              <a:t>собою.</a:t>
            </a:r>
          </a:p>
          <a:p>
            <a:r>
              <a:rPr lang="ru-RU" u="sng" dirty="0" err="1" smtClean="0">
                <a:hlinkClick r:id="rId3" tooltip="Свёртка тензора"/>
              </a:rPr>
              <a:t>Згортка</a:t>
            </a:r>
            <a:r>
              <a:rPr lang="ru-RU" u="sng" dirty="0" smtClean="0">
                <a:hlinkClick r:id="rId3" tooltip="Свёртка тензора"/>
              </a:rPr>
              <a:t> </a:t>
            </a:r>
            <a:r>
              <a:rPr lang="ru-RU" u="sng" dirty="0" err="1" smtClean="0">
                <a:hlinkClick r:id="rId3" tooltip="Свёртка тензора"/>
              </a:rPr>
              <a:t>двох</a:t>
            </a:r>
            <a:r>
              <a:rPr lang="ru-RU" u="sng" dirty="0" smtClean="0">
                <a:hlinkClick r:id="rId3" tooltip="Свёртка тензора"/>
              </a:rPr>
              <a:t> </a:t>
            </a:r>
            <a:r>
              <a:rPr lang="ru-RU" u="sng" dirty="0" err="1" smtClean="0">
                <a:hlinkClick r:id="rId3" tooltip="Свёртка тензора"/>
              </a:rPr>
              <a:t>чи</a:t>
            </a:r>
            <a:r>
              <a:rPr lang="ru-RU" u="sng" dirty="0" smtClean="0">
                <a:hlinkClick r:id="rId3" tooltip="Свёртка тензора"/>
              </a:rPr>
              <a:t> </a:t>
            </a:r>
            <a:r>
              <a:rPr lang="ru-RU" u="sng" dirty="0" err="1" smtClean="0">
                <a:hlinkClick r:id="rId3" tooltip="Свёртка тензора"/>
              </a:rPr>
              <a:t>декількох</a:t>
            </a:r>
            <a:r>
              <a:rPr lang="ru-RU" u="sng" dirty="0" smtClean="0">
                <a:hlinkClick r:id="rId3" tooltip="Свёртка тензора"/>
              </a:rPr>
              <a:t> </a:t>
            </a:r>
            <a:r>
              <a:rPr lang="ru-RU" u="sng" dirty="0" err="1" smtClean="0">
                <a:hlinkClick r:id="rId3" tooltip="Свёртка тензора"/>
              </a:rPr>
              <a:t>тензорів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4"/>
          <a:stretch>
            <a:fillRect/>
          </a:stretch>
        </p:blipFill>
        <p:spPr>
          <a:xfrm>
            <a:off x="4102965" y="3801269"/>
            <a:ext cx="2362489" cy="641422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5"/>
          <a:stretch>
            <a:fillRect/>
          </a:stretch>
        </p:blipFill>
        <p:spPr>
          <a:xfrm>
            <a:off x="4690918" y="5658426"/>
            <a:ext cx="2615046" cy="653473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39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Графічне подання тензорів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123" y="2435514"/>
            <a:ext cx="3094990" cy="400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074" y="2266084"/>
            <a:ext cx="3764107" cy="38391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3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Тензорні розкладання (ТД) розкладають тензорні дані у факторні матриці, тоді як тензорні мережі (ТНС) представляють тензори вищих порядків через взаємопов'язані тензори нижчого порядку. </a:t>
            </a:r>
            <a:endParaRPr lang="uk-UA" dirty="0" smtClean="0"/>
          </a:p>
          <a:p>
            <a:r>
              <a:rPr lang="uk-UA" dirty="0"/>
              <a:t>вони потенційно корисні для аналізу пов'язаних (пов'язаних) блок тензорів з мільйонами і навіть мільярдами ненульових записів, використовуючи </a:t>
            </a:r>
            <a:r>
              <a:rPr lang="en-US" dirty="0"/>
              <a:t>map</a:t>
            </a:r>
            <a:r>
              <a:rPr lang="uk-UA" dirty="0"/>
              <a:t>-</a:t>
            </a:r>
            <a:r>
              <a:rPr lang="en-US" dirty="0"/>
              <a:t>reduce</a:t>
            </a:r>
            <a:r>
              <a:rPr lang="uk-UA" dirty="0"/>
              <a:t> парадигму , а також розділяй та володій підходи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67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MapReduce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/>
              <a:t> </a:t>
            </a:r>
            <a:r>
              <a:rPr lang="uk-UA" dirty="0" smtClean="0"/>
              <a:t>це </a:t>
            </a:r>
            <a:r>
              <a:rPr lang="uk-UA" dirty="0"/>
              <a:t>модель розподілених обчислень, представлена ​​компанією </a:t>
            </a:r>
            <a:r>
              <a:rPr lang="en-GB" dirty="0"/>
              <a:t>Google, </a:t>
            </a:r>
            <a:r>
              <a:rPr lang="uk-UA" dirty="0"/>
              <a:t>яка використовується для паралельних обчислень над дуже великими, аж до декількох </a:t>
            </a:r>
            <a:r>
              <a:rPr lang="uk-UA" dirty="0" err="1" smtClean="0"/>
              <a:t>петабайт</a:t>
            </a:r>
            <a:r>
              <a:rPr lang="uk-UA" dirty="0" smtClean="0"/>
              <a:t>, </a:t>
            </a:r>
            <a:r>
              <a:rPr lang="uk-UA" dirty="0"/>
              <a:t>наборами даних в комп'ютерних кластерах. </a:t>
            </a:r>
            <a:endParaRPr lang="uk-UA" dirty="0" smtClean="0"/>
          </a:p>
          <a:p>
            <a:r>
              <a:rPr lang="en-GB" dirty="0" err="1" smtClean="0"/>
              <a:t>MapReduce</a:t>
            </a:r>
            <a:r>
              <a:rPr lang="en-GB" dirty="0" smtClean="0"/>
              <a:t> </a:t>
            </a:r>
            <a:r>
              <a:rPr lang="en-GB" dirty="0"/>
              <a:t>- </a:t>
            </a:r>
            <a:r>
              <a:rPr lang="uk-UA" dirty="0"/>
              <a:t>це </a:t>
            </a:r>
            <a:r>
              <a:rPr lang="uk-UA" dirty="0" err="1"/>
              <a:t>фреймворк</a:t>
            </a:r>
            <a:r>
              <a:rPr lang="uk-UA" dirty="0"/>
              <a:t> для обчислення деяких наборів розподілених задач з використанням великої кількості комп'ютерів (званих «</a:t>
            </a:r>
            <a:r>
              <a:rPr lang="uk-UA" dirty="0" err="1"/>
              <a:t>нодамі</a:t>
            </a:r>
            <a:r>
              <a:rPr lang="uk-UA" dirty="0"/>
              <a:t>»), що утворюють кластер. </a:t>
            </a:r>
            <a:endParaRPr lang="uk-UA" dirty="0" smtClean="0"/>
          </a:p>
          <a:p>
            <a:r>
              <a:rPr lang="uk-UA" dirty="0" smtClean="0"/>
              <a:t>Робота </a:t>
            </a:r>
            <a:r>
              <a:rPr lang="en-GB" dirty="0" err="1"/>
              <a:t>MapReduce</a:t>
            </a:r>
            <a:r>
              <a:rPr lang="en-GB" dirty="0"/>
              <a:t> </a:t>
            </a:r>
            <a:r>
              <a:rPr lang="uk-UA" dirty="0"/>
              <a:t>складається з двох кроків: </a:t>
            </a:r>
            <a:r>
              <a:rPr lang="en-GB" dirty="0"/>
              <a:t>Map </a:t>
            </a:r>
            <a:r>
              <a:rPr lang="uk-UA" dirty="0"/>
              <a:t>і </a:t>
            </a:r>
            <a:r>
              <a:rPr lang="en-GB" dirty="0"/>
              <a:t>Reduce, </a:t>
            </a:r>
            <a:r>
              <a:rPr lang="uk-UA" dirty="0"/>
              <a:t>названих так за аналогією з однойменними функціями вищого порядку, </a:t>
            </a:r>
            <a:r>
              <a:rPr lang="en-GB" dirty="0"/>
              <a:t>map </a:t>
            </a:r>
            <a:r>
              <a:rPr lang="uk-UA" dirty="0"/>
              <a:t>і </a:t>
            </a:r>
            <a:r>
              <a:rPr lang="en-GB" dirty="0"/>
              <a:t>reduce.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en-GB" dirty="0"/>
              <a:t>Map-</a:t>
            </a:r>
            <a:r>
              <a:rPr lang="uk-UA" dirty="0"/>
              <a:t>кроці відбувається попередня обробка вхідних даних. Для цього один з комп'ютерів (званий головним вузлом - </a:t>
            </a:r>
            <a:r>
              <a:rPr lang="en-GB" dirty="0"/>
              <a:t>master node) </a:t>
            </a:r>
            <a:r>
              <a:rPr lang="uk-UA" dirty="0"/>
              <a:t>отримує вхідні дані задачі, розділяє їх на частини і передає іншим комп'ютерам (робочим вузлам - </a:t>
            </a:r>
            <a:r>
              <a:rPr lang="en-GB" dirty="0"/>
              <a:t>worker node) </a:t>
            </a:r>
            <a:r>
              <a:rPr lang="uk-UA" dirty="0"/>
              <a:t>для попередньої обробки.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en-GB" dirty="0"/>
              <a:t>Reduce-</a:t>
            </a:r>
            <a:r>
              <a:rPr lang="uk-UA" dirty="0"/>
              <a:t>кроці відбувається згортка попередньо оброблених даних. Головний вузол отримує відповіді від робочих вузлів і на їх основі формує результат - рішення задачі, яка спочатку </a:t>
            </a:r>
            <a:r>
              <a:rPr lang="uk-UA" dirty="0" err="1"/>
              <a:t>формулювалася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про </a:t>
            </a:r>
            <a:r>
              <a:rPr lang="ru-RU" dirty="0" err="1" smtClean="0"/>
              <a:t>тензори</a:t>
            </a:r>
            <a:r>
              <a:rPr lang="ru-RU" dirty="0" smtClean="0"/>
              <a:t>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Тензорні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про </a:t>
            </a:r>
            <a:r>
              <a:rPr lang="ru-RU" dirty="0" err="1" smtClean="0"/>
              <a:t>тензорну</a:t>
            </a:r>
            <a:r>
              <a:rPr lang="ru-RU" dirty="0" smtClean="0"/>
              <a:t> </a:t>
            </a:r>
            <a:r>
              <a:rPr lang="ru-RU" dirty="0" err="1" smtClean="0"/>
              <a:t>декомпозицію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33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  <a:r>
              <a:rPr lang="ru-RU" altLang="ru-RU" sz="4000" i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14400" y="1874981"/>
            <a:ext cx="10926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вищого порядку, яка використовується в багатьох мовах програмування, яка застосовує цю функцію до кожного елементу списку, повертаючи список результатів.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розгляді в функціональній формі вона часто називається «застосувати-ко-всім».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якщо визначити функцію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square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наступним чином: </a:t>
            </a:r>
          </a:p>
          <a:p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square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x * x то виклик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square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[1,2,3,4,5] поверне список [1,4,9,16,25], так як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застосує функцію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square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елементу, збираючи результати в тому ж порядку </a:t>
            </a:r>
            <a:r>
              <a:rPr lang="uk-UA" alt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90100"/>
            <a:ext cx="7120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50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Згортка</a:t>
            </a:r>
            <a:r>
              <a:rPr lang="ru-RU" altLang="ru-RU" b="1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списку</a:t>
            </a:r>
            <a:r>
              <a:rPr lang="ru-RU" altLang="ru-RU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616027"/>
            <a:ext cx="10698018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(</a:t>
            </a:r>
            <a:r>
              <a:rPr lang="uk-UA" sz="1600" dirty="0" err="1"/>
              <a:t>Англ</a:t>
            </a:r>
            <a:r>
              <a:rPr lang="uk-UA" sz="1600" dirty="0"/>
              <a:t>. </a:t>
            </a:r>
            <a:r>
              <a:rPr lang="en-GB" sz="1600" dirty="0"/>
              <a:t>Folding, </a:t>
            </a:r>
            <a:r>
              <a:rPr lang="uk-UA" sz="1600" dirty="0"/>
              <a:t>також відома як </a:t>
            </a:r>
            <a:r>
              <a:rPr lang="en-GB" sz="1600" dirty="0"/>
              <a:t>reduce, accumulate) </a:t>
            </a:r>
            <a:r>
              <a:rPr lang="uk-UA" sz="1600" dirty="0"/>
              <a:t>в програмуванні - функція вищого порядку, яка виробляє перетворення структури даних до єдиного атомарному значенню за допомогою заданої функції.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Операція </a:t>
            </a:r>
            <a:r>
              <a:rPr lang="uk-UA" sz="1600" dirty="0"/>
              <a:t>згортки часто використовується в функціональному програмуванні при обробці списків.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Згортка </a:t>
            </a:r>
            <a:r>
              <a:rPr lang="uk-UA" sz="1600" dirty="0"/>
              <a:t>може бути узагальнена на довільний алгебраїчний тип даних за допомогою поняття </a:t>
            </a:r>
            <a:r>
              <a:rPr lang="uk-UA" sz="1600" dirty="0" err="1"/>
              <a:t>катаморфізма</a:t>
            </a:r>
            <a:r>
              <a:rPr lang="uk-UA" sz="1600" dirty="0"/>
              <a:t> [</a:t>
            </a:r>
            <a:r>
              <a:rPr lang="en-GB" sz="1600" dirty="0" err="1"/>
              <a:t>en</a:t>
            </a:r>
            <a:r>
              <a:rPr lang="en-GB" sz="1600" dirty="0"/>
              <a:t>] </a:t>
            </a:r>
            <a:r>
              <a:rPr lang="uk-UA" sz="1600" dirty="0"/>
              <a:t>з теорії категорій.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Функція </a:t>
            </a:r>
            <a:r>
              <a:rPr lang="uk-UA" sz="1600" dirty="0"/>
              <a:t>згортки зазвичай приймає три аргументи: що комбінує функцію </a:t>
            </a:r>
            <a:r>
              <a:rPr lang="en-GB" sz="1600" dirty="0"/>
              <a:t>f, </a:t>
            </a:r>
            <a:r>
              <a:rPr lang="uk-UA" sz="1600" dirty="0"/>
              <a:t>початкове значення </a:t>
            </a:r>
            <a:r>
              <a:rPr lang="en-GB" sz="1600" dirty="0"/>
              <a:t>start </a:t>
            </a:r>
            <a:r>
              <a:rPr lang="uk-UA" sz="1600" dirty="0"/>
              <a:t>і структуру даних </a:t>
            </a:r>
            <a:r>
              <a:rPr lang="en-GB" sz="1600" dirty="0" err="1"/>
              <a:t>seq</a:t>
            </a:r>
            <a:r>
              <a:rPr lang="en-GB" sz="1600" dirty="0"/>
              <a:t> (</a:t>
            </a:r>
            <a:r>
              <a:rPr lang="uk-UA" sz="1600" dirty="0"/>
              <a:t>далі буде розглядатися тільки згортка списків). Іноді функція згортки не приймає початкове значення, але вимагає непорожньої списку.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Нехай </a:t>
            </a:r>
            <a:r>
              <a:rPr lang="uk-UA" sz="1600" dirty="0"/>
              <a:t>потрібно знайти суму чисел списку (1 2 3 4 5), тобто значення виразу 1 + 2 + 3 + 4 + 5. Так як складання є асоціативним, порядок обчислення цього виразу не впливає на результат. Однак для довільної бінарної комбінує функції порядок обчислення може мати значення. Таким чином, для однозначного обчислення виразу потрібно задати порядок обчислень.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Можна </a:t>
            </a:r>
            <a:r>
              <a:rPr lang="uk-UA" sz="1600" dirty="0"/>
              <a:t>застосовувати комбінує функцію до першого елементу списку і результату рекурсивної обробки хвоста списку. У нашому прикладі отримаємо: 1+ (2+ (3+ (4+ (5+)))).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В </a:t>
            </a:r>
            <a:r>
              <a:rPr lang="uk-UA" sz="1600" dirty="0"/>
              <a:t>даному випадку перше застосування комбінує функції виконується на останніх елементів списку і рухається справа наліво, тому таку згортку називають </a:t>
            </a:r>
            <a:r>
              <a:rPr lang="uk-UA" sz="1600" dirty="0" err="1"/>
              <a:t>правоассоціатівной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lvl="0">
              <a:lnSpc>
                <a:spcPct val="100000"/>
              </a:lnSpc>
              <a:buNone/>
            </a:pPr>
            <a:r>
              <a:rPr lang="uk-UA" sz="1600" dirty="0" smtClean="0"/>
              <a:t>функцію </a:t>
            </a:r>
            <a:r>
              <a:rPr lang="uk-UA" sz="1600" dirty="0"/>
              <a:t>до результату рекурсивної обробки початку списку (весь список без останнього елемента) і останнього елемента. Тоді будемо обчислювати (((0 + 1) +2) +3 +) + 4 + 5. Таку згортку називають </a:t>
            </a:r>
            <a:r>
              <a:rPr lang="uk-UA" sz="1600" dirty="0" err="1"/>
              <a:t>левоассоціатівной</a:t>
            </a:r>
            <a:r>
              <a:rPr lang="uk-UA" sz="1600" dirty="0"/>
              <a:t>.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2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Тензорні мережі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Тензорна мережа націлена на те, щоб представити або </a:t>
            </a:r>
            <a:r>
              <a:rPr lang="uk-UA" dirty="0" err="1"/>
              <a:t>декомпозувати</a:t>
            </a:r>
            <a:r>
              <a:rPr lang="uk-UA" dirty="0"/>
              <a:t> тензор вищого порядку до набору тензорів нижчого порядку (як правило, 2-го (матриць) та 3-го порядку тензорів, званих </a:t>
            </a:r>
            <a:r>
              <a:rPr lang="uk-UA" dirty="0" err="1"/>
              <a:t>ядер</a:t>
            </a:r>
            <a:r>
              <a:rPr lang="uk-UA" dirty="0"/>
              <a:t> або компонентів), які мають </a:t>
            </a:r>
            <a:r>
              <a:rPr lang="uk-UA" dirty="0" err="1"/>
              <a:t>рідко</a:t>
            </a:r>
            <a:r>
              <a:rPr lang="uk-UA" dirty="0"/>
              <a:t> взаємопов'язані зв'язки. </a:t>
            </a:r>
            <a:endParaRPr lang="en-US" dirty="0" smtClean="0"/>
          </a:p>
          <a:p>
            <a:r>
              <a:rPr lang="uk-UA" dirty="0" smtClean="0"/>
              <a:t>Іншими </a:t>
            </a:r>
            <a:r>
              <a:rPr lang="uk-UA" dirty="0"/>
              <a:t>словами, на відміну від TD, TN являють собою розбиття тензорів даних на безліч </a:t>
            </a:r>
            <a:r>
              <a:rPr lang="uk-UA" dirty="0" err="1"/>
              <a:t>редко</a:t>
            </a:r>
            <a:r>
              <a:rPr lang="uk-UA" dirty="0"/>
              <a:t> (слабко) взаємопов'язаних тензорів нижчого рівня. </a:t>
            </a:r>
            <a:endParaRPr lang="en-US" dirty="0" smtClean="0"/>
          </a:p>
          <a:p>
            <a:r>
              <a:rPr lang="uk-UA" dirty="0" smtClean="0"/>
              <a:t>Нещодавно </a:t>
            </a:r>
            <a:r>
              <a:rPr lang="uk-UA" dirty="0"/>
              <a:t>прокляття розмірності тензорів вищого порядку було значно полегшено або навіть повністю </a:t>
            </a:r>
            <a:r>
              <a:rPr lang="uk-UA" dirty="0" err="1"/>
              <a:t>уникнуто</a:t>
            </a:r>
            <a:r>
              <a:rPr lang="uk-UA" dirty="0"/>
              <a:t> через поняття тензорних мереж (TN) [20], [21]. </a:t>
            </a:r>
            <a:endParaRPr lang="en-US" dirty="0" smtClean="0"/>
          </a:p>
          <a:p>
            <a:r>
              <a:rPr lang="uk-UA" dirty="0" smtClean="0"/>
              <a:t>ТН </a:t>
            </a:r>
            <a:r>
              <a:rPr lang="uk-UA" dirty="0"/>
              <a:t>може бути представлений набором вузлів, з'єднаних лініями. Лінії (</a:t>
            </a:r>
            <a:r>
              <a:rPr lang="uk-UA" dirty="0" err="1"/>
              <a:t>проводники</a:t>
            </a:r>
            <a:r>
              <a:rPr lang="uk-UA" dirty="0"/>
              <a:t>, гілки, краю), що з'єднують тензори між собою, відповідають контрактним режимам, тоді як лінії, які не йдуть від одного тензора до іншого, відповідають відкритим (фізичним) режимам в ТН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47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Ілюстрація 3 вимірної тензорної </a:t>
            </a:r>
            <a:r>
              <a:rPr lang="uk-UA" dirty="0" smtClean="0"/>
              <a:t>декомпозиції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3920" y="2114383"/>
            <a:ext cx="10515600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178" y="3123090"/>
            <a:ext cx="530352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37122" y="2017908"/>
            <a:ext cx="1004794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полягає в оцінці факторних матриць U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(n)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[u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(n)</a:t>
            </a:r>
            <a:r>
              <a:rPr kumimoji="0" lang="uk-UA" altLang="ru-RU" b="0" i="0" u="none" strike="noStrike" cap="none" normalizeH="0" baseline="-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(n)</a:t>
            </a:r>
            <a:r>
              <a:rPr kumimoji="0" lang="uk-UA" altLang="ru-RU" b="0" i="0" u="none" strike="noStrike" cap="none" normalizeH="0" baseline="-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,. . . ,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(n)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altLang="ru-RU" b="0" i="0" u="none" strike="noStrike" cap="none" normalizeH="0" baseline="-3000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∈ </a:t>
            </a:r>
            <a:r>
              <a:rPr kumimoji="0" lang="uk-UA" alt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kumimoji="0" lang="uk-UA" altLang="ru-RU" b="0" i="0" u="none" strike="noStrike" cap="none" normalizeH="0" baseline="3000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× </a:t>
            </a:r>
            <a:r>
              <a:rPr kumimoji="0" lang="uk-UA" altLang="ru-RU" b="0" i="0" u="none" strike="noStrike" cap="none" normalizeH="0" baseline="3000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(з бажаними різноманіттями або статистичними властивостями) та, можливо,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розрідженого ядра тензору G ∈ R</a:t>
            </a:r>
            <a:r>
              <a:rPr kumimoji="0" lang="uk-UA" altLang="ru-RU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J1 × J2 × J3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зазвичай з </a:t>
            </a:r>
            <a:r>
              <a:rPr kumimoji="0" lang="uk-UA" alt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&lt;&lt; </a:t>
            </a:r>
            <a:r>
              <a:rPr kumimoji="0" lang="uk-UA" alt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 =, 1, 2, 3).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 Попередньо обрані матриці коефіцієнтів у моделі Такер-3 можуть бути поглинені ядром тензора </a:t>
            </a:r>
            <a:endParaRPr kumimoji="0" lang="uk-UA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Рисунок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7105" y="2907190"/>
            <a:ext cx="271161" cy="34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63320" y="3074465"/>
            <a:ext cx="38819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це призводить до моделей Такер-1: </a:t>
            </a:r>
            <a:endParaRPr kumimoji="0" lang="uk-UA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205" y="3540272"/>
            <a:ext cx="2848870" cy="42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566" y="4067274"/>
            <a:ext cx="3052070" cy="5416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тензорних мереж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тензор </a:t>
            </a:r>
            <a:r>
              <a:rPr lang="uk-UA" dirty="0"/>
              <a:t>9-го </a:t>
            </a:r>
            <a:r>
              <a:rPr lang="uk-UA" dirty="0" smtClean="0"/>
              <a:t>порядку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uk-UA" dirty="0"/>
              <a:t>за різними типами тензорних мереж (ТНС): Тензорний потяг (TT), еквівалентний стану добутків матриць (MPS) (з відкритими граничними умовами (OBC)), </a:t>
            </a:r>
            <a:r>
              <a:rPr lang="uk-UA" dirty="0" err="1"/>
              <a:t>Projected</a:t>
            </a:r>
            <a:r>
              <a:rPr lang="uk-UA" dirty="0"/>
              <a:t> </a:t>
            </a:r>
            <a:r>
              <a:rPr lang="uk-UA" dirty="0" err="1"/>
              <a:t>State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Congled-Pair</a:t>
            </a:r>
            <a:r>
              <a:rPr lang="uk-UA" dirty="0"/>
              <a:t> (PEPS), також називається станами тензорних добутків </a:t>
            </a:r>
            <a:r>
              <a:rPr lang="uk-UA" dirty="0" err="1"/>
              <a:t>Tensor</a:t>
            </a:r>
            <a:r>
              <a:rPr lang="uk-UA" dirty="0"/>
              <a:t> </a:t>
            </a:r>
            <a:r>
              <a:rPr lang="uk-UA" dirty="0" err="1"/>
              <a:t>Product</a:t>
            </a:r>
            <a:r>
              <a:rPr lang="uk-UA" dirty="0"/>
              <a:t> </a:t>
            </a:r>
            <a:r>
              <a:rPr lang="uk-UA" dirty="0" err="1"/>
              <a:t>States</a:t>
            </a:r>
            <a:r>
              <a:rPr lang="uk-UA" dirty="0"/>
              <a:t> (TPS і </a:t>
            </a:r>
            <a:r>
              <a:rPr lang="uk-UA" dirty="0" err="1"/>
              <a:t>Hierarchical</a:t>
            </a:r>
            <a:r>
              <a:rPr lang="uk-UA" dirty="0"/>
              <a:t> </a:t>
            </a:r>
            <a:r>
              <a:rPr lang="uk-UA" dirty="0" err="1"/>
              <a:t>Tucker</a:t>
            </a:r>
            <a:r>
              <a:rPr lang="uk-UA" dirty="0"/>
              <a:t> (HT) розкладання, що еквівалентно </a:t>
            </a:r>
            <a:r>
              <a:rPr lang="uk-UA" dirty="0" err="1"/>
              <a:t>Tree-Tensor</a:t>
            </a:r>
            <a:r>
              <a:rPr lang="uk-UA" dirty="0"/>
              <a:t> </a:t>
            </a:r>
            <a:r>
              <a:rPr lang="uk-UA" dirty="0" err="1"/>
              <a:t>Network</a:t>
            </a:r>
            <a:r>
              <a:rPr lang="uk-UA" dirty="0"/>
              <a:t> </a:t>
            </a:r>
            <a:r>
              <a:rPr lang="uk-UA" dirty="0" err="1"/>
              <a:t>State</a:t>
            </a:r>
            <a:r>
              <a:rPr lang="uk-UA" dirty="0"/>
              <a:t> (TTNS). </a:t>
            </a:r>
            <a:endParaRPr lang="en-US" dirty="0" smtClean="0"/>
          </a:p>
          <a:p>
            <a:r>
              <a:rPr lang="uk-UA" dirty="0" smtClean="0"/>
              <a:t>Мета </a:t>
            </a:r>
            <a:r>
              <a:rPr lang="uk-UA" dirty="0"/>
              <a:t>- розкласти тензор високого порядку в </a:t>
            </a:r>
            <a:r>
              <a:rPr lang="uk-UA" dirty="0" err="1"/>
              <a:t>малонайманий</a:t>
            </a:r>
            <a:r>
              <a:rPr lang="uk-UA" dirty="0"/>
              <a:t> низький порядок і тензор низького рангу, як правило, тензорів 3-го та 4-го порядку, називаються ядрами.</a:t>
            </a: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304" y="2517457"/>
            <a:ext cx="1917787" cy="39199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33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тензорних скорочень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366" y="2302351"/>
            <a:ext cx="4769485" cy="33978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23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Край, що з'єднує два вузли, вказує на скорочення відповідних тензорів у пов'язаній парі </a:t>
            </a:r>
            <a:r>
              <a:rPr lang="uk-UA" dirty="0" smtClean="0"/>
              <a:t>режимів. </a:t>
            </a:r>
            <a:endParaRPr lang="en-US" dirty="0" smtClean="0"/>
          </a:p>
          <a:p>
            <a:r>
              <a:rPr lang="uk-UA" dirty="0" smtClean="0"/>
              <a:t>Кожна </a:t>
            </a:r>
            <a:r>
              <a:rPr lang="uk-UA" dirty="0"/>
              <a:t>вільна (</a:t>
            </a:r>
            <a:r>
              <a:rPr lang="uk-UA" dirty="0" err="1"/>
              <a:t>зависаюча</a:t>
            </a:r>
            <a:r>
              <a:rPr lang="uk-UA" dirty="0"/>
              <a:t>) границя відповідає режиму, який не є контрактом, і, отже, порядок всього тензора мережа визначається кількістю вільних краю (часто називаються фізичними показниками). </a:t>
            </a:r>
            <a:endParaRPr lang="en-US" dirty="0" smtClean="0"/>
          </a:p>
          <a:p>
            <a:r>
              <a:rPr lang="uk-UA" dirty="0" smtClean="0"/>
              <a:t>Тензорна </a:t>
            </a:r>
            <a:r>
              <a:rPr lang="uk-UA" dirty="0"/>
              <a:t>мережа може не містити ніяких петель, тобто будь-яких країв, що з'єднують вузол з самим собою</a:t>
            </a:r>
            <a:r>
              <a:rPr lang="uk-UA" dirty="0" smtClean="0"/>
              <a:t>..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41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/>
              <a:t>Тезорна</a:t>
            </a:r>
            <a:r>
              <a:rPr lang="uk-UA" b="1" dirty="0"/>
              <a:t> </a:t>
            </a:r>
            <a:r>
              <a:rPr lang="uk-UA" b="1" dirty="0" smtClean="0"/>
              <a:t>декомпозиція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модел</a:t>
            </a:r>
            <a:r>
              <a:rPr lang="uk-UA" dirty="0"/>
              <a:t>і</a:t>
            </a:r>
            <a:r>
              <a:rPr lang="uk-UA" dirty="0" smtClean="0"/>
              <a:t> </a:t>
            </a:r>
            <a:r>
              <a:rPr lang="uk-UA" dirty="0"/>
              <a:t>лінійного сліпого </a:t>
            </a:r>
            <a:r>
              <a:rPr lang="uk-UA" dirty="0" smtClean="0"/>
              <a:t>виділення </a:t>
            </a:r>
            <a:r>
              <a:rPr lang="uk-UA" dirty="0"/>
              <a:t>джерел (BSS) можуть бути представлені у вигляді обмежених задач </a:t>
            </a:r>
            <a:r>
              <a:rPr lang="uk-UA" dirty="0" err="1"/>
              <a:t>факторизації</a:t>
            </a:r>
            <a:r>
              <a:rPr lang="uk-UA" dirty="0"/>
              <a:t> матриць з відповідними обмеженнями, що накладаються на коефіцієнт матриці 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де </a:t>
            </a:r>
            <a:r>
              <a:rPr lang="uk-UA" dirty="0"/>
              <a:t>◦ позначає зовнішній добуток, Y = [</a:t>
            </a:r>
            <a:r>
              <a:rPr lang="uk-UA" dirty="0" err="1"/>
              <a:t>y</a:t>
            </a:r>
            <a:r>
              <a:rPr lang="uk-UA" baseline="-25000" dirty="0" err="1"/>
              <a:t>it</a:t>
            </a:r>
            <a:r>
              <a:rPr lang="uk-UA" dirty="0"/>
              <a:t>] ∈ R</a:t>
            </a:r>
            <a:r>
              <a:rPr lang="uk-UA" baseline="30000" dirty="0"/>
              <a:t>I × T</a:t>
            </a:r>
            <a:r>
              <a:rPr lang="uk-UA" dirty="0"/>
              <a:t> - відома матриця даних (представляє спостереження або вимірювання); E = [</a:t>
            </a:r>
            <a:r>
              <a:rPr lang="uk-UA" dirty="0" err="1"/>
              <a:t>e</a:t>
            </a:r>
            <a:r>
              <a:rPr lang="uk-UA" baseline="-25000" dirty="0" err="1"/>
              <a:t>it</a:t>
            </a:r>
            <a:r>
              <a:rPr lang="uk-UA" dirty="0"/>
              <a:t>] ∈ R</a:t>
            </a:r>
            <a:r>
              <a:rPr lang="uk-UA" baseline="30000" dirty="0"/>
              <a:t>I × T</a:t>
            </a:r>
            <a:r>
              <a:rPr lang="uk-UA" dirty="0"/>
              <a:t> - це помилки або шум, A = [</a:t>
            </a:r>
            <a:r>
              <a:rPr lang="uk-UA" dirty="0" err="1"/>
              <a:t>a</a:t>
            </a:r>
            <a:r>
              <a:rPr lang="uk-UA" baseline="-25000" dirty="0" err="1"/>
              <a:t>i</a:t>
            </a:r>
            <a:r>
              <a:rPr lang="uk-UA" baseline="-25000" dirty="0"/>
              <a:t> j</a:t>
            </a:r>
            <a:r>
              <a:rPr lang="uk-UA" dirty="0"/>
              <a:t>] = [a</a:t>
            </a:r>
            <a:r>
              <a:rPr lang="uk-UA" baseline="-25000" dirty="0"/>
              <a:t>1</a:t>
            </a:r>
            <a:r>
              <a:rPr lang="uk-UA" dirty="0"/>
              <a:t>, a</a:t>
            </a:r>
            <a:r>
              <a:rPr lang="uk-UA" baseline="-25000" dirty="0"/>
              <a:t>2</a:t>
            </a:r>
            <a:r>
              <a:rPr lang="uk-UA" dirty="0"/>
              <a:t>,. . . , </a:t>
            </a:r>
            <a:r>
              <a:rPr lang="uk-UA" dirty="0" err="1"/>
              <a:t>a</a:t>
            </a:r>
            <a:r>
              <a:rPr lang="uk-UA" baseline="-25000" dirty="0" err="1"/>
              <a:t>J</a:t>
            </a:r>
            <a:r>
              <a:rPr lang="uk-UA" dirty="0"/>
              <a:t>] ∈ R</a:t>
            </a:r>
            <a:r>
              <a:rPr lang="uk-UA" baseline="30000" dirty="0"/>
              <a:t>I × J</a:t>
            </a:r>
            <a:r>
              <a:rPr lang="uk-UA" dirty="0"/>
              <a:t> - це невідома основа (змішування) матриці з базисними векторами </a:t>
            </a:r>
            <a:r>
              <a:rPr lang="uk-UA" dirty="0" err="1"/>
              <a:t>a</a:t>
            </a:r>
            <a:r>
              <a:rPr lang="uk-UA" baseline="-25000" dirty="0" err="1"/>
              <a:t>j</a:t>
            </a:r>
            <a:r>
              <a:rPr lang="uk-UA" dirty="0"/>
              <a:t> ∈ R</a:t>
            </a:r>
            <a:r>
              <a:rPr lang="uk-UA" baseline="30000" dirty="0"/>
              <a:t>I</a:t>
            </a:r>
            <a:r>
              <a:rPr lang="uk-UA" dirty="0"/>
              <a:t> і J стовпчиків матриці B = [b</a:t>
            </a:r>
            <a:r>
              <a:rPr lang="uk-UA" baseline="-25000" dirty="0"/>
              <a:t>1</a:t>
            </a:r>
            <a:r>
              <a:rPr lang="uk-UA" dirty="0"/>
              <a:t>, b</a:t>
            </a:r>
            <a:r>
              <a:rPr lang="uk-UA" baseline="-25000" dirty="0"/>
              <a:t>2</a:t>
            </a:r>
            <a:r>
              <a:rPr lang="uk-UA" dirty="0"/>
              <a:t>,. . . , </a:t>
            </a:r>
            <a:r>
              <a:rPr lang="uk-UA" dirty="0" err="1"/>
              <a:t>b</a:t>
            </a:r>
            <a:r>
              <a:rPr lang="uk-UA" baseline="-25000" dirty="0" err="1"/>
              <a:t>J</a:t>
            </a:r>
            <a:r>
              <a:rPr lang="uk-UA" dirty="0"/>
              <a:t>] ∈ R</a:t>
            </a:r>
            <a:r>
              <a:rPr lang="uk-UA" baseline="30000" dirty="0"/>
              <a:t>T × J </a:t>
            </a:r>
            <a:r>
              <a:rPr lang="uk-UA" dirty="0"/>
              <a:t>є невідомими компонентами, латентні змінні або джерела </a:t>
            </a:r>
            <a:r>
              <a:rPr lang="uk-UA" dirty="0" err="1"/>
              <a:t>b</a:t>
            </a:r>
            <a:r>
              <a:rPr lang="uk-UA" baseline="-25000" dirty="0" err="1"/>
              <a:t>j</a:t>
            </a:r>
            <a:r>
              <a:rPr lang="uk-UA" dirty="0" smtClean="0"/>
              <a:t>.</a:t>
            </a:r>
          </a:p>
          <a:p>
            <a:r>
              <a:rPr lang="uk-UA" dirty="0" smtClean="0"/>
              <a:t>головна мета </a:t>
            </a:r>
            <a:r>
              <a:rPr lang="uk-UA" dirty="0"/>
              <a:t>BSS є однозначне оцінювання (незважаючи на неминучі масштабування та перестановку </a:t>
            </a:r>
            <a:r>
              <a:rPr lang="uk-UA" dirty="0" err="1"/>
              <a:t>неоднозначностей</a:t>
            </a:r>
            <a:r>
              <a:rPr lang="uk-UA" dirty="0"/>
              <a:t>), коефіцієнтів матриць А та В залежно від різних специфічних обмежень, що накладаються на вектори </a:t>
            </a:r>
            <a:r>
              <a:rPr lang="uk-UA" i="1" dirty="0" err="1"/>
              <a:t>b</a:t>
            </a:r>
            <a:r>
              <a:rPr lang="uk-UA" i="1" baseline="-25000" dirty="0" err="1"/>
              <a:t>j</a:t>
            </a:r>
            <a:r>
              <a:rPr lang="uk-UA" dirty="0"/>
              <a:t> та / або </a:t>
            </a:r>
            <a:r>
              <a:rPr lang="uk-UA" i="1" dirty="0" err="1"/>
              <a:t>a</a:t>
            </a:r>
            <a:r>
              <a:rPr lang="uk-UA" i="1" baseline="-25000" dirty="0" err="1"/>
              <a:t>j</a:t>
            </a:r>
            <a:r>
              <a:rPr lang="uk-UA" dirty="0"/>
              <a:t>, такі як взаємна статистична незалежність (ICA), роздільна здатність (SCA), гладкість (</a:t>
            </a:r>
            <a:r>
              <a:rPr lang="uk-UA" dirty="0" err="1"/>
              <a:t>SmoCA</a:t>
            </a:r>
            <a:r>
              <a:rPr lang="uk-UA" dirty="0"/>
              <a:t>), </a:t>
            </a:r>
            <a:r>
              <a:rPr lang="uk-UA" dirty="0" err="1"/>
              <a:t>неотрицательность</a:t>
            </a:r>
            <a:r>
              <a:rPr lang="uk-UA" dirty="0"/>
              <a:t> (NMF) або ортогональність (PCA / SVD), </a:t>
            </a:r>
            <a:r>
              <a:rPr lang="uk-UA" dirty="0" err="1"/>
              <a:t>некорреляція</a:t>
            </a:r>
            <a:r>
              <a:rPr lang="uk-UA" dirty="0"/>
              <a:t> і т. Д.</a:t>
            </a:r>
            <a:endParaRPr lang="uk-UA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067" y="2572529"/>
            <a:ext cx="4668520" cy="7893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6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Сингулярні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Є дійсна матриця А (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 panose="05050102010706020507" pitchFamily="18" charset="2"/>
              </a:rPr>
              <a:t>n</a:t>
            </a:r>
            <a:r>
              <a:rPr lang="uk-UA" dirty="0" smtClean="0"/>
              <a:t>)</a:t>
            </a:r>
            <a:r>
              <a:rPr lang="en-US" dirty="0" smtClean="0"/>
              <a:t>, </a:t>
            </a:r>
            <a:r>
              <a:rPr lang="uk-UA" dirty="0" smtClean="0"/>
              <a:t>тоді можна знайти дві дійсні </a:t>
            </a:r>
            <a:r>
              <a:rPr lang="uk-UA" dirty="0" err="1" smtClean="0"/>
              <a:t>ортагональні</a:t>
            </a:r>
            <a:r>
              <a:rPr lang="uk-UA" dirty="0" smtClean="0"/>
              <a:t> матриці (</a:t>
            </a:r>
            <a:r>
              <a:rPr lang="en-US" dirty="0" smtClean="0"/>
              <a:t>U, V</a:t>
            </a:r>
            <a:r>
              <a:rPr lang="uk-UA" dirty="0" smtClean="0"/>
              <a:t>)</a:t>
            </a:r>
            <a:r>
              <a:rPr lang="en-US" dirty="0" smtClean="0"/>
              <a:t> </a:t>
            </a:r>
            <a:r>
              <a:rPr lang="uk-UA" dirty="0" smtClean="0"/>
              <a:t>розміру </a:t>
            </a:r>
            <a:r>
              <a:rPr lang="en-US" dirty="0" err="1"/>
              <a:t>n</a:t>
            </a:r>
            <a:r>
              <a:rPr lang="en-US" dirty="0" err="1">
                <a:sym typeface="Symbol" panose="05050102010706020507" pitchFamily="18" charset="2"/>
              </a:rPr>
              <a:t></a:t>
            </a:r>
            <a:r>
              <a:rPr lang="en-US" dirty="0" err="1" smtClean="0">
                <a:sym typeface="Symbol" panose="05050102010706020507" pitchFamily="18" charset="2"/>
              </a:rPr>
              <a:t>n</a:t>
            </a:r>
            <a:r>
              <a:rPr lang="uk-UA" dirty="0" smtClean="0">
                <a:sym typeface="Symbol" panose="05050102010706020507" pitchFamily="18" charset="2"/>
              </a:rPr>
              <a:t> такі, що </a:t>
            </a:r>
            <a:r>
              <a:rPr lang="en-US" dirty="0" smtClean="0">
                <a:sym typeface="Symbol" panose="05050102010706020507" pitchFamily="18" charset="2"/>
              </a:rPr>
              <a:t>UTAV </a:t>
            </a:r>
            <a:r>
              <a:rPr lang="uk-UA" dirty="0" smtClean="0">
                <a:sym typeface="Symbol" panose="05050102010706020507" pitchFamily="18" charset="2"/>
              </a:rPr>
              <a:t>є діагональною матрицею </a:t>
            </a:r>
            <a:r>
              <a:rPr lang="en-US" dirty="0" smtClean="0">
                <a:sym typeface="Symbol" panose="05050102010706020507" pitchFamily="18" charset="2"/>
              </a:rPr>
              <a:t>D. </a:t>
            </a:r>
            <a:r>
              <a:rPr lang="uk-UA" dirty="0" smtClean="0">
                <a:sym typeface="Symbol" panose="05050102010706020507" pitchFamily="18" charset="2"/>
              </a:rPr>
              <a:t>Матриці </a:t>
            </a:r>
            <a:r>
              <a:rPr lang="en-US" dirty="0"/>
              <a:t>U, </a:t>
            </a:r>
            <a:r>
              <a:rPr lang="en-US" dirty="0" smtClean="0"/>
              <a:t>V</a:t>
            </a:r>
            <a:r>
              <a:rPr lang="uk-UA" dirty="0" smtClean="0"/>
              <a:t> можуть бути обрані так, щоб діагональні елементи мали вигляд </a:t>
            </a:r>
          </a:p>
          <a:p>
            <a:pPr marL="0" indent="0" algn="ctr">
              <a:buNone/>
            </a:pPr>
            <a:r>
              <a:rPr lang="uk-UA" dirty="0" smtClean="0">
                <a:sym typeface="Symbol" panose="05050102010706020507" pitchFamily="18" charset="2"/>
              </a:rPr>
              <a:t>1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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2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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…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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</a:t>
            </a:r>
            <a:r>
              <a:rPr lang="en-US" dirty="0" smtClean="0">
                <a:sym typeface="Symbol" panose="05050102010706020507" pitchFamily="18" charset="2"/>
              </a:rPr>
              <a:t>r  r+1 = …. = n = 0</a:t>
            </a:r>
          </a:p>
          <a:p>
            <a:pPr marL="0" indent="0" algn="just">
              <a:buNone/>
            </a:pPr>
            <a:r>
              <a:rPr lang="uk-UA" dirty="0" smtClean="0">
                <a:sym typeface="Symbol" panose="05050102010706020507" pitchFamily="18" charset="2"/>
              </a:rPr>
              <a:t>де </a:t>
            </a:r>
            <a:r>
              <a:rPr lang="en-US" dirty="0" smtClean="0">
                <a:sym typeface="Symbol" panose="05050102010706020507" pitchFamily="18" charset="2"/>
              </a:rPr>
              <a:t>r – </a:t>
            </a:r>
            <a:r>
              <a:rPr lang="uk-UA" dirty="0" smtClean="0">
                <a:sym typeface="Symbol" panose="05050102010706020507" pitchFamily="18" charset="2"/>
              </a:rPr>
              <a:t>ранг матриці А. Зокрема, якщо А невироджена, то</a:t>
            </a:r>
          </a:p>
          <a:p>
            <a:pPr marL="0" indent="0" algn="ctr">
              <a:buNone/>
            </a:pPr>
            <a:r>
              <a:rPr lang="uk-UA" dirty="0">
                <a:sym typeface="Symbol" panose="05050102010706020507" pitchFamily="18" charset="2"/>
              </a:rPr>
              <a:t>1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uk-UA" dirty="0">
                <a:sym typeface="Symbol" panose="05050102010706020507" pitchFamily="18" charset="2"/>
              </a:rPr>
              <a:t>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uk-UA" dirty="0">
                <a:sym typeface="Symbol" panose="05050102010706020507" pitchFamily="18" charset="2"/>
              </a:rPr>
              <a:t>2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uk-UA" dirty="0">
                <a:sym typeface="Symbol" panose="05050102010706020507" pitchFamily="18" charset="2"/>
              </a:rPr>
              <a:t>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uk-UA" dirty="0">
                <a:sym typeface="Symbol" panose="05050102010706020507" pitchFamily="18" charset="2"/>
              </a:rPr>
              <a:t>…</a:t>
            </a:r>
            <a:r>
              <a:rPr lang="en-US" dirty="0">
                <a:sym typeface="Symbol" panose="05050102010706020507" pitchFamily="18" charset="2"/>
              </a:rPr>
              <a:t> </a:t>
            </a:r>
            <a:r>
              <a:rPr lang="uk-UA" dirty="0" smtClean="0">
                <a:sym typeface="Symbol" panose="05050102010706020507" pitchFamily="18" charset="2"/>
              </a:rPr>
              <a:t></a:t>
            </a:r>
            <a:r>
              <a:rPr lang="en-US" dirty="0" smtClean="0">
                <a:sym typeface="Symbol" panose="05050102010706020507" pitchFamily="18" charset="2"/>
              </a:rPr>
              <a:t>n&gt;0</a:t>
            </a:r>
            <a:endParaRPr lang="uk-UA" dirty="0" smtClean="0">
              <a:sym typeface="Symbol" panose="05050102010706020507" pitchFamily="18" charset="2"/>
            </a:endParaRPr>
          </a:p>
          <a:p>
            <a:pPr marL="0" indent="0" algn="just">
              <a:buNone/>
            </a:pPr>
            <a:r>
              <a:rPr lang="uk-UA" dirty="0" smtClean="0">
                <a:sym typeface="Symbol" panose="05050102010706020507" pitchFamily="18" charset="2"/>
              </a:rPr>
              <a:t>Числа </a:t>
            </a:r>
            <a:r>
              <a:rPr lang="uk-UA" dirty="0">
                <a:sym typeface="Symbol" panose="05050102010706020507" pitchFamily="18" charset="2"/>
              </a:rPr>
              <a:t></a:t>
            </a:r>
            <a:r>
              <a:rPr lang="uk-UA" dirty="0" smtClean="0">
                <a:sym typeface="Symbol" panose="05050102010706020507" pitchFamily="18" charset="2"/>
              </a:rPr>
              <a:t>1, 2,…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uk-UA" dirty="0" smtClean="0">
                <a:sym typeface="Symbol" panose="05050102010706020507" pitchFamily="18" charset="2"/>
              </a:rPr>
              <a:t>, </a:t>
            </a:r>
            <a:r>
              <a:rPr lang="en-US" dirty="0" smtClean="0">
                <a:sym typeface="Symbol" panose="05050102010706020507" pitchFamily="18" charset="2"/>
              </a:rPr>
              <a:t>n</a:t>
            </a:r>
            <a:r>
              <a:rPr lang="uk-UA" dirty="0" smtClean="0">
                <a:sym typeface="Symbol" panose="05050102010706020507" pitchFamily="18" charset="2"/>
              </a:rPr>
              <a:t> носять назву сингулярних чисел матриці А. Вони є </a:t>
            </a:r>
            <a:r>
              <a:rPr lang="uk-UA" dirty="0" err="1" smtClean="0">
                <a:sym typeface="Symbol" panose="05050102010706020507" pitchFamily="18" charset="2"/>
              </a:rPr>
              <a:t>ненегативні</a:t>
            </a:r>
            <a:r>
              <a:rPr lang="uk-UA" dirty="0" smtClean="0">
                <a:sym typeface="Symbol" panose="05050102010706020507" pitchFamily="18" charset="2"/>
              </a:rPr>
              <a:t> квадратні корені з власних значень </a:t>
            </a:r>
            <a:r>
              <a:rPr lang="uk-UA" dirty="0" err="1" smtClean="0">
                <a:sym typeface="Symbol" panose="05050102010706020507" pitchFamily="18" charset="2"/>
              </a:rPr>
              <a:t>симметричної</a:t>
            </a:r>
            <a:r>
              <a:rPr lang="uk-UA" dirty="0" smtClean="0">
                <a:sym typeface="Symbol" panose="05050102010706020507" pitchFamily="18" charset="2"/>
              </a:rPr>
              <a:t> матриці ААТ, де АТ – транспонована матриця до матриці АТ.</a:t>
            </a:r>
            <a:endParaRPr lang="en-US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89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Сингулярний</a:t>
            </a:r>
            <a:r>
              <a:rPr lang="ru-RU" b="1" dirty="0" smtClean="0"/>
              <a:t> </a:t>
            </a:r>
            <a:r>
              <a:rPr lang="ru-RU" b="1" dirty="0" err="1" smtClean="0"/>
              <a:t>розклад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матриці</a:t>
            </a:r>
            <a:r>
              <a:rPr lang="ru-RU" dirty="0" smtClean="0"/>
              <a:t> </a:t>
            </a:r>
            <a:r>
              <a:rPr lang="en-US" dirty="0"/>
              <a:t>M</a:t>
            </a:r>
            <a:r>
              <a:rPr lang="ru-RU" dirty="0"/>
              <a:t> </a:t>
            </a:r>
            <a:r>
              <a:rPr lang="ru-RU" dirty="0" smtClean="0"/>
              <a:t>порядку 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</a:t>
            </a:r>
            <a:r>
              <a:rPr lang="en-US" dirty="0" err="1"/>
              <a:t>n</a:t>
            </a:r>
            <a:r>
              <a:rPr lang="ru-RU" dirty="0"/>
              <a:t> </a:t>
            </a:r>
            <a:r>
              <a:rPr lang="ru-RU" dirty="0" smtClean="0"/>
              <a:t>є </a:t>
            </a:r>
            <a:r>
              <a:rPr lang="ru-RU" dirty="0" err="1" smtClean="0"/>
              <a:t>розклад</a:t>
            </a:r>
            <a:r>
              <a:rPr lang="ru-RU" dirty="0" smtClean="0"/>
              <a:t> виду </a:t>
            </a:r>
          </a:p>
          <a:p>
            <a:pPr marL="0" indent="0" algn="ctr">
              <a:buNone/>
            </a:pPr>
            <a:r>
              <a:rPr lang="en-US" dirty="0" smtClean="0"/>
              <a:t>M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en-US" dirty="0"/>
              <a:t>U</a:t>
            </a:r>
            <a:r>
              <a:rPr lang="en-US" dirty="0">
                <a:sym typeface="Symbol" panose="05050102010706020507" pitchFamily="18" charset="2"/>
              </a:rPr>
              <a:t></a:t>
            </a:r>
            <a:r>
              <a:rPr lang="en-US" dirty="0"/>
              <a:t>V</a:t>
            </a:r>
            <a:r>
              <a:rPr lang="ru-RU" dirty="0"/>
              <a:t>*,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де </a:t>
            </a:r>
            <a:r>
              <a:rPr lang="ru-RU" dirty="0">
                <a:sym typeface="Symbol" panose="05050102010706020507" pitchFamily="18" charset="2"/>
              </a:rPr>
              <a:t></a:t>
            </a:r>
            <a:r>
              <a:rPr lang="ru-RU" dirty="0"/>
              <a:t> — </a:t>
            </a:r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</a:t>
            </a:r>
            <a:r>
              <a:rPr lang="en-US" dirty="0" err="1"/>
              <a:t>n</a:t>
            </a:r>
            <a:r>
              <a:rPr lang="ru-RU" dirty="0"/>
              <a:t> с </a:t>
            </a:r>
            <a:r>
              <a:rPr lang="ru-RU" dirty="0" err="1" smtClean="0"/>
              <a:t>ненегативними</a:t>
            </a:r>
            <a:r>
              <a:rPr lang="ru-RU" dirty="0" smtClean="0"/>
              <a:t> </a:t>
            </a:r>
            <a:r>
              <a:rPr lang="ru-RU" dirty="0" err="1" smtClean="0"/>
              <a:t>елементами</a:t>
            </a:r>
            <a:r>
              <a:rPr lang="ru-RU" dirty="0"/>
              <a:t>, у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на </a:t>
            </a:r>
            <a:r>
              <a:rPr lang="ru-RU" dirty="0" err="1" smtClean="0"/>
              <a:t>головній</a:t>
            </a:r>
            <a:r>
              <a:rPr lang="ru-RU" dirty="0" smtClean="0"/>
              <a:t> </a:t>
            </a:r>
            <a:r>
              <a:rPr lang="ru-RU" dirty="0" err="1" smtClean="0"/>
              <a:t>диагоналі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сингулярні</a:t>
            </a:r>
            <a:r>
              <a:rPr lang="ru-RU" dirty="0" smtClean="0"/>
              <a:t> </a:t>
            </a:r>
            <a:r>
              <a:rPr lang="ru-RU" dirty="0"/>
              <a:t>числа (а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/>
              <a:t>элементы, </a:t>
            </a:r>
            <a:r>
              <a:rPr lang="ru-RU" dirty="0" err="1" smtClean="0"/>
              <a:t>що</a:t>
            </a:r>
            <a:r>
              <a:rPr lang="ru-RU" dirty="0" smtClean="0"/>
              <a:t> не лежать на </a:t>
            </a:r>
            <a:r>
              <a:rPr lang="ru-RU" dirty="0" err="1" smtClean="0"/>
              <a:t>головній</a:t>
            </a:r>
            <a:r>
              <a:rPr lang="ru-RU" dirty="0" smtClean="0"/>
              <a:t> </a:t>
            </a:r>
            <a:r>
              <a:rPr lang="ru-RU" dirty="0" err="1" smtClean="0"/>
              <a:t>диагоналі</a:t>
            </a:r>
            <a:r>
              <a:rPr lang="ru-RU" dirty="0" smtClean="0"/>
              <a:t>, є </a:t>
            </a:r>
            <a:r>
              <a:rPr lang="ru-RU" dirty="0" err="1" smtClean="0"/>
              <a:t>нульовими</a:t>
            </a:r>
            <a:r>
              <a:rPr lang="ru-RU" dirty="0"/>
              <a:t>), а </a:t>
            </a:r>
            <a:r>
              <a:rPr lang="ru-RU" dirty="0" err="1" smtClean="0"/>
              <a:t>матриці</a:t>
            </a:r>
            <a:r>
              <a:rPr lang="ru-RU" dirty="0" smtClean="0"/>
              <a:t> </a:t>
            </a:r>
            <a:r>
              <a:rPr lang="en-US" dirty="0"/>
              <a:t>U</a:t>
            </a:r>
            <a:r>
              <a:rPr lang="ru-RU" dirty="0"/>
              <a:t> (</a:t>
            </a:r>
            <a:r>
              <a:rPr lang="ru-RU" dirty="0" smtClean="0"/>
              <a:t>порядку </a:t>
            </a:r>
            <a:r>
              <a:rPr lang="en-US" dirty="0"/>
              <a:t>m</a:t>
            </a:r>
            <a:r>
              <a:rPr lang="ru-RU" dirty="0"/>
              <a:t>) и </a:t>
            </a:r>
            <a:r>
              <a:rPr lang="en-US" dirty="0"/>
              <a:t>V</a:t>
            </a:r>
            <a:r>
              <a:rPr lang="ru-RU" dirty="0"/>
              <a:t> (</a:t>
            </a:r>
            <a:r>
              <a:rPr lang="ru-RU" dirty="0" smtClean="0"/>
              <a:t>порядку </a:t>
            </a:r>
            <a:r>
              <a:rPr lang="en-US" dirty="0"/>
              <a:t>n</a:t>
            </a:r>
            <a:r>
              <a:rPr lang="ru-RU" dirty="0"/>
              <a:t>)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2" tooltip="Унитарная матрица"/>
              </a:rPr>
              <a:t>унітарн</a:t>
            </a:r>
            <a:r>
              <a:rPr lang="ru-RU" u="sng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матриці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з </a:t>
            </a:r>
            <a:r>
              <a:rPr lang="ru-RU" dirty="0" err="1" smtClean="0"/>
              <a:t>лівих</a:t>
            </a:r>
            <a:r>
              <a:rPr lang="ru-RU" dirty="0" smtClean="0"/>
              <a:t> та </a:t>
            </a:r>
            <a:r>
              <a:rPr lang="ru-RU" dirty="0" err="1" smtClean="0"/>
              <a:t>правих</a:t>
            </a:r>
            <a:r>
              <a:rPr lang="ru-RU" dirty="0" smtClean="0"/>
              <a:t> </a:t>
            </a:r>
            <a:r>
              <a:rPr lang="ru-RU" dirty="0" err="1" smtClean="0"/>
              <a:t>сингулярних</a:t>
            </a:r>
            <a:r>
              <a:rPr lang="ru-RU" dirty="0" smtClean="0"/>
              <a:t> </a:t>
            </a:r>
            <a:r>
              <a:rPr lang="ru-RU" dirty="0" err="1" smtClean="0"/>
              <a:t>векторів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/>
              <a:t>(а </a:t>
            </a:r>
            <a:r>
              <a:rPr lang="en-US" dirty="0"/>
              <a:t>V</a:t>
            </a:r>
            <a:r>
              <a:rPr lang="ru-RU" dirty="0"/>
              <a:t>*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u="sng" dirty="0" smtClean="0">
                <a:hlinkClick r:id="rId3" tooltip="Сопряжённо-транспонированная матрица"/>
              </a:rPr>
              <a:t>спряжено-</a:t>
            </a:r>
            <a:r>
              <a:rPr lang="ru-RU" u="sng" dirty="0" err="1" smtClean="0">
                <a:hlinkClick r:id="rId3" tooltip="Сопряжённо-транспонированная матрица"/>
              </a:rPr>
              <a:t>транспонована</a:t>
            </a:r>
            <a:r>
              <a:rPr lang="ru-RU" u="sng" dirty="0" smtClean="0">
                <a:hlinkClick r:id="rId3" tooltip="Сопряжённо-транспонированная матрица"/>
              </a:rPr>
              <a:t> </a:t>
            </a:r>
            <a:r>
              <a:rPr lang="ru-RU" u="sng" dirty="0" err="1" smtClean="0">
                <a:hlinkClick r:id="rId3" tooltip="Сопряжённо-транспонированная матрица"/>
              </a:rPr>
              <a:t>матриц</a:t>
            </a:r>
            <a:r>
              <a:rPr lang="ru-RU" u="sng" dirty="0" err="1" smtClean="0"/>
              <a:t>я</a:t>
            </a:r>
            <a:r>
              <a:rPr lang="ru-RU" dirty="0" smtClean="0"/>
              <a:t> </a:t>
            </a:r>
            <a:r>
              <a:rPr lang="ru-RU" dirty="0"/>
              <a:t>к </a:t>
            </a:r>
            <a:r>
              <a:rPr lang="en-US" dirty="0"/>
              <a:t>V</a:t>
            </a:r>
            <a:r>
              <a:rPr lang="ru-RU" dirty="0"/>
              <a:t>).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36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Поняття про тензори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Введено Ейнштейном у 1916.</a:t>
            </a:r>
          </a:p>
          <a:p>
            <a:r>
              <a:rPr lang="uk-UA" dirty="0" smtClean="0"/>
              <a:t>Так він назвав функції, які при зміні системи координат перетворюються за лінійним законом</a:t>
            </a:r>
          </a:p>
          <a:p>
            <a:r>
              <a:rPr lang="uk-UA" dirty="0" smtClean="0"/>
              <a:t>Воно стало закономірним розвитком уявлень про простір</a:t>
            </a:r>
          </a:p>
          <a:p>
            <a:r>
              <a:rPr lang="uk-UA" dirty="0" smtClean="0"/>
              <a:t>Основою став пошук </a:t>
            </a:r>
            <a:r>
              <a:rPr lang="uk-UA" dirty="0" err="1" smtClean="0"/>
              <a:t>властивостів</a:t>
            </a:r>
            <a:r>
              <a:rPr lang="uk-UA" dirty="0" smtClean="0"/>
              <a:t> об'єктів, які є інваріантними при перетворенні простору</a:t>
            </a:r>
          </a:p>
          <a:p>
            <a:r>
              <a:rPr lang="uk-UA" dirty="0" smtClean="0"/>
              <a:t>якщо пряма лінія у </a:t>
            </a:r>
            <a:r>
              <a:rPr lang="uk-UA" dirty="0" err="1" smtClean="0"/>
              <a:t>Римановому</a:t>
            </a:r>
            <a:r>
              <a:rPr lang="uk-UA" dirty="0" smtClean="0"/>
              <a:t> просторі або просторі </a:t>
            </a:r>
            <a:r>
              <a:rPr lang="uk-UA" dirty="0" err="1" smtClean="0"/>
              <a:t>Лобачевського</a:t>
            </a:r>
            <a:r>
              <a:rPr lang="uk-UA" dirty="0" smtClean="0"/>
              <a:t> (геодезичні лінії – модель двомірного </a:t>
            </a:r>
            <a:r>
              <a:rPr lang="uk-UA" dirty="0" err="1" smtClean="0"/>
              <a:t>риманового</a:t>
            </a:r>
            <a:r>
              <a:rPr lang="uk-UA" dirty="0" smtClean="0"/>
              <a:t> простору) є кривою у Евклідовому</a:t>
            </a:r>
          </a:p>
          <a:p>
            <a:r>
              <a:rPr lang="uk-UA" dirty="0" smtClean="0"/>
              <a:t>Таким чином, простір є множина точок, які з'єднані зв'язками, тобто мають певну структуру</a:t>
            </a:r>
          </a:p>
          <a:p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Застосування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Сингулярний</a:t>
            </a:r>
            <a:r>
              <a:rPr lang="ru-RU" dirty="0" smtClean="0"/>
              <a:t> </a:t>
            </a:r>
            <a:r>
              <a:rPr lang="ru-RU" dirty="0" err="1" smtClean="0"/>
              <a:t>розклад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використаний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 smtClean="0"/>
              <a:t>знаходження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2" tooltip="Псевдообратная матрица"/>
              </a:rPr>
              <a:t>псевдозворотних</a:t>
            </a:r>
            <a:r>
              <a:rPr lang="ru-RU" u="sng" dirty="0" smtClean="0">
                <a:hlinkClick r:id="rId2" tooltip="Псевдообратная матрица"/>
              </a:rPr>
              <a:t> </a:t>
            </a:r>
            <a:r>
              <a:rPr lang="ru-RU" u="sng" dirty="0" err="1" smtClean="0">
                <a:hlinkClick r:id="rId2" tooltip="Псевдообратная матрица"/>
              </a:rPr>
              <a:t>матриц</a:t>
            </a:r>
            <a:r>
              <a:rPr lang="ru-RU" u="sng" dirty="0" err="1" smtClean="0"/>
              <a:t>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/>
              <a:t>в </a:t>
            </a:r>
            <a:r>
              <a:rPr lang="ru-RU" u="sng" dirty="0" err="1" smtClean="0">
                <a:hlinkClick r:id="rId3" tooltip="Метод наименьших квадратов"/>
              </a:rPr>
              <a:t>методі</a:t>
            </a:r>
            <a:r>
              <a:rPr lang="ru-RU" u="sng" dirty="0" smtClean="0">
                <a:hlinkClick r:id="rId3" tooltip="Метод наименьших квадратов"/>
              </a:rPr>
              <a:t> </a:t>
            </a:r>
            <a:r>
              <a:rPr lang="ru-RU" u="sng" dirty="0" err="1" smtClean="0">
                <a:hlinkClick r:id="rId3" tooltip="Метод наименьших квадратов"/>
              </a:rPr>
              <a:t>найменших</a:t>
            </a:r>
            <a:r>
              <a:rPr lang="ru-RU" u="sng" dirty="0" smtClean="0">
                <a:hlinkClick r:id="rId3" tooltip="Метод наименьших квадратов"/>
              </a:rPr>
              <a:t> </a:t>
            </a:r>
            <a:r>
              <a:rPr lang="ru-RU" u="sng" dirty="0" err="1" smtClean="0">
                <a:hlinkClick r:id="rId3" tooltip="Метод наименьших квадратов"/>
              </a:rPr>
              <a:t>квадратів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M</a:t>
            </a:r>
            <a:r>
              <a:rPr lang="ru-RU" dirty="0"/>
              <a:t>=</a:t>
            </a:r>
            <a:r>
              <a:rPr lang="en-US" dirty="0"/>
              <a:t>U</a:t>
            </a:r>
            <a:r>
              <a:rPr lang="en-US" dirty="0">
                <a:sym typeface="Symbol" panose="05050102010706020507" pitchFamily="18" charset="2"/>
              </a:rPr>
              <a:t></a:t>
            </a:r>
            <a:r>
              <a:rPr lang="en-US" dirty="0"/>
              <a:t>V</a:t>
            </a:r>
            <a:r>
              <a:rPr lang="ru-RU" dirty="0"/>
              <a:t>*,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то </a:t>
            </a:r>
            <a:r>
              <a:rPr lang="ru-RU" dirty="0" err="1" smtClean="0"/>
              <a:t>псевдозворотня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матриця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за формулою: </a:t>
            </a:r>
          </a:p>
          <a:p>
            <a:pPr marL="0" indent="0" algn="ctr">
              <a:buNone/>
            </a:pPr>
            <a:r>
              <a:rPr lang="en-US" dirty="0" smtClean="0"/>
              <a:t>M</a:t>
            </a:r>
            <a:r>
              <a:rPr lang="ru-RU" dirty="0"/>
              <a:t>+=</a:t>
            </a:r>
            <a:r>
              <a:rPr lang="en-US" dirty="0"/>
              <a:t>V</a:t>
            </a:r>
            <a:r>
              <a:rPr lang="en-US" dirty="0">
                <a:sym typeface="Symbol" panose="05050102010706020507" pitchFamily="18" charset="2"/>
              </a:rPr>
              <a:t></a:t>
            </a:r>
            <a:r>
              <a:rPr lang="ru-RU" dirty="0"/>
              <a:t>+</a:t>
            </a:r>
            <a:r>
              <a:rPr lang="en-US" dirty="0"/>
              <a:t>U</a:t>
            </a:r>
            <a:r>
              <a:rPr lang="ru-RU" dirty="0"/>
              <a:t>*</a:t>
            </a:r>
          </a:p>
          <a:p>
            <a:pPr marL="0" indent="0">
              <a:buNone/>
            </a:pPr>
            <a:r>
              <a:rPr lang="ru-RU" dirty="0" smtClean="0"/>
              <a:t>де </a:t>
            </a:r>
            <a:r>
              <a:rPr lang="ru-RU" dirty="0">
                <a:sym typeface="Symbol" panose="05050102010706020507" pitchFamily="18" charset="2"/>
              </a:rPr>
              <a:t></a:t>
            </a:r>
            <a:r>
              <a:rPr lang="ru-RU" dirty="0"/>
              <a:t>+ — </a:t>
            </a:r>
            <a:r>
              <a:rPr lang="ru-RU" dirty="0" err="1" smtClean="0"/>
              <a:t>псевдозворотня</a:t>
            </a:r>
            <a:r>
              <a:rPr lang="ru-RU" dirty="0" smtClean="0"/>
              <a:t> до </a:t>
            </a:r>
            <a:r>
              <a:rPr lang="ru-RU" dirty="0" err="1" smtClean="0"/>
              <a:t>матриці</a:t>
            </a:r>
            <a:r>
              <a:rPr lang="ru-RU" dirty="0" smtClean="0"/>
              <a:t> </a:t>
            </a:r>
            <a:r>
              <a:rPr lang="ru-RU" dirty="0">
                <a:sym typeface="Symbol" panose="05050102010706020507" pitchFamily="18" charset="2"/>
              </a:rPr>
              <a:t>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отримується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заміною</a:t>
            </a:r>
            <a:r>
              <a:rPr lang="ru-RU" dirty="0" smtClean="0"/>
              <a:t> кожного </a:t>
            </a:r>
            <a:r>
              <a:rPr lang="ru-RU" dirty="0" err="1" smtClean="0"/>
              <a:t>ненульового</a:t>
            </a:r>
            <a:r>
              <a:rPr lang="ru-RU" dirty="0" smtClean="0"/>
              <a:t> </a:t>
            </a:r>
            <a:r>
              <a:rPr lang="ru-RU" dirty="0" err="1" smtClean="0"/>
              <a:t>елементу</a:t>
            </a:r>
            <a:r>
              <a:rPr lang="ru-RU" dirty="0" smtClean="0"/>
              <a:t> </a:t>
            </a:r>
            <a:r>
              <a:rPr lang="ru-RU" dirty="0">
                <a:sym typeface="Symbol" panose="05050102010706020507" pitchFamily="18" charset="2"/>
              </a:rPr>
              <a:t></a:t>
            </a:r>
            <a:r>
              <a:rPr lang="ru-RU" dirty="0"/>
              <a:t> на </a:t>
            </a:r>
            <a:r>
              <a:rPr lang="ru-RU" dirty="0" err="1" smtClean="0"/>
              <a:t>диагоналі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 smtClean="0"/>
              <a:t>зворотній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: </a:t>
            </a:r>
            <a:r>
              <a:rPr lang="ru-RU" dirty="0">
                <a:sym typeface="Symbol" panose="05050102010706020507" pitchFamily="18" charset="2"/>
              </a:rPr>
              <a:t></a:t>
            </a:r>
            <a:r>
              <a:rPr lang="ru-RU" baseline="30000" dirty="0"/>
              <a:t>-</a:t>
            </a:r>
            <a:r>
              <a:rPr lang="ru-RU" baseline="30000" dirty="0" smtClean="0"/>
              <a:t>1</a:t>
            </a:r>
            <a:r>
              <a:rPr lang="ru-RU" dirty="0" smtClean="0"/>
              <a:t> з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транспонуванням</a:t>
            </a:r>
            <a:r>
              <a:rPr lang="ru-RU" dirty="0" smtClean="0"/>
              <a:t> </a:t>
            </a:r>
            <a:r>
              <a:rPr lang="ru-RU" dirty="0" err="1" smtClean="0"/>
              <a:t>самої</a:t>
            </a:r>
            <a:r>
              <a:rPr lang="ru-RU" dirty="0" smtClean="0"/>
              <a:t> </a:t>
            </a:r>
            <a:r>
              <a:rPr lang="ru-RU" dirty="0" err="1" smtClean="0"/>
              <a:t>матриці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6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розкладання по </a:t>
            </a:r>
            <a:r>
              <a:rPr lang="uk-UA" dirty="0" smtClean="0"/>
              <a:t>син</a:t>
            </a:r>
            <a:r>
              <a:rPr lang="uk-UA" dirty="0"/>
              <a:t>г</a:t>
            </a:r>
            <a:r>
              <a:rPr lang="uk-UA" dirty="0" smtClean="0"/>
              <a:t>улярним </a:t>
            </a:r>
            <a:r>
              <a:rPr lang="uk-UA" dirty="0"/>
              <a:t>значенням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спеціальному випадку з </a:t>
            </a:r>
            <a:r>
              <a:rPr lang="uk-UA" dirty="0" smtClean="0"/>
              <a:t>(</a:t>
            </a:r>
            <a:r>
              <a:rPr lang="uk-UA" dirty="0"/>
              <a:t>SVD) матриці даних Y ∈ R</a:t>
            </a:r>
            <a:r>
              <a:rPr lang="uk-UA" baseline="30000" dirty="0"/>
              <a:t>I × T</a:t>
            </a:r>
            <a:r>
              <a:rPr lang="uk-UA" dirty="0"/>
              <a:t> ми маємо таку </a:t>
            </a:r>
            <a:r>
              <a:rPr lang="uk-UA" dirty="0" err="1" smtClean="0"/>
              <a:t>факторизацію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/>
              <a:t>де A ∈ R</a:t>
            </a:r>
            <a:r>
              <a:rPr lang="uk-UA" baseline="30000" dirty="0"/>
              <a:t>I × I </a:t>
            </a:r>
            <a:r>
              <a:rPr lang="uk-UA" dirty="0"/>
              <a:t>і B ∈ R</a:t>
            </a:r>
            <a:r>
              <a:rPr lang="uk-UA" baseline="30000" dirty="0"/>
              <a:t>T × T </a:t>
            </a:r>
            <a:r>
              <a:rPr lang="uk-UA" dirty="0"/>
              <a:t>- ортогональні матриці, а D - діагональна матриця, що містить лише </a:t>
            </a:r>
            <a:r>
              <a:rPr lang="uk-UA" dirty="0" smtClean="0"/>
              <a:t>не негативні </a:t>
            </a:r>
            <a:r>
              <a:rPr lang="uk-UA" dirty="0"/>
              <a:t>сингулярні значення. SVD та його узагальнення відіграють ключову роль у обробці сигналів та аналізі даних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910" y="3101657"/>
            <a:ext cx="3980180" cy="6546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84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застосування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задачах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/>
              <a:t>при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стійкости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лінійних</a:t>
            </a:r>
            <a:r>
              <a:rPr lang="ru-RU" dirty="0" smtClean="0"/>
              <a:t> </a:t>
            </a:r>
            <a:r>
              <a:rPr lang="ru-RU" dirty="0" err="1" smtClean="0"/>
              <a:t>матричних</a:t>
            </a:r>
            <a:r>
              <a:rPr lang="ru-RU" dirty="0" smtClean="0"/>
              <a:t> </a:t>
            </a:r>
            <a:r>
              <a:rPr lang="ru-RU" dirty="0" err="1" smtClean="0"/>
              <a:t>рівнянь</a:t>
            </a:r>
            <a:r>
              <a:rPr lang="ru-RU" dirty="0" smtClean="0"/>
              <a:t> </a:t>
            </a:r>
            <a:r>
              <a:rPr lang="ru-RU" dirty="0"/>
              <a:t>Ляпунова </a:t>
            </a:r>
            <a:r>
              <a:rPr lang="ru-RU" dirty="0" smtClean="0"/>
              <a:t>виду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Рішення                               якщо</a:t>
            </a:r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2" y="3131127"/>
            <a:ext cx="1588308" cy="418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212" y="3761249"/>
            <a:ext cx="3380279" cy="469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710" y="4807498"/>
            <a:ext cx="1370417" cy="337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336" y="4878806"/>
            <a:ext cx="1856682" cy="265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822" y="5530951"/>
            <a:ext cx="2914996" cy="48192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86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</a:t>
            </a:r>
            <a:r>
              <a:rPr lang="uk-UA" dirty="0" err="1" smtClean="0"/>
              <a:t>комп</a:t>
            </a:r>
            <a:r>
              <a:rPr lang="en-US" dirty="0" smtClean="0"/>
              <a:t>’</a:t>
            </a:r>
            <a:r>
              <a:rPr lang="uk-UA" dirty="0" err="1" smtClean="0"/>
              <a:t>ютерно</a:t>
            </a:r>
            <a:r>
              <a:rPr lang="uk-UA" dirty="0" err="1"/>
              <a:t>ї</a:t>
            </a:r>
            <a:r>
              <a:rPr lang="uk-UA" dirty="0" smtClean="0"/>
              <a:t> лінгвістики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моделі тензорного подання даних про частоту різних типів синтаксичних поєднань слів у реченнях, наприклад тривимірних поєднань типу </a:t>
            </a:r>
            <a:r>
              <a:rPr lang="en-GB" dirty="0"/>
              <a:t>subject - verb - object </a:t>
            </a:r>
            <a:r>
              <a:rPr lang="uk-UA" dirty="0"/>
              <a:t>або чотиривимірних поєднань типу </a:t>
            </a:r>
            <a:r>
              <a:rPr lang="en-GB" dirty="0"/>
              <a:t>subject - verb - </a:t>
            </a:r>
            <a:r>
              <a:rPr lang="en-GB" dirty="0" err="1"/>
              <a:t>direct_object</a:t>
            </a:r>
            <a:r>
              <a:rPr lang="en-GB" dirty="0"/>
              <a:t> - </a:t>
            </a:r>
            <a:r>
              <a:rPr lang="en-GB" dirty="0" err="1"/>
              <a:t>indirect_object</a:t>
            </a:r>
            <a:r>
              <a:rPr lang="en-GB" dirty="0"/>
              <a:t>, </a:t>
            </a:r>
            <a:r>
              <a:rPr lang="uk-UA" dirty="0"/>
              <a:t>або інших синтаксичних поєднань довжини, що не перевищує розмірності тензора </a:t>
            </a:r>
            <a:r>
              <a:rPr lang="en-GB" dirty="0"/>
              <a:t>N. </a:t>
            </a:r>
            <a:r>
              <a:rPr lang="uk-UA" dirty="0"/>
              <a:t>У тензор кожному виміру відповідає деякий фіксований член пропозиції - підмет і присудок, доповнення, означення, обставини і </a:t>
            </a:r>
            <a:r>
              <a:rPr lang="uk-UA" dirty="0" err="1"/>
              <a:t>т.д</a:t>
            </a:r>
            <a:r>
              <a:rPr lang="uk-UA" dirty="0"/>
              <a:t>. </a:t>
            </a:r>
            <a:r>
              <a:rPr lang="en-GB" dirty="0"/>
              <a:t>N-</a:t>
            </a:r>
            <a:r>
              <a:rPr lang="uk-UA" dirty="0"/>
              <a:t>мірні тензори містять оцінки частоти вживання в корпусах текстів поєднань різних наборів слів у реченнях природної мови. При цьому враховуються синтаксичні позиції слів. Після обробки великих текстових корпусів і накопичення значного обсягу даних в тензор формується </a:t>
            </a:r>
            <a:r>
              <a:rPr lang="en-GB" dirty="0"/>
              <a:t>N-</a:t>
            </a:r>
            <a:r>
              <a:rPr lang="uk-UA" dirty="0"/>
              <a:t>мірний масив опису поведінки лексичних одиниць в пропозиціях даного мови: тобто для безлічі слів, описаних в тензор, дано опис, в які синтаксичні відносини, з ким і з якою частотою слова мають властивість вступати.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74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Дан </a:t>
            </a:r>
            <a:r>
              <a:rPr lang="ru-RU" b="1" dirty="0" err="1" smtClean="0"/>
              <a:t>текстовий</a:t>
            </a:r>
            <a:r>
              <a:rPr lang="ru-RU" b="1" dirty="0" smtClean="0"/>
              <a:t> </a:t>
            </a:r>
            <a:r>
              <a:rPr lang="ru-RU" b="1" dirty="0"/>
              <a:t>корпус: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"Мама мила раму. Вітя любить футбол. Юля любить квіти. Маша слухає оперу. Юля робить </a:t>
            </a:r>
            <a:r>
              <a:rPr lang="uk-UA" dirty="0" err="1" smtClean="0"/>
              <a:t>уроки</a:t>
            </a:r>
            <a:r>
              <a:rPr lang="uk-UA" dirty="0" smtClean="0"/>
              <a:t>. Мама посадила квіти. Маша любить оперу. Мама поливає квіти. Юля дивиться футбол. Юля любить квіти. Юля любить футбол. Маша любить квіти. Вітя любить оперу. Мама найняла </a:t>
            </a:r>
            <a:r>
              <a:rPr lang="uk-UA" dirty="0" err="1" smtClean="0"/>
              <a:t>кухаря</a:t>
            </a:r>
            <a:r>
              <a:rPr lang="uk-UA" dirty="0" smtClean="0"/>
              <a:t>. Кухар смажить курчати. Мама найняла </a:t>
            </a:r>
            <a:r>
              <a:rPr lang="uk-UA" dirty="0" err="1" smtClean="0"/>
              <a:t>кухаря</a:t>
            </a:r>
            <a:r>
              <a:rPr lang="uk-UA" dirty="0" smtClean="0"/>
              <a:t>. Курча клює зерно. Мама найняла </a:t>
            </a:r>
            <a:r>
              <a:rPr lang="uk-UA" dirty="0" err="1" smtClean="0"/>
              <a:t>кухаря</a:t>
            </a:r>
            <a:r>
              <a:rPr lang="uk-UA" dirty="0" smtClean="0"/>
              <a:t>. Курча клює курчати ». </a:t>
            </a:r>
          </a:p>
          <a:p>
            <a:pPr marL="0" indent="0">
              <a:buNone/>
            </a:pPr>
            <a:r>
              <a:rPr lang="uk-UA" dirty="0" smtClean="0"/>
              <a:t>перевірити, наскільки </a:t>
            </a:r>
            <a:r>
              <a:rPr lang="uk-UA" dirty="0"/>
              <a:t>ймовірно пропозицію «Кухар смажить курчати»,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2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Каждому слову внутри каждой синтаксической категории присваиваем уникальный номер</a:t>
            </a:r>
            <a:r>
              <a:rPr lang="ru-RU" i="1" dirty="0"/>
              <a:t> </a:t>
            </a:r>
            <a:r>
              <a:rPr lang="en-US" i="1" dirty="0"/>
              <a:t>Id</a:t>
            </a:r>
            <a:r>
              <a:rPr lang="ru-RU" dirty="0"/>
              <a:t>, соответствующий его координате на соответствующей оси трехмерного пространства тензора.</a:t>
            </a:r>
          </a:p>
          <a:p>
            <a:r>
              <a:rPr lang="en-US" dirty="0"/>
              <a:t>Subject </a:t>
            </a:r>
            <a:r>
              <a:rPr lang="ru-RU" dirty="0"/>
              <a:t>(1 — Мама, 2 — Витя, 3 — Маша, 4 — Юля, 5 — Повар, 6 — Цыпленок)</a:t>
            </a:r>
          </a:p>
          <a:p>
            <a:r>
              <a:rPr lang="en-US" dirty="0"/>
              <a:t>Predicate </a:t>
            </a:r>
            <a:r>
              <a:rPr lang="ru-RU" dirty="0"/>
              <a:t>(1 — мыла, 2 — любит, 3 — слушает, 4 — делает, 5 — посадила, 6 — поливает, 7 — смотрит, 8 — жарит, 9 — клюет, 10 — наняла)</a:t>
            </a:r>
          </a:p>
          <a:p>
            <a:r>
              <a:rPr lang="en-US" dirty="0"/>
              <a:t>Object </a:t>
            </a:r>
            <a:r>
              <a:rPr lang="ru-RU" dirty="0"/>
              <a:t>(1 — раму, 2 — футбол, 3 — оперу, 4 — уроки, 5 — цветы, 6 — цып­ленка, 7 — зерно, 8 — повара)</a:t>
            </a:r>
          </a:p>
          <a:p>
            <a:r>
              <a:rPr lang="ru-RU" dirty="0"/>
              <a:t>В результате разбора текста генерируется 3-мерный тензор со следующими ненулевыми элементами:</a:t>
            </a:r>
          </a:p>
          <a:p>
            <a:r>
              <a:rPr lang="en-US" i="1" dirty="0"/>
              <a:t>T</a:t>
            </a:r>
            <a:r>
              <a:rPr lang="ru-RU" dirty="0"/>
              <a:t>[1,1,1]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[2,2,2]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[4,2,5] = 2,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[3,3,3]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[4,4,4]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[1,5,5] = 1,</a:t>
            </a:r>
          </a:p>
          <a:p>
            <a:r>
              <a:rPr lang="en-US" i="1" dirty="0"/>
              <a:t>T</a:t>
            </a:r>
            <a:r>
              <a:rPr lang="ru-RU" dirty="0"/>
              <a:t>[3,2,3] = 1,</a:t>
            </a:r>
            <a:r>
              <a:rPr lang="ru-RU" i="1" dirty="0"/>
              <a:t> Т</a:t>
            </a:r>
            <a:r>
              <a:rPr lang="ru-RU" dirty="0"/>
              <a:t>[16,5]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[4,7,2] = 1,</a:t>
            </a:r>
            <a:r>
              <a:rPr lang="ru-RU" i="1" dirty="0"/>
              <a:t> Т</a:t>
            </a:r>
            <a:r>
              <a:rPr lang="ru-RU" dirty="0"/>
              <a:t>[4,2,2] = 1,</a:t>
            </a:r>
            <a:r>
              <a:rPr lang="ru-RU" i="1" dirty="0"/>
              <a:t> Т</a:t>
            </a:r>
            <a:r>
              <a:rPr lang="ru-RU" dirty="0"/>
              <a:t>[4,2,5]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[3,2,5] = 1, </a:t>
            </a:r>
            <a:r>
              <a:rPr lang="ru-RU" i="1" dirty="0"/>
              <a:t>Т</a:t>
            </a:r>
            <a:r>
              <a:rPr lang="ru-RU" dirty="0"/>
              <a:t>[2,2,3] = 1,</a:t>
            </a:r>
            <a:r>
              <a:rPr lang="ru-RU" i="1" dirty="0"/>
              <a:t> Т</a:t>
            </a:r>
            <a:r>
              <a:rPr lang="ru-RU" dirty="0"/>
              <a:t>[1,10,8] = 3,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[5,8,6] = 1,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dirty="0"/>
              <a:t>[6,9,7] = 1,</a:t>
            </a:r>
            <a:r>
              <a:rPr lang="ru-RU" i="1" dirty="0"/>
              <a:t> Т</a:t>
            </a:r>
            <a:r>
              <a:rPr lang="ru-RU" dirty="0"/>
              <a:t>[6,9,6] = 1.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3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Всі інші елементи тензора дорівнюють нулю, тому отриманий розріджений тензор. </a:t>
            </a:r>
          </a:p>
          <a:p>
            <a:r>
              <a:rPr lang="uk-UA" dirty="0" smtClean="0"/>
              <a:t>В результаті проведення </a:t>
            </a:r>
            <a:r>
              <a:rPr lang="uk-UA" dirty="0" err="1" smtClean="0"/>
              <a:t>ненегативної</a:t>
            </a:r>
            <a:r>
              <a:rPr lang="uk-UA" dirty="0" smtClean="0"/>
              <a:t> </a:t>
            </a:r>
            <a:r>
              <a:rPr lang="uk-UA" dirty="0" err="1" smtClean="0"/>
              <a:t>факторізації</a:t>
            </a:r>
            <a:r>
              <a:rPr lang="uk-UA" dirty="0" smtClean="0"/>
              <a:t> даного тензора отримано його розкладання на суму добутків трійок векторів (к = 11, саме це значення виявилося оптимальним - воно максимально точно наближає модель до первинних значень вхідного тензора Т): 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23" y="4982266"/>
            <a:ext cx="7477559" cy="10213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7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 даному прикладі алгоритм обчислив значення </a:t>
            </a:r>
            <a:r>
              <a:rPr lang="uk-UA" dirty="0" smtClean="0">
                <a:sym typeface="Symbol" panose="05050102010706020507" pitchFamily="18" charset="2"/>
              </a:rPr>
              <a:t></a:t>
            </a:r>
            <a:r>
              <a:rPr lang="uk-UA" dirty="0" smtClean="0"/>
              <a:t>1 = 2 и </a:t>
            </a:r>
            <a:r>
              <a:rPr lang="uk-UA" dirty="0" smtClean="0">
                <a:sym typeface="Symbol" panose="05050102010706020507" pitchFamily="18" charset="2"/>
              </a:rPr>
              <a:t></a:t>
            </a:r>
            <a:r>
              <a:rPr lang="uk-UA" dirty="0" smtClean="0"/>
              <a:t>9 = 3, всі інші </a:t>
            </a:r>
            <a:r>
              <a:rPr lang="uk-UA" dirty="0" smtClean="0">
                <a:sym typeface="Symbol" panose="05050102010706020507" pitchFamily="18" charset="2"/>
              </a:rPr>
              <a:t></a:t>
            </a:r>
            <a:r>
              <a:rPr lang="uk-UA" i="1" dirty="0" smtClean="0"/>
              <a:t>і =</a:t>
            </a:r>
            <a:r>
              <a:rPr lang="uk-UA" dirty="0" smtClean="0"/>
              <a:t> 1 для</a:t>
            </a:r>
            <a:r>
              <a:rPr lang="uk-UA" i="1" dirty="0" smtClean="0"/>
              <a:t> і </a:t>
            </a:r>
            <a:r>
              <a:rPr lang="uk-UA" i="1" dirty="0" smtClean="0">
                <a:sym typeface="Symbol" panose="05050102010706020507" pitchFamily="18" charset="2"/>
              </a:rPr>
              <a:t></a:t>
            </a:r>
            <a:r>
              <a:rPr lang="uk-UA" dirty="0" smtClean="0"/>
              <a:t>1 и</a:t>
            </a:r>
            <a:r>
              <a:rPr lang="uk-UA" i="1" dirty="0" smtClean="0"/>
              <a:t> і </a:t>
            </a:r>
            <a:r>
              <a:rPr lang="uk-UA" i="1" dirty="0" smtClean="0">
                <a:sym typeface="Symbol" panose="05050102010706020507" pitchFamily="18" charset="2"/>
              </a:rPr>
              <a:t></a:t>
            </a:r>
            <a:r>
              <a:rPr lang="uk-UA" dirty="0" smtClean="0"/>
              <a:t> 9.</a:t>
            </a:r>
          </a:p>
          <a:p>
            <a:r>
              <a:rPr lang="uk-UA" dirty="0" smtClean="0"/>
              <a:t>Після цього вектори</a:t>
            </a:r>
            <a:r>
              <a:rPr lang="uk-UA" i="1" dirty="0" smtClean="0"/>
              <a:t> x</a:t>
            </a:r>
            <a:r>
              <a:rPr lang="uk-UA" i="1" baseline="-25000" dirty="0" smtClean="0"/>
              <a:t>1</a:t>
            </a:r>
            <a:r>
              <a:rPr lang="uk-UA" dirty="0" smtClean="0"/>
              <a:t>, </a:t>
            </a:r>
            <a:r>
              <a:rPr lang="uk-UA" i="1" dirty="0" smtClean="0"/>
              <a:t>x</a:t>
            </a:r>
            <a:r>
              <a:rPr lang="uk-UA" baseline="-25000" dirty="0" smtClean="0"/>
              <a:t>2</a:t>
            </a:r>
            <a:r>
              <a:rPr lang="uk-UA" dirty="0" smtClean="0"/>
              <a:t>, …, x</a:t>
            </a:r>
            <a:r>
              <a:rPr lang="uk-UA" baseline="-25000" dirty="0" smtClean="0"/>
              <a:t>11</a:t>
            </a:r>
            <a:r>
              <a:rPr lang="uk-UA" dirty="0" smtClean="0"/>
              <a:t> складаються разом у матрицю: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151" y="3523528"/>
            <a:ext cx="7726940" cy="25539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Вектор</a:t>
            </a:r>
            <a:r>
              <a:rPr lang="ru-RU" dirty="0"/>
              <a:t>и </a:t>
            </a:r>
            <a:r>
              <a:rPr lang="en-US" dirty="0"/>
              <a:t>y</a:t>
            </a:r>
            <a:r>
              <a:rPr lang="ru-RU" dirty="0"/>
              <a:t>1, </a:t>
            </a:r>
            <a:r>
              <a:rPr lang="en-US" dirty="0"/>
              <a:t>y</a:t>
            </a:r>
            <a:r>
              <a:rPr lang="ru-RU" dirty="0"/>
              <a:t>2, …, </a:t>
            </a:r>
            <a:r>
              <a:rPr lang="en-US" dirty="0"/>
              <a:t>y</a:t>
            </a:r>
            <a:r>
              <a:rPr lang="ru-RU" dirty="0"/>
              <a:t>11 </a:t>
            </a:r>
            <a:r>
              <a:rPr lang="uk-UA" dirty="0" smtClean="0"/>
              <a:t>складають разом</a:t>
            </a:r>
            <a:r>
              <a:rPr lang="ru-RU" dirty="0" smtClean="0"/>
              <a:t> </a:t>
            </a:r>
            <a:r>
              <a:rPr lang="ru-RU" dirty="0" err="1" smtClean="0"/>
              <a:t>матрицю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309" y="2224722"/>
            <a:ext cx="7412903" cy="37234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Вектори</a:t>
            </a:r>
            <a:r>
              <a:rPr lang="ru-RU" dirty="0" smtClean="0"/>
              <a:t> </a:t>
            </a:r>
            <a:r>
              <a:rPr lang="de-DE" dirty="0"/>
              <a:t>z</a:t>
            </a:r>
            <a:r>
              <a:rPr lang="de-DE" baseline="-25000" dirty="0"/>
              <a:t>1</a:t>
            </a:r>
            <a:r>
              <a:rPr lang="de-DE" dirty="0"/>
              <a:t>, </a:t>
            </a:r>
            <a:r>
              <a:rPr lang="en-US" dirty="0"/>
              <a:t>z</a:t>
            </a:r>
            <a:r>
              <a:rPr lang="de-DE" baseline="-25000" dirty="0"/>
              <a:t>2</a:t>
            </a:r>
            <a:r>
              <a:rPr lang="de-DE" dirty="0"/>
              <a:t>, </a:t>
            </a:r>
            <a:r>
              <a:rPr lang="ru-RU" dirty="0"/>
              <a:t>..., </a:t>
            </a:r>
            <a:r>
              <a:rPr lang="de-DE" dirty="0"/>
              <a:t>z</a:t>
            </a:r>
            <a:r>
              <a:rPr lang="de-DE" baseline="-25000" dirty="0"/>
              <a:t>11</a:t>
            </a:r>
            <a:r>
              <a:rPr lang="de-DE" dirty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разом </a:t>
            </a:r>
            <a:r>
              <a:rPr lang="ru-RU" dirty="0" err="1" smtClean="0"/>
              <a:t>матрицю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27" y="2439035"/>
            <a:ext cx="7154285" cy="31120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56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Проблема інваріантів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Є різні системи, потрібно їх представити одним чином в різних просторах для виявлення їх властивостей</a:t>
            </a:r>
          </a:p>
          <a:p>
            <a:r>
              <a:rPr lang="uk-UA" dirty="0" smtClean="0"/>
              <a:t>Таке питання виникає в розрахунках, дослідженнях, моделюванні</a:t>
            </a:r>
          </a:p>
          <a:p>
            <a:r>
              <a:rPr lang="uk-UA" dirty="0" smtClean="0"/>
              <a:t>Звідси виникає проблема інваріантів, тобто що вважати незмінним при перетворенні просторів та </a:t>
            </a:r>
            <a:r>
              <a:rPr lang="uk-UA" dirty="0" err="1" smtClean="0"/>
              <a:t>розглядаємих</a:t>
            </a:r>
            <a:r>
              <a:rPr lang="uk-UA" dirty="0" smtClean="0"/>
              <a:t> в них систем (наприклад, часовий і фазовий простір)</a:t>
            </a:r>
          </a:p>
          <a:p>
            <a:r>
              <a:rPr lang="uk-UA" dirty="0" smtClean="0"/>
              <a:t>Об'єкт, що не змінюється відносно перетворень простору, систем координат в ньому, зветься</a:t>
            </a:r>
            <a:r>
              <a:rPr lang="uk-UA" i="1" dirty="0" smtClean="0"/>
              <a:t> інваріантом.</a:t>
            </a:r>
          </a:p>
          <a:p>
            <a:r>
              <a:rPr lang="uk-UA" dirty="0" smtClean="0"/>
              <a:t>Системою координат є не тільки лінія простору, але й шкала прибору</a:t>
            </a:r>
          </a:p>
          <a:p>
            <a:r>
              <a:rPr lang="uk-UA" dirty="0" smtClean="0"/>
              <a:t>При цьому об'єкт нічого не знає, в яких координатах він розглядається</a:t>
            </a:r>
          </a:p>
          <a:p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0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 </a:t>
            </a:r>
            <a:r>
              <a:rPr lang="ru-RU" dirty="0" err="1" smtClean="0"/>
              <a:t>матриці</a:t>
            </a:r>
            <a:r>
              <a:rPr lang="ru-RU" dirty="0" smtClean="0"/>
              <a:t> </a:t>
            </a:r>
            <a:r>
              <a:rPr lang="ru-RU" dirty="0"/>
              <a:t>Подлежащих</a:t>
            </a:r>
            <a:r>
              <a:rPr lang="ru-RU" i="1" dirty="0"/>
              <a:t> X</a:t>
            </a:r>
            <a:r>
              <a:rPr lang="ru-RU" dirty="0"/>
              <a:t> </a:t>
            </a:r>
            <a:r>
              <a:rPr lang="ru-RU" dirty="0" err="1" smtClean="0"/>
              <a:t>береться</a:t>
            </a:r>
            <a:r>
              <a:rPr lang="ru-RU" dirty="0" smtClean="0"/>
              <a:t> </a:t>
            </a:r>
            <a:r>
              <a:rPr lang="ru-RU" dirty="0"/>
              <a:t>вектор </a:t>
            </a:r>
            <a:r>
              <a:rPr lang="ru-RU" dirty="0" smtClean="0"/>
              <a:t>семантико-</a:t>
            </a:r>
            <a:r>
              <a:rPr lang="ru-RU" dirty="0" err="1" smtClean="0"/>
              <a:t>синтаксичної</a:t>
            </a:r>
            <a:r>
              <a:rPr lang="ru-RU" dirty="0" smtClean="0"/>
              <a:t> </a:t>
            </a:r>
            <a:r>
              <a:rPr lang="ru-RU" dirty="0" err="1" smtClean="0"/>
              <a:t>валентності</a:t>
            </a:r>
            <a:r>
              <a:rPr lang="ru-RU" dirty="0" smtClean="0"/>
              <a:t> </a:t>
            </a:r>
            <a:r>
              <a:rPr lang="ru-RU" dirty="0"/>
              <a:t>слова «Повар»:</a:t>
            </a:r>
          </a:p>
          <a:p>
            <a:r>
              <a:rPr lang="ru-RU" dirty="0"/>
              <a:t>Повар (0.0 0.0 0.0 0.0 0.0 0.0 0.0 0.0 0.0 1.0 0.0).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матриці</a:t>
            </a:r>
            <a:r>
              <a:rPr lang="ru-RU" dirty="0" smtClean="0"/>
              <a:t> </a:t>
            </a:r>
            <a:r>
              <a:rPr lang="ru-RU" dirty="0"/>
              <a:t>Сказуемых</a:t>
            </a:r>
            <a:r>
              <a:rPr lang="ru-RU" i="1" dirty="0"/>
              <a:t> У</a:t>
            </a:r>
            <a:r>
              <a:rPr lang="ru-RU" dirty="0"/>
              <a:t> </a:t>
            </a:r>
            <a:r>
              <a:rPr lang="ru-RU" dirty="0" err="1" smtClean="0"/>
              <a:t>береться</a:t>
            </a:r>
            <a:r>
              <a:rPr lang="ru-RU" dirty="0" smtClean="0"/>
              <a:t> </a:t>
            </a:r>
            <a:r>
              <a:rPr lang="ru-RU" dirty="0"/>
              <a:t>вектор </a:t>
            </a:r>
            <a:r>
              <a:rPr lang="ru-RU" dirty="0" smtClean="0"/>
              <a:t>семантико-</a:t>
            </a:r>
            <a:r>
              <a:rPr lang="ru-RU" dirty="0" err="1" smtClean="0"/>
              <a:t>синтаксичної</a:t>
            </a:r>
            <a:r>
              <a:rPr lang="ru-RU" dirty="0" smtClean="0"/>
              <a:t> </a:t>
            </a:r>
            <a:r>
              <a:rPr lang="ru-RU" dirty="0" err="1" smtClean="0"/>
              <a:t>валентності</a:t>
            </a:r>
            <a:r>
              <a:rPr lang="ru-RU" dirty="0" smtClean="0"/>
              <a:t> </a:t>
            </a:r>
            <a:r>
              <a:rPr lang="ru-RU" dirty="0"/>
              <a:t>слова «жарит»:</a:t>
            </a:r>
          </a:p>
          <a:p>
            <a:r>
              <a:rPr lang="ru-RU" dirty="0" err="1" smtClean="0"/>
              <a:t>смажить</a:t>
            </a:r>
            <a:r>
              <a:rPr lang="ru-RU" dirty="0" smtClean="0"/>
              <a:t> </a:t>
            </a:r>
            <a:r>
              <a:rPr lang="ru-RU" dirty="0"/>
              <a:t>(0.0 0.0 0.0 0.0 0.0 0.0 0.0 0.0 0.0 1.0 0.0).</a:t>
            </a:r>
          </a:p>
          <a:p>
            <a:r>
              <a:rPr lang="ru-RU" dirty="0" smtClean="0"/>
              <a:t>з </a:t>
            </a:r>
            <a:r>
              <a:rPr lang="ru-RU" dirty="0"/>
              <a:t>Дополнений Z </a:t>
            </a:r>
            <a:r>
              <a:rPr lang="ru-RU" dirty="0" err="1" smtClean="0"/>
              <a:t>береться</a:t>
            </a:r>
            <a:r>
              <a:rPr lang="ru-RU" dirty="0" smtClean="0"/>
              <a:t> </a:t>
            </a:r>
            <a:r>
              <a:rPr lang="ru-RU" dirty="0"/>
              <a:t>вектор </a:t>
            </a:r>
            <a:r>
              <a:rPr lang="ru-RU" dirty="0" smtClean="0"/>
              <a:t>семантико-</a:t>
            </a:r>
            <a:r>
              <a:rPr lang="ru-RU" dirty="0" err="1" smtClean="0"/>
              <a:t>синтаксичної</a:t>
            </a:r>
            <a:r>
              <a:rPr lang="ru-RU" dirty="0" smtClean="0"/>
              <a:t> </a:t>
            </a:r>
            <a:r>
              <a:rPr lang="ru-RU" dirty="0" err="1" smtClean="0"/>
              <a:t>валентності</a:t>
            </a:r>
            <a:r>
              <a:rPr lang="ru-RU" dirty="0" smtClean="0"/>
              <a:t> </a:t>
            </a:r>
            <a:r>
              <a:rPr lang="ru-RU" dirty="0"/>
              <a:t>слова «</a:t>
            </a:r>
            <a:r>
              <a:rPr lang="ru-RU" dirty="0" err="1" smtClean="0"/>
              <a:t>ципленка</a:t>
            </a:r>
            <a:r>
              <a:rPr lang="ru-RU" dirty="0"/>
              <a:t>»:</a:t>
            </a:r>
          </a:p>
          <a:p>
            <a:r>
              <a:rPr lang="ru-RU" dirty="0" err="1" smtClean="0"/>
              <a:t>Курча</a:t>
            </a:r>
            <a:r>
              <a:rPr lang="ru-RU" dirty="0" smtClean="0"/>
              <a:t> </a:t>
            </a:r>
            <a:r>
              <a:rPr lang="ru-RU" dirty="0"/>
              <a:t>(0.0 0.0 0.0 0.0 0.0 0.0 0.0 0.0 0.0 1.0 1.0).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5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Обчислюючи</a:t>
            </a:r>
            <a:r>
              <a:rPr lang="ru-RU" dirty="0" smtClean="0"/>
              <a:t> за формулою</a:t>
            </a:r>
          </a:p>
          <a:p>
            <a:endParaRPr lang="ru-RU" i="1" dirty="0"/>
          </a:p>
          <a:p>
            <a:endParaRPr lang="ru-RU" i="1" dirty="0" smtClean="0"/>
          </a:p>
          <a:p>
            <a:r>
              <a:rPr lang="uk-UA" dirty="0"/>
              <a:t>отримуємо частотну оцінку для словосполучення Е = 1 (перетин ненульових значень тільки по десятій координаті). Вона свідчить про те, що подібна пропозиція міститься в текстовому корпусі один раз. Це означає, що подібне лексико-семантичне відношення (кухар - підмет, смажить - присудок, курча - доповнення) є допустимим, тобто відповідає </a:t>
            </a:r>
            <a:r>
              <a:rPr lang="uk-UA" dirty="0" err="1"/>
              <a:t>мовній</a:t>
            </a:r>
            <a:r>
              <a:rPr lang="uk-UA" dirty="0"/>
              <a:t> практиці. Для пропозиції «Курча смажить </a:t>
            </a:r>
            <a:r>
              <a:rPr lang="uk-UA" dirty="0" err="1"/>
              <a:t>кухаря</a:t>
            </a:r>
            <a:r>
              <a:rPr lang="uk-UA" dirty="0"/>
              <a:t>» частотна оцінка 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err="1"/>
              <a:t>що</a:t>
            </a:r>
            <a:r>
              <a:rPr lang="ru-RU" dirty="0"/>
              <a:t> говорить про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такого </a:t>
            </a:r>
            <a:r>
              <a:rPr lang="ru-RU" dirty="0" err="1"/>
              <a:t>ставлення</a:t>
            </a:r>
            <a:r>
              <a:rPr lang="ru-RU" dirty="0"/>
              <a:t> у </a:t>
            </a:r>
            <a:r>
              <a:rPr lang="ru-RU" dirty="0" err="1"/>
              <a:t>вхідному</a:t>
            </a:r>
            <a:r>
              <a:rPr lang="ru-RU" dirty="0"/>
              <a:t> </a:t>
            </a:r>
            <a:r>
              <a:rPr lang="ru-RU" dirty="0" err="1"/>
              <a:t>корпусі</a:t>
            </a:r>
            <a:r>
              <a:rPr lang="ru-RU" dirty="0"/>
              <a:t>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321" y="1927682"/>
            <a:ext cx="1971300" cy="81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296" y="4633854"/>
            <a:ext cx="1670050" cy="6013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8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Контрольні питання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4642"/>
            <a:ext cx="10515600" cy="5184775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Дати визначення поняттю тензор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Сформулювати проблему виявлення інваріантів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Що залишається не змінним при перетвореннях з координатними точками?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Які математичні форми представлення тензорів Вам відомі?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Які елементи описують тензор?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Що таке </a:t>
            </a:r>
            <a:r>
              <a:rPr lang="uk-UA" dirty="0" err="1" smtClean="0"/>
              <a:t>Кронекеровий</a:t>
            </a:r>
            <a:r>
              <a:rPr lang="uk-UA" dirty="0" smtClean="0"/>
              <a:t> добуток?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Які функції вважаються </a:t>
            </a:r>
            <a:r>
              <a:rPr lang="uk-UA" dirty="0" err="1" smtClean="0"/>
              <a:t>полілінійними</a:t>
            </a:r>
            <a:r>
              <a:rPr lang="uk-UA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Які операції застосовуються до тензорів?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Як отримати компонент тензорного добутку?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Пояснити модель розрахунків </a:t>
            </a:r>
            <a:r>
              <a:rPr lang="en-US" dirty="0" err="1" smtClean="0"/>
              <a:t>MapReduce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Пояснити дію функції </a:t>
            </a:r>
            <a:r>
              <a:rPr lang="en-US" dirty="0" smtClean="0"/>
              <a:t>map.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Пояснити дію функції згортка.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Пояснити завдання сліпого виділення джерел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Що таке сингулярні числа та їх призначення?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Дати пояснення </a:t>
            </a:r>
            <a:r>
              <a:rPr lang="uk-UA" smtClean="0"/>
              <a:t>складу тензорної </a:t>
            </a:r>
            <a:r>
              <a:rPr lang="uk-UA" dirty="0" smtClean="0"/>
              <a:t>мережі.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Навести приклади тензорних мереж.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Навести застосування тензорної декомпозиції для рішення матричних рівнянь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Навести застосування тензорної декомпозиції для завдань комп'ютерної лінгвістики.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Навести застосування тензорної декомпозиції для завдань стиску зображень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9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Зміни координат можуть бути зв'язані з положенням спостерігача, зсувом початку координат, зміною масштабу виміру; можливі повороти, зміни напрямку </a:t>
            </a:r>
            <a:r>
              <a:rPr lang="uk-UA" dirty="0" err="1" smtClean="0"/>
              <a:t>вісів</a:t>
            </a:r>
            <a:r>
              <a:rPr lang="uk-UA" dirty="0" smtClean="0"/>
              <a:t> координат. </a:t>
            </a:r>
          </a:p>
          <a:p>
            <a:r>
              <a:rPr lang="uk-UA" dirty="0" smtClean="0"/>
              <a:t>При таких перетвореннях потрібно знати: </a:t>
            </a:r>
          </a:p>
          <a:p>
            <a:pPr lvl="1"/>
            <a:r>
              <a:rPr lang="uk-UA" dirty="0" smtClean="0"/>
              <a:t>закон перетворення координат, </a:t>
            </a:r>
          </a:p>
          <a:p>
            <a:pPr lvl="1"/>
            <a:r>
              <a:rPr lang="uk-UA" dirty="0" smtClean="0"/>
              <a:t>проекції об'єкту у початкової та вихідної  систем, причому із впевненістю , що ці проекції відносяться до того ж самого об'єкту.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19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властивості тензорів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Лінійність – проекції координат інваріантного геометричного об'єкта змінюються за лінійним законом</a:t>
            </a:r>
          </a:p>
          <a:p>
            <a:r>
              <a:rPr lang="uk-UA" dirty="0" smtClean="0"/>
              <a:t>Тензор при перетвореннях не змінюється, змінюються тільки його компоненти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62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Сучасне розуміння тензорів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Тензор –багатопозиційний масив</a:t>
            </a:r>
          </a:p>
          <a:p>
            <a:r>
              <a:rPr lang="uk-UA" dirty="0" smtClean="0"/>
              <a:t>Тензорні мережі та тензорні декомпозиції – основа для оброблення великих даних</a:t>
            </a:r>
          </a:p>
          <a:p>
            <a:r>
              <a:rPr lang="uk-UA" dirty="0" smtClean="0"/>
              <a:t>Тензорна декомпозиція – це тензори за множинами компонентних матриць та ядра (тензор низького порядку)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77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 smtClean="0"/>
              <a:t>Те́нзор</a:t>
            </a:r>
            <a:r>
              <a:rPr lang="uk-UA" dirty="0" smtClean="0"/>
              <a:t> (</a:t>
            </a:r>
            <a:r>
              <a:rPr lang="uk-UA" i="1" dirty="0" err="1" smtClean="0"/>
              <a:t>tensus</a:t>
            </a:r>
            <a:r>
              <a:rPr lang="uk-UA" dirty="0" smtClean="0"/>
              <a:t>, «напружений») — об'єкт </a:t>
            </a:r>
            <a:r>
              <a:rPr lang="uk-UA" u="sng" dirty="0" smtClean="0">
                <a:hlinkClick r:id="rId2" tooltip="Линейная алгебра"/>
              </a:rPr>
              <a:t>лінійної алгебр</a:t>
            </a:r>
            <a:r>
              <a:rPr lang="uk-UA" u="sng" dirty="0" smtClean="0"/>
              <a:t>и</a:t>
            </a:r>
            <a:r>
              <a:rPr lang="uk-UA" dirty="0" smtClean="0"/>
              <a:t>, що лінійно перетворює елементи одного </a:t>
            </a:r>
            <a:r>
              <a:rPr lang="uk-UA" u="sng" dirty="0" smtClean="0">
                <a:hlinkClick r:id="rId3" tooltip="Линейное пространство"/>
              </a:rPr>
              <a:t>лінійного прост</a:t>
            </a:r>
            <a:r>
              <a:rPr lang="uk-UA" u="sng" dirty="0" smtClean="0"/>
              <a:t>ору</a:t>
            </a:r>
            <a:r>
              <a:rPr lang="uk-UA" dirty="0" smtClean="0"/>
              <a:t> в елементи іншого. Частковими випадками тензорів є </a:t>
            </a:r>
            <a:r>
              <a:rPr lang="uk-UA" u="sng" dirty="0" smtClean="0">
                <a:hlinkClick r:id="rId4" tooltip="Скаляр"/>
              </a:rPr>
              <a:t>скаляр</a:t>
            </a:r>
            <a:r>
              <a:rPr lang="uk-UA" u="sng" dirty="0" smtClean="0"/>
              <a:t>и</a:t>
            </a:r>
            <a:r>
              <a:rPr lang="uk-UA" dirty="0" smtClean="0"/>
              <a:t>, </a:t>
            </a:r>
            <a:r>
              <a:rPr lang="uk-UA" u="sng" dirty="0" smtClean="0">
                <a:hlinkClick r:id="rId5" tooltip="Вектор (математика)"/>
              </a:rPr>
              <a:t>вектор</a:t>
            </a:r>
            <a:r>
              <a:rPr lang="uk-UA" u="sng" dirty="0" smtClean="0"/>
              <a:t>и</a:t>
            </a:r>
            <a:r>
              <a:rPr lang="uk-UA" dirty="0" smtClean="0"/>
              <a:t>, </a:t>
            </a:r>
            <a:r>
              <a:rPr lang="uk-UA" u="sng" dirty="0" smtClean="0">
                <a:hlinkClick r:id="rId6" tooltip="Билинейная форма"/>
              </a:rPr>
              <a:t>білінійні форм</a:t>
            </a:r>
            <a:r>
              <a:rPr lang="uk-UA" u="sng" dirty="0" smtClean="0"/>
              <a:t>и</a:t>
            </a:r>
            <a:r>
              <a:rPr lang="uk-UA" dirty="0" smtClean="0"/>
              <a:t> та т. і.</a:t>
            </a:r>
          </a:p>
          <a:p>
            <a:r>
              <a:rPr lang="uk-UA" dirty="0" smtClean="0"/>
              <a:t>Компоненти тензору в тривимірній </a:t>
            </a:r>
            <a:r>
              <a:rPr lang="uk-UA" dirty="0" err="1" smtClean="0"/>
              <a:t>декартовій</a:t>
            </a:r>
            <a:r>
              <a:rPr lang="uk-UA" dirty="0" smtClean="0"/>
              <a:t> системі координат утворюють матрицю стовпчиками якої є сили, що діють на е1, е2, и е3 грані куба. </a:t>
            </a:r>
            <a:endParaRPr lang="uk-UA" dirty="0"/>
          </a:p>
        </p:txBody>
      </p:sp>
      <p:pic>
        <p:nvPicPr>
          <p:cNvPr id="4" name="Рисунок 3" descr="https://upload.wikimedia.org/wikipedia/commons/thumb/4/45/Components_stress_tensor.svg/450px-Components_stress_tensor.svg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300" y="4248150"/>
            <a:ext cx="2857500" cy="260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8"/>
          <a:stretch>
            <a:fillRect/>
          </a:stretch>
        </p:blipFill>
        <p:spPr>
          <a:xfrm>
            <a:off x="1713980" y="4968874"/>
            <a:ext cx="5083984" cy="1343025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37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компоненти</a:t>
            </a:r>
            <a:r>
              <a:rPr lang="ru-RU" b="1" dirty="0" smtClean="0"/>
              <a:t> тензора – </a:t>
            </a:r>
            <a:r>
              <a:rPr lang="ru-RU" b="1" dirty="0" err="1" smtClean="0"/>
              <a:t>числові</a:t>
            </a:r>
            <a:r>
              <a:rPr lang="ru-RU" b="1" dirty="0" smtClean="0"/>
              <a:t> </a:t>
            </a:r>
            <a:r>
              <a:rPr lang="ru-RU" b="1" dirty="0" err="1" smtClean="0"/>
              <a:t>елементи</a:t>
            </a:r>
            <a:r>
              <a:rPr lang="ru-RU" b="1" dirty="0" smtClean="0"/>
              <a:t>  </a:t>
            </a:r>
            <a:r>
              <a:rPr lang="ru-RU" b="1" dirty="0" err="1" smtClean="0"/>
              <a:t>багатовимірної</a:t>
            </a:r>
            <a:r>
              <a:rPr lang="ru-RU" b="1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</a:t>
            </a:r>
            <a:r>
              <a:rPr lang="en-US" dirty="0" err="1"/>
              <a:t>d</a:t>
            </a:r>
            <a:r>
              <a:rPr lang="en-US" dirty="0" err="1">
                <a:sym typeface="Symbol" panose="05050102010706020507" pitchFamily="18" charset="2"/>
              </a:rPr>
              <a:t></a:t>
            </a:r>
            <a:r>
              <a:rPr lang="en-US" dirty="0" err="1"/>
              <a:t>d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ru-RU" dirty="0"/>
              <a:t>….</a:t>
            </a:r>
            <a:r>
              <a:rPr lang="ru-RU" dirty="0">
                <a:sym typeface="Symbol" panose="05050102010706020507" pitchFamily="18" charset="2"/>
              </a:rPr>
              <a:t></a:t>
            </a:r>
            <a:r>
              <a:rPr lang="en-US" dirty="0" smtClean="0"/>
              <a:t>d</a:t>
            </a:r>
            <a:r>
              <a:rPr lang="ru-RU" dirty="0"/>
              <a:t>, </a:t>
            </a:r>
            <a:r>
              <a:rPr lang="en-US" dirty="0"/>
              <a:t>d</a:t>
            </a:r>
            <a:r>
              <a:rPr lang="ru-RU" dirty="0"/>
              <a:t> — </a:t>
            </a:r>
            <a:r>
              <a:rPr lang="ru-RU" dirty="0" err="1" smtClean="0"/>
              <a:t>розмірність</a:t>
            </a:r>
            <a:r>
              <a:rPr lang="ru-RU" dirty="0" smtClean="0"/>
              <a:t> </a:t>
            </a:r>
            <a:r>
              <a:rPr lang="ru-RU" u="sng" dirty="0">
                <a:hlinkClick r:id="rId2" tooltip="Векторное пространство"/>
              </a:rPr>
              <a:t>векторного </a:t>
            </a:r>
            <a:r>
              <a:rPr lang="ru-RU" u="sng" dirty="0" smtClean="0">
                <a:hlinkClick r:id="rId2" tooltip="Векторное пространство"/>
              </a:rPr>
              <a:t>простор</a:t>
            </a:r>
            <a:r>
              <a:rPr lang="ru-RU" u="sng" dirty="0" smtClean="0"/>
              <a:t>у</a:t>
            </a:r>
            <a:r>
              <a:rPr lang="ru-RU" dirty="0" smtClean="0"/>
              <a:t>, </a:t>
            </a:r>
            <a:r>
              <a:rPr lang="ru-RU" dirty="0"/>
              <a:t>над </a:t>
            </a:r>
            <a:r>
              <a:rPr lang="ru-RU" dirty="0" err="1" smtClean="0"/>
              <a:t>яким</a:t>
            </a:r>
            <a:r>
              <a:rPr lang="ru-RU" dirty="0" smtClean="0"/>
              <a:t> заданий </a:t>
            </a:r>
            <a:r>
              <a:rPr lang="ru-RU" dirty="0"/>
              <a:t>тензор, 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множників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i="1" dirty="0" err="1" smtClean="0"/>
              <a:t>валентністю</a:t>
            </a:r>
            <a:r>
              <a:rPr lang="ru-RU" i="1" dirty="0" smtClean="0"/>
              <a:t> </a:t>
            </a:r>
            <a:r>
              <a:rPr lang="ru-RU" i="1" dirty="0" err="1" smtClean="0"/>
              <a:t>ч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i="1" dirty="0"/>
              <a:t>рангом</a:t>
            </a:r>
            <a:r>
              <a:rPr lang="ru-RU" dirty="0"/>
              <a:t> </a:t>
            </a:r>
            <a:r>
              <a:rPr lang="ru-RU" dirty="0" smtClean="0"/>
              <a:t>тензора.</a:t>
            </a:r>
          </a:p>
          <a:p>
            <a:r>
              <a:rPr lang="uk-UA" dirty="0" smtClean="0"/>
              <a:t>Тензор рангу 0 – скаляр</a:t>
            </a:r>
          </a:p>
          <a:p>
            <a:r>
              <a:rPr lang="uk-UA" dirty="0" smtClean="0"/>
              <a:t>Тензор першого порядку – вектор</a:t>
            </a:r>
          </a:p>
          <a:p>
            <a:r>
              <a:rPr lang="uk-UA" dirty="0" smtClean="0"/>
              <a:t>Позначають тензор  </a:t>
            </a:r>
            <a:r>
              <a:rPr lang="ru-RU" dirty="0" smtClean="0"/>
              <a:t>буквою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сукупністю</a:t>
            </a:r>
            <a:r>
              <a:rPr lang="ru-RU" dirty="0" smtClean="0"/>
              <a:t> </a:t>
            </a:r>
            <a:r>
              <a:rPr lang="ru-RU" dirty="0" err="1" smtClean="0"/>
              <a:t>верхніх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 smtClean="0"/>
              <a:t>контрваріантних</a:t>
            </a:r>
            <a:r>
              <a:rPr lang="ru-RU" dirty="0"/>
              <a:t>) </a:t>
            </a:r>
            <a:r>
              <a:rPr lang="ru-RU" dirty="0" smtClean="0"/>
              <a:t>та </a:t>
            </a:r>
            <a:r>
              <a:rPr lang="ru-RU" dirty="0" err="1" smtClean="0"/>
              <a:t>нижніх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 smtClean="0"/>
              <a:t>ковариантних</a:t>
            </a:r>
            <a:r>
              <a:rPr lang="ru-RU" dirty="0"/>
              <a:t>) </a:t>
            </a:r>
            <a:r>
              <a:rPr lang="ru-RU" dirty="0" err="1" smtClean="0"/>
              <a:t>індексів</a:t>
            </a:r>
            <a:endParaRPr lang="ru-RU" dirty="0" smtClean="0"/>
          </a:p>
          <a:p>
            <a:r>
              <a:rPr lang="ru-RU" dirty="0"/>
              <a:t>При </a:t>
            </a:r>
            <a:r>
              <a:rPr lang="ru-RU" dirty="0" err="1" smtClean="0"/>
              <a:t>зміні</a:t>
            </a:r>
            <a:r>
              <a:rPr lang="ru-RU" dirty="0" smtClean="0"/>
              <a:t> базису </a:t>
            </a:r>
            <a:r>
              <a:rPr lang="ru-RU" dirty="0" err="1" smtClean="0"/>
              <a:t>ковариантні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 </a:t>
            </a:r>
            <a:r>
              <a:rPr lang="ru-RU" dirty="0" err="1" smtClean="0"/>
              <a:t>міняються</a:t>
            </a:r>
            <a:r>
              <a:rPr lang="ru-RU" dirty="0" smtClean="0"/>
              <a:t> </a:t>
            </a:r>
            <a:r>
              <a:rPr lang="ru-RU" dirty="0"/>
              <a:t>так </a:t>
            </a:r>
            <a:r>
              <a:rPr lang="ru-RU" dirty="0" smtClean="0"/>
              <a:t>як </a:t>
            </a:r>
            <a:r>
              <a:rPr lang="ru-RU" dirty="0"/>
              <a:t>базис </a:t>
            </a:r>
            <a:r>
              <a:rPr lang="ru-RU" dirty="0" smtClean="0"/>
              <a:t>(за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/>
              <a:t>того </a:t>
            </a:r>
            <a:r>
              <a:rPr lang="ru-RU" dirty="0" smtClean="0"/>
              <a:t>ж </a:t>
            </a:r>
            <a:r>
              <a:rPr lang="ru-RU" dirty="0" err="1" smtClean="0"/>
              <a:t>перетворення</a:t>
            </a:r>
            <a:r>
              <a:rPr lang="ru-RU" dirty="0"/>
              <a:t>), </a:t>
            </a:r>
            <a:r>
              <a:rPr lang="ru-RU" dirty="0" smtClean="0"/>
              <a:t> </a:t>
            </a:r>
            <a:r>
              <a:rPr lang="ru-RU" dirty="0" err="1" smtClean="0"/>
              <a:t>контраваріантні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err="1" smtClean="0"/>
              <a:t>зворотньо</a:t>
            </a:r>
            <a:r>
              <a:rPr lang="ru-RU" dirty="0" smtClean="0"/>
              <a:t> </a:t>
            </a:r>
            <a:r>
              <a:rPr lang="ru-RU" dirty="0" err="1" smtClean="0"/>
              <a:t>змінам</a:t>
            </a:r>
            <a:r>
              <a:rPr lang="ru-RU" dirty="0" smtClean="0"/>
              <a:t> базису (</a:t>
            </a:r>
            <a:r>
              <a:rPr lang="ru-RU" dirty="0" err="1" smtClean="0"/>
              <a:t>зворотним</a:t>
            </a:r>
            <a:r>
              <a:rPr lang="ru-RU" dirty="0" smtClean="0"/>
              <a:t> </a:t>
            </a:r>
            <a:r>
              <a:rPr lang="ru-RU" dirty="0" err="1" smtClean="0"/>
              <a:t>перетворенням</a:t>
            </a:r>
            <a:r>
              <a:rPr lang="ru-RU" dirty="0"/>
              <a:t>).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9753889" y="3260076"/>
            <a:ext cx="1976294" cy="712932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Методи та аналіз великих даних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9644-0002-4062-9D7E-E3386BCABCB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3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3266</Words>
  <Application>Microsoft Office PowerPoint</Application>
  <PresentationFormat>Широкоэкранный</PresentationFormat>
  <Paragraphs>297</Paragraphs>
  <Slides>42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Symbol</vt:lpstr>
      <vt:lpstr>Times New Roman</vt:lpstr>
      <vt:lpstr>Тема Office</vt:lpstr>
      <vt:lpstr>Тензорний аналіз </vt:lpstr>
      <vt:lpstr>Зміст</vt:lpstr>
      <vt:lpstr>Поняття про тензори</vt:lpstr>
      <vt:lpstr>Проблема інваріантів</vt:lpstr>
      <vt:lpstr>Презентация PowerPoint</vt:lpstr>
      <vt:lpstr>Основні властивості тензорів</vt:lpstr>
      <vt:lpstr>Сучасне розуміння тензорів</vt:lpstr>
      <vt:lpstr>Презентация PowerPoint</vt:lpstr>
      <vt:lpstr>Презентация PowerPoint</vt:lpstr>
      <vt:lpstr>Презентация PowerPoint</vt:lpstr>
      <vt:lpstr>Презентация PowerPoint</vt:lpstr>
      <vt:lpstr>Тензор як полілінійна функція</vt:lpstr>
      <vt:lpstr>Основні тензорні операції </vt:lpstr>
      <vt:lpstr>Не відносяться до тензорів</vt:lpstr>
      <vt:lpstr>Тензорні операції</vt:lpstr>
      <vt:lpstr>Згортка тензору</vt:lpstr>
      <vt:lpstr>Графічне подання тензорів</vt:lpstr>
      <vt:lpstr>Презентация PowerPoint</vt:lpstr>
      <vt:lpstr>MapReduce</vt:lpstr>
      <vt:lpstr>map </vt:lpstr>
      <vt:lpstr>Згортка списку </vt:lpstr>
      <vt:lpstr>Тензорні мережі</vt:lpstr>
      <vt:lpstr>Ілюстрація 3 вимірної тензорної декомпозиції</vt:lpstr>
      <vt:lpstr>Приклади тензорних мереж</vt:lpstr>
      <vt:lpstr>Приклади тензорних скорочень</vt:lpstr>
      <vt:lpstr>Презентация PowerPoint</vt:lpstr>
      <vt:lpstr>Тезорна декомпозиція</vt:lpstr>
      <vt:lpstr>Сингулярні числа</vt:lpstr>
      <vt:lpstr>Сингулярний розклад </vt:lpstr>
      <vt:lpstr>Застосування</vt:lpstr>
      <vt:lpstr>розкладання по сингулярним значенням </vt:lpstr>
      <vt:lpstr>Приклади застосування</vt:lpstr>
      <vt:lpstr>Задача комп’ютерної лінгвістики</vt:lpstr>
      <vt:lpstr>Завдання</vt:lpstr>
      <vt:lpstr>Презентация PowerPoint</vt:lpstr>
      <vt:lpstr>Презентация PowerPoint</vt:lpstr>
      <vt:lpstr>Презентация PowerPoint</vt:lpstr>
      <vt:lpstr>Вектори y1, y2, …, y11 складають разом матрицю</vt:lpstr>
      <vt:lpstr>Вектори z1, z2, ..., z11 складають разом матрицю</vt:lpstr>
      <vt:lpstr>Презентация PowerPoint</vt:lpstr>
      <vt:lpstr>Презентация PowerPoint</vt:lpstr>
      <vt:lpstr>Контрольні 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до тензорного аналізу</dc:title>
  <dc:creator>Пользователь Windows</dc:creator>
  <cp:lastModifiedBy>Пользователь Windows</cp:lastModifiedBy>
  <cp:revision>43</cp:revision>
  <dcterms:created xsi:type="dcterms:W3CDTF">2018-05-06T11:06:01Z</dcterms:created>
  <dcterms:modified xsi:type="dcterms:W3CDTF">2025-05-22T07:05:07Z</dcterms:modified>
</cp:coreProperties>
</file>