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6" r:id="rId5"/>
    <p:sldId id="270" r:id="rId6"/>
    <p:sldId id="271" r:id="rId7"/>
    <p:sldId id="263" r:id="rId8"/>
    <p:sldId id="264" r:id="rId9"/>
    <p:sldId id="278" r:id="rId10"/>
    <p:sldId id="267" r:id="rId11"/>
    <p:sldId id="279" r:id="rId12"/>
    <p:sldId id="268" r:id="rId13"/>
    <p:sldId id="265" r:id="rId14"/>
    <p:sldId id="272" r:id="rId15"/>
    <p:sldId id="269" r:id="rId16"/>
    <p:sldId id="280" r:id="rId17"/>
    <p:sldId id="277" r:id="rId18"/>
    <p:sldId id="274" r:id="rId19"/>
    <p:sldId id="275" r:id="rId20"/>
    <p:sldId id="281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7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latin typeface="Times New Roman" panose="02020603050405020304" pitchFamily="18" charset="0"/>
              </a:rPr>
              <a:t>Лекція 10. Українські землі в другій половині </a:t>
            </a:r>
            <a:r>
              <a:rPr lang="uk-UA" altLang="en-US" sz="3200" b="1" dirty="0" smtClean="0">
                <a:latin typeface="Times New Roman" panose="02020603050405020304" pitchFamily="18" charset="0"/>
              </a:rPr>
              <a:t>XVII </a:t>
            </a:r>
            <a:r>
              <a:rPr lang="uk-UA" altLang="en-US" sz="3200" b="1" dirty="0">
                <a:latin typeface="Times New Roman" panose="02020603050405020304" pitchFamily="18" charset="0"/>
              </a:rPr>
              <a:t>ст. Поділ України та боротьба за </a:t>
            </a:r>
            <a:r>
              <a:rPr lang="uk-UA" altLang="en-US" sz="3200" b="1" dirty="0" smtClean="0">
                <a:latin typeface="Times New Roman" panose="02020603050405020304" pitchFamily="18" charset="0"/>
              </a:rPr>
              <a:t>незалежність</a:t>
            </a:r>
            <a:endParaRPr lang="en-US" altLang="en-US" sz="3200" b="1" dirty="0" smtClean="0">
              <a:latin typeface="Times New Roman" panose="02020603050405020304" pitchFamily="18" charset="0"/>
            </a:endParaRPr>
          </a:p>
          <a:p>
            <a:pPr algn="just"/>
            <a:endParaRPr lang="en-US" sz="3200" b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1. Гетьманування І. Виговського.	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2.Період «Руїни» - поділ України на 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endParaRPr lang="ru-RU" altLang="en-US" sz="28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Лівобережну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та </a:t>
            </a:r>
            <a:r>
              <a:rPr lang="uk-UA" altLang="en-US" sz="2800" dirty="0">
                <a:latin typeface="Times New Roman" panose="02020603050405020304" pitchFamily="18" charset="0"/>
              </a:rPr>
              <a:t>Правобережну.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3. Запорозька Січ під час Руїни. Іван Сірко.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4.Становище Слобідської і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Лівобережної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України</a:t>
            </a:r>
            <a:r>
              <a:rPr lang="uk-UA" altLang="en-US" sz="2800" dirty="0">
                <a:latin typeface="Times New Roman" panose="02020603050405020304" pitchFamily="18" charset="0"/>
              </a:rPr>
              <a:t>.</a:t>
            </a:r>
            <a:endParaRPr lang="ru-RU" altLang="en-US" sz="2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62000"/>
            <a:ext cx="8636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45223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Тетеря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avlo Teter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0787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вітлина від Ihor Khodak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5024"/>
            <a:ext cx="33174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0549" y="5441753"/>
            <a:ext cx="331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Брюховецький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" y="0"/>
            <a:ext cx="9130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768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1667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Андрусівське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перемир’я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Московією та Річчю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Посполитою</a:t>
            </a:r>
            <a:r>
              <a:rPr lang="uk-UA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Умови: 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Лівобережжя і Київ на 2 роки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передавалися 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Москві, </a:t>
            </a:r>
            <a:r>
              <a:rPr lang="uk-UA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Правобережжя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Польщі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Запорізька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 переходила під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 двох держав. </a:t>
            </a:r>
            <a:endParaRPr lang="uk-UA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41" y="465980"/>
            <a:ext cx="4571515" cy="59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2400"/>
            <a:ext cx="8788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45223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 Дорошенко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445223"/>
            <a:ext cx="3600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Дем'ян Многогрішний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6" y="475023"/>
            <a:ext cx="3417008" cy="4899083"/>
          </a:xfrm>
          <a:prstGeom prst="rect">
            <a:avLst/>
          </a:prstGeom>
        </p:spPr>
      </p:pic>
      <p:pic>
        <p:nvPicPr>
          <p:cNvPr id="5124" name="Picture 4" descr="Як гетьман Дем&amp;#39;ян Многогрішний пов&amp;#39;язаний з Чернігівщиною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45" y="479367"/>
            <a:ext cx="3359993" cy="48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uk-UA" altLang="en-US" sz="2400" b="1" dirty="0">
                <a:latin typeface="Times New Roman" panose="02020603050405020304" pitchFamily="18" charset="0"/>
              </a:rPr>
              <a:t>Чигиринські походи </a:t>
            </a:r>
            <a:r>
              <a:rPr lang="uk-UA" altLang="en-US" sz="2400" b="1" dirty="0" err="1">
                <a:latin typeface="Times New Roman" panose="02020603050405020304" pitchFamily="18" charset="0"/>
              </a:rPr>
              <a:t>турецько</a:t>
            </a:r>
            <a:r>
              <a:rPr lang="uk-UA" altLang="en-US" sz="2400" b="1" dirty="0">
                <a:latin typeface="Times New Roman" panose="02020603050405020304" pitchFamily="18" charset="0"/>
              </a:rPr>
              <a:t>-татарського війська.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400" b="1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     Турки оголосили гетьманом Правобережжя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</a:rPr>
              <a:t>Ю. Хмельницького </a:t>
            </a:r>
            <a:r>
              <a:rPr lang="uk-UA" altLang="en-US" sz="2400" dirty="0">
                <a:latin typeface="Times New Roman" panose="02020603050405020304" pitchFamily="18" charset="0"/>
              </a:rPr>
              <a:t>і в </a:t>
            </a:r>
            <a:r>
              <a:rPr lang="uk-UA" altLang="en-US" sz="2400" b="1" dirty="0">
                <a:latin typeface="Times New Roman" panose="02020603050405020304" pitchFamily="18" charset="0"/>
              </a:rPr>
              <a:t>1677-1678 рр. </a:t>
            </a:r>
            <a:r>
              <a:rPr lang="uk-UA" altLang="en-US" sz="2400" dirty="0">
                <a:latin typeface="Times New Roman" panose="02020603050405020304" pitchFamily="18" charset="0"/>
              </a:rPr>
              <a:t>організували два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п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оходи на </a:t>
            </a:r>
            <a:r>
              <a:rPr lang="uk-UA" altLang="en-US" sz="2400" dirty="0">
                <a:latin typeface="Times New Roman" panose="02020603050405020304" pitchFamily="18" charset="0"/>
              </a:rPr>
              <a:t>Чигирин. Місто було зруйноване. 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     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   У </a:t>
            </a:r>
            <a:r>
              <a:rPr lang="uk-UA" altLang="en-US" sz="2400" b="1" dirty="0">
                <a:latin typeface="Times New Roman" panose="02020603050405020304" pitchFamily="18" charset="0"/>
              </a:rPr>
              <a:t>1681 р.</a:t>
            </a:r>
            <a:r>
              <a:rPr lang="uk-UA" altLang="en-US" sz="2400" dirty="0">
                <a:latin typeface="Times New Roman" panose="02020603050405020304" pitchFamily="18" charset="0"/>
              </a:rPr>
              <a:t> І. Самойлович підписав </a:t>
            </a:r>
            <a:r>
              <a:rPr lang="uk-UA" altLang="en-US" sz="2400" b="1" dirty="0">
                <a:latin typeface="Times New Roman" panose="02020603050405020304" pitchFamily="18" charset="0"/>
              </a:rPr>
              <a:t>Бахчисарайський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b="1" dirty="0">
                <a:latin typeface="Times New Roman" panose="02020603050405020304" pitchFamily="18" charset="0"/>
              </a:rPr>
              <a:t>договір</a:t>
            </a:r>
            <a:r>
              <a:rPr lang="uk-UA" altLang="en-US" sz="2400" dirty="0">
                <a:latin typeface="Times New Roman" panose="02020603050405020304" pitchFamily="18" charset="0"/>
              </a:rPr>
              <a:t> з турками (кордон встановлювався по Дніпру,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Південна Київщина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і Поділля залишалися </a:t>
            </a:r>
            <a:r>
              <a:rPr lang="uk-UA" altLang="en-US" sz="2400" dirty="0">
                <a:latin typeface="Times New Roman" panose="02020603050405020304" pitchFamily="18" charset="0"/>
              </a:rPr>
              <a:t>за турками). 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    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1686 </a:t>
            </a:r>
            <a:r>
              <a:rPr lang="uk-UA" altLang="en-US" sz="2400" b="1" dirty="0">
                <a:latin typeface="Times New Roman" panose="02020603050405020304" pitchFamily="18" charset="0"/>
              </a:rPr>
              <a:t>р.</a:t>
            </a:r>
            <a:r>
              <a:rPr lang="uk-UA" altLang="en-US" sz="2400" dirty="0">
                <a:latin typeface="Times New Roman" panose="02020603050405020304" pitchFamily="18" charset="0"/>
              </a:rPr>
              <a:t> між Москвою і Річчю Посполитою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підписано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b="1" dirty="0" smtClean="0">
                <a:latin typeface="Times New Roman" panose="02020603050405020304" pitchFamily="18" charset="0"/>
              </a:rPr>
              <a:t>«Вічний мир»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Лівобережжя </a:t>
            </a:r>
            <a:r>
              <a:rPr lang="uk-UA" altLang="en-US" sz="2400" dirty="0">
                <a:latin typeface="Times New Roman" panose="02020603050405020304" pitchFamily="18" charset="0"/>
              </a:rPr>
              <a:t>і Київ відійшли до Москви, 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</a:rPr>
              <a:t>Правобережжя – Польщі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2400" b="1" dirty="0" smtClean="0">
              <a:latin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b="1" dirty="0" smtClean="0">
                <a:latin typeface="Times New Roman" panose="02020603050405020304" pitchFamily="18" charset="0"/>
              </a:rPr>
              <a:t>Наслідок </a:t>
            </a:r>
            <a:r>
              <a:rPr lang="uk-UA" altLang="en-US" sz="2400" b="1" dirty="0">
                <a:latin typeface="Times New Roman" panose="02020603050405020304" pitchFamily="18" charset="0"/>
              </a:rPr>
              <a:t>Руїни: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Україна поділена між Московським царством, Османською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імперією і Річчю Посполитою. </a:t>
            </a:r>
          </a:p>
        </p:txBody>
      </p:sp>
    </p:spTree>
    <p:extLst>
      <p:ext uri="{BB962C8B-B14F-4D97-AF65-F5344CB8AC3E}">
        <p14:creationId xmlns:p14="http://schemas.microsoft.com/office/powerpoint/2010/main" val="561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Запорозька Січ під час Руїни. Іван Сірко.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господарському житті основними були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зимівники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хутори козаків.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Запорізька Січ продовжувала захищати Україну від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нападів турків і татар.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Часто чинила опір гетьманській владі.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Кошовий отаман Іван Сірко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Учасник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національно-визвольної війни під проводом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1659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1680 р.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разів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обирався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кошовим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отаманом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Виступав проти І. Виговського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Здійснював походи в Крим (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успішних походів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15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Гетьманування І. Виговського.	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Після смерті Б. Хмельницького старшинська рада до повноліття Юрія Хмельницького обрала гетьманом генерального писаря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Івана Виговського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Зберігав союзні відносини з Москвою. 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діяв в інтересах старшинської верхівки. Це викликало виступи селянства, які очолили полковник Пушкар і отаман Барабаш. 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відновив союз з Кримським ханством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4.почав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 примирення з Річчю Посполитою.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723" y="551723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Рєпін «Запорожці пишуть листа турецькому султану»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4" y="498296"/>
            <a:ext cx="8103010" cy="47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Становище Слобідської і Лівобережної </a:t>
            </a:r>
            <a:endParaRPr lang="en-US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Слобожанщина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історико-географічна область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Сумська,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Харківська, північ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 і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областей).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ст. під владою Москви.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було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козацьких полків.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1654 р. сотник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 заснував м. Харків.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Поселення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засновані українськими козаками,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звільнялися від податків і називалися </a:t>
            </a:r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слободами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 назва краю. 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b="1" dirty="0">
                <a:latin typeface="Times New Roman" panose="02020603050405020304" pitchFamily="18" charset="0"/>
              </a:rPr>
              <a:t>Адміністративно-територіальний поділ Лівобережної Гетьманщини</a:t>
            </a:r>
          </a:p>
          <a:p>
            <a:pPr algn="just"/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перебувала </a:t>
            </a:r>
            <a:r>
              <a:rPr lang="uk-UA" altLang="en-US" sz="2800" dirty="0">
                <a:latin typeface="Times New Roman" panose="02020603050405020304" pitchFamily="18" charset="0"/>
              </a:rPr>
              <a:t>в складі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Московського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царства </a:t>
            </a:r>
            <a:r>
              <a:rPr lang="uk-UA" altLang="en-US" sz="2800" dirty="0">
                <a:latin typeface="Times New Roman" panose="02020603050405020304" pitchFamily="18" charset="0"/>
              </a:rPr>
              <a:t>на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правах </a:t>
            </a:r>
            <a:r>
              <a:rPr lang="uk-UA" altLang="en-US" sz="2800" dirty="0">
                <a:latin typeface="Times New Roman" panose="02020603050405020304" pitchFamily="18" charset="0"/>
              </a:rPr>
              <a:t>автономії</a:t>
            </a:r>
          </a:p>
          <a:p>
            <a:pPr algn="just"/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гетьмана </a:t>
            </a:r>
            <a:r>
              <a:rPr lang="uk-UA" altLang="en-US" sz="2800" dirty="0">
                <a:latin typeface="Times New Roman" panose="02020603050405020304" pitchFamily="18" charset="0"/>
              </a:rPr>
              <a:t>обирала козацька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старшина,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затверджував цар</a:t>
            </a:r>
            <a:r>
              <a:rPr lang="uk-UA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з </a:t>
            </a:r>
            <a:r>
              <a:rPr lang="uk-UA" altLang="en-US" sz="2800" dirty="0">
                <a:latin typeface="Times New Roman" panose="02020603050405020304" pitchFamily="18" charset="0"/>
              </a:rPr>
              <a:t>кожним новим гетьманом цар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підписував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новий договір </a:t>
            </a:r>
            <a:r>
              <a:rPr lang="uk-UA" altLang="en-US" sz="2800" dirty="0">
                <a:latin typeface="Times New Roman" panose="02020603050405020304" pitchFamily="18" charset="0"/>
              </a:rPr>
              <a:t>– статті.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-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існувало </a:t>
            </a:r>
            <a:r>
              <a:rPr lang="uk-UA" altLang="en-US" sz="2800" dirty="0">
                <a:latin typeface="Times New Roman" panose="02020603050405020304" pitchFamily="18" charset="0"/>
              </a:rPr>
              <a:t>10 козацьких полків.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- у </a:t>
            </a:r>
            <a:r>
              <a:rPr lang="uk-UA" altLang="en-US" sz="2800" b="1" dirty="0">
                <a:latin typeface="Times New Roman" panose="02020603050405020304" pitchFamily="18" charset="0"/>
              </a:rPr>
              <a:t>1686 р. </a:t>
            </a:r>
            <a:r>
              <a:rPr lang="uk-UA" altLang="en-US" sz="2800" dirty="0">
                <a:latin typeface="Times New Roman" panose="02020603050405020304" pitchFamily="18" charset="0"/>
              </a:rPr>
              <a:t>Київська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митрополія підпорядкована 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Московському </a:t>
            </a:r>
            <a:r>
              <a:rPr lang="uk-UA" altLang="en-US" sz="2800" dirty="0">
                <a:latin typeface="Times New Roman" panose="02020603050405020304" pitchFamily="18" charset="0"/>
              </a:rPr>
              <a:t>патріархату.</a:t>
            </a:r>
          </a:p>
        </p:txBody>
      </p:sp>
    </p:spTree>
    <p:extLst>
      <p:ext uri="{BB962C8B-B14F-4D97-AF65-F5344CB8AC3E}">
        <p14:creationId xmlns:p14="http://schemas.microsoft.com/office/powerpoint/2010/main" val="36086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262076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600" b="1" dirty="0">
                <a:latin typeface="Times New Roman" panose="02020603050405020304" pitchFamily="18" charset="0"/>
              </a:rPr>
              <a:t>Гадяцький договір 1658 р. з Польщею</a:t>
            </a:r>
          </a:p>
          <a:p>
            <a:pPr marL="609600" indent="-609600" algn="just"/>
            <a:endParaRPr lang="uk-UA" altLang="en-US" sz="26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600" i="1" dirty="0">
                <a:latin typeface="Times New Roman" panose="02020603050405020304" pitchFamily="18" charset="0"/>
              </a:rPr>
              <a:t>Автор договору</a:t>
            </a:r>
            <a:r>
              <a:rPr lang="uk-UA" altLang="en-US" sz="2600" dirty="0">
                <a:latin typeface="Times New Roman" panose="02020603050405020304" pitchFamily="18" charset="0"/>
              </a:rPr>
              <a:t>: генеральний писар Юрій </a:t>
            </a:r>
            <a:r>
              <a:rPr lang="uk-UA" altLang="en-US" sz="2600" dirty="0" smtClean="0">
                <a:latin typeface="Times New Roman" panose="02020603050405020304" pitchFamily="18" charset="0"/>
              </a:rPr>
              <a:t>Немирич.</a:t>
            </a:r>
            <a:endParaRPr lang="uk-UA" altLang="en-US" sz="2600" u="sng" dirty="0" smtClean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600" u="sng" dirty="0" smtClean="0">
                <a:latin typeface="Times New Roman" panose="02020603050405020304" pitchFamily="18" charset="0"/>
              </a:rPr>
              <a:t>Умови</a:t>
            </a:r>
            <a:r>
              <a:rPr lang="uk-UA" altLang="en-US" sz="2600" u="sng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>
              <a:buFontTx/>
              <a:buChar char="-"/>
            </a:pPr>
            <a:r>
              <a:rPr lang="uk-UA" altLang="en-US" sz="2600" dirty="0" smtClean="0">
                <a:latin typeface="Times New Roman" panose="02020603050405020304" pitchFamily="18" charset="0"/>
              </a:rPr>
              <a:t>Україна </a:t>
            </a:r>
            <a:r>
              <a:rPr lang="uk-UA" altLang="en-US" sz="2600" dirty="0">
                <a:latin typeface="Times New Roman" panose="02020603050405020304" pitchFamily="18" charset="0"/>
              </a:rPr>
              <a:t>(Київське, Брацлавське, Чернігівське </a:t>
            </a:r>
            <a:endParaRPr lang="uk-UA" altLang="en-US" sz="26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600" dirty="0" smtClean="0">
                <a:latin typeface="Times New Roman" panose="02020603050405020304" pitchFamily="18" charset="0"/>
              </a:rPr>
              <a:t>воєводства</a:t>
            </a:r>
            <a:r>
              <a:rPr lang="uk-UA" altLang="en-US" sz="2600" dirty="0">
                <a:latin typeface="Times New Roman" panose="02020603050405020304" pitchFamily="18" charset="0"/>
              </a:rPr>
              <a:t>) – під назвою «</a:t>
            </a:r>
            <a:r>
              <a:rPr lang="uk-UA" altLang="en-US" sz="2600" b="1" dirty="0">
                <a:latin typeface="Times New Roman" panose="02020603050405020304" pitchFamily="18" charset="0"/>
              </a:rPr>
              <a:t>Велике князівство Руське</a:t>
            </a:r>
            <a:r>
              <a:rPr lang="uk-UA" altLang="en-US" sz="2600" dirty="0">
                <a:latin typeface="Times New Roman" panose="02020603050405020304" pitchFamily="18" charset="0"/>
              </a:rPr>
              <a:t>» утворювала з Польщею і Литвою федерацію. </a:t>
            </a:r>
          </a:p>
          <a:p>
            <a:pPr marL="609600" indent="-609600" algn="just">
              <a:buFontTx/>
              <a:buChar char="-"/>
            </a:pPr>
            <a:r>
              <a:rPr lang="uk-UA" altLang="en-US" sz="2600" dirty="0" smtClean="0">
                <a:latin typeface="Times New Roman" panose="02020603050405020304" pitchFamily="18" charset="0"/>
              </a:rPr>
              <a:t>Велике </a:t>
            </a:r>
            <a:r>
              <a:rPr lang="uk-UA" altLang="en-US" sz="2600" dirty="0">
                <a:latin typeface="Times New Roman" panose="02020603050405020304" pitchFamily="18" charset="0"/>
              </a:rPr>
              <a:t>князівство Руське очолював гетьман з </a:t>
            </a:r>
            <a:endParaRPr lang="uk-UA" altLang="en-US" sz="26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600" dirty="0" smtClean="0">
                <a:latin typeface="Times New Roman" panose="02020603050405020304" pitchFamily="18" charset="0"/>
              </a:rPr>
              <a:t>довічною </a:t>
            </a:r>
            <a:r>
              <a:rPr lang="uk-UA" altLang="en-US" sz="2600" dirty="0">
                <a:latin typeface="Times New Roman" panose="02020603050405020304" pitchFamily="18" charset="0"/>
              </a:rPr>
              <a:t>владою, </a:t>
            </a:r>
          </a:p>
          <a:p>
            <a:pPr marL="609600" indent="-609600" algn="just">
              <a:buFontTx/>
              <a:buChar char="-"/>
            </a:pPr>
            <a:r>
              <a:rPr lang="uk-UA" altLang="en-US" sz="2600" dirty="0" smtClean="0">
                <a:latin typeface="Times New Roman" panose="02020603050405020304" pitchFamily="18" charset="0"/>
              </a:rPr>
              <a:t>Велике </a:t>
            </a:r>
            <a:r>
              <a:rPr lang="uk-UA" altLang="en-US" sz="2600" dirty="0">
                <a:latin typeface="Times New Roman" panose="02020603050405020304" pitchFamily="18" charset="0"/>
              </a:rPr>
              <a:t>князівство Руське не мало права </a:t>
            </a:r>
            <a:r>
              <a:rPr lang="uk-UA" altLang="en-US" sz="2600" dirty="0" smtClean="0">
                <a:latin typeface="Times New Roman" panose="02020603050405020304" pitchFamily="18" charset="0"/>
              </a:rPr>
              <a:t>на</a:t>
            </a:r>
          </a:p>
          <a:p>
            <a:pPr algn="just"/>
            <a:r>
              <a:rPr lang="uk-UA" altLang="en-US" sz="2600" dirty="0" smtClean="0">
                <a:latin typeface="Times New Roman" panose="02020603050405020304" pitchFamily="18" charset="0"/>
              </a:rPr>
              <a:t>зовнішню </a:t>
            </a:r>
            <a:r>
              <a:rPr lang="uk-UA" altLang="en-US" sz="2600" dirty="0">
                <a:latin typeface="Times New Roman" panose="02020603050405020304" pitchFamily="18" charset="0"/>
              </a:rPr>
              <a:t>політику.</a:t>
            </a:r>
          </a:p>
          <a:p>
            <a:pPr marL="609600" indent="-609600" algn="just">
              <a:buFontTx/>
              <a:buChar char="-"/>
            </a:pPr>
            <a:r>
              <a:rPr lang="uk-UA" altLang="en-US" sz="2600" dirty="0" smtClean="0">
                <a:latin typeface="Times New Roman" panose="02020603050405020304" pitchFamily="18" charset="0"/>
              </a:rPr>
              <a:t>Збройні </a:t>
            </a:r>
            <a:r>
              <a:rPr lang="uk-UA" altLang="en-US" sz="2600" dirty="0">
                <a:latin typeface="Times New Roman" panose="02020603050405020304" pitchFamily="18" charset="0"/>
              </a:rPr>
              <a:t>сили мали становити 30 тисяч козаків і </a:t>
            </a:r>
            <a:endParaRPr lang="uk-UA" altLang="en-US" sz="26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600" dirty="0" smtClean="0">
                <a:latin typeface="Times New Roman" panose="02020603050405020304" pitchFamily="18" charset="0"/>
              </a:rPr>
              <a:t>10 тисяч </a:t>
            </a:r>
            <a:r>
              <a:rPr lang="uk-UA" altLang="en-US" sz="2600" dirty="0">
                <a:latin typeface="Times New Roman" panose="02020603050405020304" pitchFamily="18" charset="0"/>
              </a:rPr>
              <a:t>найманців. </a:t>
            </a:r>
          </a:p>
          <a:p>
            <a:pPr algn="just"/>
            <a:r>
              <a:rPr lang="uk-UA" altLang="en-US" sz="2600" dirty="0" smtClean="0">
                <a:latin typeface="Times New Roman" panose="02020603050405020304" pitchFamily="18" charset="0"/>
              </a:rPr>
              <a:t>-     Скасовано церковну унію, свобода віросповідання. </a:t>
            </a:r>
            <a:endParaRPr lang="ru-RU" altLang="en-US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dirty="0" smtClean="0">
                <a:latin typeface="Times New Roman" panose="02020603050405020304" pitchFamily="18" charset="0"/>
              </a:rPr>
              <a:t>     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на союз з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Річчю Посполитою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розпочала </a:t>
            </a:r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московсько-українську </a:t>
            </a:r>
          </a:p>
          <a:p>
            <a:pPr marL="609600" indent="-609600" algn="just"/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війну 1658-1659 р</a:t>
            </a:r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Головна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відбулася </a:t>
            </a:r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</a:t>
            </a:r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1659 р</a:t>
            </a:r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Виговський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татарами розбив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Конотопом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московську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армію.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 гетьмана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 заколот старшини, у вересні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1659 р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Виговський був змушений зректися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булави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723" y="5517232"/>
            <a:ext cx="49685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Іван Виговський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95" y="404664"/>
            <a:ext cx="3654408" cy="48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723" y="5293339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Конотопська битва </a:t>
            </a:r>
          </a:p>
          <a:p>
            <a:pPr marL="609600" indent="-609600" algn="ctr"/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1659 р.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6" y="495310"/>
            <a:ext cx="8400426" cy="45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" y="26064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>
                <a:latin typeface="Times New Roman" panose="02020603050405020304" pitchFamily="18" charset="0"/>
              </a:rPr>
              <a:t>2. Період «Руїни» - поділ України на </a:t>
            </a:r>
            <a:r>
              <a:rPr lang="uk-UA" altLang="en-US" sz="2800" b="1" i="1" dirty="0" smtClean="0">
                <a:latin typeface="Times New Roman" panose="02020603050405020304" pitchFamily="18" charset="0"/>
              </a:rPr>
              <a:t>Лівобережну </a:t>
            </a: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та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Правобережну.</a:t>
            </a:r>
            <a:endParaRPr lang="uk-UA" altLang="en-US" sz="2800" b="1" dirty="0">
              <a:latin typeface="Times New Roman" panose="02020603050405020304" pitchFamily="18" charset="0"/>
            </a:endParaRPr>
          </a:p>
          <a:p>
            <a:pPr marL="609600" indent="-609600" algn="just"/>
            <a:endParaRPr lang="uk-UA" altLang="en-US" sz="2800" b="1" u="sng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u="sng" dirty="0" smtClean="0">
                <a:latin typeface="Times New Roman" panose="02020603050405020304" pitchFamily="18" charset="0"/>
              </a:rPr>
              <a:t>Руїна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</a:rPr>
              <a:t>– період громадянських війн, вторгнень іноземців в Україну, її поділу між Річчю Посполитою, Османською імперією і Московією. </a:t>
            </a:r>
          </a:p>
          <a:p>
            <a:pPr marL="609600" indent="-609600" algn="ctr"/>
            <a:r>
              <a:rPr lang="uk-UA" altLang="en-US" sz="2800" i="1" u="sng" dirty="0">
                <a:latin typeface="Times New Roman" panose="02020603050405020304" pitchFamily="18" charset="0"/>
              </a:rPr>
              <a:t>Причини Руїни: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1. агресія сусідніх держав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2. суперечності у середовищі української еліти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3. небажання козацтва і селянства коритися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будь-якій владі.</a:t>
            </a: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539" y="526666"/>
            <a:ext cx="8280920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uk-UA" altLang="en-US" sz="2400" b="1" dirty="0">
                <a:latin typeface="Times New Roman" panose="02020603050405020304" pitchFamily="18" charset="0"/>
              </a:rPr>
              <a:t>Гетьманування Ю. Хмельницького. </a:t>
            </a:r>
          </a:p>
          <a:p>
            <a:pPr marL="609600" indent="-609600" algn="just"/>
            <a:r>
              <a:rPr lang="uk-UA" altLang="en-US" sz="2200" dirty="0">
                <a:latin typeface="Times New Roman" panose="02020603050405020304" pitchFamily="18" charset="0"/>
              </a:rPr>
              <a:t>   Під тиском Москви новий гетьман підписав новий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договір</a:t>
            </a:r>
            <a:r>
              <a:rPr lang="uk-UA" altLang="en-US" sz="22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ctr"/>
            <a:r>
              <a:rPr lang="uk-UA" altLang="en-US" sz="2200" u="sng" dirty="0" smtClean="0">
                <a:latin typeface="Times New Roman" panose="02020603050405020304" pitchFamily="18" charset="0"/>
              </a:rPr>
              <a:t>Переяславські статті 1659 р.</a:t>
            </a:r>
          </a:p>
          <a:p>
            <a:pPr marL="342900" indent="-342900" algn="just">
              <a:buFontTx/>
              <a:buChar char="-"/>
            </a:pPr>
            <a:r>
              <a:rPr lang="uk-UA" altLang="en-US" sz="2200" dirty="0" smtClean="0">
                <a:latin typeface="Times New Roman" panose="02020603050405020304" pitchFamily="18" charset="0"/>
              </a:rPr>
              <a:t>у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всіх великих українських містах розміщувалися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московські </a:t>
            </a:r>
          </a:p>
          <a:p>
            <a:pPr algn="just"/>
            <a:r>
              <a:rPr lang="uk-UA" altLang="en-US" sz="2200" dirty="0" smtClean="0">
                <a:latin typeface="Times New Roman" panose="02020603050405020304" pitchFamily="18" charset="0"/>
              </a:rPr>
              <a:t>війська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. </a:t>
            </a:r>
            <a:endParaRPr lang="uk-UA" altLang="en-US" sz="22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altLang="en-US" sz="2200" dirty="0" smtClean="0">
                <a:latin typeface="Times New Roman" panose="02020603050405020304" pitchFamily="18" charset="0"/>
              </a:rPr>
              <a:t>козаки </a:t>
            </a:r>
            <a:r>
              <a:rPr lang="uk-UA" altLang="en-US" sz="2200" dirty="0">
                <a:latin typeface="Times New Roman" panose="02020603050405020304" pitchFamily="18" charset="0"/>
              </a:rPr>
              <a:t>не мали права обирати гетьмана без дозволу царя. </a:t>
            </a:r>
            <a:endParaRPr lang="uk-UA" altLang="en-US" sz="22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200" dirty="0" smtClean="0">
                <a:latin typeface="Times New Roman" panose="02020603050405020304" pitchFamily="18" charset="0"/>
              </a:rPr>
              <a:t>- Гетьманщина </a:t>
            </a:r>
            <a:r>
              <a:rPr lang="uk-UA" altLang="en-US" sz="2200" dirty="0">
                <a:latin typeface="Times New Roman" panose="02020603050405020304" pitchFamily="18" charset="0"/>
              </a:rPr>
              <a:t>втрачала незалежність, перетворюючись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на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автономну </a:t>
            </a:r>
            <a:r>
              <a:rPr lang="uk-UA" altLang="en-US" sz="2200" dirty="0">
                <a:latin typeface="Times New Roman" panose="02020603050405020304" pitchFamily="18" charset="0"/>
              </a:rPr>
              <a:t>частину Московського царства. </a:t>
            </a:r>
          </a:p>
          <a:p>
            <a:pPr marL="609600" indent="-609600" algn="just"/>
            <a:r>
              <a:rPr lang="uk-UA" altLang="en-US" sz="2200" dirty="0">
                <a:latin typeface="Times New Roman" panose="02020603050405020304" pitchFamily="18" charset="0"/>
              </a:rPr>
              <a:t>     </a:t>
            </a:r>
          </a:p>
          <a:p>
            <a:pPr marL="609600" indent="-609600" algn="just"/>
            <a:r>
              <a:rPr lang="uk-UA" altLang="en-US" sz="2200" dirty="0">
                <a:latin typeface="Times New Roman" panose="02020603050405020304" pitchFamily="18" charset="0"/>
              </a:rPr>
              <a:t>     Російсько-українські війська зазнали поразки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під Чудновом, </a:t>
            </a:r>
          </a:p>
          <a:p>
            <a:pPr marL="609600" indent="-609600" algn="just"/>
            <a:r>
              <a:rPr lang="uk-UA" altLang="en-US" sz="2200" dirty="0" smtClean="0">
                <a:latin typeface="Times New Roman" panose="02020603050405020304" pitchFamily="18" charset="0"/>
              </a:rPr>
              <a:t>внаслідок </a:t>
            </a:r>
            <a:r>
              <a:rPr lang="uk-UA" altLang="en-US" sz="2200" dirty="0">
                <a:latin typeface="Times New Roman" panose="02020603050405020304" pitchFamily="18" charset="0"/>
              </a:rPr>
              <a:t>чого була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підписана </a:t>
            </a:r>
            <a:r>
              <a:rPr lang="uk-UA" altLang="en-US" sz="2200" b="1" dirty="0" smtClean="0">
                <a:latin typeface="Times New Roman" panose="02020603050405020304" pitchFamily="18" charset="0"/>
              </a:rPr>
              <a:t>Слободищенська </a:t>
            </a:r>
            <a:r>
              <a:rPr lang="uk-UA" altLang="en-US" sz="2200" b="1" dirty="0">
                <a:latin typeface="Times New Roman" panose="02020603050405020304" pitchFamily="18" charset="0"/>
              </a:rPr>
              <a:t>угода 1660 р. </a:t>
            </a:r>
            <a:endParaRPr lang="uk-UA" altLang="en-US" sz="2200" b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200" dirty="0" smtClean="0">
                <a:latin typeface="Times New Roman" panose="02020603050405020304" pitchFamily="18" charset="0"/>
              </a:rPr>
              <a:t>Вона </a:t>
            </a:r>
            <a:r>
              <a:rPr lang="uk-UA" altLang="en-US" sz="2200" dirty="0">
                <a:latin typeface="Times New Roman" panose="02020603050405020304" pitchFamily="18" charset="0"/>
              </a:rPr>
              <a:t>повторювала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умови Гадяцького </a:t>
            </a:r>
            <a:r>
              <a:rPr lang="uk-UA" altLang="en-US" sz="2200" dirty="0">
                <a:latin typeface="Times New Roman" panose="02020603050405020304" pitchFamily="18" charset="0"/>
              </a:rPr>
              <a:t>трактату, але </a:t>
            </a:r>
            <a:r>
              <a:rPr lang="uk-UA" altLang="en-US" sz="2200" dirty="0" smtClean="0">
                <a:latin typeface="Times New Roman" panose="02020603050405020304" pitchFamily="18" charset="0"/>
              </a:rPr>
              <a:t>Україна</a:t>
            </a:r>
          </a:p>
          <a:p>
            <a:pPr marL="609600" indent="-609600" algn="just"/>
            <a:r>
              <a:rPr lang="uk-UA" altLang="en-US" sz="2200" dirty="0" smtClean="0">
                <a:latin typeface="Times New Roman" panose="02020603050405020304" pitchFamily="18" charset="0"/>
              </a:rPr>
              <a:t>перетворювалася на автономну </a:t>
            </a:r>
            <a:r>
              <a:rPr lang="uk-UA" altLang="en-US" sz="2200" dirty="0">
                <a:latin typeface="Times New Roman" panose="02020603050405020304" pitchFamily="18" charset="0"/>
              </a:rPr>
              <a:t>частину Речі Посполитої. Після </a:t>
            </a:r>
            <a:endParaRPr lang="uk-UA" altLang="en-US" sz="22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200" dirty="0" smtClean="0">
                <a:latin typeface="Times New Roman" panose="02020603050405020304" pitchFamily="18" charset="0"/>
              </a:rPr>
              <a:t>невдач у зовнішній </a:t>
            </a:r>
            <a:r>
              <a:rPr lang="uk-UA" altLang="en-US" sz="2200" dirty="0">
                <a:latin typeface="Times New Roman" panose="02020603050405020304" pitchFamily="18" charset="0"/>
              </a:rPr>
              <a:t>і внутрішній політиці Ю. Хмельницький зрікся</a:t>
            </a:r>
          </a:p>
          <a:p>
            <a:pPr marL="609600" indent="-609600" algn="just"/>
            <a:r>
              <a:rPr lang="uk-UA" altLang="en-US" sz="2200" dirty="0">
                <a:latin typeface="Times New Roman" panose="02020603050405020304" pitchFamily="18" charset="0"/>
              </a:rPr>
              <a:t>булави. </a:t>
            </a:r>
          </a:p>
          <a:p>
            <a:pPr marL="609600" indent="-609600" algn="just"/>
            <a:r>
              <a:rPr lang="uk-UA" altLang="en-US" sz="2200" dirty="0">
                <a:latin typeface="Times New Roman" panose="02020603050405020304" pitchFamily="18" charset="0"/>
              </a:rPr>
              <a:t>      В </a:t>
            </a:r>
            <a:r>
              <a:rPr lang="uk-UA" altLang="en-US" sz="2200" b="1" dirty="0">
                <a:latin typeface="Times New Roman" panose="02020603050405020304" pitchFamily="18" charset="0"/>
              </a:rPr>
              <a:t>1663 р. </a:t>
            </a:r>
            <a:r>
              <a:rPr lang="uk-UA" altLang="en-US" sz="2200" dirty="0">
                <a:latin typeface="Times New Roman" panose="02020603050405020304" pitchFamily="18" charset="0"/>
              </a:rPr>
              <a:t>відбувся </a:t>
            </a:r>
            <a:r>
              <a:rPr lang="uk-UA" altLang="en-US" sz="2200" b="1" dirty="0">
                <a:latin typeface="Times New Roman" panose="02020603050405020304" pitchFamily="18" charset="0"/>
              </a:rPr>
              <a:t>поділ</a:t>
            </a:r>
            <a:r>
              <a:rPr lang="uk-UA" altLang="en-US" sz="2200" dirty="0">
                <a:latin typeface="Times New Roman" panose="02020603050405020304" pitchFamily="18" charset="0"/>
              </a:rPr>
              <a:t> України </a:t>
            </a:r>
            <a:r>
              <a:rPr lang="uk-UA" altLang="en-US" sz="2200" b="1" dirty="0">
                <a:latin typeface="Times New Roman" panose="02020603050405020304" pitchFamily="18" charset="0"/>
              </a:rPr>
              <a:t>на Правобережну і</a:t>
            </a:r>
          </a:p>
          <a:p>
            <a:pPr marL="609600" indent="-609600" algn="just"/>
            <a:r>
              <a:rPr lang="uk-UA" altLang="en-US" sz="2200" b="1" dirty="0">
                <a:latin typeface="Times New Roman" panose="02020603050405020304" pitchFamily="18" charset="0"/>
              </a:rPr>
              <a:t>Лівобережну.</a:t>
            </a: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723" y="5517232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</a:t>
            </a:r>
          </a:p>
          <a:p>
            <a:pPr marL="609600" indent="-609600" algn="ctr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 Хмельницький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Yurii Khmelnytsk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82" y="450839"/>
            <a:ext cx="3993233" cy="50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688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29</cp:revision>
  <dcterms:created xsi:type="dcterms:W3CDTF">2015-03-20T17:04:15Z</dcterms:created>
  <dcterms:modified xsi:type="dcterms:W3CDTF">2022-01-04T15:11:33Z</dcterms:modified>
</cp:coreProperties>
</file>