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5143500" type="screen16x9"/>
  <p:notesSz cx="6858000" cy="9144000"/>
  <p:embeddedFontLst>
    <p:embeddedFont>
      <p:font typeface="Roboto" panose="020B0604020202020204" charset="0"/>
      <p:regular r:id="rId12"/>
      <p:bold r:id="rId13"/>
      <p:italic r:id="rId14"/>
      <p:boldItalic r:id="rId15"/>
    </p:embeddedFont>
    <p:embeddedFont>
      <p:font typeface="Segoe UI Black" panose="020B0A02040204020203" pitchFamily="34" charset="0"/>
      <p:bold r:id="rId16"/>
      <p:boldItalic r:id="rId17"/>
    </p:embeddedFont>
    <p:embeddedFont>
      <p:font typeface="Segoe UI Light" panose="020B0502040204020203" pitchFamily="34" charset="0"/>
      <p:regular r:id="rId18"/>
      <p: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85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2" d="100"/>
          <a:sy n="132" d="100"/>
        </p:scale>
        <p:origin x="96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792032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735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6676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150" dirty="0">
                <a:solidFill>
                  <a:srgbClr val="1D2125"/>
                </a:solidFill>
                <a:highlight>
                  <a:srgbClr val="FFFFFF"/>
                </a:highlight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Сутність, зміст, структура управлінської компетентності керівника</a:t>
            </a:r>
            <a:endParaRPr sz="6800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390524" y="2789130"/>
            <a:ext cx="8367395" cy="432900"/>
          </a:xfrm>
          <a:prstGeom prst="rect">
            <a:avLst/>
          </a:prstGeom>
          <a:solidFill>
            <a:srgbClr val="4285F4"/>
          </a:solidFill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dirty="0"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Як стати керівником за покликанням?</a:t>
            </a:r>
            <a:endParaRPr dirty="0">
              <a:highlight>
                <a:srgbClr val="800080"/>
              </a:highlight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23521"/>
            <a:ext cx="5073227" cy="4460734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Поняття </a:t>
            </a:r>
            <a:r>
              <a:rPr lang="uk-UA" sz="2400" dirty="0"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«управлінська компетентність» </a:t>
            </a:r>
            <a:r>
              <a:rPr lang="uk-UA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стало предметом досліджень педагогічних і економічних наук лише у ХХ ст., і донедавна його розвиток йшов у педагогіці та менеджменті паралельно.</a:t>
            </a:r>
            <a:endParaRPr lang="ru-RU" sz="2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C1CBD20-583C-40D8-A3E4-8A85725B4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690" y="1293472"/>
            <a:ext cx="2320831" cy="2320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141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1893" y="0"/>
            <a:ext cx="8392254" cy="2903488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uk-UA" sz="2700" b="1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Етапи становлення освіти, заснованої на компетенціях, за підходом І.О. Зимньої </a:t>
            </a:r>
            <a:br>
              <a:rPr lang="uk-UA" sz="27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27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br>
              <a:rPr lang="ru-RU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endParaRPr lang="ru-RU" dirty="0">
              <a:solidFill>
                <a:schemeClr val="bg1"/>
              </a:solidFill>
              <a:highlight>
                <a:srgbClr val="800080"/>
              </a:highlight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6316"/>
              </p:ext>
            </p:extLst>
          </p:nvPr>
        </p:nvGraphicFramePr>
        <p:xfrm>
          <a:off x="267129" y="1649053"/>
          <a:ext cx="8691936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7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7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507">
                <a:tc>
                  <a:txBody>
                    <a:bodyPr/>
                    <a:lstStyle/>
                    <a:p>
                      <a:pPr algn="ctr"/>
                      <a:r>
                        <a:rPr lang="uk-UA" sz="1400" b="0" u="none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Перший етап охоплює 1960–1970 рр.</a:t>
                      </a:r>
                      <a:endParaRPr lang="ru-RU" b="0" u="none" dirty="0"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Другий етап (1970–1990 рр.)</a:t>
                      </a:r>
                      <a:endParaRPr lang="ru-RU" b="0" u="none" dirty="0">
                        <a:effectLst/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uk-UA" sz="14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Третій етап почався в 90-ті роки минулого століття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507">
                <a:tc>
                  <a:txBody>
                    <a:bodyPr/>
                    <a:lstStyle/>
                    <a:p>
                      <a:r>
                        <a:rPr lang="uk-UA" sz="1400" b="0" i="0" dirty="0">
                          <a:solidFill>
                            <a:schemeClr val="bg1"/>
                          </a:solidFill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характеризується введенням у науковий апарат категорії «компетенція». На цьому етапі створюються передумови розмежування понять «компетенція/компетентність», починається дослідження різних видів </a:t>
                      </a:r>
                      <a:r>
                        <a:rPr lang="uk-UA" sz="1400" b="0" i="0" dirty="0" err="1">
                          <a:solidFill>
                            <a:schemeClr val="bg1"/>
                          </a:solidFill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мовної</a:t>
                      </a:r>
                      <a:r>
                        <a:rPr lang="uk-UA" sz="1400" b="0" i="0" dirty="0">
                          <a:solidFill>
                            <a:schemeClr val="bg1"/>
                          </a:solidFill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компетенції, вводиться поняття «комунікативна компетентність». </a:t>
                      </a:r>
                      <a:endParaRPr lang="ru-RU" b="0" i="0" dirty="0">
                        <a:solidFill>
                          <a:schemeClr val="bg1"/>
                        </a:solidFill>
                        <a:highlight>
                          <a:srgbClr val="800080"/>
                        </a:highlight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характеризується використанням категорій «компетенція/компетентність» у теорії та практиці навчання мові (нерідній), спілкуванню, а також професіоналізму в управлінні, менеджменті. Цей етап характеризується підходом до розроблення змісту поняття «соціальні компетенції/компетентності».</a:t>
                      </a:r>
                      <a:endParaRPr lang="ru-RU" b="0" i="0" dirty="0">
                        <a:solidFill>
                          <a:schemeClr val="bg1"/>
                        </a:solidFill>
                        <a:highlight>
                          <a:srgbClr val="800080"/>
                        </a:highlight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характеризується тим, що поняття «професійна компетентність» міцно увійшло в педагогічну лексику та стало предметом спеціального вивчення в результаті соціального замовлення до системи освіти та теоретичних досліджень у педагогічній науці. </a:t>
                      </a:r>
                      <a:endParaRPr lang="ru-RU" b="0" i="0" dirty="0">
                        <a:solidFill>
                          <a:schemeClr val="bg1"/>
                        </a:solidFill>
                        <a:highlight>
                          <a:srgbClr val="800080"/>
                        </a:highlight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2868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935" y="164387"/>
            <a:ext cx="5673998" cy="4818579"/>
          </a:xfrm>
        </p:spPr>
        <p:txBody>
          <a:bodyPr>
            <a:normAutofit fontScale="90000"/>
          </a:bodyPr>
          <a:lstStyle/>
          <a:p>
            <a:r>
              <a:rPr lang="uk-UA" sz="2700" b="1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Поняття «компетентність» і компетенція </a:t>
            </a:r>
            <a:br>
              <a:rPr lang="uk-UA" sz="2700" dirty="0">
                <a:solidFill>
                  <a:schemeClr val="accent3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(У Законі України «Про Освіту», 2016 р.)</a:t>
            </a:r>
            <a:b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b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6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«Компетентність/компетентності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» - це динамічна комбінація знань, розумінь, поглядів, цінностей, умінь, інших особистих якостей, що визначає здатність особи успішно здійснювати професійну та/або подальшу навчальну діяльність і є навчальним результатом на певному рівні освіти.</a:t>
            </a:r>
            <a:b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b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6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«Компетенція» 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– це певний набір вимог до підготовки фахівців та їх особистісних характеристик, що залежить від конкретного підприємства та галузі, в якій фахівець працює. </a:t>
            </a:r>
            <a:b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b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6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«Компетенція»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 (від. лат. </a:t>
            </a:r>
            <a:r>
              <a:rPr lang="uk-UA" sz="16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competencia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- коло питань, з якими </a:t>
            </a:r>
            <a:r>
              <a:rPr lang="uk-UA" sz="1600" dirty="0">
                <a:latin typeface="Segoe UI Light" panose="020B0502040204020203" pitchFamily="34" charset="0"/>
                <a:ea typeface="Nirmala UI Semilight" panose="020B0402040204020203" pitchFamily="34" charset="0"/>
                <a:cs typeface="Segoe UI Light" panose="020B0502040204020203" pitchFamily="34" charset="0"/>
              </a:rPr>
              <a:t>людина добре обізнана, володіє знаннями і досвідом ) - це інтегрований результат опанування змістом загальної середньої освіти, який виражається в готовності учня використовувати засвоєні знання, уміння, навички, а також способи діяльності у конкретних життєвих ситуаціях для розв'язання практичних і теоретичних задач.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1FCBC8A-9AE3-4E67-9184-E1860C6E46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3610" y="1144694"/>
            <a:ext cx="2684780" cy="268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18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564" y="345441"/>
            <a:ext cx="5413796" cy="4688896"/>
          </a:xfrm>
        </p:spPr>
        <p:txBody>
          <a:bodyPr>
            <a:noAutofit/>
          </a:bodyPr>
          <a:lstStyle/>
          <a:p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Джон </a:t>
            </a:r>
            <a:r>
              <a:rPr lang="uk-UA" sz="14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Карлайл</a:t>
            </a: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uk-UA" sz="14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Равен</a:t>
            </a: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винахідник і співавтор психологічного тесту «Прогресивні матриці </a:t>
            </a:r>
            <a:r>
              <a:rPr lang="uk-UA" sz="14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Равена</a:t>
            </a: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» і автор книги «Педагогічні тестування: проблеми, помилки, перспективи», </a:t>
            </a:r>
            <a:r>
              <a:rPr lang="uk-UA" sz="14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виділяє як види компетентності так і характеристики ефективного керівника:</a:t>
            </a:r>
            <a:br>
              <a:rPr lang="uk-UA" sz="14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- уміння допомагати людям для розвитку та застосування талантів;</a:t>
            </a:r>
            <a:b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- здатність розвивати та залучати людей до спільної роботи;</a:t>
            </a:r>
            <a:b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- уміння </a:t>
            </a:r>
            <a:r>
              <a:rPr lang="uk-UA" sz="14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впрваджувати</a:t>
            </a: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 в практику нові ідеї;</a:t>
            </a:r>
            <a:b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- здатність створювати атмосферу відданості справі, ініціативи та відповідальності, у якій персонал готовий до нововведень і </a:t>
            </a:r>
            <a:r>
              <a:rPr lang="uk-UA" sz="14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оінює</a:t>
            </a: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 свої дії відповідно до спільної мети;</a:t>
            </a:r>
            <a:b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- уміння підтримувати цікаві ідеї та пояснювати іншим, чому саме вони варті уваги;</a:t>
            </a:r>
            <a:b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- уміння впливати на суспільні процеси від імені організації та її членів;</a:t>
            </a:r>
            <a:b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- розширяти світогляд і підсилювати сферу відповідальності співпрацівників.</a:t>
            </a:r>
            <a:b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Автор зауважує, що для зазначених видів діяльності мають бути створені об’єктивні можливості, які забезпечують відповідне розвивальне середовище.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7B3F0E0-0E18-4CA8-A7F1-E7D334B8F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3264" y="1071892"/>
            <a:ext cx="2651842" cy="2890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958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193" y="113016"/>
            <a:ext cx="8938517" cy="685870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Періодизація управлінської компетентності за В. Береки </a:t>
            </a:r>
            <a:endParaRPr lang="ru-RU" sz="2000" dirty="0">
              <a:highlight>
                <a:srgbClr val="800080"/>
              </a:highlight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172416"/>
              </p:ext>
            </p:extLst>
          </p:nvPr>
        </p:nvGraphicFramePr>
        <p:xfrm>
          <a:off x="226029" y="798886"/>
          <a:ext cx="8681664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0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04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04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I етап (до 90-х рр. XIX ст.)</a:t>
                      </a:r>
                      <a:endParaRPr lang="ru-RU" b="0" i="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II етап (90-ті рр. XIX ст. – 30-ті рр. XX ст.)</a:t>
                      </a:r>
                      <a:endParaRPr lang="ru-RU" b="0" i="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III етап (30-ті рр. – 60-ті рр. XX ст.) </a:t>
                      </a:r>
                      <a:endParaRPr lang="ru-RU" b="0" i="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IV етап (60-ті рр. XX ст. – до сьогодні)</a:t>
                      </a:r>
                      <a:endParaRPr lang="ru-RU" b="0" i="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4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Характеризувався відсутністю наукових поглядів на систему управління, а тому – і на процес навчання управлінців</a:t>
                      </a:r>
                      <a:endParaRPr lang="ru-RU" i="0" dirty="0">
                        <a:solidFill>
                          <a:schemeClr val="bg1"/>
                        </a:solidFill>
                        <a:highlight>
                          <a:srgbClr val="800080"/>
                        </a:highlight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Характеризується новими підходами до управлінської діяльності завдяки появі школи наукового управління й адміністративної (класичної) школи. У цей період на розвиток професійного менеджменту мали вплив наукові праці Ф. Тейлора, Г. Емерсона, Г. Форда, А. </a:t>
                      </a:r>
                      <a:r>
                        <a:rPr lang="uk-UA" sz="1400" b="0" i="0" u="none" strike="noStrike" cap="non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Файоля</a:t>
                      </a:r>
                      <a:r>
                        <a:rPr lang="uk-UA" sz="14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 та ін.</a:t>
                      </a:r>
                      <a:endParaRPr lang="ru-RU" i="0" dirty="0">
                        <a:solidFill>
                          <a:schemeClr val="bg1"/>
                        </a:solidFill>
                        <a:highlight>
                          <a:srgbClr val="800080"/>
                        </a:highlight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Характеризується виникненням і розповсюдженням ідеї психологічної підготовки менеджерів до професійної управлінської діяльності. На розвиток цього напряму в даний період мали вплив праці Е. </a:t>
                      </a:r>
                      <a:r>
                        <a:rPr lang="uk-UA" sz="1400" b="0" i="0" u="none" strike="noStrike" cap="non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Мейо</a:t>
                      </a:r>
                      <a:r>
                        <a:rPr lang="uk-UA" sz="14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, Р. </a:t>
                      </a:r>
                      <a:r>
                        <a:rPr lang="uk-UA" sz="1400" b="0" i="0" u="none" strike="noStrike" cap="non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Лайкерта</a:t>
                      </a:r>
                      <a:r>
                        <a:rPr lang="uk-UA" sz="14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, Д. </a:t>
                      </a:r>
                      <a:r>
                        <a:rPr lang="uk-UA" sz="1400" b="0" i="0" u="none" strike="noStrike" cap="non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Макгрегора</a:t>
                      </a:r>
                      <a:r>
                        <a:rPr lang="uk-UA" sz="14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, А. Маслоу, що віднесені до школи людських відносин і «поведінкових наук»</a:t>
                      </a:r>
                      <a:endParaRPr lang="ru-RU" i="0" dirty="0">
                        <a:solidFill>
                          <a:schemeClr val="bg1"/>
                        </a:solidFill>
                        <a:highlight>
                          <a:srgbClr val="800080"/>
                        </a:highlight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Характеризується виникненням окремих підходів до управлінської діяльності, які широко використовуються у сучасній науці та практиці. Для сучасного розуміння сутності цього поняття слід визначитися із термінами, з яких складається це словосполучення, та споріднених з ними</a:t>
                      </a:r>
                      <a:endParaRPr lang="ru-RU" i="0" dirty="0">
                        <a:solidFill>
                          <a:schemeClr val="bg1"/>
                        </a:solidFill>
                        <a:highlight>
                          <a:srgbClr val="800080"/>
                        </a:highlight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839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111" y="121916"/>
            <a:ext cx="8815227" cy="503433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Компетентність, в основному, визначають в чотирьох варіантах:</a:t>
            </a:r>
            <a:endParaRPr lang="ru-RU" sz="2000" dirty="0">
              <a:solidFill>
                <a:schemeClr val="bg1"/>
              </a:solidFill>
              <a:highlight>
                <a:srgbClr val="800080"/>
              </a:highlight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515163"/>
              </p:ext>
            </p:extLst>
          </p:nvPr>
        </p:nvGraphicFramePr>
        <p:xfrm>
          <a:off x="154111" y="693939"/>
          <a:ext cx="8815228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3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3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38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Як характеристика особи </a:t>
                      </a:r>
                      <a:endParaRPr lang="ru-RU" sz="1400" b="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Як здатність особи</a:t>
                      </a:r>
                      <a:endParaRPr lang="ru-RU" sz="1400" b="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Як якість особи</a:t>
                      </a:r>
                      <a:endParaRPr lang="ru-RU" sz="1400" b="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Як сукупність знань, умінь, навичок та особистісних якостей</a:t>
                      </a:r>
                      <a:endParaRPr lang="ru-RU" sz="1400" b="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1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У цьому випадку характеристика – це опис, аналіз, оцінка певних явищ, відмітних особливостей когось або чогось. За О. </a:t>
                      </a:r>
                      <a:r>
                        <a:rPr lang="uk-UA" sz="1100" b="0" i="0" u="none" strike="noStrike" cap="non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Пометун</a:t>
                      </a:r>
                      <a:endParaRPr lang="ru-RU" sz="1100" dirty="0">
                        <a:solidFill>
                          <a:schemeClr val="bg1"/>
                        </a:solidFill>
                        <a:highlight>
                          <a:srgbClr val="800080"/>
                        </a:highlight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Здатний – той, який може, вміє здійснювати, виконувати, робити будь-що, поводитись певним чином. Компетентність – це здатність людини, яка необхідна для виконання конкретної дії в певній галузі діяльності та поєднує в собі знання, навички, способи мислення та готовність нести відповідальність за свої вчинки.</a:t>
                      </a:r>
                      <a:endParaRPr lang="ru-RU" sz="1100" dirty="0">
                        <a:solidFill>
                          <a:schemeClr val="bg1"/>
                        </a:solidFill>
                        <a:highlight>
                          <a:srgbClr val="800080"/>
                        </a:highlight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За визначенням, наведеним у словнику професійної освіти, компетентність – це </a:t>
                      </a:r>
                      <a:r>
                        <a:rPr lang="uk-UA" sz="1100" b="0" i="1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якість високопрофесійного працівника</a:t>
                      </a:r>
                      <a:r>
                        <a:rPr lang="uk-UA" sz="11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, здатного максимально реалізувати себе в конкретних видах трудової діяльності та спроможного адаптуватися до умов, які змінюються стосовно ринкового механізму, що управляє професійною мобільністю, плануванням кар’єрного зростання, професійною самоактуалізацією.</a:t>
                      </a:r>
                      <a:endParaRPr lang="ru-RU" sz="1100" dirty="0">
                        <a:solidFill>
                          <a:schemeClr val="bg1"/>
                        </a:solidFill>
                        <a:highlight>
                          <a:srgbClr val="800080"/>
                        </a:highlight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О. Жук під професійною компетентністю пропонує розуміти єдність знань, умінь, здібностей і готовності особистості вирішувати професійні завдання з високим рівнем невизначеності, а також здатність і готовність щодо досягнення більш якісного результату праці, ставлення до професії як до цінності. Компетентність, за думкою Л. </a:t>
                      </a:r>
                      <a:r>
                        <a:rPr lang="uk-UA" sz="1100" b="0" i="0" u="none" strike="noStrike" cap="non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Бєссонової</a:t>
                      </a:r>
                      <a:r>
                        <a:rPr lang="uk-UA" sz="11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 та С. </a:t>
                      </a:r>
                      <a:r>
                        <a:rPr lang="uk-UA" sz="1100" b="0" i="0" u="none" strike="noStrike" cap="non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Добросмислової</a:t>
                      </a:r>
                      <a:r>
                        <a:rPr lang="uk-UA" sz="1100" b="0" i="0" u="none" strike="noStrike" cap="none" dirty="0">
                          <a:solidFill>
                            <a:schemeClr val="bg1"/>
                          </a:solidFill>
                          <a:effectLst/>
                          <a:highlight>
                            <a:srgbClr val="800080"/>
                          </a:highlight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  <a:sym typeface="Arial"/>
                        </a:rPr>
                        <a:t>, – це не тільки наявність знань і досвіду, а й уміння розпорядитися ними при виконанні своїх функцій, що є обов’язковою умовою оптимізації професійної діяльності.</a:t>
                      </a:r>
                      <a:endParaRPr lang="ru-RU" sz="1100" dirty="0">
                        <a:solidFill>
                          <a:schemeClr val="bg1"/>
                        </a:solidFill>
                        <a:highlight>
                          <a:srgbClr val="800080"/>
                        </a:highlight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2473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481" y="223520"/>
            <a:ext cx="6075680" cy="4919980"/>
          </a:xfrm>
        </p:spPr>
        <p:txBody>
          <a:bodyPr>
            <a:normAutofit/>
          </a:bodyPr>
          <a:lstStyle/>
          <a:p>
            <a:r>
              <a:rPr lang="uk-UA" sz="1300" b="1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Управлінська діяльність вважається такою, що завжди насичена</a:t>
            </a:r>
            <a:r>
              <a:rPr lang="uk-UA" sz="13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  <a:br>
              <a:rPr lang="ru-RU" sz="13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а) великою кількістю дій (переважно короткочасних);</a:t>
            </a:r>
            <a:br>
              <a:rPr lang="ru-RU" sz="13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б) частим втручанням ззовні;</a:t>
            </a:r>
            <a:br>
              <a:rPr lang="ru-RU" sz="13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в) широкою мережею контактів;</a:t>
            </a:r>
            <a:br>
              <a:rPr lang="ru-RU" sz="13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г) переважанням вербального спілкування з персоналом.</a:t>
            </a:r>
            <a:br>
              <a:rPr lang="ru-RU" sz="13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300" b="1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Управлінська діяльність</a:t>
            </a:r>
            <a:r>
              <a:rPr lang="uk-UA" sz="13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– це специфічний вид професійної діяльності. Її оцінювання доцільно виконувати з антропологічних позицій. Для виконання управлінської діяльності необхідний «особливий людський матеріал» – у тому розумінні, що у фахівця, </a:t>
            </a:r>
            <a:r>
              <a:rPr lang="uk-UA" sz="1300" u="sng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по-перше</a:t>
            </a: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мають бути наявними організаторські здібності, неабиякий інтелект, позитивне ставлення до людей і природи; п</a:t>
            </a:r>
            <a:r>
              <a:rPr lang="uk-UA" sz="1300" u="sng" dirty="0">
                <a:latin typeface="Segoe UI Light" panose="020B0502040204020203" pitchFamily="34" charset="0"/>
                <a:cs typeface="Segoe UI Light" panose="020B0502040204020203" pitchFamily="34" charset="0"/>
              </a:rPr>
              <a:t>о-друге</a:t>
            </a: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фахівець повинен мати ґрунтовний культурологічний тезаурус; п</a:t>
            </a:r>
            <a:r>
              <a:rPr lang="uk-UA" sz="1300" u="sng" dirty="0">
                <a:latin typeface="Segoe UI Light" panose="020B0502040204020203" pitchFamily="34" charset="0"/>
                <a:cs typeface="Segoe UI Light" panose="020B0502040204020203" pitchFamily="34" charset="0"/>
              </a:rPr>
              <a:t>о-третє</a:t>
            </a: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йому необхідно володіти різнобічними спеціальними знаннями: екологічними, економічними, фінансовими, правовими, управлінськими, психологічними, соціологічними та ін.; п</a:t>
            </a:r>
            <a:r>
              <a:rPr lang="uk-UA" sz="1300" u="sng" dirty="0">
                <a:latin typeface="Segoe UI Light" panose="020B0502040204020203" pitchFamily="34" charset="0"/>
                <a:cs typeface="Segoe UI Light" panose="020B0502040204020203" pitchFamily="34" charset="0"/>
              </a:rPr>
              <a:t>о-четверте</a:t>
            </a: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всі вищеназвані знання треба вміти технологічно використовувати в практичній діяльності. </a:t>
            </a:r>
            <a:br>
              <a:rPr lang="ru-RU" sz="13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300" b="1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Управлінська діяльність має три основні складові</a:t>
            </a:r>
            <a:r>
              <a:rPr lang="uk-UA" sz="13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  <a:br>
              <a:rPr lang="ru-RU" sz="13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1) діяльність, що пов’язана з організацією та управлінням певною системою;</a:t>
            </a:r>
            <a:br>
              <a:rPr lang="ru-RU" sz="13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2) діяльність як міжособистісна взаємодія, що пов’язана з управлінням людьми;</a:t>
            </a:r>
            <a:br>
              <a:rPr lang="ru-RU" sz="13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3) діяльність, що пов’язана безпосередньо з організацією технологічного процесу. </a:t>
            </a:r>
            <a:br>
              <a:rPr lang="ru-RU" sz="13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1300" dirty="0">
                <a:latin typeface="Segoe UI Light" panose="020B0502040204020203" pitchFamily="34" charset="0"/>
                <a:cs typeface="Segoe UI Light" panose="020B0502040204020203" pitchFamily="34" charset="0"/>
              </a:rPr>
              <a:t>Залежно від того, наскільки вдало менеджер може забезпечити та узгодити між собою ці три складові, і визначається ефективність управління. </a:t>
            </a:r>
            <a:br>
              <a:rPr lang="ru-RU" sz="13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endParaRPr lang="ru-RU" sz="13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0F0EF91-5A68-45EC-991C-AE35DD7C5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7131" y="832214"/>
            <a:ext cx="3120084" cy="3120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263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3038" y="101598"/>
            <a:ext cx="4443307" cy="4737100"/>
          </a:xfrm>
        </p:spPr>
        <p:txBody>
          <a:bodyPr>
            <a:normAutofit/>
          </a:bodyPr>
          <a:lstStyle/>
          <a:p>
            <a:r>
              <a:rPr lang="uk-UA" sz="2000" b="1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Керівники</a:t>
            </a:r>
            <a:r>
              <a:rPr lang="uk-UA" sz="2000" dirty="0"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uk-UA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– це наділені особливими повноваженнями посадові особи, які очолюють трудові колективи, спрямовують і регулюють їх діяльність, приймають управлінські рішення в межах своєї компетенції та повністю відповідають за їх виконання. </a:t>
            </a:r>
            <a:br>
              <a:rPr lang="ru-RU" sz="20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uk-UA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Традиційно виділяють </a:t>
            </a:r>
            <a:r>
              <a:rPr lang="uk-UA" sz="2000" b="1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два типи керівників</a:t>
            </a:r>
            <a:r>
              <a:rPr lang="uk-UA" sz="2000" dirty="0">
                <a:solidFill>
                  <a:schemeClr val="bg1"/>
                </a:solidFill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  <a:r>
              <a:rPr lang="uk-UA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лінійні та функціональні. Лінійні керівники очолюють лінійні підрозділи підприємства, функціональні – штабні й збутові.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24926A4-3DA8-4825-9B6F-0034E53388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53" y="648123"/>
            <a:ext cx="3249084" cy="324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587883"/>
      </p:ext>
    </p:extLst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1228</Words>
  <Application>Microsoft Office PowerPoint</Application>
  <PresentationFormat>Екран (16:9)</PresentationFormat>
  <Paragraphs>32</Paragraphs>
  <Slides>9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Segoe UI Black</vt:lpstr>
      <vt:lpstr>Roboto</vt:lpstr>
      <vt:lpstr>Segoe UI Light</vt:lpstr>
      <vt:lpstr>Material</vt:lpstr>
      <vt:lpstr>Сутність, зміст, структура управлінської компетентності керівника</vt:lpstr>
      <vt:lpstr>Поняття «управлінська компетентність» стало предметом досліджень педагогічних і економічних наук лише у ХХ ст., і донедавна його розвиток йшов у педагогіці та менеджменті паралельно.</vt:lpstr>
      <vt:lpstr> Етапи становлення освіти, заснованої на компетенціях, за підходом І.О. Зимньої    </vt:lpstr>
      <vt:lpstr>Поняття «компетентність» і компетенція  (У Законі України «Про Освіту», 2016 р.)  «Компетентність/компетентності» - це динамічна комбінація знань, розумінь, поглядів, цінностей, умінь, інших особистих якостей, що визначає здатність особи успішно здійснювати професійну та/або подальшу навчальну діяльність і є навчальним результатом на певному рівні освіти.  «Компетенція» – це певний набір вимог до підготовки фахівців та їх особистісних характеристик, що залежить від конкретного підприємства та галузі, в якій фахівець працює.   «Компетенція» (від. лат. competencia - коло питань, з якими людина добре обізнана, володіє знаннями і досвідом ) - це інтегрований результат опанування змістом загальної середньої освіти, який виражається в готовності учня використовувати засвоєні знання, уміння, навички, а також способи діяльності у конкретних життєвих ситуаціях для розв'язання практичних і теоретичних задач.</vt:lpstr>
      <vt:lpstr>Джон Карлайл Равен, винахідник і співавтор психологічного тесту «Прогресивні матриці Равена» і автор книги «Педагогічні тестування: проблеми, помилки, перспективи», виділяє як види компетентності так і характеристики ефективного керівника: - уміння допомагати людям для розвитку та застосування талантів; - здатність розвивати та залучати людей до спільної роботи; - уміння впрваджувати в практику нові ідеї; - здатність створювати атмосферу відданості справі, ініціативи та відповідальності, у якій персонал готовий до нововведень і оінює свої дії відповідно до спільної мети; - уміння підтримувати цікаві ідеї та пояснювати іншим, чому саме вони варті уваги; - уміння впливати на суспільні процеси від імені організації та її членів; - розширяти світогляд і підсилювати сферу відповідальності співпрацівників. Автор зауважує, що для зазначених видів діяльності мають бути створені об’єктивні можливості, які забезпечують відповідне розвивальне середовище.</vt:lpstr>
      <vt:lpstr>Періодизація управлінської компетентності за В. Береки </vt:lpstr>
      <vt:lpstr>Компетентність, в основному, визначають в чотирьох варіантах:</vt:lpstr>
      <vt:lpstr>Управлінська діяльність вважається такою, що завжди насичена: а) великою кількістю дій (переважно короткочасних); б) частим втручанням ззовні; в) широкою мережею контактів; г) переважанням вербального спілкування з персоналом. Управлінська діяльність – це специфічний вид професійної діяльності. Її оцінювання доцільно виконувати з антропологічних позицій. Для виконання управлінської діяльності необхідний «особливий людський матеріал» – у тому розумінні, що у фахівця, по-перше, мають бути наявними організаторські здібності, неабиякий інтелект, позитивне ставлення до людей і природи; по-друге, фахівець повинен мати ґрунтовний культурологічний тезаурус; по-третє, йому необхідно володіти різнобічними спеціальними знаннями: екологічними, економічними, фінансовими, правовими, управлінськими, психологічними, соціологічними та ін.; по-четверте, всі вищеназвані знання треба вміти технологічно використовувати в практичній діяльності.  Управлінська діяльність має три основні складові: 1) діяльність, що пов’язана з організацією та управлінням певною системою; 2) діяльність як міжособистісна взаємодія, що пов’язана з управлінням людьми; 3) діяльність, що пов’язана безпосередньо з організацією технологічного процесу.  Залежно від того, наскільки вдало менеджер може забезпечити та узгодити між собою ці три складові, і визначається ефективність управління.  </vt:lpstr>
      <vt:lpstr>Керівники – це наділені особливими повноваженнями посадові особи, які очолюють трудові колективи, спрямовують і регулюють їх діяльність, приймають управлінські рішення в межах своєї компетенції та повністю відповідають за їх виконання.  Традиційно виділяють два типи керівників: лінійні та функціональні. Лінійні керівники очолюють лінійні підрозділи підприємства, функціональні – штабні й збутові.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Сутність, зміст, структура управлінської компетентності керівника</dc:title>
  <dc:creator>Пользователь</dc:creator>
  <cp:lastModifiedBy>Viacheslav Tkachuk</cp:lastModifiedBy>
  <cp:revision>30</cp:revision>
  <dcterms:modified xsi:type="dcterms:W3CDTF">2022-12-15T17:23:09Z</dcterms:modified>
</cp:coreProperties>
</file>