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0"/>
  </p:notesMasterIdLst>
  <p:sldIdLst>
    <p:sldId id="256" r:id="rId2"/>
    <p:sldId id="290" r:id="rId3"/>
    <p:sldId id="257" r:id="rId4"/>
    <p:sldId id="258" r:id="rId5"/>
    <p:sldId id="259" r:id="rId6"/>
    <p:sldId id="289" r:id="rId7"/>
    <p:sldId id="260" r:id="rId8"/>
    <p:sldId id="268" r:id="rId9"/>
    <p:sldId id="265" r:id="rId10"/>
    <p:sldId id="267" r:id="rId11"/>
    <p:sldId id="261" r:id="rId12"/>
    <p:sldId id="262" r:id="rId13"/>
    <p:sldId id="263" r:id="rId14"/>
    <p:sldId id="264" r:id="rId15"/>
    <p:sldId id="269" r:id="rId16"/>
    <p:sldId id="270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1" r:id="rId25"/>
    <p:sldId id="282" r:id="rId26"/>
    <p:sldId id="283" r:id="rId27"/>
    <p:sldId id="285" r:id="rId28"/>
    <p:sldId id="286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21"/>
    <p:restoredTop sz="94707"/>
  </p:normalViewPr>
  <p:slideViewPr>
    <p:cSldViewPr snapToGrid="0">
      <p:cViewPr varScale="1">
        <p:scale>
          <a:sx n="115" d="100"/>
          <a:sy n="115" d="100"/>
        </p:scale>
        <p:origin x="9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4DA6C3-2157-B54C-A19F-37A76E9AAEA3}" type="datetimeFigureOut">
              <a:rPr lang="ru-UA" smtClean="0"/>
              <a:t>15.01.2026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8AC48-469F-F143-A1CA-50CDF37AC723}" type="slidenum">
              <a:rPr lang="ru-UA"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77151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14221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90156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02966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4109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4231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248187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85073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81605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39019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05197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93878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87156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72129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51995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71368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19A4C-1AFE-7248-96EA-9D0A37E4B37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51770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19A4C-1AFE-7248-96EA-9D0A37E4B37E}" type="datetimeFigureOut">
              <a:rPr lang="ru-UA" smtClean="0"/>
              <a:t>15.01.2026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E4CDE04-4F19-1744-BD0C-0EDE2C709147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92739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116E0E-D4AD-3305-B4A9-73C2FCA046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0946" y="2404534"/>
            <a:ext cx="10303727" cy="1646302"/>
          </a:xfrm>
        </p:spPr>
        <p:txBody>
          <a:bodyPr/>
          <a:lstStyle/>
          <a:p>
            <a:r>
              <a:rPr lang="ru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 інформації та комунікацій в самоменеджменті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7315DB-1050-BDD5-A97B-7376198FF4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9677606" cy="1096899"/>
          </a:xfrm>
        </p:spPr>
        <p:txBody>
          <a:bodyPr/>
          <a:lstStyle/>
          <a:p>
            <a:r>
              <a:rPr lang="uk-UA" dirty="0"/>
              <a:t>Лекція 8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19050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CC80CF5-8CD3-A463-BCFD-9486A960A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138" y="380010"/>
            <a:ext cx="11186556" cy="6092041"/>
          </a:xfrm>
        </p:spPr>
        <p:txBody>
          <a:bodyPr>
            <a:normAutofit fontScale="92500" lnSpcReduction="20000"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2. Постановка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питань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йде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мова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йде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мова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джерелі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факти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думки,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гіпотези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розділи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абзаци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наміри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переслідує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автор?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поглядами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погодитися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заперечити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попередню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підготовку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припускає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текст 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відрізняється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зміст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прочитаного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відомих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випливає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мене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прочитаного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необхідність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̈? 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endParaRPr 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Підготовка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наради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Безпосередніи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збір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сенс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необхідність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у: 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обміні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інформацією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виявленні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думок;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аналізі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ситуаціи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і проблем;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прийнятті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комплексних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питаннях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67648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B4838CC-84AF-E9C1-3B4C-C05C98F1B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385763"/>
            <a:ext cx="10992840" cy="6252543"/>
          </a:xfrm>
        </p:spPr>
        <p:txBody>
          <a:bodyPr>
            <a:normAutofit fontScale="85000" lnSpcReduction="20000"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Звужуйте,наскільки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можливо,коло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Запрошувати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треба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тих, без кого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обійтися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працівників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безпосередньо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питаннями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розглядаються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засіданні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спеціальні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аналогічних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проблем;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відповідальними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належне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досвідчених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радників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уміють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вирішувати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уміють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вести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конференцію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2. Правильно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вибирайте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дату і час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проведення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Вибирайте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придатне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конференціі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приміщення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Вам по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заважати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подбайте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наочноі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̈.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попередньо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пункти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порядку денного: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виступи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проекти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потребують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негативного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т.п.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5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Порядок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деннии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указівкою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необхідного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обговорення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окремих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тем. Для кожного пункту треба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намічати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значимості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пріоритети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!).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Запрошення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розсилайте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принаймні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тиждень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Проінформуйте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якомога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конкретніше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 теми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засідання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наради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9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825684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14FB678-DA09-19F3-1795-64C0B3F09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138" y="403761"/>
            <a:ext cx="11008426" cy="6246421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7.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Розпочинайте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точно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визначении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̆ час. Той,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чекає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спізнюються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прождати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вічно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!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8.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Повідомте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вартість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хвилини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даноі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заробіток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хвилину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плюс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накладні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витрати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) і про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намір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провести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раціонально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Виражайте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впевненість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успішному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ході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засідання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9. Погодьте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правила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спільноі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обмеження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виступів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30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60 секундами, про порядок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прийняття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10.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Доручіть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одному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учасників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ведення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протоколу.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11.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Тримайте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контролем перерви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блокуйте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убивчі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фрази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як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ніколи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робили!».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12.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Розпізнавайте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критичні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пункти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дискусіі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̈, як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„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вільні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” теми,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поспішні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висновки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невірні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засідання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перевіряйте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раз,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досягаються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поставлені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альтернативні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пошуки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підсумкових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інформація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координація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Повторюйте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прийняті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погоджені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заручитися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згодою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виключити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розбіжності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засідання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підведіть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підсумки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поясніть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ким і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часу повинно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зроблено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16.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Завершуйте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точно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призначении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час.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забезпечите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репутацію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вмілого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організатора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проведенні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наступних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засідань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учасники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уже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дисциплінувати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прагнути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своєчасного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порядку денного;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ніхто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затягувати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виступ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забирати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наступного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учасника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6439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38E4F9-0DA2-8298-C62B-9E66C370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261" y="380010"/>
            <a:ext cx="11740739" cy="6477989"/>
          </a:xfrm>
        </p:spPr>
        <p:txBody>
          <a:bodyPr>
            <a:normAutofit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плануванні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Ви правильно установите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пріоритети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то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переконаєтеся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тому,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найважливіші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пункти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обговорені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початку і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кінця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залишилися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обговореними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малозначні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Завершуйте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нараду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позитивніи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ноті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висловивши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привітних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слів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наради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17.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Повертайтеся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хоча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часу - до ходу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конференціі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відбулася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опитування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ясними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тема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ціль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одержав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кожнии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порядок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деннии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матеріали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почалося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засідання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дотримувалися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порядок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деннии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і регламент 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була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досягнута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мета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розподілені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установлені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терміни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18.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чіткии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підсумковии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протокол - по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через 24 - максимально через 48 годин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завершення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засідання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Найбільша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помилка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-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протоколу,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погании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протокол.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19. Так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називании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укорочений протокол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найважливішими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результатами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засідання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учасникам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фотокопіі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̈;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більшості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випадків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великии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протокол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зайвим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20.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Контролюйте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виконуються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прийняті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усіма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кого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стосуються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130719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308B191-DBD0-A05D-9E25-2B0D9998A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140" y="463139"/>
            <a:ext cx="11044052" cy="6032664"/>
          </a:xfrm>
        </p:spPr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</a:rPr>
              <a:t>21.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Завдання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виконуються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повинні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стати першим пунктом порядку денного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наступноі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highlight>
                <a:srgbClr val="00FF00"/>
              </a:highlight>
            </a:endParaRPr>
          </a:p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Раціональні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співбесіди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</a:p>
          <a:p>
            <a:r>
              <a:rPr lang="ru-RU" sz="1800" b="1" dirty="0" err="1">
                <a:effectLst/>
                <a:latin typeface="Times New Roman" panose="02020603050405020304" pitchFamily="18" charset="0"/>
              </a:rPr>
              <a:t>Керування</a:t>
            </a:r>
            <a:r>
              <a:rPr lang="ru-RU" sz="1800" b="1" dirty="0">
                <a:effectLst/>
                <a:latin typeface="Times New Roman" panose="02020603050405020304" pitchFamily="18" charset="0"/>
              </a:rPr>
              <a:t> потоком </a:t>
            </a:r>
            <a:r>
              <a:rPr lang="ru-RU" sz="1800" b="1" dirty="0" err="1">
                <a:effectLst/>
                <a:latin typeface="Times New Roman" panose="02020603050405020304" pitchFamily="18" charset="0"/>
              </a:rPr>
              <a:t>відвідувачів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</a:rPr>
              <a:t>Рис.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Стратегія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керування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потоком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відвідувачів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endParaRPr lang="ru-RU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CB5867D-9F32-7F5B-770B-E0981EE48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237671"/>
            <a:ext cx="5181600" cy="4258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0351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8BAE4A1-EFE7-08D4-0AB7-913F0E505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511" y="213757"/>
            <a:ext cx="11445401" cy="6444218"/>
          </a:xfrm>
        </p:spPr>
        <p:txBody>
          <a:bodyPr>
            <a:normAutofit fontScale="92500" lnSpcReduction="20000"/>
          </a:bodyPr>
          <a:lstStyle/>
          <a:p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Відгородження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відвідувачів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</a:t>
            </a:r>
            <a:endParaRPr lang="ru-RU" dirty="0">
              <a:highlight>
                <a:srgbClr val="00FF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Доручіть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своєму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секретареві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узгодження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дотримання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термінів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дат;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нехаи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погоджує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Використовуйте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письмовии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стіл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секретаря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роду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бар'єр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ніхто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обминути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?», «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подзвонити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?» і т.д.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Уведіть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спокійну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годину»,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початку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дня,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ніхто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турбувати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Установіть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загальну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годину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відвідувань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доручіть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секретареві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запитувати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 причини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бажано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й час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відвідування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Ви могли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підготуватися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Уведіть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визначену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годину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співробітників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Відвідуйте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сидять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підлеглі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простіше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самому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попрощатися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компліментів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засобів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виряджати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співрозмовника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кабінету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7.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Приймайте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відвідувачів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стоячи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приймальні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визначайте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пріоритетність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необхідність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відвідування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Коли Ваш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співрозмовник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уже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сидить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Вас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кабінеті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виявляєтеся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програші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психологічному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відношенні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8.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Намагайтеся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роботу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раніше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замість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затримуватися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ввечері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9.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Закрийтеся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якому-небудь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приміщенні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кімнаті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відсутнього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колеги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;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Ваш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секретар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проінформовании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̆ про Ваше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місцезнаходження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FF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10.Своїми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особистими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контактами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займайтеся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робочому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Домовляйтеся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пообідати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важливими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Вас людьми,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випити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чашечку кави.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11.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письмовии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стіл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поставте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так,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видно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відкриті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двері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самим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зможете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уникнути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потенційних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відвідувачів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12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.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найголовніше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покінчить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міфом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відкритих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двереи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̆»! </a:t>
            </a:r>
            <a:endParaRPr lang="ru-RU" dirty="0">
              <a:solidFill>
                <a:schemeClr val="tx1"/>
              </a:solidFill>
              <a:highlight>
                <a:srgbClr val="FF0000"/>
              </a:highligh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44464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C98C6EB-DC36-8F12-A705-A37E12D78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" y="237507"/>
            <a:ext cx="11225893" cy="6491906"/>
          </a:xfrm>
        </p:spPr>
        <p:txBody>
          <a:bodyPr>
            <a:normAutofit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підготовка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відвідувань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Запитуйте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себе,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увазі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конкретного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відвідувача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прийняти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запросити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яка мета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З'ясуйте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початку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візиту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разом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співрозмовником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«Яка мета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цієі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бесіди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?»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Попередньо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встановлюйте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тривалість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візиту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Переносіть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бесіду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час,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можете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̈ мети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наявнии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Вашому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розпорядженні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час.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Приватну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викладайте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покінчите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основною темою.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Доручіть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своєму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секретарю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стежити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часом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візиту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домовтеся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ним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нагадував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втручався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фрази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типу: «Через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півгодини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повинні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їхати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N»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 т.д.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7.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Підготуйтеся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бесіди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підґрунтя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колишні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дискусіі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тему,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прийняті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кроки)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тримайте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напоготові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документи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8.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Продумайте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аргументи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заперечення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співрозмовника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9.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Нарешті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перевірте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необхідна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бесіда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альтернатива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телефонна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зустріч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обіднім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столом).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10.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Готуйтеся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наступного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бланка-листка.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522667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19C6DF8-CA11-4598-AFAB-D7B7235EB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82" y="308758"/>
            <a:ext cx="11647467" cy="6349217"/>
          </a:xfrm>
        </p:spPr>
        <p:txBody>
          <a:bodyPr>
            <a:normAutofit/>
          </a:bodyPr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Співбесіда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співробітниками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Встановіть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співробітників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визначену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годину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прий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зможете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обговорити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ними усе,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накопичилося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минулии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період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метою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заведіть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кожного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співробітника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окремии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листок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записів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своєму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щоденнику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часу.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Проводіть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регулярні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короткі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оперативні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прояснити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виникаючі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управлінські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Обідайте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разом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співробітниками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задовольняти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потреби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контактах.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Спонукайте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Ваших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співробітників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телефон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короткі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записки, коли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безпосереднє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незаявленими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відвідувачами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 </a:t>
            </a:r>
            <a:endParaRPr lang="ru-RU" b="1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Насамперед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запитайте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відвідувача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 причини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візиту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з'ясуйте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як,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коли?).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залежності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отриманих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відповідеи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̆: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Делегуйте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своєму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співробітнику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підрозділ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відділ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вирішити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невеликими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витратами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часу, -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продовжуйте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4.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випадку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погодьте час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зустрічі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відпустіть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відвідувача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86064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2AC2C2D-2CFD-C249-12BE-871E11333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75" y="457201"/>
            <a:ext cx="11315700" cy="6272212"/>
          </a:xfrm>
        </p:spPr>
        <p:txBody>
          <a:bodyPr>
            <a:normAutofit/>
          </a:bodyPr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Завершення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відвідувач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бажає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завершувати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співбесіду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використовуйте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наступні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Висловіть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узагальнююче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завершальне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зауваження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Закінчить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ділову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частину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перейдіть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балачок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3. Подивиться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наручнии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годинник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зробіть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пролунав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запрограмовании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сигнал. 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 startAt="4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Покажіть,що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Вам нудно. </a:t>
            </a:r>
          </a:p>
          <a:p>
            <a:pPr>
              <a:buFont typeface="+mj-lt"/>
              <a:buAutoNum type="arabicPeriod" startAt="4"/>
            </a:pP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Устаньте. </a:t>
            </a:r>
          </a:p>
          <a:p>
            <a:pPr>
              <a:buFont typeface="+mj-lt"/>
              <a:buAutoNum type="arabicPeriod" startAt="4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Проведіть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відвідувача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двереи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̆. </a:t>
            </a:r>
          </a:p>
          <a:p>
            <a:pPr>
              <a:buFont typeface="+mj-lt"/>
              <a:buAutoNum type="arabicPeriod" startAt="4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Почніть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читати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папери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той час, коли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відвідувач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продовжує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говорити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 startAt="4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Домовтеся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секретарем про те,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перервав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нагадав про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наступну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термінову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справу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9.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дискусіі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говоріть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трохи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енергійно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поспішно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10.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Повідомте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відвідувача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початку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перед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завершенням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чекають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відвідувачі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Ваш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обмежении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11. Або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скажіть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просто,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хотіли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тепер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закінчити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!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Ведення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,Bold" pitchFamily="2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телефонних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,Bold" pitchFamily="2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переговорів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,Bold" pitchFamily="2" charset="0"/>
              </a:rPr>
              <a:t> 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Телефон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засобом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раціоналізаціі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економіі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часу.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перетворитися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поглинача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часу».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030396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F6E5140-BEA7-B85C-2C49-66AB53933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037" y="328613"/>
            <a:ext cx="11630025" cy="6086475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10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телефонних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гріхів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»: </a:t>
            </a:r>
            <a:endParaRPr lang="ru-RU" dirty="0">
              <a:solidFill>
                <a:schemeClr val="tx1"/>
              </a:solidFill>
              <a:highlight>
                <a:srgbClr val="FF0000"/>
              </a:highlight>
            </a:endParaRP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Неясна мета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Імпровізація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підготовці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Несприятливии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час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дзвінка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Пошуки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номера абонента.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Дзвінок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без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попередньоі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підготовки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документів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Попередньо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записані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ключові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слова.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Незрозуміло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мету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8. Монологи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вислуховування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постановкою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питань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9.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Неведеться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наступнии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запис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розмов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10.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Неконкретні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домовленості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1075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65016A3-B743-FB07-04C8-DEDA661D1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41" y="267629"/>
            <a:ext cx="11574966" cy="6411951"/>
          </a:xfrm>
        </p:spPr>
        <p:txBody>
          <a:bodyPr>
            <a:normAutofit lnSpcReduction="1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роль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основу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висококонкурентного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великими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достовірності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низку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пізнавальну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прогностичну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персоналу,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 актуально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нестабільної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передачу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доносити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неякісна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слухати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аргументовано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думки, вести переговори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й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комунікатор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622451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23D2FB4-909A-94AE-5CEE-D828617A9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385763"/>
            <a:ext cx="11244263" cy="6015037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Відгородження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Проінформуйте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потенційних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абонентів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справу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підлеглих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колег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друзів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т.д.), про те, коли Вам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дзвонити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Обговоріть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щоденних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активних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вихідних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Вас)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телефонних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згрупувати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Повідомте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абонентам час, коли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дзвонити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Вас.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Уникайте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наприкінці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таких фраз, як: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Подзвоніть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як-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небудь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!»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Згадуйте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коли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бажаєте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6.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змушуйте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марно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чекати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партнера,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розраховує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одержати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Вас 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звістку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дзвоніть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точно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призначении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час, перш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подзвонить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Вас.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7.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Нехаи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телефонні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дзвінки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секретаря,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використовуйте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автовідповідач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endParaRPr lang="ru-RU" sz="1800" dirty="0"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Відгородження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секретаря:</a:t>
            </a:r>
            <a:b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Секретар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повиннии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обов'язково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запитувати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 мету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дзвінка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ступінь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терміновості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Вручіть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своєму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секретарю бланк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критеріями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згідно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повинні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відхилені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перенесені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повторнии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дзвоник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пропустити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 до Вас.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026771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F00E7C4-95E2-93A8-AB39-05211814A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488" y="371475"/>
            <a:ext cx="11144250" cy="6186488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Ніколи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доручайте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секретарю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образливі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абонента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формулювання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образливі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тому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телефонує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вважає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̈ справа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найважливіша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):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«...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важливіи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нараді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«...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хоче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заважали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«...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важливии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візит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Використовуйте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формулювання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«...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місці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(в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дорозі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обідає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т.п.) і 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чекаємо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14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години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Не могли б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подзвонити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пізніше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?»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«... У даний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зайнятии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слід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перервати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?»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Розмова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без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відкладання</a:t>
            </a:r>
            <a:b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</a:br>
            <a:endParaRPr lang="ru-RU" dirty="0">
              <a:highlight>
                <a:srgbClr val="00FF00"/>
              </a:highlight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21D96F1-9389-7971-0C0D-F05CF055B3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7963" y="3914775"/>
            <a:ext cx="6591300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7626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91391A8-E5AA-C497-1A05-43A2CD32A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75" y="400051"/>
            <a:ext cx="11315700" cy="5800724"/>
          </a:xfrm>
        </p:spPr>
        <p:txBody>
          <a:bodyPr>
            <a:normAutofit lnSpcReduction="10000"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Секретар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просить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телефонуючого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трохи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почекати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говорячи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«Я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подивлюся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перервати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одержує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шефа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коротку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відповідь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«Я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передзвоню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пізніше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», «Будь ласка,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передзвоніть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о 16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годині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».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Зворотнии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дзвоник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endParaRPr lang="ru-RU" b="1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Система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зворотних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телефонних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дзвоників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зведених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блоки,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суттєво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скорочує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число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щоденних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перерв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раціоналізаціі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економіі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часу.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+mj-lt"/>
              <a:buAutoNum type="arabicPeriod"/>
            </a:pP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блоки</a:t>
            </a:r>
            <a:b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Даний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прийом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ефективною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формою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об'єднати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проміжку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підготуватися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них.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Перед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кожним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дзвоником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перевірте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 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особистому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 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обов'язково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дійти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згоди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  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зустрічі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партнером (абонентом )? </a:t>
            </a:r>
          </a:p>
          <a:p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Набирайте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номер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тоді,коли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ясна мета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9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9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175351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06F2271-F4DB-6801-03BE-79C4172E3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763" y="428625"/>
            <a:ext cx="11458575" cy="5943600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хочу я просто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загальнии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контакт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обмінятися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думкою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колегою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хочу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встановити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зв'язок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хочу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одержати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хочу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поділитися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ідеєю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попросити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оцінити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хочу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переконати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намірах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ближче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ознайомити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проектами?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Подбайте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вибір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правильного моменту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Symbol" pitchFamily="2" charset="2"/>
              </a:rPr>
              <a:t>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З'ясуйте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найкращии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час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дзвонка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відривати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партнера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Встановіть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час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наприкінці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попередньоі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телефонноі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особистіи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зустрічі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Symbol" pitchFamily="2" charset="2"/>
              </a:rPr>
              <a:t>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Попереджайте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дзвоник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завчасно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!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Ваших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ділових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партнерів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будуть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письмовим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столом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чекати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дзвоника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заздалегідь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вкажете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листа, факса, секретаря)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точнии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̆ час. Ви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заощадите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час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прискорите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відповідного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!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Symbol" pitchFamily="2" charset="2"/>
              </a:rPr>
              <a:t>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Готуйтеся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дзвонків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по-діловому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змістовно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!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Важливою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передумовою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успішноі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телефонноі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підготовка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Наступнии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бланк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допоможе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ефективніше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інструмент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як телефон.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Настройтеся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партнера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сконцентруйтеся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веденні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635692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28AA6EE-F3CC-28AB-2B2C-C268AC18C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428625"/>
            <a:ext cx="11244262" cy="6029325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Бути коротким: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зводіть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фазу контакту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мінімуму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партнеру, «про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йде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поясніть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подробиці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переривайте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причини,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дзвоник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перерватися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завірте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передзвоните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10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рівнобіжних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з Вашими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Висловлюйтесь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плівку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підключити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апарат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Наприкінці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коротко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підведіть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перелічіть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коли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)?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7.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попросіть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пообіцяйте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Найпростішим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копія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запису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підписом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186135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3EBE5F7-1559-75DE-671B-76801B3C1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262" y="415636"/>
            <a:ext cx="11107326" cy="6028027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запишіть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подробиці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цифри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ознайомитися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колеги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Стежте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міжміських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розмовах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Вашого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дзвінка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секундомір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хронограф,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лічильник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т.п.) </a:t>
            </a:r>
            <a:endParaRPr lang="ru-RU" dirty="0">
              <a:solidFill>
                <a:schemeClr val="tx1"/>
              </a:solidFill>
              <a:highlight>
                <a:srgbClr val="FF00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Завершуйте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мету!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Раціональне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кореспонденціі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endParaRPr lang="ru-RU" b="1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кореспонденціі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вхідноі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вхідноі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Кореспонденцію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рутинноі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секретаря про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Вам передавали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вхідну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Доручіть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сортування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вхідноі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розкладку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папки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шухляди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581113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279550F-21A3-2EBA-8256-2A7BEB542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7" y="442913"/>
            <a:ext cx="11501437" cy="6029325"/>
          </a:xfrm>
        </p:spPr>
        <p:txBody>
          <a:bodyPr/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Розпорядіться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вхідного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листа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прикладалися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роз'яснювальні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Усе,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повинно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негайно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переправлятися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корзину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паперів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листа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тексті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полегшити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вказівки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зауваження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обробці,вказуйте,наприклад,ключові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слова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майбутньоі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архіві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т.п. </a:t>
            </a:r>
            <a:endParaRPr lang="ru-RU" sz="1800" dirty="0">
              <a:effectLst/>
              <a:latin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7.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Вхідну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пошту,що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повинна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оброблятися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місці,негайно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переправляйте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призначенням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8.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Обробляйте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лист по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відразу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одержання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час перегляду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9.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Обробка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кожного листа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читанні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а й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розробці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якихось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заходів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10.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Улаштуйте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шухляду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пошти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трьома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відділеннями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Symbol" pitchFamily="2" charset="2"/>
              </a:rPr>
              <a:t>  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негайного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 до повторного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розгляду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архів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727470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5A7B10-EB19-EBCB-B9CB-A7C70B148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371475"/>
            <a:ext cx="11401425" cy="6315075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 New Roman,Bold" pitchFamily="2" charset="0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" pitchFamily="2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,Bold" pitchFamily="2" charset="0"/>
              </a:rPr>
              <a:t>листків-пам'яток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,Bold" pitchFamily="2" charset="0"/>
              </a:rPr>
              <a:t>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Листки 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пам'ятки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самоменеджменту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наступні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переваги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Розкладання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окремі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фази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сприяють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концентраціі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найбільш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суттєвому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 startAt="2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Прискорене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вивільняє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додаткову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енергію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 startAt="2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необхідності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обмірковувати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рутинні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 startAt="2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Пропадає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побоювання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 яку-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небудь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справу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; листки-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пам'ятки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максимум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упевненості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мінімумі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контролю.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5. Листки-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пам'ятки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сприяють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накопиченню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досвіду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удосконалюванню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стилю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 startAt="6"/>
            </a:pP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справ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складанню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списку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доступними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огляду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 startAt="6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Листки-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пам'ятки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служать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інструментом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особистоі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підготовки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 startAt="6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Листки-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пам'ятки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утворюють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основну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структуру,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вдосконалюватися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9.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листків-пам'яток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легше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справлятися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рутинною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роботою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10. Листки-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пам'ятки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постійним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нагромаджувачем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досвіду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розвантажують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нашу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пам'ять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195459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2A989DB-5B20-AEC1-01BD-A73CD03A71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500063"/>
            <a:ext cx="11530013" cy="5857875"/>
          </a:xfrm>
        </p:spPr>
        <p:txBody>
          <a:bodyPr>
            <a:normAutofit/>
          </a:bodyPr>
          <a:lstStyle/>
          <a:p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Примітка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1. листки-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пам'ятки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служать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інформаційними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розумовими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процесами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процесами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думок і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прийняття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2. листки-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пам'ятки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рекомендуються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здійснення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ана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лізу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контролю,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бесід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доповідеи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відряджень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т.п.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0210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59B163-47DE-88D0-F7CB-C64547C7F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761" y="380011"/>
            <a:ext cx="11412187" cy="6115792"/>
          </a:xfrm>
        </p:spPr>
        <p:txBody>
          <a:bodyPr>
            <a:normAutofit fontScale="92500" lnSpcReduction="10000"/>
          </a:bodyPr>
          <a:lstStyle/>
          <a:p>
            <a:endParaRPr lang="ru-RU" sz="18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Одним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endParaRPr lang="ru-RU" sz="1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Прийоми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раціонального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Приблизно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30 %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витрачають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справитися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потоком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безсистемне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порожню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витрату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Шляхом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спеціального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тренування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удосконалити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методику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підвищити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швидкість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позбавлення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шкідливих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звичок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відволікаючих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метод </a:t>
            </a:r>
            <a:r>
              <a:rPr lang="en-US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SQ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</a:t>
            </a:r>
            <a:r>
              <a:rPr lang="en-US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R </a:t>
            </a:r>
            <a:endParaRPr lang="ru-RU" dirty="0">
              <a:effectLst/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«до </a:t>
            </a:r>
            <a:r>
              <a:rPr lang="ru-RU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»: </a:t>
            </a:r>
            <a:endParaRPr lang="ru-RU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Сортування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матеріалу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читайте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Вам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дійсно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інформаціі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̈.</a:t>
            </a:r>
            <a:b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Цілеспрямовано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відбирайте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приймайте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читати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так, то в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sz="18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повиннии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зобов'язании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 хочу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 хочу з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пізніше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читати</a:t>
            </a:r>
            <a:r>
              <a:rPr lang="ru-RU" sz="1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3449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1AFBE2D-DA01-E47B-24CE-F6CF4E8F8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383" y="285009"/>
            <a:ext cx="11376561" cy="6032664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Правила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удосконалювання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методики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effectLst/>
              <a:highlight>
                <a:srgbClr val="00FF00"/>
              </a:highlight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1.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перегляді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читанні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тексту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думайте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про те,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хочете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одержати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effectLst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Перегляньте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назви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розділів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пробіжіть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очима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тексти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обкладинці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короткии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зміст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передмову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вступні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зауваження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вступ.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З'ясуєте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б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хотіли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прочитати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інтенсивно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перегляді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розділів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звертайте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увагу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вступні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заключні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фрази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ключові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слова.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4.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затримуйтеся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примітках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частинах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тексту,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надрукованих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дрібним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шрифтом,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аргументаціі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статистичних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докладних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описах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відступах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автора.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5.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Намагайтеся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насамперед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зміст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висловлювань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приватного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загального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порядку.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Відшукуйте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спочатку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значеннєві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покажчики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підзаголовки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виділені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слова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пропозиціі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̈,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таблиці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7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Покажчики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виді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слів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звертають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Вашу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увагу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посилення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акценту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тексті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Symbol" pitchFamily="2" charset="2"/>
              </a:rPr>
              <a:t>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вступні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сигнали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як «особливо»,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«тому»,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самим»,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пропоную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«тому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і т.п.,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указують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думку;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слід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прочитати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попередню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наступну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частину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(абзац);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Symbol" pitchFamily="2" charset="2"/>
              </a:rPr>
              <a:t>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крім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того»,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додатково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і т.д.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посилюючі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сигнали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підкреслюють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думку,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раніше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була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коротко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викладена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Symbol" pitchFamily="2" charset="2"/>
              </a:rPr>
              <a:t>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сигнали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змінюють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(«але», «з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іншого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боку»,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однак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навпроти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хоча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незважаючи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на»,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скоріше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»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.),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указують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те,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напрямок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тенденція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 ходу думки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міняються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протилежне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41238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A17BC91-806C-B98E-8418-12DD701F4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83" y="261257"/>
            <a:ext cx="11400312" cy="6353299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8.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Опускайте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малоінформативні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пасажі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сповільнюйте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темп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важливих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ділянках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тексту.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9.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Враховуйте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специфіку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структури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різних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текстів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Symbol" pitchFamily="2" charset="2"/>
              </a:rPr>
              <a:t>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довідкові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тексти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газетах і журналах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найважливішу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містять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початку,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другорядну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-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наприкінці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Symbol" pitchFamily="2" charset="2"/>
              </a:rPr>
              <a:t>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коментарях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висловленнях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якого-небудь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суттєва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інформація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(а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висновки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автора) наводиться, як правило,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заключніи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пропозиціі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̈;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Symbol" pitchFamily="2" charset="2"/>
              </a:rPr>
              <a:t>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спеціальні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статті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містять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вступніи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частині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опис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основніи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частині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-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розробку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шляхів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й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заключніи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частині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-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висновки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погляд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майбутнє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10.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Обробляйте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текст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роду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позначок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виписок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т.п.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8219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8006970-7A24-3F92-0E5D-A6D53D4E3F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5" y="380011"/>
            <a:ext cx="10770919" cy="5661352"/>
          </a:xfrm>
        </p:spPr>
        <p:txBody>
          <a:bodyPr>
            <a:normAutofit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Фактори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заважають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швидкому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читанню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по буквах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складах.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Проговорення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 себе тексту,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читається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Повернення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прочитаних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тексті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Поверхневе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Спостереження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пальцем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олівцем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 «слово за слово». </a:t>
            </a: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Рух головою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замість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спостереження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очима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). </a:t>
            </a:r>
          </a:p>
          <a:p>
            <a:pPr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Пози,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незручні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читання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Зовнішні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фактори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погане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освітлення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шум,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відволікання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т.д.).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47386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CC80CF5-8CD3-A463-BCFD-9486A960A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138" y="380010"/>
            <a:ext cx="11186556" cy="6092041"/>
          </a:xfrm>
        </p:spPr>
        <p:txBody>
          <a:bodyPr/>
          <a:lstStyle/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Методи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раціонального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читання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: </a:t>
            </a:r>
          </a:p>
          <a:p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читання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по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діагоналі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;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„слалом” </a:t>
            </a:r>
            <a:endParaRPr lang="ru-RU" dirty="0">
              <a:effectLst/>
            </a:endParaRP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60F95FA-EC60-DAB4-CC42-D3FC052D95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992" y="793687"/>
            <a:ext cx="6341424" cy="5773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692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CC80CF5-8CD3-A463-BCFD-9486A960A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138" y="380010"/>
            <a:ext cx="11186556" cy="6092041"/>
          </a:xfrm>
        </p:spPr>
        <p:txBody>
          <a:bodyPr>
            <a:normAutofit/>
          </a:bodyPr>
          <a:lstStyle/>
          <a:p>
            <a:r>
              <a:rPr lang="ru-RU" sz="1800" b="1" dirty="0" err="1">
                <a:effectLst/>
                <a:latin typeface="Times New Roman" panose="02020603050405020304" pitchFamily="18" charset="0"/>
              </a:rPr>
              <a:t>Методи</a:t>
            </a:r>
            <a:r>
              <a:rPr lang="ru-RU" sz="1800" b="1" dirty="0">
                <a:effectLst/>
                <a:latin typeface="Times New Roman" panose="02020603050405020304" pitchFamily="18" charset="0"/>
              </a:rPr>
              <a:t> «</a:t>
            </a:r>
            <a:r>
              <a:rPr lang="ru-RU" sz="1800" b="1" dirty="0" err="1">
                <a:effectLst/>
                <a:latin typeface="Times New Roman" panose="02020603050405020304" pitchFamily="18" charset="0"/>
              </a:rPr>
              <a:t>після</a:t>
            </a:r>
            <a:r>
              <a:rPr lang="ru-RU" sz="1800" b="1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latin typeface="Times New Roman" panose="02020603050405020304" pitchFamily="18" charset="0"/>
              </a:rPr>
              <a:t>читання</a:t>
            </a:r>
            <a:r>
              <a:rPr lang="ru-RU" sz="1800" b="1" dirty="0">
                <a:effectLst/>
                <a:latin typeface="Times New Roman" panose="02020603050405020304" pitchFamily="18" charset="0"/>
              </a:rPr>
              <a:t>»: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маркірування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тексту (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позначки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) </a:t>
            </a:r>
          </a:p>
          <a:p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підготовка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виписок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endParaRPr lang="ru-RU" dirty="0"/>
          </a:p>
          <a:p>
            <a:r>
              <a:rPr lang="ru-RU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Переваги</a:t>
            </a:r>
            <a:r>
              <a:rPr lang="ru-RU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маркірування</a:t>
            </a:r>
            <a:r>
              <a:rPr lang="ru-RU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тексту (</a:t>
            </a:r>
            <a:r>
              <a:rPr lang="ru-RU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позначок</a:t>
            </a:r>
            <a:r>
              <a:rPr lang="ru-RU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): </a:t>
            </a:r>
            <a:endParaRPr lang="ru-RU" dirty="0">
              <a:highlight>
                <a:srgbClr val="FFFF00"/>
              </a:highlight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Позначки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встановлюють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пріоритети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виділяються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важливі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місця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endParaRPr lang="ru-RU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Позначки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дозволяють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додатково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структурувати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текст (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умовні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знаки). </a:t>
            </a:r>
            <a:endParaRPr lang="ru-RU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Позначки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полегшують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обробку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повторне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читання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важливих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місць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тексту.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Позначки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сприяють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ретельному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обмірковуванню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кращому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сприйняттю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запам'ятовуванню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інформаціі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̈.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Методи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способи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маркірування</a:t>
            </a:r>
            <a:r>
              <a:rPr lang="ru-RU" sz="1800" b="1" dirty="0"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 </a:t>
            </a:r>
            <a:endParaRPr lang="ru-RU" b="1" dirty="0">
              <a:effectLst/>
              <a:highlight>
                <a:srgbClr val="00FF00"/>
              </a:highlight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підкреслення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оцінки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, записи на полях і т.п.; </a:t>
            </a:r>
            <a:endParaRPr lang="ru-RU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1800" dirty="0">
                <a:effectLst/>
                <a:latin typeface="Symbol" pitchFamily="2" charset="2"/>
              </a:rPr>
              <a:t>  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кольорових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фломастерів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; </a:t>
            </a:r>
            <a:endParaRPr lang="ru-RU" dirty="0">
              <a:effectLst/>
            </a:endParaRPr>
          </a:p>
          <a:p>
            <a:r>
              <a:rPr lang="ru-RU" sz="1800" dirty="0">
                <a:effectLst/>
                <a:latin typeface="Symbol" pitchFamily="2" charset="2"/>
              </a:rPr>
              <a:t>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маркографія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умовні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знаки). </a:t>
            </a:r>
          </a:p>
          <a:p>
            <a:r>
              <a:rPr lang="ru-RU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Техніка</a:t>
            </a:r>
            <a:r>
              <a:rPr lang="ru-RU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виписування</a:t>
            </a:r>
            <a:r>
              <a:rPr lang="ru-RU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endParaRPr lang="ru-RU" dirty="0">
              <a:highlight>
                <a:srgbClr val="FFFF00"/>
              </a:highlight>
            </a:endParaRPr>
          </a:p>
          <a:p>
            <a:r>
              <a:rPr lang="ru-RU" sz="1800" dirty="0" err="1">
                <a:effectLst/>
                <a:latin typeface="Times New Roman" panose="02020603050405020304" pitchFamily="18" charset="0"/>
              </a:rPr>
              <a:t>Дослівна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виписка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</a:t>
            </a:r>
            <a:br>
              <a:rPr lang="ru-RU" sz="1800" dirty="0">
                <a:effectLst/>
                <a:latin typeface="Times New Roman" panose="02020603050405020304" pitchFamily="18" charset="0"/>
              </a:rPr>
            </a:br>
            <a:r>
              <a:rPr lang="ru-RU" sz="1800" dirty="0" err="1">
                <a:effectLst/>
                <a:latin typeface="Times New Roman" panose="02020603050405020304" pitchFamily="18" charset="0"/>
              </a:rPr>
              <a:t>Виписка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«за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змістом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» - думка автора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передається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власними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словами.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Конспективна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виписка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. </a:t>
            </a:r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13695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65ABD721-A9A2-6007-2769-08005B4AEF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11512" y="1958975"/>
            <a:ext cx="5689600" cy="2933700"/>
          </a:xfrm>
        </p:spPr>
      </p:pic>
    </p:spTree>
    <p:extLst>
      <p:ext uri="{BB962C8B-B14F-4D97-AF65-F5344CB8AC3E}">
        <p14:creationId xmlns:p14="http://schemas.microsoft.com/office/powerpoint/2010/main" val="62347048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1365</TotalTime>
  <Words>4559</Words>
  <Application>Microsoft Macintosh PowerPoint</Application>
  <PresentationFormat>Широкоэкранный</PresentationFormat>
  <Paragraphs>236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6" baseType="lpstr">
      <vt:lpstr>Arial</vt:lpstr>
      <vt:lpstr>Calibri</vt:lpstr>
      <vt:lpstr>Symbol</vt:lpstr>
      <vt:lpstr>Times New Roman</vt:lpstr>
      <vt:lpstr>Times New Roman,Bold</vt:lpstr>
      <vt:lpstr>Trebuchet MS</vt:lpstr>
      <vt:lpstr>Wingdings 3</vt:lpstr>
      <vt:lpstr>Аспект</vt:lpstr>
      <vt:lpstr>Місце інформації та комунікацій в самоменеджменті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Інформація та комунікації в менеджменті</dc:title>
  <dc:creator>Александр Ткачук</dc:creator>
  <cp:lastModifiedBy>Александр Ткачук</cp:lastModifiedBy>
  <cp:revision>32</cp:revision>
  <dcterms:created xsi:type="dcterms:W3CDTF">2024-04-07T15:54:42Z</dcterms:created>
  <dcterms:modified xsi:type="dcterms:W3CDTF">2026-01-15T13:10:57Z</dcterms:modified>
</cp:coreProperties>
</file>