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57" r:id="rId3"/>
    <p:sldId id="294" r:id="rId4"/>
    <p:sldId id="258" r:id="rId5"/>
    <p:sldId id="259" r:id="rId6"/>
    <p:sldId id="262" r:id="rId7"/>
    <p:sldId id="264" r:id="rId8"/>
    <p:sldId id="267" r:id="rId9"/>
    <p:sldId id="266" r:id="rId10"/>
    <p:sldId id="268" r:id="rId11"/>
    <p:sldId id="269" r:id="rId12"/>
    <p:sldId id="272" r:id="rId13"/>
    <p:sldId id="270" r:id="rId14"/>
    <p:sldId id="271" r:id="rId15"/>
    <p:sldId id="273" r:id="rId16"/>
    <p:sldId id="275" r:id="rId17"/>
    <p:sldId id="274" r:id="rId18"/>
    <p:sldId id="276" r:id="rId19"/>
    <p:sldId id="297" r:id="rId20"/>
    <p:sldId id="298" r:id="rId21"/>
    <p:sldId id="277" r:id="rId22"/>
    <p:sldId id="278" r:id="rId23"/>
    <p:sldId id="279" r:id="rId24"/>
    <p:sldId id="280" r:id="rId25"/>
    <p:sldId id="300" r:id="rId26"/>
    <p:sldId id="301" r:id="rId27"/>
    <p:sldId id="295" r:id="rId28"/>
    <p:sldId id="296" r:id="rId29"/>
    <p:sldId id="302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94991-719E-4E2B-8EC9-9A725A3BA2F3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0593-8A1D-4228-B608-BFD09A906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9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F0593-8A1D-4228-B608-BFD09A90601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8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5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8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979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8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991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5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2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8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3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3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23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5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5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E584-E124-4E52-869F-89CF8BDA53FC}" type="datetimeFigureOut">
              <a:rPr lang="ru-RU" smtClean="0"/>
              <a:t>08.10.2023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9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1273" y="1302328"/>
            <a:ext cx="10673339" cy="2341417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uk-UA" b="1" dirty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ТЕМА </a:t>
            </a: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5 </a:t>
            </a:r>
            <a:b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Планування як функція менеджменту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380509"/>
            <a:ext cx="9864435" cy="3006436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планування як функції управління.</a:t>
            </a:r>
            <a:endParaRPr lang="ru-RU" sz="3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</a:t>
            </a:r>
            <a:r>
              <a:rPr lang="uk-UA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 планування.</a:t>
            </a:r>
            <a:endParaRPr lang="ru-RU" sz="3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планів підприємства. Процес планування</a:t>
            </a:r>
            <a:endParaRPr lang="ru-RU" sz="3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5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4219" y="624110"/>
            <a:ext cx="9620394" cy="761345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565" y="1385455"/>
            <a:ext cx="10701048" cy="477981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планування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 сукупність способів, прийомів, за допомогою яких забезпечується: розроблення і обґрунтування планових документів; організація процесу прийняття рішень; генерація ідей щодо розвитку організації.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Методичний апарат планової діяльності містить запозичений та спільний інструментарій споріднених науково-практичних галузей знань.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Нормативний метод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ґрунтується на використанні системи норм і нормативів, яка повинна відображати досягнення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нтп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цілі розвитку організації або економіки в цілому. Норми та нормативи можуть бути натуральними, вартісними і часовими. 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94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419" y="624110"/>
            <a:ext cx="9925194" cy="678217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436" y="1413164"/>
            <a:ext cx="10784176" cy="44980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Балансовий метод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передбачає узгодження в планових розрахунках ресурсів і потреби в них. Розрізняють баланси матеріальні, трудові, фінансові.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Розрахунково-аналітичний метод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основу береться досягнутий рівень показників за попередній період. Розрахунок показників планового періоду базується на експертній оцінці можливих змін.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Програмно-цільовий метод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передбачає розробку цільових комплексних програм і обґрунтування планових рішень, вирішення окремих проблем, важливих задач діяльності організації. </a:t>
            </a:r>
          </a:p>
        </p:txBody>
      </p:sp>
    </p:spTree>
    <p:extLst>
      <p:ext uri="{BB962C8B-B14F-4D97-AF65-F5344CB8AC3E}">
        <p14:creationId xmlns:p14="http://schemas.microsoft.com/office/powerpoint/2010/main" val="2717364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10"/>
            <a:ext cx="9911339" cy="719781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3" y="1482436"/>
            <a:ext cx="10825739" cy="49599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Clr>
                <a:srgbClr val="A53010"/>
              </a:buClr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 комплексна програма – це документ, в якому відображаються ціль і комплекс дій по всім напрямам з метою вирішення проблем у взаємозв’язку з ресурсами, виконавцями і термінами.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Математичні методи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 з метою обґрунтування раціональних управлінських рішень. Для цього використовується математичний апарат, який дозволяє виокремити найбільш суттєві зв’язки між економічними змінними і об’єктами дослідження з метою вирішення визначених проблем. 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79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9897485" cy="761345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473" y="1288473"/>
            <a:ext cx="11333018" cy="5112327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uk-UA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Факторний метод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 розрахунок планових показників на основі їх фактичних величин у попередньому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періоді, які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корегуються з урахуванням зміни певних чинників, що впливають на їх формування у плановому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періоді.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uk-UA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екстраполяції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передбачає, що тенденції розвитку організації в минулому поширюються на її майбутнє; припускається, що попередня динаміка буде характерна і для подальшого розвитку. </a:t>
            </a:r>
          </a:p>
        </p:txBody>
      </p:sp>
    </p:spTree>
    <p:extLst>
      <p:ext uri="{BB962C8B-B14F-4D97-AF65-F5344CB8AC3E}">
        <p14:creationId xmlns:p14="http://schemas.microsoft.com/office/powerpoint/2010/main" val="39961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9897485" cy="692072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3" y="1316182"/>
            <a:ext cx="10825739" cy="45950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експертних оцінок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ґрунтується на професійному, науковому, практичному досвіді експертів у певній галузі та вмінні правильно оцінити важливість і значення напрямів дослідження, значущість того чи іншого процесу або явища.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Кореляційний аналіз.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 цього методу дає можливість: – встановити наявність та ступінь зв’язку (чисельне їх значення) двох або кількох явищ (процесів); – виділити чинники, що мають найбільший вплив на результативний процес (явище), на основі вимірювання ступеню зв’язку між явищами (процесами). 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67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727" y="624110"/>
            <a:ext cx="10049885" cy="747490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 управлінського планування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964" y="1371600"/>
            <a:ext cx="10548648" cy="453962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– це кінцевий стан, якого організація прагне досягти в певний момент у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сформульовані організаційні цілі мають відповідати наступним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вимогам: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конкретність та </a:t>
            </a:r>
            <a:r>
              <a:rPr lang="uk-UA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вимірюваність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орієнтація у часі;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реалістичність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досяжність, не перевищення можливостей організації;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несуперечливість, узгодженість, взаємопов’язаність;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сформульованість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649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527" y="637965"/>
            <a:ext cx="9745085" cy="816762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1999" y="1454727"/>
            <a:ext cx="10958945" cy="508461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uk-UA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 організації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</a:pPr>
            <a:r>
              <a:rPr lang="uk-UA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Глобальна </a:t>
            </a:r>
            <a:r>
              <a:rPr lang="uk-UA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характеризує погляд на причину існування організації з 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 (уявлення про суспільне призначення організації).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</a:pPr>
            <a:r>
              <a:rPr lang="uk-UA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Місія організації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характеризує погляд на причину існування організації з 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 самої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організації. Місія деталізує статус організації, надає орієнтири для визначення її задач.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</a:pPr>
            <a:r>
              <a:rPr lang="uk-UA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</a:t>
            </a:r>
            <a:r>
              <a:rPr lang="uk-UA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заяви організації про те, як, за допомогою чого вона збирається виконувати свою місію. 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Формулюються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конкретних показниках діяльності і розраховані на певні строки.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314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733635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618" y="1468583"/>
            <a:ext cx="11208327" cy="493221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цілей за критеріями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конкретними для організації або підрозділу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specіfіc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визначеність цілей дозволяє керівництву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повно уявити бажані результати діяльності та оцінити витрати ресурсів для їх досягнення;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вимірними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measurable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можливість описання бажаного результату діяльності організації у кількісних показниках (величина прибутку, норма рентабельності, обсяг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виручки)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за допомогою якісних категорій (задоволення клієнта,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впізнаваність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бренду, надійність обслуговування). Під якісними категоріями розуміється використання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явища дослідження;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73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1818" y="554838"/>
            <a:ext cx="9537267" cy="775199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18" y="1219200"/>
            <a:ext cx="10534794" cy="46920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досяжними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achіevable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цілі повинні бути досяжними для організації;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релевантними, обґрунтованими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цілі повинні бути важливими та значимими, тому що лише за таких умов організація буде витрачати ресурси 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зусилля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співробітників на їх досягнення;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з чіткими термінами виконання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tіme-based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період реалізації цілей повинен бути визначений у часі, із зазначенням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початку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 завдань та їх завершення.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18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1818" y="554838"/>
            <a:ext cx="9537267" cy="775199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18" y="1219200"/>
            <a:ext cx="10534794" cy="46920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цілей організації</a:t>
            </a:r>
          </a:p>
          <a:p>
            <a:pPr marL="0" indent="0" algn="ctr">
              <a:buNone/>
            </a:pPr>
            <a:endPara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018688"/>
              </p:ext>
            </p:extLst>
          </p:nvPr>
        </p:nvGraphicFramePr>
        <p:xfrm>
          <a:off x="720434" y="1800321"/>
          <a:ext cx="1054865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930">
                  <a:extLst>
                    <a:ext uri="{9D8B030D-6E8A-4147-A177-3AD203B41FA5}">
                      <a16:colId xmlns:a16="http://schemas.microsoft.com/office/drawing/2014/main" val="1954851334"/>
                    </a:ext>
                  </a:extLst>
                </a:gridCol>
                <a:gridCol w="7112720">
                  <a:extLst>
                    <a:ext uri="{9D8B030D-6E8A-4147-A177-3AD203B41FA5}">
                      <a16:colId xmlns:a16="http://schemas.microsoft.com/office/drawing/2014/main" val="1581807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Критерії класифікації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цілей організації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21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Рівень абстракції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 Глобальна мета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 Місія організації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 Завдання організації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92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Об’єкт спрямованості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Фінансові цілі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 Цілі, що пов’язані з виробництвом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 Цілі, що пов’язані з ринком діяльності організації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 Цілі, що пов’язані з персоналом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2.5. Цілі, що пов’язані з дослідженнями та розробками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939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91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783" y="624110"/>
            <a:ext cx="9578830" cy="802908"/>
          </a:xfrm>
        </p:spPr>
        <p:txBody>
          <a:bodyPr>
            <a:normAutofit fontScale="900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551709"/>
            <a:ext cx="10507085" cy="4359513"/>
          </a:xfrm>
        </p:spPr>
        <p:txBody>
          <a:bodyPr>
            <a:normAutofit/>
          </a:bodyPr>
          <a:lstStyle/>
          <a:p>
            <a:pPr marL="360000">
              <a:lnSpc>
                <a:spcPct val="110000"/>
              </a:lnSpc>
              <a:spcBef>
                <a:spcPts val="0"/>
              </a:spcBef>
            </a:pP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 ласка, чи не скажете ви мені, якою дорогою можна вийти звідси?</a:t>
            </a:r>
            <a:b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великою мірою залежить від того, куди ти хочеш потрапити,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відповів </a:t>
            </a: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Кіт.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 однаково куди…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пояснила </a:t>
            </a: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Аліса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Тоді не має значення, якою дорогою ти підеш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— зауважив </a:t>
            </a: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5513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1818" y="554838"/>
            <a:ext cx="9537267" cy="775199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18" y="1219200"/>
            <a:ext cx="10534794" cy="46920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цілей організації</a:t>
            </a:r>
          </a:p>
          <a:p>
            <a:pPr marL="0" indent="0" algn="ctr">
              <a:buNone/>
            </a:pPr>
            <a:endPara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673790"/>
              </p:ext>
            </p:extLst>
          </p:nvPr>
        </p:nvGraphicFramePr>
        <p:xfrm>
          <a:off x="720434" y="1800321"/>
          <a:ext cx="1054865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930">
                  <a:extLst>
                    <a:ext uri="{9D8B030D-6E8A-4147-A177-3AD203B41FA5}">
                      <a16:colId xmlns:a16="http://schemas.microsoft.com/office/drawing/2014/main" val="1954851334"/>
                    </a:ext>
                  </a:extLst>
                </a:gridCol>
                <a:gridCol w="7112720">
                  <a:extLst>
                    <a:ext uri="{9D8B030D-6E8A-4147-A177-3AD203B41FA5}">
                      <a16:colId xmlns:a16="http://schemas.microsoft.com/office/drawing/2014/main" val="1581807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Критерії класифікації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цілей організації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21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Ступінь відкритості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Офіційно проголошені цілі </a:t>
                      </a:r>
                    </a:p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 Неофіційні цілі ( закриті, таємні) 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92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Організаційний рівень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 Загальноорганізаційні цілі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 Дивізіональні цілі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4.3. Групові цілі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 Індивідуальні цілі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939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Часовий інтервал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 Короткострокові цілі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 Середньострокові цілі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 Довгострокові цілі </a:t>
                      </a:r>
                      <a:endParaRPr lang="uk-UA" sz="24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358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942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1630" y="582547"/>
            <a:ext cx="10002982" cy="899889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5" y="1482436"/>
            <a:ext cx="11208326" cy="497378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“управління за цілями” (MBO – 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спосіб встановлення цілей та оцінки діяльності керівників (Пітер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Друкер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«Практика менеджменту», 1954 р.)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буде діяти більш ефективно, якщо в ній створено чітку ієрархічну систему цілей, де кожен наступний рівень цілей сприяє досягненню цілей вищого рівня, а всі окремі цілі разом узяті повинні бути скоординованими між собою, та такими, що забезпечують досягнення загальних цілей організації. При цьому складність системи контролю та самоконтролю повинна знаходитись в межах необхідних для досягнення цілей організації, контроль не повинен бути самоціллю.</a:t>
            </a: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18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3196" y="582546"/>
            <a:ext cx="9961417" cy="802908"/>
          </a:xfrm>
        </p:spPr>
        <p:txBody>
          <a:bodyPr/>
          <a:lstStyle/>
          <a:p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1" y="1385454"/>
            <a:ext cx="10437812" cy="452576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пріоритетності цілей і завдань організації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важливим завданням.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 та завдань організації дозволяє враховувати їх важливість (пріоритетність) та створювати ієрархію цілей (завдань).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-аналізу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 на розподілі усієї сукупності цілей та задач організації на три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категорії. До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А відносять найважливіші завдання, що складають приблизно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усієї кількості завдань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забезпечують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внеску у досягненні поставленої мети. Категорія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важливі завдання, що складають в середньому 20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загальної кількості завдань менеджера та забезпечують 20% внеску у досягненні поставленої мети. Менш важливі завдання відносять до категорії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становлять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загальної кількості виконуваних менеджером завдань та внесок яких у досягнення поставленої мети дорівнює 15%.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462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540982"/>
            <a:ext cx="9615055" cy="886036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145" y="2133599"/>
            <a:ext cx="10756467" cy="4184073"/>
          </a:xfrm>
        </p:spPr>
        <p:txBody>
          <a:bodyPr>
            <a:noAutofit/>
          </a:bodyPr>
          <a:lstStyle/>
          <a:p>
            <a:pPr marL="0" lvl="0" indent="0">
              <a:buClr>
                <a:srgbClr val="A53010"/>
              </a:buClr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онспект. Управління часом: Методи тайм-менеджменту. Пропорція Парето  (20/80), Правило Л.Зайверта (60/20/20), Метод пріоритетного планування АВС  (15/20/6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582" y="1427018"/>
            <a:ext cx="9601199" cy="446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276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727" y="624110"/>
            <a:ext cx="10811885" cy="802908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727" y="1330036"/>
            <a:ext cx="10811885" cy="45811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uk-UA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Парето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зусиль організації витрачається для виконання справді найважливіших організаційних завдань, які на 80 % визначають результат діяльності організації (організаційну мету). Решта 80 % зусиль організація витрачає на другорядні завдання, які визначають її результат діяльності на 20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Модель «дерева цілей»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дозволяє визначити та впорядкувати цілі організації. Вперше модель була запропонована науковцями Ч.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Черчменом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Р.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Акоффом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1957 р. «Дерево цілей» фактично представляє собою структурований план дій організації. Модель будується зверху донизу шляхом поступового переходу від високого рівня цілей до низького. «Вершиною дерева» є генеральна мета (місія) організації; «гілками дерева» – підпорядковані їй локальні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підцілі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першого, другого і наступних рівнів, які повинні бути незалежними та не виводитися одна з одної.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1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онспект. Поняття й сутність організації: «Дерево цілей». SMART в  цілепокладанні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965" y="803564"/>
            <a:ext cx="8298872" cy="480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078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371600" y="720725"/>
            <a:ext cx="10133013" cy="519112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Мета | дерево цілей | SMART-мета | як встановити мету | цілі підприємства - 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99" y="720725"/>
            <a:ext cx="8063345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95659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10"/>
            <a:ext cx="9911339" cy="844472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планів підприємства</a:t>
            </a: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 планування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109" y="1565565"/>
            <a:ext cx="10562503" cy="46689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–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деталізована сукупність рішень, які підлягають реалізації, перелік конкретних заходів і їхніх виконавців. План є результатом процесу планування. 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планів</a:t>
            </a:r>
          </a:p>
          <a:p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191489" y="2978726"/>
          <a:ext cx="10313122" cy="2867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8947">
                  <a:extLst>
                    <a:ext uri="{9D8B030D-6E8A-4147-A177-3AD203B41FA5}">
                      <a16:colId xmlns:a16="http://schemas.microsoft.com/office/drawing/2014/main" val="1513195971"/>
                    </a:ext>
                  </a:extLst>
                </a:gridCol>
                <a:gridCol w="3164175">
                  <a:extLst>
                    <a:ext uri="{9D8B030D-6E8A-4147-A177-3AD203B41FA5}">
                      <a16:colId xmlns:a16="http://schemas.microsoft.com/office/drawing/2014/main" val="2776441953"/>
                    </a:ext>
                  </a:extLst>
                </a:gridCol>
              </a:tblGrid>
              <a:tr h="2867891">
                <a:tc>
                  <a:txBody>
                    <a:bodyPr/>
                    <a:lstStyle/>
                    <a:p>
                      <a:r>
                        <a:rPr lang="uk-UA" sz="2400" b="1" i="1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широтою охоплення</a:t>
                      </a:r>
                      <a:r>
                        <a:rPr lang="uk-UA" sz="2400" b="0" i="1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uk-UA" sz="2400" b="0" noProof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корпоративне планування (для всієї компанії в цілому);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планування за видами діяльності (планування виробництва килимів);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планування на рівні конкретного підрозділу (планування роботи цеху).</a:t>
                      </a:r>
                      <a:endParaRPr lang="uk-UA" sz="2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i="1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функціями:</a:t>
                      </a:r>
                      <a:endParaRPr lang="uk-UA" sz="2400" noProof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виробниче;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фінансове;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кадрове;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маркетингове</a:t>
                      </a:r>
                      <a:endParaRPr lang="uk-UA" sz="24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874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6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624110"/>
            <a:ext cx="9842067" cy="719781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планів підприємства. Процес планування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873125" y="1497013"/>
          <a:ext cx="1063148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4002">
                  <a:extLst>
                    <a:ext uri="{9D8B030D-6E8A-4147-A177-3AD203B41FA5}">
                      <a16:colId xmlns:a16="http://schemas.microsoft.com/office/drawing/2014/main" val="1650518202"/>
                    </a:ext>
                  </a:extLst>
                </a:gridCol>
                <a:gridCol w="6087486">
                  <a:extLst>
                    <a:ext uri="{9D8B030D-6E8A-4147-A177-3AD203B41FA5}">
                      <a16:colId xmlns:a16="http://schemas.microsoft.com/office/drawing/2014/main" val="392802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b="1" i="1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uk-UA" sz="2400" b="1" i="1" kern="120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підфункціями</a:t>
                      </a:r>
                      <a:r>
                        <a:rPr lang="uk-UA" sz="2400" b="1" i="1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(наприклад, для маркетингу):</a:t>
                      </a:r>
                      <a:endParaRPr lang="uk-UA" sz="2400" b="1" kern="1200" noProof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планування асортиментів;</a:t>
                      </a: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планування реклами;</a:t>
                      </a: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планування продажів.</a:t>
                      </a:r>
                    </a:p>
                    <a:p>
                      <a:endParaRPr lang="uk-UA" sz="24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i="1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горизонтом планування:</a:t>
                      </a:r>
                      <a:endParaRPr lang="uk-UA" sz="2400" b="1" kern="1200" noProof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довгострокове планування – 5 років і більше;</a:t>
                      </a: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uk-UA" sz="2400" b="0" kern="120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середньостроковс</a:t>
                      </a:r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планування – від 2 до 5 років;</a:t>
                      </a: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короткострокове планування – до року</a:t>
                      </a:r>
                      <a:endParaRPr lang="uk-UA" sz="24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374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ступенем деталізації планів:</a:t>
                      </a:r>
                      <a:endParaRPr lang="uk-UA" sz="2400" b="1" kern="1200" noProof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стратегічне планування;</a:t>
                      </a:r>
                    </a:p>
                    <a:p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оперативне або тактичне планування.</a:t>
                      </a:r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обов'язковістю виконання:</a:t>
                      </a:r>
                      <a:endParaRPr lang="uk-UA" sz="2400" b="1" kern="1200" noProof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директивні плани для безпосереднього обов'язкового виконання;</a:t>
                      </a:r>
                    </a:p>
                    <a:p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індикативні плани, які є орієнтирами й залежать від індикаторів економічної, політичної й </a:t>
                      </a:r>
                      <a:r>
                        <a:rPr lang="uk-UA" sz="24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т.і</a:t>
                      </a:r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діяльності.</a:t>
                      </a:r>
                    </a:p>
                    <a:p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936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5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624110"/>
            <a:ext cx="9842067" cy="719781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планів підприємства. Процес планування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7855" y="1177636"/>
            <a:ext cx="9365672" cy="522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9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783" y="624110"/>
            <a:ext cx="9578830" cy="802908"/>
          </a:xfrm>
        </p:spPr>
        <p:txBody>
          <a:bodyPr>
            <a:normAutofit fontScale="900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551709"/>
            <a:ext cx="10507085" cy="4359513"/>
          </a:xfrm>
        </p:spPr>
        <p:txBody>
          <a:bodyPr>
            <a:normAutofit/>
          </a:bodyPr>
          <a:lstStyle/>
          <a:p>
            <a:r>
              <a:rPr lang="uk-UA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«Чим більше хаосу в зовнішньому середовищі, тим більше порядку має бути у внутрішній організації дій підприємства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планування: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передбачати, діяти відповідно, уникати помилок, використовувати наявні можливості. </a:t>
            </a:r>
          </a:p>
          <a:p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дозволяє позбутися невизначеності або ж зменшити її ступінь</a:t>
            </a: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8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1" y="624110"/>
            <a:ext cx="10133012" cy="692072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9091" y="1482436"/>
            <a:ext cx="10465521" cy="4428786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«Планування не говорить нам, що ми робитимемо завтра. Воно говорить нам, як ми повинні діяти сьогодні, щоб упоратись із невизначеністю майбутнього; як ми можемо краще підготуватись до розв’язання проблем, що виникають». Пітер </a:t>
            </a:r>
            <a:r>
              <a:rPr lang="uk-UA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Друкер</a:t>
            </a:r>
            <a:endPara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«Планування – процес, за допомогою якого система пристосовує свої ресурси до змін зовнішніх і внутрішніх умов». </a:t>
            </a:r>
            <a:r>
              <a:rPr lang="uk-UA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Р.Джонсон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Ф.Каст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Д.Розенцвейг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2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624110"/>
            <a:ext cx="9842067" cy="70592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691" y="1468581"/>
            <a:ext cx="10617921" cy="5056909"/>
          </a:xfrm>
        </p:spPr>
        <p:txBody>
          <a:bodyPr>
            <a:normAutofit/>
          </a:bodyPr>
          <a:lstStyle/>
          <a:p>
            <a:pPr marL="0" indent="540385" algn="just">
              <a:lnSpc>
                <a:spcPct val="120000"/>
              </a:lnSpc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менеджменту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це відносно відокремлені напрямки управлінської діяльності, які дозволяють здійснювати певний вплив на управлінський об'єкт в цілях досягнення поставленої задачі.</a:t>
            </a:r>
          </a:p>
          <a:p>
            <a:pPr marL="0" indent="540385" algn="just">
              <a:lnSpc>
                <a:spcPct val="120000"/>
              </a:lnSpc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Ключова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планування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тим, що воно передує виконанню всіх інших управлінських функцій, оскільки покликано формулювати мету і завдання організації, шляхи і методи їх досягнення, а також визначати необхідні для цього засоби.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40385" algn="just">
              <a:lnSpc>
                <a:spcPct val="120000"/>
              </a:lnSpc>
              <a:spcBef>
                <a:spcPts val="0"/>
              </a:spcBef>
            </a:pP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рішень,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прийнятих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 планування, визначає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здійснення всіх інших функцій управління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30000"/>
              </a:lnSpc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00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7855" y="624110"/>
            <a:ext cx="9966757" cy="747490"/>
          </a:xfrm>
        </p:spPr>
        <p:txBody>
          <a:bodyPr/>
          <a:lstStyle/>
          <a:p>
            <a:pPr lvl="0"/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564" y="1136073"/>
            <a:ext cx="10701048" cy="5181599"/>
          </a:xfrm>
        </p:spPr>
        <p:txBody>
          <a:bodyPr>
            <a:normAutofit fontScale="92500"/>
          </a:bodyPr>
          <a:lstStyle/>
          <a:p>
            <a:pPr marL="0" indent="540385" algn="just">
              <a:lnSpc>
                <a:spcPct val="120000"/>
              </a:lnSpc>
              <a:spcBef>
                <a:spcPts val="0"/>
              </a:spcBef>
            </a:pP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процес визначення цілей організації та прийняття рішень щодо шляхів їх досягнення.</a:t>
            </a:r>
          </a:p>
          <a:p>
            <a:pPr marL="0" indent="511810" algn="just">
              <a:lnSpc>
                <a:spcPct val="120000"/>
              </a:lnSpc>
              <a:spcBef>
                <a:spcPts val="0"/>
              </a:spcBef>
            </a:pPr>
            <a:r>
              <a:rPr lang="uk-UA" sz="32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як загальна функція менеджменту 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процес розробки системи планів на основі аналізу інформації про внутрішнє і зовнішнє середовище організації, націлений на реалізацію управлінських рішень.</a:t>
            </a:r>
          </a:p>
          <a:p>
            <a:pPr marL="0" indent="511810" algn="just">
              <a:lnSpc>
                <a:spcPct val="120000"/>
              </a:lnSpc>
              <a:spcBef>
                <a:spcPts val="0"/>
              </a:spcBef>
            </a:pPr>
            <a:r>
              <a:rPr lang="ru-RU" sz="3200" dirty="0" smtClean="0"/>
              <a:t> 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планування </a:t>
            </a: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забезпечення нововведень та змін у такому обсязі, щоб адекватно реагувати на зміни у зовнішньому та внутрішньому середовищах.</a:t>
            </a:r>
          </a:p>
          <a:p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73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1543" y="513273"/>
            <a:ext cx="9923069" cy="719782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46909" y="1233055"/>
            <a:ext cx="10257703" cy="4678167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 ключові питання процесу планування: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знаходиться у даний момент (теперішній стан)?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чого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прагне досягти (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вона прямує)?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потрапити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туди, куди вона прагне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10000"/>
              </a:lnSpc>
              <a:spcBef>
                <a:spcPts val="120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планування полягає в таких аспектах: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формулювання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розвитку організації (чи підрозділу) на певний період;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визначення господарських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 та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 їх досягнення;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виявлення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ресурсів,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необхідних для реалізації поставлених цілей.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49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9897485" cy="830617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964" y="1551709"/>
            <a:ext cx="10548648" cy="47244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планування: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єдність, безперервність, гнучкість, точність, принцип участі.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Принцип єдності (системності)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планування повинно мати системний характер: наявність єдиного напряму розвитку елементів системи, поведінки, що зорієнтовані на загальні цілі. Координація планової діяльності на горизонтальному та вертикальному рівнях.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безперервності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підтримування безперебійності планової перспективи, взаємоузгодження довго-, середньо- та короткострокових планів, тобто процес планування здійснюється постійно в межах установленого циклу. </a:t>
            </a:r>
          </a:p>
          <a:p>
            <a:pPr algn="just"/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50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2037" y="624110"/>
            <a:ext cx="9412576" cy="733635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855" y="1468582"/>
            <a:ext cx="10728757" cy="4442640"/>
          </a:xfrm>
        </p:spPr>
        <p:txBody>
          <a:bodyPr>
            <a:noAutofit/>
          </a:bodyPr>
          <a:lstStyle/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Принцип гнучкості -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 з принципом безперервності; надання планам і процесові планування здатності змінювати свій напрям у зв’язку з виникненням непередбачених обставин. 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Принцип точності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кожен план слід складати з таким ступенем точності, який тільки може бути сумісним з рівнем нестабільності функціонування підприємства. 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Принцип участі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кожен працівник організації стає учасником планової діяльності незалежно від посади і виконуваних ним функцій.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«План має складати той, хто його виконуватиме».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4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1192</TotalTime>
  <Words>1876</Words>
  <Application>Microsoft Office PowerPoint</Application>
  <PresentationFormat>Широкоэкранный</PresentationFormat>
  <Paragraphs>149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Bookman Old Style</vt:lpstr>
      <vt:lpstr>Calibri</vt:lpstr>
      <vt:lpstr>Century Gothic</vt:lpstr>
      <vt:lpstr>Times New Roman</vt:lpstr>
      <vt:lpstr>Wingdings 3</vt:lpstr>
      <vt:lpstr>Легкий дым</vt:lpstr>
      <vt:lpstr>ТЕМА 5  Планування як функція менеджменту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2. Цілі управлінського планування</vt:lpstr>
      <vt:lpstr>2. Цілі управлінського планування</vt:lpstr>
      <vt:lpstr>2. Цілі управлінського планування.</vt:lpstr>
      <vt:lpstr>2. Цілі управлінського планування.</vt:lpstr>
      <vt:lpstr>2. Цілі управлінського планування.</vt:lpstr>
      <vt:lpstr>2. Цілі управлінського планування.</vt:lpstr>
      <vt:lpstr>2. Цілі управлінського планування.</vt:lpstr>
      <vt:lpstr> 2. Цілі управлінського планування.</vt:lpstr>
      <vt:lpstr>2. Цілі управлінського планування.</vt:lpstr>
      <vt:lpstr>2. Цілі управлінського планування.</vt:lpstr>
      <vt:lpstr>Презентация PowerPoint</vt:lpstr>
      <vt:lpstr>Презентация PowerPoint</vt:lpstr>
      <vt:lpstr>3. Система планів підприємства. Процес планування</vt:lpstr>
      <vt:lpstr>3. Система планів підприємства. Процес планування</vt:lpstr>
      <vt:lpstr>3. Система планів підприємства. Процес планування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Розвиток науки управління</dc:title>
  <dc:creator>zhalinska@gmail.com</dc:creator>
  <cp:lastModifiedBy>zhalinska@gmail.com</cp:lastModifiedBy>
  <cp:revision>131</cp:revision>
  <dcterms:created xsi:type="dcterms:W3CDTF">2021-09-14T18:03:03Z</dcterms:created>
  <dcterms:modified xsi:type="dcterms:W3CDTF">2023-10-08T16:07:02Z</dcterms:modified>
</cp:coreProperties>
</file>