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9" r:id="rId24"/>
    <p:sldId id="280" r:id="rId25"/>
    <p:sldId id="281" r:id="rId26"/>
    <p:sldId id="278" r:id="rId2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3" d="100"/>
          <a:sy n="83" d="100"/>
        </p:scale>
        <p:origin x="614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91AC082-15FE-404F-A25D-260DE21983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E5A6FC62-4EF2-457B-BB47-EFE1515B024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EA265567-196A-448B-AE44-C942083AE9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2A143-7CE7-4BE0-8AD3-21CF386016ED}" type="datetimeFigureOut">
              <a:rPr lang="uk-UA" smtClean="0"/>
              <a:t>28.11.2024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882EAB4F-E72D-46C8-8A4D-AE556E2BC3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E8A9040B-5153-4F1F-B9AB-92FC52725C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BD5E4-6942-493C-A2AE-7C301D9C58FF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618758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05FEED5-1A34-4D9D-BDA1-38E103CB8D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41CCB9F9-0C14-43B7-B186-60D39685288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6336CBE3-A43F-411C-BAE5-5D909C86B2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2A143-7CE7-4BE0-8AD3-21CF386016ED}" type="datetimeFigureOut">
              <a:rPr lang="uk-UA" smtClean="0"/>
              <a:t>28.11.2024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AEAF7F69-23FF-4478-B481-362AD7C19C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6806AE51-8516-4FCB-82B2-ACEE85AB28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BD5E4-6942-493C-A2AE-7C301D9C58FF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354729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>
            <a:extLst>
              <a:ext uri="{FF2B5EF4-FFF2-40B4-BE49-F238E27FC236}">
                <a16:creationId xmlns:a16="http://schemas.microsoft.com/office/drawing/2014/main" id="{44DBF263-DAA7-4122-BD16-C878BC09080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F3F49E6E-1AB8-49D0-B054-71637D9A33C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DE89DE54-FAA1-4FE2-8C1D-59867CC591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2A143-7CE7-4BE0-8AD3-21CF386016ED}" type="datetimeFigureOut">
              <a:rPr lang="uk-UA" smtClean="0"/>
              <a:t>28.11.2024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2A0C766D-789A-45ED-9205-5CEFDD002A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38DEF171-E107-421F-A74A-EEF9FB63CD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BD5E4-6942-493C-A2AE-7C301D9C58FF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677200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9D5CE59-FF5B-49EC-9283-81D1EF93AA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2796A139-EE09-4084-B6BB-848843B659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4E0042E7-7697-44D1-A235-371D494D67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2A143-7CE7-4BE0-8AD3-21CF386016ED}" type="datetimeFigureOut">
              <a:rPr lang="uk-UA" smtClean="0"/>
              <a:t>28.11.2024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3217CEFA-CD1F-4258-AEBA-C2EBAFA417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C1941ED4-3D87-4432-9EE5-22D9308A93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BD5E4-6942-493C-A2AE-7C301D9C58FF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494445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F272C7F-33A2-417F-AF71-ED6E71FFB6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149870ED-A420-4B90-9F2A-D4EA3BC807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FF9E5EE8-8939-4811-ACD9-2E7EFD9A37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2A143-7CE7-4BE0-8AD3-21CF386016ED}" type="datetimeFigureOut">
              <a:rPr lang="uk-UA" smtClean="0"/>
              <a:t>28.11.2024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64702214-9989-4E4D-AB2F-7323FB65D2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F3959FF2-D909-4D17-91D6-E5949ACBC6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BD5E4-6942-493C-A2AE-7C301D9C58FF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049283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0A4903C-9631-47C5-B50C-B25B5B54B6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506362CF-BBE7-4CBD-A163-ED384AFF43D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F257A0D8-0D98-48F6-B223-7DC82D9C4A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569F613D-6327-4FB1-91D8-E68508111B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2A143-7CE7-4BE0-8AD3-21CF386016ED}" type="datetimeFigureOut">
              <a:rPr lang="uk-UA" smtClean="0"/>
              <a:t>28.11.2024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35619A0C-0CE0-4D15-977F-1FAF27F5BD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E4C6E60E-5CB5-4886-A509-BDC5778801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BD5E4-6942-493C-A2AE-7C301D9C58FF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993127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7923532-E2C9-4E76-9F70-AC81D5A8DE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661F2C52-76B8-4B1B-B906-EAF9D9425A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1599A2B9-3009-433A-BAF7-DCF5C608555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тексту 4">
            <a:extLst>
              <a:ext uri="{FF2B5EF4-FFF2-40B4-BE49-F238E27FC236}">
                <a16:creationId xmlns:a16="http://schemas.microsoft.com/office/drawing/2014/main" id="{D384EDA9-2F32-42CA-8D5E-1EC303C2E9F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Місце для вмісту 5">
            <a:extLst>
              <a:ext uri="{FF2B5EF4-FFF2-40B4-BE49-F238E27FC236}">
                <a16:creationId xmlns:a16="http://schemas.microsoft.com/office/drawing/2014/main" id="{A10D3A79-6091-4D28-A72E-B154D5BE16A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7" name="Місце для дати 6">
            <a:extLst>
              <a:ext uri="{FF2B5EF4-FFF2-40B4-BE49-F238E27FC236}">
                <a16:creationId xmlns:a16="http://schemas.microsoft.com/office/drawing/2014/main" id="{9DF42682-AB87-443A-BF9E-C170579EFC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2A143-7CE7-4BE0-8AD3-21CF386016ED}" type="datetimeFigureOut">
              <a:rPr lang="uk-UA" smtClean="0"/>
              <a:t>28.11.2024</a:t>
            </a:fld>
            <a:endParaRPr lang="uk-UA"/>
          </a:p>
        </p:txBody>
      </p:sp>
      <p:sp>
        <p:nvSpPr>
          <p:cNvPr id="8" name="Місце для нижнього колонтитула 7">
            <a:extLst>
              <a:ext uri="{FF2B5EF4-FFF2-40B4-BE49-F238E27FC236}">
                <a16:creationId xmlns:a16="http://schemas.microsoft.com/office/drawing/2014/main" id="{5D62A233-4CD6-47C7-95A5-47DDE09A74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Місце для номера слайда 8">
            <a:extLst>
              <a:ext uri="{FF2B5EF4-FFF2-40B4-BE49-F238E27FC236}">
                <a16:creationId xmlns:a16="http://schemas.microsoft.com/office/drawing/2014/main" id="{F65EAF18-3427-4FBE-B480-3AF08A588D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BD5E4-6942-493C-A2AE-7C301D9C58FF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27081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36AE40E-426F-4E50-B9FB-8E0F1C0D0A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дати 2">
            <a:extLst>
              <a:ext uri="{FF2B5EF4-FFF2-40B4-BE49-F238E27FC236}">
                <a16:creationId xmlns:a16="http://schemas.microsoft.com/office/drawing/2014/main" id="{77D841E2-23A4-49AE-B6F1-84C590BBAC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2A143-7CE7-4BE0-8AD3-21CF386016ED}" type="datetimeFigureOut">
              <a:rPr lang="uk-UA" smtClean="0"/>
              <a:t>28.11.2024</a:t>
            </a:fld>
            <a:endParaRPr lang="uk-UA"/>
          </a:p>
        </p:txBody>
      </p:sp>
      <p:sp>
        <p:nvSpPr>
          <p:cNvPr id="4" name="Місце для нижнього колонтитула 3">
            <a:extLst>
              <a:ext uri="{FF2B5EF4-FFF2-40B4-BE49-F238E27FC236}">
                <a16:creationId xmlns:a16="http://schemas.microsoft.com/office/drawing/2014/main" id="{BE8EE8BF-1839-4C10-9278-F358BE026C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Місце для номера слайда 4">
            <a:extLst>
              <a:ext uri="{FF2B5EF4-FFF2-40B4-BE49-F238E27FC236}">
                <a16:creationId xmlns:a16="http://schemas.microsoft.com/office/drawing/2014/main" id="{B8C65A81-77F2-4FF6-9E87-2369B2F394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BD5E4-6942-493C-A2AE-7C301D9C58FF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748630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>
            <a:extLst>
              <a:ext uri="{FF2B5EF4-FFF2-40B4-BE49-F238E27FC236}">
                <a16:creationId xmlns:a16="http://schemas.microsoft.com/office/drawing/2014/main" id="{428C7AA3-9400-4959-B824-998B61AECA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2A143-7CE7-4BE0-8AD3-21CF386016ED}" type="datetimeFigureOut">
              <a:rPr lang="uk-UA" smtClean="0"/>
              <a:t>28.11.2024</a:t>
            </a:fld>
            <a:endParaRPr lang="uk-UA"/>
          </a:p>
        </p:txBody>
      </p:sp>
      <p:sp>
        <p:nvSpPr>
          <p:cNvPr id="3" name="Місце для нижнього колонтитула 2">
            <a:extLst>
              <a:ext uri="{FF2B5EF4-FFF2-40B4-BE49-F238E27FC236}">
                <a16:creationId xmlns:a16="http://schemas.microsoft.com/office/drawing/2014/main" id="{9F06824A-9683-40A3-BD74-023AA33079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D98772B3-B577-4652-BB42-E001EF57C1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BD5E4-6942-493C-A2AE-7C301D9C58FF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144189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A915AE2-BA97-4B70-B311-6B7D89CE50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FDE652DF-38EC-4EC5-B4F6-177E0D1EC7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1B88A5EB-1A5E-47D0-A4CA-F9CADF06519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FA620276-9BDF-41D4-BED5-8D46AA7D5A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2A143-7CE7-4BE0-8AD3-21CF386016ED}" type="datetimeFigureOut">
              <a:rPr lang="uk-UA" smtClean="0"/>
              <a:t>28.11.2024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D021CE0F-228F-4E34-BE32-2ABBA3D3B9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B0A66680-ED82-479E-83B0-A0B956B6F6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BD5E4-6942-493C-A2AE-7C301D9C58FF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827405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C0C062A-5994-4A86-9DBB-C9E4323E25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зображення 2">
            <a:extLst>
              <a:ext uri="{FF2B5EF4-FFF2-40B4-BE49-F238E27FC236}">
                <a16:creationId xmlns:a16="http://schemas.microsoft.com/office/drawing/2014/main" id="{294ADA23-85D7-4AB7-893D-214458C4A33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6A058B2E-6AFB-4D9C-9536-C324DE0293C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BC297F4F-890A-4F57-B4B3-16FA99AB81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2A143-7CE7-4BE0-8AD3-21CF386016ED}" type="datetimeFigureOut">
              <a:rPr lang="uk-UA" smtClean="0"/>
              <a:t>28.11.2024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42582096-1D90-405C-9803-27121FC473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5E380CCF-DB83-4FC3-B87A-4ED98C75B0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BD5E4-6942-493C-A2AE-7C301D9C58FF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93998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>
            <a:extLst>
              <a:ext uri="{FF2B5EF4-FFF2-40B4-BE49-F238E27FC236}">
                <a16:creationId xmlns:a16="http://schemas.microsoft.com/office/drawing/2014/main" id="{AE3ACFA3-3760-4A1B-A21F-3DD692EB6A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95B67D47-8710-4A09-9B3A-18DD4C7102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8C87506F-0F01-40E2-B9F2-5E3DF5E1F0F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52A143-7CE7-4BE0-8AD3-21CF386016ED}" type="datetimeFigureOut">
              <a:rPr lang="uk-UA" smtClean="0"/>
              <a:t>28.11.2024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E07792C0-3042-4154-BA1F-06A4BBD2BB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8DECDE55-9EDB-4009-AB11-D09729F825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5BD5E4-6942-493C-A2AE-7C301D9C58FF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438437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https://uk.wikipedia.org/wiki/%D0%A7%D0%B0%D1%81%D1%82%D0%BE%D1%82%D0%BD%D0%B8%D0%B9_%D1%81%D0%BB%D0%BE%D0%B2%D0%BD%D0%B8%D0%BA" TargetMode="External"/><Relationship Id="rId2" Type="http://schemas.openxmlformats.org/officeDocument/2006/relationships/hyperlink" Target="https://uk.wikipedia.org/wiki/N-%D0%B3%D1%80%D0%B0%D0%BC%D0%B0" TargetMode="Externa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mova.info/corpus.aspx#google_vignette" TargetMode="Externa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hyperlink" Target="https://studfile.net/preview/9755743/page:7/" TargetMode="External"/><Relationship Id="rId2" Type="http://schemas.openxmlformats.org/officeDocument/2006/relationships/hyperlink" Target="http://www.nltk.org/data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18CF407-5C41-49DD-AD86-138EE9EFF1C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РОБОТА С КОРПУСАМИ В NLTK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20D6A584-2BAF-4B35-99EC-8B76B775E0F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dirty="0"/>
              <a:t>Лекція 7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2290755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Місце для вмісту 5">
            <a:extLst>
              <a:ext uri="{FF2B5EF4-FFF2-40B4-BE49-F238E27FC236}">
                <a16:creationId xmlns:a16="http://schemas.microsoft.com/office/drawing/2014/main" id="{D20A187D-9D5A-4E17-BA18-8BD347D011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729673"/>
            <a:ext cx="11132127" cy="5447290"/>
          </a:xfrm>
        </p:spPr>
        <p:txBody>
          <a:bodyPr/>
          <a:lstStyle/>
          <a:p>
            <a:pPr marL="0" indent="457200" algn="ctr">
              <a:lnSpc>
                <a:spcPct val="100000"/>
              </a:lnSpc>
              <a:buNone/>
            </a:pP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Корпус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webtext</a:t>
            </a:r>
            <a:endParaRPr lang="uk-UA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lnSpc>
                <a:spcPct val="100000"/>
              </a:lnSpc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Корпус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webtext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містить менш формальну мову, ніж корпус Гутенберг. Він включає тексти форуму 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Firefox discussion forum»,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сценарій фільму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Piratesof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the Caribbean,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особисті рекламні оголошення, рецензії на товари та ін. Нижче наведено фрагмент коду, що дозволяє побачити імена файлів корпусу, кількість слів у кожному файлі та перші 50 символів кожного файлу:</a:t>
            </a:r>
          </a:p>
          <a:p>
            <a:pPr marL="0" indent="457200">
              <a:lnSpc>
                <a:spcPct val="100000"/>
              </a:lnSpc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from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nltk.corpus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import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webtext</a:t>
            </a:r>
            <a:endParaRPr lang="uk-UA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>
              <a:lnSpc>
                <a:spcPct val="100000"/>
              </a:lnSpc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files in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webtext.fileids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(): 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>
              <a:lnSpc>
                <a:spcPct val="100000"/>
              </a:lnSpc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print (files,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webtext.words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(files)),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webtext.raw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(files)[:50], '...')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15714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25A9A51E-8ACF-44FB-B9A5-5B9C3429F9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6473" y="406400"/>
            <a:ext cx="11573163" cy="6299200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Корпус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nps_chat</a:t>
            </a:r>
            <a:endParaRPr lang="uk-UA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Корпус миттєвих повідомлень чату "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Naval Postgraduate School"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зібраний для досліджень з автоматичного визначення інтернет-зловмисників. Цей корпус містить понад 10 000 постів, імена авторів яких замінені на “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UserNNN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”.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Корпус включає 15 файлів, кожен із яких містить сотні постів, згрупованих за датою для кожної вікової групи (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тінейджери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20-річні, 30-річні, 40-річні,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chatroom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дорослих). Ім'я файлу містить дату, ім'я чату та номер посту. </a:t>
            </a:r>
          </a:p>
          <a:p>
            <a:pPr marL="0" indent="0" algn="just">
              <a:buNone/>
            </a:pP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Наприклад, файл 10-19-20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s_706post.xml</a:t>
            </a: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включає 706 постів, зібраних з 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chatroom 20-</a:t>
            </a: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річних 19.10.2006:</a:t>
            </a:r>
          </a:p>
          <a:p>
            <a:pPr marL="0" indent="0"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from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nltk.corpus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import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nps_chat</a:t>
            </a:r>
            <a:endParaRPr lang="uk-UA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files in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nps_chat.fileids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(): 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42913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print (files)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chatroom=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nps_chat.posts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('10-19-40s_686posts.xml’) 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print (chatroom)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chat in chatroom: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360363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print (chat) 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17E528CA-903F-42A8-A461-8B99384EF64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95127" y="4772026"/>
            <a:ext cx="4904510" cy="18504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455518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6A668AEA-0976-4688-B44E-996BC57A72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95564"/>
            <a:ext cx="10515600" cy="6059054"/>
          </a:xfrm>
        </p:spPr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Корпус Брауна (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Brown corpus)</a:t>
            </a:r>
            <a:endParaRPr lang="uk-UA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>
              <a:lnSpc>
                <a:spcPct val="120000"/>
              </a:lnSpc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Модуль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nltk.corpora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бібліотеки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nltk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також включає Корпус Брауна (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Brown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corpus),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що представляє перший мільйонний електронний корпус текстів англійської мови, створений 1961 року в Університеті Брауна. Корпус містить тексти з 500 джерел,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категорованих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жанрами (новини, статті, література, гумор тощо). </a:t>
            </a:r>
          </a:p>
          <a:p>
            <a:pPr marL="0" indent="457200">
              <a:lnSpc>
                <a:spcPct val="120000"/>
              </a:lnSpc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Можна отримати список категорій корпусу та список слів конкретної категорії корпусу Брауна:</a:t>
            </a:r>
          </a:p>
          <a:p>
            <a:pPr marL="0" indent="0">
              <a:buNone/>
            </a:pP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nltk.corpus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import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brownprint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("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Категорії корпусу Браун")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print (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brown.categories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())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print("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Список слів, категорії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hobbies")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print (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brown.words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(categories='hobbies’))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print("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Список файлів, категорії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hobbies")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print (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brown.fileids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(categories='hobbies’))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print("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Список слів, файлу '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ce03’»)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print (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brown.words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fileids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=['ce03']))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061840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82B9F232-4EE4-43B8-9969-5F4FEBB4DC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67854"/>
            <a:ext cx="10515600" cy="6543675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Корпус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Reuters</a:t>
            </a:r>
            <a:endParaRPr lang="uk-UA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Reuters-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корпус включає 10 788 документів новин, які всього містять 1,3мільйонів слів. Документи класифіковані за 90 темами та груповані у дві множини: "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train"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 "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test".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Наприклад, файл “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test/21576”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є документ із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тестованої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множини: </a:t>
            </a:r>
          </a:p>
          <a:p>
            <a:pPr marL="0" indent="0"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files in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reuters.fileids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():</a:t>
            </a:r>
            <a:endParaRPr lang="uk-UA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print (files)</a:t>
            </a:r>
            <a:endParaRPr lang="uk-UA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На відміну від корпусу Брауна, категорії у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Reuters-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корпусі перетинаються між собою, тобто одна і та ж новина може одночасно належати кільком темам. З цими корпусами також можуть використовуватись функції модуля 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nltk.corpora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from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nltk.corpus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import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reuters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print(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reuters.categories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())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print() 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print(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reuters.categories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(['test/21575','test/21574’]))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print(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reuters.fileids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(['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barley','alum','ship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'])) 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3D9565BD-FCAB-4E92-94AB-D19BA01CDA5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20425" y="1464253"/>
            <a:ext cx="1171575" cy="1657350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B1F2CA13-364A-46DA-880E-9D3ACB94A39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52925" y="4876511"/>
            <a:ext cx="7839075" cy="76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266410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C50CEEDD-0152-421E-B6EF-3A78136C47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18836"/>
            <a:ext cx="10515600" cy="5484237"/>
          </a:xfrm>
        </p:spPr>
        <p:txBody>
          <a:bodyPr/>
          <a:lstStyle/>
          <a:p>
            <a:pPr marL="0" indent="0" algn="ctr">
              <a:buNone/>
            </a:pP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Корпус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inaugural</a:t>
            </a:r>
          </a:p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Даний корпус, який включає бібліотека корпусів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nltk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містить 55  текстів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іннаугураційних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виступів президентів США Ім'я кожного файлу містить рік інавгурації.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from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nltk.corpus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import inaugural</a:t>
            </a:r>
            <a:endParaRPr lang="uk-UA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print("Inaugural Corpus") 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print(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inaugural.fileids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())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print ([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fileid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[:4]for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fileid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inaugural.fileids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()]) </a:t>
            </a: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uk-UA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70A2BBD1-FC79-4E95-966E-FA605451871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92933" y="4396510"/>
            <a:ext cx="9253393" cy="11168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676136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A69BE320-1E55-4565-BE8F-FDD43CA94F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69455"/>
            <a:ext cx="10515600" cy="5807508"/>
          </a:xfrm>
        </p:spPr>
        <p:txBody>
          <a:bodyPr/>
          <a:lstStyle/>
          <a:p>
            <a:pPr marL="0" indent="0" algn="ctr">
              <a:buNone/>
            </a:pP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Текстові корпуси різними мовами. Використання кодувань</a:t>
            </a:r>
          </a:p>
          <a:p>
            <a:pPr marL="0" indent="457200" algn="just">
              <a:lnSpc>
                <a:spcPct val="100000"/>
              </a:lnSpc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Крім вищезгаданих корпусів, бібліотека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NLTK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містить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багатотекстових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корпусів різних мов. Корпус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udhr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пакета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nltk.corpus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є Загальною декларацією з прав людини (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Universal Declaration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ofHuman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Rights),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представлену більш ніж 300 мовами. Ім'я кожного включеного в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udhr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корпус файлу містить назву мови та використовуване у файлі кодування. Наприклад,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UTF8, Latin1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або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Cyrillic: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lnSpc>
                <a:spcPct val="100000"/>
              </a:lnSpc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from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nltk.corpus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import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udhr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lnSpc>
                <a:spcPct val="100000"/>
              </a:lnSpc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print(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udhr.fileids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())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lnSpc>
                <a:spcPct val="100000"/>
              </a:lnSpc>
              <a:buNone/>
            </a:pPr>
            <a:endParaRPr lang="uk-UA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25FA074A-63CE-4184-B494-F412281BAF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4726" y="5412510"/>
            <a:ext cx="9954347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38621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BF18F532-1ADB-4375-98BE-BD6A7AE6DC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2435" y="332509"/>
            <a:ext cx="11499273" cy="5844454"/>
          </a:xfrm>
        </p:spPr>
        <p:txBody>
          <a:bodyPr>
            <a:normAutofit fontScale="70000" lnSpcReduction="20000"/>
          </a:bodyPr>
          <a:lstStyle/>
          <a:p>
            <a:pPr marL="0" indent="457200" algn="just">
              <a:lnSpc>
                <a:spcPct val="120000"/>
              </a:lnSpc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Робота з текстами різних мов вимагає використання різних кодувань. Якщо говорити про тексти англійською мовою, то такі тексти зазвичай використовують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ASCII-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кодування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457200" algn="just">
              <a:lnSpc>
                <a:spcPct val="120000"/>
              </a:lnSpc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Європейські мови зазвичай використовують розширену латиницю, що містить, наприклад, такі символи, як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ÿ, ò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або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ĉ;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російська та українська мови використовують кирилицю і так далі. Зазвичай для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обробкиатаких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текстів у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Python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 використовувати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Unicode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програмі можна маніпулювати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Unicode-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рядком подібно до звичайного рядка. </a:t>
            </a:r>
          </a:p>
          <a:p>
            <a:pPr marL="0" indent="457200" algn="just">
              <a:lnSpc>
                <a:spcPct val="120000"/>
              </a:lnSpc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того щоб представити кодування тексту у файлі, в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Unicode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користовується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декодування 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decoding).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І, навпаки, щоб записати текст з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Unicode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файл або вивести його на екран, перш за все, необхідно представити його в відповідному кодуванні. Такий процес називається кодуванням (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encoding).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того, щоб кодувати та декодувати різні кодування тексту, використовується модуль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codecs 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пакету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nltk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Модуль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codecs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містить функції декодування тексту в рядок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Unicode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і, навпаки, кодування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Unicode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терміни. Функція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codecs.open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()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містить параметр виду кодування для позначення способу кодування файлу, що відкривається.</a:t>
            </a:r>
          </a:p>
          <a:p>
            <a:pPr marL="0" indent="457200" algn="just">
              <a:lnSpc>
                <a:spcPct val="120000"/>
              </a:lnSpc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Наприклад, є невеликий текстовий файл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polish-lat2.txt.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Ім'я файлу передбачає, що це уривок польського тексту (з Польської Вікіпедії,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http://pl.wikipedia.org/wiki/Biblioteka_Pruska)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 що файл закодований як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Latin-2;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кодування також має назву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ISO-8859-2.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028959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70BFE21E-3698-4980-8A55-9CD01DA935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97164"/>
            <a:ext cx="10515600" cy="5779799"/>
          </a:xfrm>
        </p:spPr>
        <p:txBody>
          <a:bodyPr/>
          <a:lstStyle/>
          <a:p>
            <a:pPr marL="0" indent="0" algn="just">
              <a:buNone/>
            </a:pPr>
            <a:r>
              <a:rPr lang="ru-RU" dirty="0"/>
              <a:t> 	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find()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модуля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nltk.data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дозволяє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знаходити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файл для будь-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елемента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корпусу.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Значення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повертається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функцією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як параметр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відкриття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файлу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вбудованим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методом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open()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 методом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codecs.open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()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модуля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codecs.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Текст,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повертається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функцією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codecs.open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()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модуль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codecs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подальшого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читання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представлений в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Unicode: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import </a:t>
            </a:r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nltk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import codecs path=</a:t>
            </a:r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nltk.data.find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('corpora/</a:t>
            </a:r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unicode_samples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/polish-lat2.txt') print(path) </a:t>
            </a:r>
            <a:endParaRPr lang="ru-RU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f=open(path) 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# </a:t>
            </a:r>
            <a:r>
              <a:rPr lang="uk-UA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буде включати нерозпізнані символи</a:t>
            </a:r>
            <a:endParaRPr lang="ru-RU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print(</a:t>
            </a:r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f.read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())</a:t>
            </a:r>
            <a:endParaRPr lang="ru-RU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f=</a:t>
            </a:r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codecs.open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(path, encoding='latin2’) </a:t>
            </a:r>
            <a:endParaRPr lang="ru-RU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print(</a:t>
            </a:r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f.read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()) </a:t>
            </a:r>
            <a:endParaRPr lang="uk-UA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463579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FAA03B20-546C-449D-868C-B27A5D8E08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69455"/>
            <a:ext cx="10938164" cy="6363854"/>
          </a:xfrm>
        </p:spPr>
        <p:txBody>
          <a:bodyPr/>
          <a:lstStyle/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Список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параметрів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вказують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варіанти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кодування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тексту,можна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побачити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сторінці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https://docs.python.org/3/library/codecs.html. </a:t>
            </a:r>
            <a:endParaRPr lang="uk-UA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import </a:t>
            </a:r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nltk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import codecs</a:t>
            </a:r>
            <a:endParaRPr lang="uk-UA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path=</a:t>
            </a:r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nltk.data.find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('corpora/</a:t>
            </a:r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unicode_samples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/polish-lat2.txt’)</a:t>
            </a:r>
            <a:endParaRPr lang="uk-UA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print(path)</a:t>
            </a:r>
            <a:endParaRPr lang="uk-UA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f=</a:t>
            </a:r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codecs.open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(path, encoding='latin2’) </a:t>
            </a:r>
            <a:endParaRPr lang="uk-UA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 line in f: </a:t>
            </a:r>
            <a:endParaRPr lang="uk-UA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534988">
              <a:buNone/>
            </a:pP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line=</a:t>
            </a:r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line.strip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() </a:t>
            </a:r>
            <a:endParaRPr lang="uk-UA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534988">
              <a:buNone/>
            </a:pP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print (</a:t>
            </a:r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line.encode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('</a:t>
            </a:r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unicode_escape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')) </a:t>
            </a:r>
            <a:endParaRPr lang="uk-UA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C7456692-B7FA-4B6E-89D9-C9E37334335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0386" y="5377007"/>
            <a:ext cx="7810500" cy="1276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59744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F3FCAFE7-D3FE-4267-B24B-3ABE5EC0D8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9527" y="267855"/>
            <a:ext cx="11517745" cy="6400800"/>
          </a:xfrm>
        </p:spPr>
        <p:txBody>
          <a:bodyPr>
            <a:normAutofit fontScale="77500" lnSpcReduction="20000"/>
          </a:bodyPr>
          <a:lstStyle/>
          <a:p>
            <a:pPr marL="0" indent="457200" algn="just">
              <a:lnSpc>
                <a:spcPct val="100000"/>
              </a:lnSpc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Якщо необхідно завантажити набір власних текстів для подальшої їхньої обробки методами модуля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nltk.corpus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використовується клас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PlaintextCorpusReader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()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модуль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nltk.corpus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lnSpc>
                <a:spcPct val="100000"/>
              </a:lnSpc>
              <a:buNone/>
            </a:pPr>
            <a:r>
              <a:rPr lang="uk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Конструктор класу має два параметри:</a:t>
            </a:r>
          </a:p>
          <a:p>
            <a:pPr algn="just">
              <a:lnSpc>
                <a:spcPct val="100000"/>
              </a:lnSpc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перший параметр являє собою рядок, що вказує директорію, з якої закачуватимуться текстові файли корпусу; </a:t>
            </a:r>
          </a:p>
          <a:p>
            <a:pPr algn="just">
              <a:lnSpc>
                <a:spcPct val="100000"/>
              </a:lnSpc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другий параметр є список файлів, подібно до ['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a.txt', 'test/b.txt']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або регулярне вираз, подібне'[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abc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]/.*\.txt’.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lnSpc>
                <a:spcPct val="100000"/>
              </a:lnSpc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Наприклад, якщо текстові файли розташовані у каталозі </a:t>
            </a:r>
          </a:p>
          <a:p>
            <a:pPr marL="0" indent="457200" algn="just">
              <a:lnSpc>
                <a:spcPct val="100000"/>
              </a:lnSpc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d:/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Файли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Python/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KZ_corpus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то фрагмент коду, що дозволяє завантажити всі файли каталогу буде виглядати так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from </a:t>
            </a:r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nltk.corpus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import </a:t>
            </a:r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PlaintextCorpusReader</a:t>
            </a:r>
            <a:endParaRPr lang="uk-UA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wordlist=</a:t>
            </a:r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PlaintextCorpusReader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("d:/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Файли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Python", "1_zakon_20.07.2018_ua _raw.txt")</a:t>
            </a:r>
            <a:endParaRPr lang="uk-UA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print(</a:t>
            </a:r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wordlist.raw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())</a:t>
            </a:r>
            <a:endParaRPr lang="uk-UA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wordlist=</a:t>
            </a:r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PlaintextCorpusReader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("d:/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Файли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Python/</a:t>
            </a:r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KZ_corpus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",".*")</a:t>
            </a:r>
            <a:endParaRPr lang="uk-UA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print (</a:t>
            </a:r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wordlist.raw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()) </a:t>
            </a:r>
            <a:endParaRPr lang="uk-UA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print(</a:t>
            </a:r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wordlist.fileids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())</a:t>
            </a:r>
            <a:endParaRPr lang="uk-UA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68473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E32E70F4-F72E-4EE6-950F-9D1B18C854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52582"/>
            <a:ext cx="10515600" cy="6234545"/>
          </a:xfrm>
        </p:spPr>
        <p:txBody>
          <a:bodyPr>
            <a:normAutofit fontScale="77500" lnSpcReduction="20000"/>
          </a:bodyPr>
          <a:lstStyle/>
          <a:p>
            <a:pPr marL="0" indent="457200">
              <a:lnSpc>
                <a:spcPct val="120000"/>
              </a:lnSpc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Модуль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nltk.corpus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пакету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nltk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призначений для доступу до корпусів та інших лексичних ресурсів. </a:t>
            </a:r>
          </a:p>
          <a:p>
            <a:pPr marL="0" indent="457200">
              <a:lnSpc>
                <a:spcPct val="120000"/>
              </a:lnSpc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широкому розумінні «текстовий корпус» представляє собою великий масив зібраних за певним принципом (жанру, тематиці, часу і т. д.) текстів. </a:t>
            </a:r>
          </a:p>
          <a:p>
            <a:pPr marL="0" indent="457200">
              <a:lnSpc>
                <a:spcPct val="120000"/>
              </a:lnSpc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Зазвичай корпус містить багато текстових файлів, які під час аналізу корпусу розглядаються як єдиний об'єкт (один текст).</a:t>
            </a:r>
          </a:p>
          <a:p>
            <a:pPr marL="0" indent="457200">
              <a:lnSpc>
                <a:spcPct val="120000"/>
              </a:lnSpc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Найпростіші текстові корпуси не мають жодної структури і являють собою просту колекцію текстів (наприклад,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Gutenberg corpus, Web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corpus). 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>
              <a:lnSpc>
                <a:spcPct val="120000"/>
              </a:lnSpc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Однак найчастіше текстові корпуси представлені певними структурами. Зазвичай тексти в таких корпусах згруповані за категоріями, які можуть відповідати жанрам, джерелам, авторам, мовам і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т.д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(Наприклад,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Brown corpus).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>
              <a:lnSpc>
                <a:spcPct val="120000"/>
              </a:lnSpc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Іноді такі категорії перетинаються, особливо у випадку тематичних категорій, коли текст може бути релевантним одночасно декількома темами (наприклад,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Reuter corpus).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Текстові колекції можуть також мати тимчасову структуру, найбільш загальним прикладом якої є колекції новин (наприклад,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Inaugural corpus).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267171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19D767B-279E-46C0-8A93-A9FA619C86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6745" y="443345"/>
            <a:ext cx="10515600" cy="631767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dirty="0"/>
              <a:t> 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Робота з розміченими корпусами в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NLTK</a:t>
            </a:r>
          </a:p>
          <a:p>
            <a:pPr marL="0" indent="0" algn="just">
              <a:buNone/>
            </a:pP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Бібліотека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NLTK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містить багато лінгвістично анотованих текстових корпусів, що включають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POS-tagging, named entities, syntactic structures, semantic roles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 інші види анотації.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	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NLTK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пропонує зручний шлях доступу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 цих корпусів і має пакети даних, що містять зразки корпусів, що вільно завантажуються  та використовуються для викладання та досліджень. У морфологічно анотовані корпуси додано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POS-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розмітку. </a:t>
            </a:r>
          </a:p>
          <a:p>
            <a:pPr marL="0" indent="0">
              <a:buNone/>
            </a:pP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Наприклад, якщо відкрити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Brown Corpus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допомогою текстового редактора, то можна побачити наступний текст, в якому після кожного токена стоїть 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слеш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POS-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тег:</a:t>
            </a:r>
          </a:p>
          <a:p>
            <a:pPr marL="0" indent="0"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The/at Fulton/np-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tl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County/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nn-tl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Grand/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jj-tl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Jury/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nn-tl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said/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vbd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Friday/nr an/at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vestigation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of/in Atlanta's/np$ recent/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jj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primary/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election/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produced/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vbd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no/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atevidence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''/'' that/cs any/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dti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irregularities/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nns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took/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vbd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place/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./.</a:t>
            </a:r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Інші корпуси можуть використовувати інший формат розмітки. Наприклад, горизонтальну розмітку, яка використовує символ підкреслення:</a:t>
            </a:r>
          </a:p>
          <a:p>
            <a:pPr marL="0" indent="0">
              <a:buNone/>
            </a:pP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FCB0EB0E-E7E0-4546-A535-989CC36B3C1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88145" y="5024581"/>
            <a:ext cx="7527637" cy="14547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890835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6BE35D02-9FB4-4E79-9CF0-1F4B4736CD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71055"/>
            <a:ext cx="10515600" cy="5705908"/>
          </a:xfrm>
        </p:spPr>
        <p:txBody>
          <a:bodyPr/>
          <a:lstStyle/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Бібліотека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nltk.corpus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надає стандартний інтерфейс роботи з розміченими корпусами, що не залежить від форматів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POS-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розмітки, які використовуються різними файлами. Якщо корпус є анотованим, то інтерфейс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nltk.corpus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має метод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tagged_words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():</a:t>
            </a:r>
            <a:endParaRPr lang="uk-UA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import </a:t>
            </a:r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nltk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print(</a:t>
            </a:r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nltk.corpus.brown.tagged_words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())</a:t>
            </a:r>
            <a:endParaRPr lang="uk-UA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print(</a:t>
            </a:r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nltk.corpus.brown.tagged_words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tagset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='universal’))</a:t>
            </a:r>
            <a:endParaRPr lang="uk-UA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print("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Корпус </a:t>
            </a:r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nps_chat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")</a:t>
            </a:r>
            <a:endParaRPr lang="uk-UA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print(</a:t>
            </a:r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nltk.corpus.nps_chat.tagged_words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())</a:t>
            </a:r>
            <a:endParaRPr lang="uk-UA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2AA16BE8-614A-4054-8F2C-7144D877AC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57235" y="4404013"/>
            <a:ext cx="5745019" cy="1772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477838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33BBD506-6E44-4F13-83C8-508EEEC345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24872"/>
            <a:ext cx="10515600" cy="6169891"/>
          </a:xfrm>
        </p:spPr>
        <p:txBody>
          <a:bodyPr>
            <a:normAutofit/>
          </a:bodyPr>
          <a:lstStyle/>
          <a:p>
            <a:pPr marL="0" indent="457200">
              <a:lnSpc>
                <a:spcPct val="100000"/>
              </a:lnSpc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POS-tag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мітки традиційно, з моменту публікації 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Браунського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корпусу, відображаються великими літерами. Однак не всі корпуси використовують одну і туж множину морфологічних міток (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tagset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того щоб уникнути можливі складності відображення цих міток, можна використовувати вбудоване відображення універсальних 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POS-tag </a:t>
            </a:r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міток “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Universal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Tag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>
              <a:lnSpc>
                <a:spcPct val="100000"/>
              </a:lnSpc>
              <a:buNone/>
            </a:pP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Зазвичай розмічені корпуси також мають метод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tagged_sents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(),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який виділяє розмічені слова кожної пропозиції в окремий список. У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NLTK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розмічений токен представляється у вигляді кортежу, що складається з токена та 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тега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За допомогою функції 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str2tuple()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модуля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nltk.tag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можна створити такий кортеж за допомогою стандартного рядка, що представляє розмічений токен</a:t>
            </a:r>
          </a:p>
          <a:p>
            <a:pPr marL="0" indent="45720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import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nltk</a:t>
            </a:r>
            <a:endParaRPr lang="uk-UA" sz="2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tagged_token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=nltk.tag.str2tuple('fly/NN’)</a:t>
            </a:r>
            <a:endParaRPr lang="uk-UA" sz="2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print(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tagged_token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120</a:t>
            </a:r>
            <a:endParaRPr lang="uk-UA" sz="2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print(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tagged_token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[0])</a:t>
            </a:r>
            <a:endParaRPr lang="uk-UA" sz="2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print(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tagged_token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[1])</a:t>
            </a:r>
            <a:endParaRPr lang="uk-UA" sz="2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>
              <a:lnSpc>
                <a:spcPct val="100000"/>
              </a:lnSpc>
              <a:buNone/>
            </a:pP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Найбільш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зручною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зберігання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пар (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word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tag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є структура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словників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457200">
              <a:lnSpc>
                <a:spcPct val="100000"/>
              </a:lnSpc>
              <a:buNone/>
            </a:pPr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5F1D621E-69E6-450D-B4B7-6B9886366DF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26431" y="4661332"/>
            <a:ext cx="2095500" cy="657225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4205EBAD-FC9B-4EA5-95A9-144B76711FF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43878" y="6068291"/>
            <a:ext cx="8565140" cy="657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080576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12B9BE10-C458-44CF-BF70-5CC9DFF89D0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0873" y="101600"/>
            <a:ext cx="9799782" cy="66594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916472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кутник 1">
            <a:extLst>
              <a:ext uri="{FF2B5EF4-FFF2-40B4-BE49-F238E27FC236}">
                <a16:creationId xmlns:a16="http://schemas.microsoft.com/office/drawing/2014/main" id="{82245515-4924-42F8-9A5A-3603CC50E435}"/>
              </a:ext>
            </a:extLst>
          </p:cNvPr>
          <p:cNvSpPr/>
          <p:nvPr/>
        </p:nvSpPr>
        <p:spPr>
          <a:xfrm>
            <a:off x="203200" y="184728"/>
            <a:ext cx="11693235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dirty="0"/>
              <a:t>Корпус української мови — електронний корпус текстів української мови обсягом понад 100 млн слововживань, розміщений на лінгвістичному порталі </a:t>
            </a:r>
            <a:r>
              <a:rPr lang="en-US" dirty="0"/>
              <a:t>MOVA.info. </a:t>
            </a:r>
            <a:r>
              <a:rPr lang="uk-UA" dirty="0"/>
              <a:t>Розроблений у лабораторії комп'ютерної лінгвістики Навчально-наукового інституту філології Київського національного університету імені Тараса Шевченка під керівництвом Наталії Дарчук.</a:t>
            </a:r>
          </a:p>
          <a:p>
            <a:r>
              <a:rPr lang="uk-UA" dirty="0"/>
              <a:t>Корпус призначений для здійснення статистично обґрунтованих лінгвістичних досліджень з української мови, для використання під час укладання словників, граматик та для довідкового використання широким колом користувачів.</a:t>
            </a:r>
          </a:p>
          <a:p>
            <a:r>
              <a:rPr lang="uk-UA" dirty="0"/>
              <a:t>Для того, щоб отримати доступ до додаткових можливостей, потрібна реєстрація на порталі, але до основного корпусу доступ є вільним. Корпус відкритий, до нього часто додаються нові тексти.</a:t>
            </a:r>
          </a:p>
          <a:p>
            <a:r>
              <a:rPr lang="ru-RU" dirty="0"/>
              <a:t>До корпусу </a:t>
            </a:r>
            <a:r>
              <a:rPr lang="ru-RU" dirty="0" err="1"/>
              <a:t>входять</a:t>
            </a:r>
            <a:r>
              <a:rPr lang="ru-RU" dirty="0"/>
              <a:t> </a:t>
            </a:r>
            <a:r>
              <a:rPr lang="ru-RU" dirty="0" err="1"/>
              <a:t>такі</a:t>
            </a:r>
            <a:r>
              <a:rPr lang="ru-RU" dirty="0"/>
              <a:t> </a:t>
            </a:r>
            <a:r>
              <a:rPr lang="ru-RU" dirty="0" err="1"/>
              <a:t>підкорпуси</a:t>
            </a:r>
            <a:r>
              <a:rPr lang="ru-RU" dirty="0"/>
              <a:t> (</a:t>
            </a:r>
            <a:r>
              <a:rPr lang="ru-RU" dirty="0" err="1"/>
              <a:t>розділи</a:t>
            </a:r>
            <a:r>
              <a:rPr lang="ru-RU" dirty="0"/>
              <a:t>): </a:t>
            </a:r>
            <a:r>
              <a:rPr lang="ru-RU" dirty="0" err="1"/>
              <a:t>законодавчі</a:t>
            </a:r>
            <a:r>
              <a:rPr lang="ru-RU" dirty="0"/>
              <a:t>, </a:t>
            </a:r>
            <a:r>
              <a:rPr lang="ru-RU" dirty="0" err="1"/>
              <a:t>наукові</a:t>
            </a:r>
            <a:r>
              <a:rPr lang="ru-RU" dirty="0"/>
              <a:t>, </a:t>
            </a:r>
            <a:r>
              <a:rPr lang="ru-RU" dirty="0" err="1"/>
              <a:t>фольклорні</a:t>
            </a:r>
            <a:r>
              <a:rPr lang="ru-RU" dirty="0"/>
              <a:t> </a:t>
            </a:r>
            <a:r>
              <a:rPr lang="ru-RU" dirty="0" err="1"/>
              <a:t>тексти</a:t>
            </a:r>
            <a:r>
              <a:rPr lang="ru-RU" dirty="0"/>
              <a:t>, </a:t>
            </a:r>
            <a:r>
              <a:rPr lang="ru-RU" dirty="0" err="1"/>
              <a:t>поетична</a:t>
            </a:r>
            <a:r>
              <a:rPr lang="ru-RU" dirty="0"/>
              <a:t> </a:t>
            </a:r>
            <a:r>
              <a:rPr lang="ru-RU" dirty="0" err="1"/>
              <a:t>мова</a:t>
            </a:r>
            <a:r>
              <a:rPr lang="ru-RU" dirty="0"/>
              <a:t>, </a:t>
            </a:r>
            <a:r>
              <a:rPr lang="ru-RU" dirty="0" err="1"/>
              <a:t>публіцистика</a:t>
            </a:r>
            <a:r>
              <a:rPr lang="ru-RU" dirty="0"/>
              <a:t>, </a:t>
            </a:r>
            <a:r>
              <a:rPr lang="ru-RU" dirty="0" err="1"/>
              <a:t>художня</a:t>
            </a:r>
            <a:r>
              <a:rPr lang="ru-RU" dirty="0"/>
              <a:t> проза. </a:t>
            </a:r>
            <a:r>
              <a:rPr lang="ru-RU" dirty="0" err="1"/>
              <a:t>Найбільше</a:t>
            </a:r>
            <a:r>
              <a:rPr lang="ru-RU" dirty="0"/>
              <a:t> (</a:t>
            </a:r>
            <a:r>
              <a:rPr lang="ru-RU" dirty="0" err="1"/>
              <a:t>майже</a:t>
            </a:r>
            <a:r>
              <a:rPr lang="ru-RU" dirty="0"/>
              <a:t> 47 млн </a:t>
            </a:r>
            <a:r>
              <a:rPr lang="ru-RU" dirty="0" err="1"/>
              <a:t>слововживань</a:t>
            </a:r>
            <a:r>
              <a:rPr lang="ru-RU" dirty="0"/>
              <a:t>) у </a:t>
            </a:r>
            <a:r>
              <a:rPr lang="ru-RU" dirty="0" err="1"/>
              <a:t>корпусі</a:t>
            </a:r>
            <a:r>
              <a:rPr lang="ru-RU" dirty="0"/>
              <a:t> </a:t>
            </a:r>
            <a:r>
              <a:rPr lang="ru-RU" dirty="0" err="1"/>
              <a:t>відводиться</a:t>
            </a:r>
            <a:r>
              <a:rPr lang="ru-RU" dirty="0"/>
              <a:t> на </a:t>
            </a:r>
            <a:r>
              <a:rPr lang="ru-RU" dirty="0" err="1"/>
              <a:t>публіцистику</a:t>
            </a:r>
            <a:r>
              <a:rPr lang="ru-RU" dirty="0"/>
              <a:t>.</a:t>
            </a:r>
          </a:p>
          <a:p>
            <a:r>
              <a:rPr lang="ru-RU" dirty="0"/>
              <a:t>Корпус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синтаксичний</a:t>
            </a:r>
            <a:r>
              <a:rPr lang="ru-RU" dirty="0"/>
              <a:t> </a:t>
            </a:r>
            <a:r>
              <a:rPr lang="ru-RU" dirty="0" err="1"/>
              <a:t>підкорпус</a:t>
            </a:r>
            <a:r>
              <a:rPr lang="ru-RU" dirty="0"/>
              <a:t>, за </a:t>
            </a:r>
            <a:r>
              <a:rPr lang="ru-RU" dirty="0" err="1"/>
              <a:t>допомогою</a:t>
            </a:r>
            <a:r>
              <a:rPr lang="ru-RU" dirty="0"/>
              <a:t> </a:t>
            </a:r>
            <a:r>
              <a:rPr lang="ru-RU" dirty="0" err="1"/>
              <a:t>якого</a:t>
            </a:r>
            <a:r>
              <a:rPr lang="ru-RU" dirty="0"/>
              <a:t>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дослідити</a:t>
            </a:r>
            <a:r>
              <a:rPr lang="ru-RU" dirty="0"/>
              <a:t> </a:t>
            </a:r>
            <a:r>
              <a:rPr lang="ru-RU" dirty="0" err="1"/>
              <a:t>сполучуваність</a:t>
            </a:r>
            <a:r>
              <a:rPr lang="ru-RU" dirty="0"/>
              <a:t> лексем в </a:t>
            </a:r>
            <a:r>
              <a:rPr lang="ru-RU" dirty="0" err="1"/>
              <a:t>обраній</a:t>
            </a:r>
            <a:r>
              <a:rPr lang="ru-RU" dirty="0"/>
              <a:t> </a:t>
            </a:r>
            <a:r>
              <a:rPr lang="ru-RU" dirty="0" err="1"/>
              <a:t>зоні</a:t>
            </a:r>
            <a:r>
              <a:rPr lang="ru-RU" dirty="0"/>
              <a:t> </a:t>
            </a:r>
            <a:r>
              <a:rPr lang="ru-RU" dirty="0" err="1"/>
              <a:t>пошуку</a:t>
            </a:r>
            <a:r>
              <a:rPr lang="ru-RU" dirty="0"/>
              <a:t> (</a:t>
            </a:r>
            <a:r>
              <a:rPr lang="ru-RU" dirty="0" err="1"/>
              <a:t>підкорпусі</a:t>
            </a:r>
            <a:r>
              <a:rPr lang="ru-RU" dirty="0"/>
              <a:t>), </a:t>
            </a:r>
            <a:r>
              <a:rPr lang="ru-RU" dirty="0" err="1"/>
              <a:t>ввівши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морфологічні</a:t>
            </a:r>
            <a:r>
              <a:rPr lang="ru-RU" dirty="0"/>
              <a:t> </a:t>
            </a:r>
            <a:r>
              <a:rPr lang="ru-RU" dirty="0" err="1"/>
              <a:t>ознаки</a:t>
            </a:r>
            <a:r>
              <a:rPr lang="ru-RU" dirty="0"/>
              <a:t> </a:t>
            </a:r>
            <a:r>
              <a:rPr lang="ru-RU" dirty="0" err="1"/>
              <a:t>словосполучення</a:t>
            </a:r>
            <a:r>
              <a:rPr lang="ru-RU" dirty="0"/>
              <a:t>,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лексичну</a:t>
            </a:r>
            <a:r>
              <a:rPr lang="ru-RU" dirty="0"/>
              <a:t> модель </a:t>
            </a:r>
            <a:r>
              <a:rPr lang="ru-RU" dirty="0" err="1"/>
              <a:t>словосполучення</a:t>
            </a:r>
            <a:r>
              <a:rPr lang="ru-RU" dirty="0"/>
              <a:t>,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синтаксичні</a:t>
            </a:r>
            <a:r>
              <a:rPr lang="ru-RU" dirty="0"/>
              <a:t> </a:t>
            </a:r>
            <a:r>
              <a:rPr lang="ru-RU" dirty="0" err="1"/>
              <a:t>ознаки</a:t>
            </a:r>
            <a:r>
              <a:rPr lang="ru-RU" dirty="0"/>
              <a:t>.</a:t>
            </a:r>
          </a:p>
          <a:p>
            <a:r>
              <a:rPr lang="ru-RU" dirty="0"/>
              <a:t>На </a:t>
            </a:r>
            <a:r>
              <a:rPr lang="ru-RU" dirty="0" err="1"/>
              <a:t>базі</a:t>
            </a:r>
            <a:r>
              <a:rPr lang="ru-RU" dirty="0"/>
              <a:t> корпусу у </a:t>
            </a:r>
            <a:r>
              <a:rPr lang="ru-RU" dirty="0" err="1"/>
              <a:t>розділі</a:t>
            </a:r>
            <a:r>
              <a:rPr lang="ru-RU" dirty="0"/>
              <a:t> "</a:t>
            </a:r>
            <a:r>
              <a:rPr lang="ru-RU" dirty="0">
                <a:hlinkClick r:id="rId2" tooltip="N-грама"/>
              </a:rPr>
              <a:t>N-</a:t>
            </a:r>
            <a:r>
              <a:rPr lang="ru-RU" dirty="0" err="1">
                <a:hlinkClick r:id="rId2" tooltip="N-грама"/>
              </a:rPr>
              <a:t>грами</a:t>
            </a:r>
            <a:r>
              <a:rPr lang="ru-RU" dirty="0"/>
              <a:t>" </a:t>
            </a:r>
            <a:r>
              <a:rPr lang="ru-RU" dirty="0" err="1"/>
              <a:t>інтерактивно</a:t>
            </a:r>
            <a:r>
              <a:rPr lang="ru-RU" dirty="0"/>
              <a:t>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побудувати</a:t>
            </a:r>
            <a:r>
              <a:rPr lang="ru-RU" dirty="0"/>
              <a:t> словник </a:t>
            </a:r>
            <a:r>
              <a:rPr lang="ru-RU" dirty="0" err="1"/>
              <a:t>двох</a:t>
            </a:r>
            <a:r>
              <a:rPr lang="ru-RU" dirty="0"/>
              <a:t>, </a:t>
            </a:r>
            <a:r>
              <a:rPr lang="ru-RU" dirty="0" err="1"/>
              <a:t>трьох</a:t>
            </a:r>
            <a:r>
              <a:rPr lang="ru-RU" dirty="0"/>
              <a:t>, </a:t>
            </a:r>
            <a:r>
              <a:rPr lang="ru-RU" dirty="0" err="1"/>
              <a:t>чотирьох</a:t>
            </a:r>
            <a:r>
              <a:rPr lang="ru-RU" dirty="0"/>
              <a:t> та </a:t>
            </a:r>
            <a:r>
              <a:rPr lang="ru-RU" dirty="0" err="1"/>
              <a:t>п'яти-грам</a:t>
            </a:r>
            <a:r>
              <a:rPr lang="ru-RU" dirty="0"/>
              <a:t> на </a:t>
            </a:r>
            <a:r>
              <a:rPr lang="ru-RU" dirty="0" err="1"/>
              <a:t>основі</a:t>
            </a:r>
            <a:r>
              <a:rPr lang="ru-RU" dirty="0"/>
              <a:t> </a:t>
            </a:r>
            <a:r>
              <a:rPr lang="ru-RU" dirty="0" err="1"/>
              <a:t>вибраної</a:t>
            </a:r>
            <a:r>
              <a:rPr lang="ru-RU" dirty="0"/>
              <a:t> </a:t>
            </a:r>
            <a:r>
              <a:rPr lang="ru-RU" dirty="0" err="1"/>
              <a:t>зони</a:t>
            </a:r>
            <a:r>
              <a:rPr lang="ru-RU" dirty="0"/>
              <a:t> </a:t>
            </a:r>
            <a:r>
              <a:rPr lang="ru-RU" dirty="0" err="1"/>
              <a:t>пошуку</a:t>
            </a:r>
            <a:r>
              <a:rPr lang="ru-RU" dirty="0"/>
              <a:t> (</a:t>
            </a:r>
            <a:r>
              <a:rPr lang="ru-RU" dirty="0" err="1"/>
              <a:t>підкорпусу</a:t>
            </a:r>
            <a:r>
              <a:rPr lang="ru-RU" dirty="0"/>
              <a:t>).</a:t>
            </a:r>
          </a:p>
          <a:p>
            <a:r>
              <a:rPr lang="ru-RU" dirty="0"/>
              <a:t>За текстами з корпусу є </a:t>
            </a:r>
            <a:r>
              <a:rPr lang="ru-RU" dirty="0" err="1"/>
              <a:t>можливість</a:t>
            </a:r>
            <a:r>
              <a:rPr lang="ru-RU" dirty="0"/>
              <a:t> в </a:t>
            </a:r>
            <a:r>
              <a:rPr lang="ru-RU" dirty="0" err="1"/>
              <a:t>інтерактивному</a:t>
            </a:r>
            <a:r>
              <a:rPr lang="ru-RU" dirty="0"/>
              <a:t> </a:t>
            </a:r>
            <a:r>
              <a:rPr lang="ru-RU" dirty="0" err="1"/>
              <a:t>режимі</a:t>
            </a:r>
            <a:r>
              <a:rPr lang="ru-RU" dirty="0"/>
              <a:t> </a:t>
            </a:r>
            <a:r>
              <a:rPr lang="ru-RU" dirty="0" err="1"/>
              <a:t>сформувати</a:t>
            </a:r>
            <a:r>
              <a:rPr lang="ru-RU" dirty="0"/>
              <a:t> </a:t>
            </a:r>
            <a:r>
              <a:rPr lang="ru-RU" dirty="0" err="1">
                <a:hlinkClick r:id="rId3" tooltip="Частотний словник"/>
              </a:rPr>
              <a:t>частотні</a:t>
            </a:r>
            <a:r>
              <a:rPr lang="ru-RU" dirty="0">
                <a:hlinkClick r:id="rId3" tooltip="Частотний словник"/>
              </a:rPr>
              <a:t> словники</a:t>
            </a:r>
            <a:r>
              <a:rPr lang="ru-RU" dirty="0"/>
              <a:t> у </a:t>
            </a:r>
            <a:r>
              <a:rPr lang="ru-RU" dirty="0" err="1"/>
              <a:t>розділах</a:t>
            </a:r>
            <a:r>
              <a:rPr lang="ru-RU" dirty="0"/>
              <a:t> "</a:t>
            </a:r>
            <a:r>
              <a:rPr lang="ru-RU" dirty="0" err="1"/>
              <a:t>Частотні</a:t>
            </a:r>
            <a:r>
              <a:rPr lang="ru-RU" dirty="0"/>
              <a:t> словники" та "Статистика". Для </a:t>
            </a:r>
            <a:r>
              <a:rPr lang="ru-RU" dirty="0" err="1"/>
              <a:t>цього</a:t>
            </a:r>
            <a:r>
              <a:rPr lang="ru-RU" dirty="0"/>
              <a:t> </a:t>
            </a:r>
            <a:r>
              <a:rPr lang="ru-RU" dirty="0" err="1"/>
              <a:t>необхідно</a:t>
            </a:r>
            <a:r>
              <a:rPr lang="ru-RU" dirty="0"/>
              <a:t> обрати </a:t>
            </a:r>
            <a:r>
              <a:rPr lang="ru-RU" dirty="0" err="1"/>
              <a:t>відповідні</a:t>
            </a:r>
            <a:r>
              <a:rPr lang="ru-RU" dirty="0"/>
              <a:t> </a:t>
            </a:r>
            <a:r>
              <a:rPr lang="ru-RU" dirty="0" err="1"/>
              <a:t>лінгвістичні</a:t>
            </a:r>
            <a:r>
              <a:rPr lang="ru-RU" dirty="0"/>
              <a:t> та </a:t>
            </a:r>
            <a:r>
              <a:rPr lang="ru-RU" dirty="0" err="1"/>
              <a:t>статистичні</a:t>
            </a:r>
            <a:r>
              <a:rPr lang="ru-RU" dirty="0"/>
              <a:t> </a:t>
            </a:r>
            <a:r>
              <a:rPr lang="ru-RU" dirty="0" err="1"/>
              <a:t>параметри</a:t>
            </a:r>
            <a:r>
              <a:rPr lang="ru-RU" dirty="0"/>
              <a:t>.</a:t>
            </a:r>
          </a:p>
          <a:p>
            <a:r>
              <a:rPr lang="ru-RU" dirty="0"/>
              <a:t>У </a:t>
            </a:r>
            <a:r>
              <a:rPr lang="ru-RU" dirty="0" err="1"/>
              <a:t>розділі</a:t>
            </a:r>
            <a:r>
              <a:rPr lang="ru-RU" dirty="0"/>
              <a:t> "</a:t>
            </a:r>
            <a:r>
              <a:rPr lang="ru-RU" dirty="0" err="1"/>
              <a:t>Частотні</a:t>
            </a:r>
            <a:r>
              <a:rPr lang="ru-RU" dirty="0"/>
              <a:t> словники" представлено </a:t>
            </a:r>
            <a:r>
              <a:rPr lang="ru-RU" dirty="0" err="1"/>
              <a:t>переважно</a:t>
            </a:r>
            <a:r>
              <a:rPr lang="ru-RU" dirty="0"/>
              <a:t> </a:t>
            </a:r>
            <a:r>
              <a:rPr lang="ru-RU" dirty="0" err="1"/>
              <a:t>статичні</a:t>
            </a:r>
            <a:r>
              <a:rPr lang="ru-RU" dirty="0"/>
              <a:t> словники, </a:t>
            </a:r>
            <a:r>
              <a:rPr lang="ru-RU" dirty="0" err="1"/>
              <a:t>які</a:t>
            </a:r>
            <a:r>
              <a:rPr lang="ru-RU" dirty="0"/>
              <a:t> не </a:t>
            </a:r>
            <a:r>
              <a:rPr lang="ru-RU" dirty="0" err="1"/>
              <a:t>змінюються</a:t>
            </a:r>
            <a:r>
              <a:rPr lang="ru-RU" dirty="0"/>
              <a:t> при </a:t>
            </a:r>
            <a:r>
              <a:rPr lang="ru-RU" dirty="0" err="1"/>
              <a:t>подальшому</a:t>
            </a:r>
            <a:r>
              <a:rPr lang="ru-RU" dirty="0"/>
              <a:t> </a:t>
            </a:r>
            <a:r>
              <a:rPr lang="ru-RU" dirty="0" err="1"/>
              <a:t>наповненні</a:t>
            </a:r>
            <a:r>
              <a:rPr lang="ru-RU" dirty="0"/>
              <a:t> корпусу (</a:t>
            </a:r>
            <a:r>
              <a:rPr lang="ru-RU" dirty="0" err="1"/>
              <a:t>вказується</a:t>
            </a:r>
            <a:r>
              <a:rPr lang="ru-RU" dirty="0"/>
              <a:t>, з </a:t>
            </a:r>
            <a:r>
              <a:rPr lang="ru-RU" dirty="0" err="1"/>
              <a:t>якого</a:t>
            </a:r>
            <a:r>
              <a:rPr lang="ru-RU" dirty="0"/>
              <a:t> року не проводились </a:t>
            </a:r>
            <a:r>
              <a:rPr lang="ru-RU" dirty="0" err="1"/>
              <a:t>зміни</a:t>
            </a:r>
            <a:r>
              <a:rPr lang="ru-RU" dirty="0"/>
              <a:t>). </a:t>
            </a:r>
            <a:r>
              <a:rPr lang="ru-RU" dirty="0" err="1"/>
              <a:t>Також</a:t>
            </a:r>
            <a:r>
              <a:rPr lang="ru-RU" dirty="0"/>
              <a:t> у </a:t>
            </a:r>
            <a:r>
              <a:rPr lang="ru-RU" dirty="0" err="1"/>
              <a:t>розділі</a:t>
            </a:r>
            <a:r>
              <a:rPr lang="ru-RU" dirty="0"/>
              <a:t> "</a:t>
            </a:r>
            <a:r>
              <a:rPr lang="ru-RU" dirty="0" err="1"/>
              <a:t>Частотні</a:t>
            </a:r>
            <a:r>
              <a:rPr lang="ru-RU" dirty="0"/>
              <a:t> словники"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скористатися</a:t>
            </a:r>
            <a:r>
              <a:rPr lang="ru-RU" dirty="0"/>
              <a:t> </a:t>
            </a:r>
            <a:r>
              <a:rPr lang="ru-RU" dirty="0" err="1"/>
              <a:t>функцією</a:t>
            </a:r>
            <a:r>
              <a:rPr lang="ru-RU" dirty="0"/>
              <a:t> </a:t>
            </a:r>
            <a:r>
              <a:rPr lang="ru-RU" dirty="0" err="1"/>
              <a:t>підрахунку</a:t>
            </a:r>
            <a:r>
              <a:rPr lang="ru-RU" dirty="0"/>
              <a:t> </a:t>
            </a:r>
            <a:r>
              <a:rPr lang="ru-RU" dirty="0" err="1"/>
              <a:t>відстані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текстами.</a:t>
            </a:r>
          </a:p>
          <a:p>
            <a:r>
              <a:rPr lang="ru-RU" dirty="0"/>
              <a:t>На </a:t>
            </a:r>
            <a:r>
              <a:rPr lang="ru-RU" dirty="0" err="1"/>
              <a:t>відміну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розділу</a:t>
            </a:r>
            <a:r>
              <a:rPr lang="ru-RU" dirty="0"/>
              <a:t> "</a:t>
            </a:r>
            <a:r>
              <a:rPr lang="ru-RU" dirty="0" err="1"/>
              <a:t>Частотні</a:t>
            </a:r>
            <a:r>
              <a:rPr lang="ru-RU" dirty="0"/>
              <a:t> словники", </a:t>
            </a:r>
            <a:r>
              <a:rPr lang="ru-RU" dirty="0" err="1"/>
              <a:t>розділ</a:t>
            </a:r>
            <a:r>
              <a:rPr lang="ru-RU" dirty="0"/>
              <a:t> "Статистика" </a:t>
            </a:r>
            <a:r>
              <a:rPr lang="ru-RU" dirty="0" err="1"/>
              <a:t>дозволяє</a:t>
            </a:r>
            <a:r>
              <a:rPr lang="ru-RU" dirty="0"/>
              <a:t> </a:t>
            </a:r>
            <a:r>
              <a:rPr lang="ru-RU" dirty="0" err="1"/>
              <a:t>укладати</a:t>
            </a:r>
            <a:r>
              <a:rPr lang="ru-RU" dirty="0"/>
              <a:t> </a:t>
            </a:r>
            <a:r>
              <a:rPr lang="ru-RU" dirty="0" err="1"/>
              <a:t>частотні</a:t>
            </a:r>
            <a:r>
              <a:rPr lang="ru-RU" dirty="0"/>
              <a:t> словники на </a:t>
            </a:r>
            <a:r>
              <a:rPr lang="ru-RU" dirty="0" err="1"/>
              <a:t>основі</a:t>
            </a:r>
            <a:r>
              <a:rPr lang="ru-RU" dirty="0"/>
              <a:t> будь-</a:t>
            </a:r>
            <a:r>
              <a:rPr lang="ru-RU" dirty="0" err="1"/>
              <a:t>якого</a:t>
            </a:r>
            <a:r>
              <a:rPr lang="ru-RU" dirty="0"/>
              <a:t> тексту з корпусу (</a:t>
            </a:r>
            <a:r>
              <a:rPr lang="ru-RU" dirty="0" err="1"/>
              <a:t>необхідно</a:t>
            </a:r>
            <a:r>
              <a:rPr lang="ru-RU" dirty="0"/>
              <a:t> </a:t>
            </a:r>
            <a:r>
              <a:rPr lang="ru-RU" dirty="0" err="1"/>
              <a:t>вказати</a:t>
            </a:r>
            <a:r>
              <a:rPr lang="ru-RU" dirty="0"/>
              <a:t> </a:t>
            </a:r>
            <a:r>
              <a:rPr lang="ru-RU" dirty="0" err="1"/>
              <a:t>відповідні</a:t>
            </a:r>
            <a:r>
              <a:rPr lang="ru-RU" dirty="0"/>
              <a:t> </a:t>
            </a:r>
            <a:r>
              <a:rPr lang="ru-RU" dirty="0" err="1"/>
              <a:t>лінгвістичні</a:t>
            </a:r>
            <a:r>
              <a:rPr lang="ru-RU" dirty="0"/>
              <a:t> та </a:t>
            </a:r>
            <a:r>
              <a:rPr lang="ru-RU" dirty="0" err="1"/>
              <a:t>статистичні</a:t>
            </a:r>
            <a:r>
              <a:rPr lang="ru-RU" dirty="0"/>
              <a:t> </a:t>
            </a:r>
            <a:r>
              <a:rPr lang="ru-RU" dirty="0" err="1"/>
              <a:t>параметри</a:t>
            </a:r>
            <a:r>
              <a:rPr lang="ru-RU" dirty="0"/>
              <a:t>).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7432178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кутник 1">
            <a:extLst>
              <a:ext uri="{FF2B5EF4-FFF2-40B4-BE49-F238E27FC236}">
                <a16:creationId xmlns:a16="http://schemas.microsoft.com/office/drawing/2014/main" id="{594A66C2-5FC7-4646-BF18-65F6232A7A9F}"/>
              </a:ext>
            </a:extLst>
          </p:cNvPr>
          <p:cNvSpPr/>
          <p:nvPr/>
        </p:nvSpPr>
        <p:spPr>
          <a:xfrm>
            <a:off x="914400" y="197346"/>
            <a:ext cx="1036320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err="1"/>
              <a:t>Можливості</a:t>
            </a:r>
            <a:r>
              <a:rPr lang="ru-RU" dirty="0"/>
              <a:t> </a:t>
            </a:r>
            <a:r>
              <a:rPr lang="ru-RU" dirty="0" err="1"/>
              <a:t>пошуку</a:t>
            </a:r>
            <a:r>
              <a:rPr lang="ru-RU" dirty="0"/>
              <a:t> у </a:t>
            </a:r>
            <a:r>
              <a:rPr lang="ru-RU" dirty="0" err="1"/>
              <a:t>корпусі</a:t>
            </a:r>
            <a:endParaRPr lang="ru-RU" dirty="0"/>
          </a:p>
          <a:p>
            <a:endParaRPr lang="ru-RU" dirty="0"/>
          </a:p>
          <a:p>
            <a:r>
              <a:rPr lang="ru-RU" dirty="0"/>
              <a:t>Головна </a:t>
            </a:r>
            <a:r>
              <a:rPr lang="ru-RU" dirty="0" err="1"/>
              <a:t>сторінка</a:t>
            </a:r>
            <a:r>
              <a:rPr lang="ru-RU" dirty="0"/>
              <a:t> корпусу </a:t>
            </a:r>
            <a:r>
              <a:rPr lang="ru-RU" dirty="0" err="1"/>
              <a:t>української</a:t>
            </a:r>
            <a:r>
              <a:rPr lang="ru-RU" dirty="0"/>
              <a:t> </a:t>
            </a:r>
            <a:r>
              <a:rPr lang="ru-RU" dirty="0" err="1"/>
              <a:t>мови</a:t>
            </a:r>
            <a:r>
              <a:rPr lang="ru-RU" dirty="0"/>
              <a:t> </a:t>
            </a:r>
            <a:r>
              <a:rPr lang="ru-RU" dirty="0" err="1"/>
              <a:t>лінгвістичного</a:t>
            </a:r>
            <a:r>
              <a:rPr lang="ru-RU" dirty="0"/>
              <a:t> порталу MOVA.info </a:t>
            </a:r>
            <a:r>
              <a:rPr lang="en-US" dirty="0">
                <a:hlinkClick r:id="rId2"/>
              </a:rPr>
              <a:t>http://www.mova.info/corpus.aspx#google_vignette</a:t>
            </a:r>
            <a:endParaRPr lang="uk-UA"/>
          </a:p>
          <a:p>
            <a:endParaRPr lang="ru-RU" dirty="0"/>
          </a:p>
          <a:p>
            <a:r>
              <a:rPr lang="ru-RU" dirty="0" err="1"/>
              <a:t>Пошук</a:t>
            </a:r>
            <a:r>
              <a:rPr lang="ru-RU" dirty="0"/>
              <a:t> у </a:t>
            </a:r>
            <a:r>
              <a:rPr lang="ru-RU" dirty="0" err="1"/>
              <a:t>Корпусі</a:t>
            </a:r>
            <a:r>
              <a:rPr lang="ru-RU" dirty="0"/>
              <a:t> </a:t>
            </a:r>
            <a:r>
              <a:rPr lang="ru-RU" dirty="0" err="1"/>
              <a:t>української</a:t>
            </a:r>
            <a:r>
              <a:rPr lang="ru-RU" dirty="0"/>
              <a:t> </a:t>
            </a:r>
            <a:r>
              <a:rPr lang="ru-RU" dirty="0" err="1"/>
              <a:t>мови</a:t>
            </a:r>
            <a:r>
              <a:rPr lang="ru-RU" dirty="0"/>
              <a:t>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здійснювати</a:t>
            </a:r>
            <a:r>
              <a:rPr lang="ru-RU" dirty="0"/>
              <a:t> за конкретною лексемою, словоформою </a:t>
            </a:r>
            <a:r>
              <a:rPr lang="ru-RU" dirty="0" err="1"/>
              <a:t>або</a:t>
            </a:r>
            <a:r>
              <a:rPr lang="ru-RU" dirty="0"/>
              <a:t> за </a:t>
            </a:r>
            <a:r>
              <a:rPr lang="ru-RU" dirty="0" err="1"/>
              <a:t>морфологічними</a:t>
            </a:r>
            <a:r>
              <a:rPr lang="ru-RU" dirty="0"/>
              <a:t> </a:t>
            </a:r>
            <a:r>
              <a:rPr lang="ru-RU" dirty="0" err="1"/>
              <a:t>ознаками</a:t>
            </a:r>
            <a:r>
              <a:rPr lang="ru-RU" dirty="0"/>
              <a:t> (</a:t>
            </a:r>
            <a:r>
              <a:rPr lang="ru-RU" dirty="0" err="1"/>
              <a:t>частиною</a:t>
            </a:r>
            <a:r>
              <a:rPr lang="ru-RU" dirty="0"/>
              <a:t> </a:t>
            </a:r>
            <a:r>
              <a:rPr lang="ru-RU" dirty="0" err="1"/>
              <a:t>мови</a:t>
            </a:r>
            <a:r>
              <a:rPr lang="ru-RU" dirty="0"/>
              <a:t> та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граматичними</a:t>
            </a:r>
            <a:r>
              <a:rPr lang="ru-RU" dirty="0"/>
              <a:t> </a:t>
            </a:r>
            <a:r>
              <a:rPr lang="ru-RU" dirty="0" err="1"/>
              <a:t>категоріями</a:t>
            </a:r>
            <a:r>
              <a:rPr lang="ru-RU" dirty="0"/>
              <a:t>).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розширити</a:t>
            </a:r>
            <a:r>
              <a:rPr lang="ru-RU" dirty="0"/>
              <a:t> </a:t>
            </a:r>
            <a:r>
              <a:rPr lang="ru-RU" dirty="0" err="1"/>
              <a:t>пошук</a:t>
            </a:r>
            <a:r>
              <a:rPr lang="ru-RU" dirty="0"/>
              <a:t> до </a:t>
            </a:r>
            <a:r>
              <a:rPr lang="ru-RU" dirty="0" err="1"/>
              <a:t>двох</a:t>
            </a:r>
            <a:r>
              <a:rPr lang="ru-RU" dirty="0"/>
              <a:t> </a:t>
            </a:r>
            <a:r>
              <a:rPr lang="ru-RU" dirty="0" err="1"/>
              <a:t>слів</a:t>
            </a:r>
            <a:r>
              <a:rPr lang="ru-RU" dirty="0"/>
              <a:t>.</a:t>
            </a:r>
          </a:p>
          <a:p>
            <a:endParaRPr lang="ru-RU" dirty="0"/>
          </a:p>
          <a:p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вказати</a:t>
            </a:r>
            <a:r>
              <a:rPr lang="ru-RU" dirty="0"/>
              <a:t> </a:t>
            </a:r>
            <a:r>
              <a:rPr lang="ru-RU" dirty="0" err="1"/>
              <a:t>кількість</a:t>
            </a:r>
            <a:r>
              <a:rPr lang="ru-RU" dirty="0"/>
              <a:t> </a:t>
            </a:r>
            <a:r>
              <a:rPr lang="ru-RU" dirty="0" err="1"/>
              <a:t>слів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будуть</a:t>
            </a:r>
            <a:r>
              <a:rPr lang="ru-RU" dirty="0"/>
              <a:t> </a:t>
            </a:r>
            <a:r>
              <a:rPr lang="ru-RU" dirty="0" err="1"/>
              <a:t>виведені</a:t>
            </a:r>
            <a:r>
              <a:rPr lang="ru-RU" dirty="0"/>
              <a:t> перед і </a:t>
            </a:r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/>
              <a:t>шуканого</a:t>
            </a:r>
            <a:r>
              <a:rPr lang="ru-RU" dirty="0"/>
              <a:t> слова (</a:t>
            </a:r>
            <a:r>
              <a:rPr lang="ru-RU" dirty="0" err="1"/>
              <a:t>глибину</a:t>
            </a:r>
            <a:r>
              <a:rPr lang="ru-RU" dirty="0"/>
              <a:t> контексту), максимально - 20 </a:t>
            </a:r>
            <a:r>
              <a:rPr lang="ru-RU" dirty="0" err="1"/>
              <a:t>слів</a:t>
            </a:r>
            <a:r>
              <a:rPr lang="ru-RU" dirty="0"/>
              <a:t>.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вибрати</a:t>
            </a:r>
            <a:r>
              <a:rPr lang="ru-RU" dirty="0"/>
              <a:t> стать </a:t>
            </a:r>
            <a:r>
              <a:rPr lang="ru-RU" dirty="0" err="1"/>
              <a:t>авторів</a:t>
            </a:r>
            <a:r>
              <a:rPr lang="ru-RU" dirty="0"/>
              <a:t>, </a:t>
            </a:r>
            <a:r>
              <a:rPr lang="ru-RU" dirty="0" err="1"/>
              <a:t>серед</a:t>
            </a:r>
            <a:r>
              <a:rPr lang="ru-RU" dirty="0"/>
              <a:t> </a:t>
            </a:r>
            <a:r>
              <a:rPr lang="ru-RU" dirty="0" err="1"/>
              <a:t>текстів</a:t>
            </a:r>
            <a:r>
              <a:rPr lang="ru-RU" dirty="0"/>
              <a:t> </a:t>
            </a:r>
            <a:r>
              <a:rPr lang="ru-RU" dirty="0" err="1"/>
              <a:t>яких</a:t>
            </a:r>
            <a:r>
              <a:rPr lang="ru-RU" dirty="0"/>
              <a:t> </a:t>
            </a:r>
            <a:r>
              <a:rPr lang="ru-RU" dirty="0" err="1"/>
              <a:t>здійснюватиметься</a:t>
            </a:r>
            <a:r>
              <a:rPr lang="ru-RU" dirty="0"/>
              <a:t> </a:t>
            </a:r>
            <a:r>
              <a:rPr lang="ru-RU" dirty="0" err="1"/>
              <a:t>пошук</a:t>
            </a:r>
            <a:r>
              <a:rPr lang="ru-RU" dirty="0"/>
              <a:t>. На </a:t>
            </a:r>
            <a:r>
              <a:rPr lang="ru-RU" dirty="0" err="1"/>
              <a:t>вибір</a:t>
            </a:r>
            <a:r>
              <a:rPr lang="ru-RU" dirty="0"/>
              <a:t> </a:t>
            </a:r>
            <a:r>
              <a:rPr lang="ru-RU" dirty="0" err="1"/>
              <a:t>дається</a:t>
            </a:r>
            <a:r>
              <a:rPr lang="ru-RU" dirty="0"/>
              <a:t> три </a:t>
            </a:r>
            <a:r>
              <a:rPr lang="ru-RU" dirty="0" err="1"/>
              <a:t>види</a:t>
            </a:r>
            <a:r>
              <a:rPr lang="ru-RU" dirty="0"/>
              <a:t> </a:t>
            </a:r>
            <a:r>
              <a:rPr lang="ru-RU" dirty="0" err="1"/>
              <a:t>представлення</a:t>
            </a:r>
            <a:r>
              <a:rPr lang="ru-RU" dirty="0"/>
              <a:t> </a:t>
            </a:r>
            <a:r>
              <a:rPr lang="ru-RU" dirty="0" err="1"/>
              <a:t>результатів</a:t>
            </a:r>
            <a:r>
              <a:rPr lang="ru-RU" dirty="0"/>
              <a:t> </a:t>
            </a:r>
            <a:r>
              <a:rPr lang="ru-RU" dirty="0" err="1"/>
              <a:t>пошуку</a:t>
            </a:r>
            <a:r>
              <a:rPr lang="ru-RU" dirty="0"/>
              <a:t>: </a:t>
            </a:r>
            <a:r>
              <a:rPr lang="ru-RU" dirty="0" err="1"/>
              <a:t>табличний</a:t>
            </a:r>
            <a:r>
              <a:rPr lang="ru-RU" dirty="0"/>
              <a:t> і </a:t>
            </a:r>
            <a:r>
              <a:rPr lang="ru-RU" dirty="0" err="1"/>
              <a:t>цитування</a:t>
            </a:r>
            <a:r>
              <a:rPr lang="ru-RU" dirty="0"/>
              <a:t> та </a:t>
            </a:r>
            <a:r>
              <a:rPr lang="ru-RU" dirty="0" err="1"/>
              <a:t>цитування</a:t>
            </a:r>
            <a:r>
              <a:rPr lang="ru-RU" dirty="0"/>
              <a:t> параграфу.</a:t>
            </a:r>
          </a:p>
          <a:p>
            <a:endParaRPr lang="ru-RU" dirty="0"/>
          </a:p>
          <a:p>
            <a:r>
              <a:rPr lang="ru-RU" dirty="0"/>
              <a:t>У </a:t>
            </a:r>
            <a:r>
              <a:rPr lang="ru-RU" dirty="0" err="1"/>
              <a:t>результаті</a:t>
            </a:r>
            <a:r>
              <a:rPr lang="ru-RU" dirty="0"/>
              <a:t> </a:t>
            </a:r>
            <a:r>
              <a:rPr lang="ru-RU" dirty="0" err="1"/>
              <a:t>пошуку</a:t>
            </a:r>
            <a:r>
              <a:rPr lang="ru-RU" dirty="0"/>
              <a:t> Корпус </a:t>
            </a:r>
            <a:r>
              <a:rPr lang="ru-RU" dirty="0" err="1"/>
              <a:t>повертає</a:t>
            </a:r>
            <a:r>
              <a:rPr lang="ru-RU" dirty="0"/>
              <a:t> лексему (словоформу) в </a:t>
            </a:r>
            <a:r>
              <a:rPr lang="ru-RU" dirty="0" err="1"/>
              <a:t>контексті</a:t>
            </a:r>
            <a:r>
              <a:rPr lang="ru-RU" dirty="0"/>
              <a:t>. Для того, </a:t>
            </a:r>
            <a:r>
              <a:rPr lang="ru-RU" dirty="0" err="1"/>
              <a:t>щоб</a:t>
            </a:r>
            <a:r>
              <a:rPr lang="ru-RU" dirty="0"/>
              <a:t> </a:t>
            </a:r>
            <a:r>
              <a:rPr lang="ru-RU" dirty="0" err="1"/>
              <a:t>побачити</a:t>
            </a:r>
            <a:r>
              <a:rPr lang="ru-RU" dirty="0"/>
              <a:t> </a:t>
            </a:r>
            <a:r>
              <a:rPr lang="ru-RU" dirty="0" err="1"/>
              <a:t>інформацію</a:t>
            </a:r>
            <a:r>
              <a:rPr lang="ru-RU" dirty="0"/>
              <a:t> про </a:t>
            </a:r>
            <a:r>
              <a:rPr lang="ru-RU" dirty="0" err="1"/>
              <a:t>твір</a:t>
            </a:r>
            <a:r>
              <a:rPr lang="ru-RU" dirty="0"/>
              <a:t>, до </a:t>
            </a:r>
            <a:r>
              <a:rPr lang="ru-RU" dirty="0" err="1"/>
              <a:t>якого</a:t>
            </a:r>
            <a:r>
              <a:rPr lang="ru-RU" dirty="0"/>
              <a:t> входить </a:t>
            </a:r>
            <a:r>
              <a:rPr lang="ru-RU" dirty="0" err="1"/>
              <a:t>текстова</a:t>
            </a:r>
            <a:r>
              <a:rPr lang="ru-RU" dirty="0"/>
              <a:t> </a:t>
            </a:r>
            <a:r>
              <a:rPr lang="ru-RU" dirty="0" err="1"/>
              <a:t>ілюстрація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результату </a:t>
            </a:r>
            <a:r>
              <a:rPr lang="ru-RU" dirty="0" err="1"/>
              <a:t>пошуку</a:t>
            </a:r>
            <a:r>
              <a:rPr lang="ru-RU" dirty="0"/>
              <a:t>, </a:t>
            </a:r>
            <a:r>
              <a:rPr lang="ru-RU" dirty="0" err="1"/>
              <a:t>потрібно</a:t>
            </a:r>
            <a:r>
              <a:rPr lang="ru-RU" dirty="0"/>
              <a:t> </a:t>
            </a:r>
            <a:r>
              <a:rPr lang="ru-RU" dirty="0" err="1"/>
              <a:t>натиснути</a:t>
            </a:r>
            <a:r>
              <a:rPr lang="ru-RU" dirty="0"/>
              <a:t> на «</a:t>
            </a:r>
            <a:r>
              <a:rPr lang="ru-RU" dirty="0" err="1"/>
              <a:t>джерело</a:t>
            </a:r>
            <a:r>
              <a:rPr lang="ru-RU" dirty="0"/>
              <a:t>». </a:t>
            </a:r>
            <a:r>
              <a:rPr lang="ru-RU" dirty="0" err="1"/>
              <a:t>Виведеться</a:t>
            </a:r>
            <a:r>
              <a:rPr lang="ru-RU" dirty="0"/>
              <a:t> стиль тексту, </a:t>
            </a:r>
            <a:r>
              <a:rPr lang="ru-RU" dirty="0" err="1"/>
              <a:t>кількість</a:t>
            </a:r>
            <a:r>
              <a:rPr lang="ru-RU" dirty="0"/>
              <a:t> словоформ, </a:t>
            </a:r>
            <a:r>
              <a:rPr lang="ru-RU" dirty="0" err="1"/>
              <a:t>речень</a:t>
            </a:r>
            <a:r>
              <a:rPr lang="ru-RU" dirty="0"/>
              <a:t>. </a:t>
            </a:r>
            <a:r>
              <a:rPr lang="ru-RU" dirty="0" err="1"/>
              <a:t>Опціонально</a:t>
            </a:r>
            <a:r>
              <a:rPr lang="ru-RU" dirty="0"/>
              <a:t> для </a:t>
            </a:r>
            <a:r>
              <a:rPr lang="ru-RU" dirty="0" err="1"/>
              <a:t>текстів</a:t>
            </a:r>
            <a:r>
              <a:rPr lang="ru-RU" dirty="0"/>
              <a:t> </a:t>
            </a:r>
            <a:r>
              <a:rPr lang="ru-RU" dirty="0" err="1"/>
              <a:t>різних</a:t>
            </a:r>
            <a:r>
              <a:rPr lang="ru-RU" dirty="0"/>
              <a:t> </a:t>
            </a:r>
            <a:r>
              <a:rPr lang="ru-RU" dirty="0" err="1"/>
              <a:t>підкорпусів</a:t>
            </a:r>
            <a:r>
              <a:rPr lang="ru-RU" dirty="0"/>
              <a:t>: коли, де і ким видано, </a:t>
            </a:r>
            <a:r>
              <a:rPr lang="ru-RU" dirty="0" err="1"/>
              <a:t>рік</a:t>
            </a:r>
            <a:r>
              <a:rPr lang="ru-RU" dirty="0"/>
              <a:t>, </a:t>
            </a:r>
            <a:r>
              <a:rPr lang="ru-RU" dirty="0" err="1"/>
              <a:t>місце</a:t>
            </a:r>
            <a:r>
              <a:rPr lang="ru-RU" dirty="0"/>
              <a:t>, жанр.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8359034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25751A3-DFDC-4480-91BF-339D849A94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18730"/>
          </a:xfrm>
        </p:spPr>
        <p:txBody>
          <a:bodyPr>
            <a:normAutofit/>
          </a:bodyPr>
          <a:lstStyle/>
          <a:p>
            <a:pPr algn="ctr"/>
            <a:r>
              <a:rPr lang="uk-UA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Використані джерела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EAA7107F-F351-4FB4-B67C-3240D2D70A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http://www.nltk.org/nltk_data/ </a:t>
            </a:r>
            <a:endParaRPr lang="uk-UA" dirty="0"/>
          </a:p>
          <a:p>
            <a:r>
              <a:rPr lang="en-US" dirty="0">
                <a:hlinkClick r:id="rId2"/>
              </a:rPr>
              <a:t>http://www.nltk.org/data</a:t>
            </a:r>
            <a:endParaRPr lang="uk-UA" dirty="0"/>
          </a:p>
          <a:p>
            <a:r>
              <a:rPr lang="en-US" dirty="0">
                <a:hlinkClick r:id="rId3"/>
              </a:rPr>
              <a:t>https://studfile.net/preview/9755743/page:7/</a:t>
            </a:r>
            <a:r>
              <a:rPr lang="uk-UA" dirty="0"/>
              <a:t> </a:t>
            </a:r>
            <a:r>
              <a:rPr lang="ru-RU" dirty="0"/>
              <a:t>Структура </a:t>
            </a:r>
            <a:r>
              <a:rPr lang="ru-RU" dirty="0" err="1"/>
              <a:t>корпусів</a:t>
            </a:r>
            <a:r>
              <a:rPr lang="ru-RU" dirty="0"/>
              <a:t> </a:t>
            </a:r>
            <a:r>
              <a:rPr lang="ru-RU" dirty="0" err="1"/>
              <a:t>текстів</a:t>
            </a:r>
            <a:r>
              <a:rPr lang="ru-RU" dirty="0"/>
              <a:t>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1108607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F9AA69F-F38B-45D3-B748-EDBB1F700F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2582" y="212436"/>
            <a:ext cx="11323782" cy="6410037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Пакет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NLTK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підтримує ефективний доступ до різних корпусів та може бути використаний для роботи з новими корпусами.</a:t>
            </a:r>
          </a:p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Основні функції модуля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nltk.corpus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fileids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()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повертає список файлів даного корпусу;</a:t>
            </a: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fileids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([categories])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повертає список файлів даного корпусу, які відносяться до названих категорій;</a:t>
            </a:r>
          </a:p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categories ()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повертає категорії корпусу;</a:t>
            </a:r>
          </a:p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categories ([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fileids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])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повертає категорії корпусу, яким відповідають файли списку;</a:t>
            </a:r>
          </a:p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raw()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повертає необроблений контент корпусу, без будь-якої лінгвістичної обробки;</a:t>
            </a:r>
          </a:p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raw (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fileids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=[f1, f2, f3])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повертає необроблений контент обраних файлів;</a:t>
            </a:r>
          </a:p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raw (categories = [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с1, с2])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повертає необроблений контент вибраних категорій;</a:t>
            </a:r>
          </a:p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words ()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повертає список слів повного корпусу;</a:t>
            </a:r>
          </a:p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words (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fileids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=[f1, f2, f3])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повертає список слів вибраного файлу;</a:t>
            </a:r>
          </a:p>
        </p:txBody>
      </p:sp>
    </p:spTree>
    <p:extLst>
      <p:ext uri="{BB962C8B-B14F-4D97-AF65-F5344CB8AC3E}">
        <p14:creationId xmlns:p14="http://schemas.microsoft.com/office/powerpoint/2010/main" val="21041022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72CE5527-CB28-4C2D-914F-A19D697792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471054"/>
            <a:ext cx="10725727" cy="5874327"/>
          </a:xfrm>
        </p:spPr>
        <p:txBody>
          <a:bodyPr>
            <a:normAutofit fontScale="92500" lnSpcReduction="10000"/>
          </a:bodyPr>
          <a:lstStyle/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words (categories =[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с1, с2])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повертає список слів списку заданих категорій;</a:t>
            </a:r>
          </a:p>
          <a:p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sents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()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ділить повний корпус на речення та повертає список списків слів кожного речення тексту;</a:t>
            </a:r>
          </a:p>
          <a:p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sents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fileids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=[f1, f2, f3])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ділить текст вибраних файлів на пропозиції та повертає список списків слів кожної речення тексту;</a:t>
            </a: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sents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(categories =[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с1, с2])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ділить текст вибраних категорій на пропозицію та повертає список списків слів кожної речення тексту;</a:t>
            </a: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abspath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fileid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визначає абсолютний шлях до файлу на диску;</a:t>
            </a: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encoding(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fileid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виконує кодування файлу;</a:t>
            </a:r>
          </a:p>
          <a:p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open(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fileid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відкриває заданий файл корпусу для читання;</a:t>
            </a: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root()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повертає шлях до кореневого каталогу встановленого на комп'ютер корпусу;</a:t>
            </a:r>
          </a:p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readme()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повертає вміст файлу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README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корпусу, якщо він є.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6797952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2B66825-0AB9-4FBC-94B6-7D9B05B37F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47675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Корпус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Проєкту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Гутенберга</a:t>
            </a:r>
            <a:endParaRPr lang="uk-UA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1ACE4899-E0D0-47D7-B5DC-41445BD2D7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080655"/>
            <a:ext cx="10910455" cy="5096308"/>
          </a:xfrm>
        </p:spPr>
        <p:txBody>
          <a:bodyPr>
            <a:normAutofit fontScale="62500" lnSpcReduction="20000"/>
          </a:bodyPr>
          <a:lstStyle/>
          <a:p>
            <a:pPr marL="0" indent="457200">
              <a:lnSpc>
                <a:spcPct val="120000"/>
              </a:lnSpc>
              <a:buNone/>
            </a:pP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Проєкт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«Гутенберг» (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англ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Project Gutenberg,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або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PG) —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громадська некомерційна ініціатива, спрямована на створення та розповсюдження цифрової колекції творів, що перебувають у суспільному надбанні. </a:t>
            </a:r>
          </a:p>
          <a:p>
            <a:pPr marL="0" indent="457200">
              <a:lnSpc>
                <a:spcPct val="120000"/>
              </a:lnSpc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"Гутенберг" вважається найстарішою у світі електронною бібліотекою. Більшість робіт були оцифровані волонтерами і доступні для вільного скачування. Проект був створений 4 липня 1971 року, коли студент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Іллінойського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університету Майкл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Харт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вручну передрукував текст Декларації незалежності США та відправив його іншим користувачам своєї мережі, яка на той момент складалася з 15 вузлів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ARPANET —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прабатька інтернету. </a:t>
            </a:r>
          </a:p>
          <a:p>
            <a:pPr marL="0" indent="457200">
              <a:lnSpc>
                <a:spcPct val="120000"/>
              </a:lnSpc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Протягом наступних 20 років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Харт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передрукував близько 100 книг. З поширенням інтернету на початку 1990-х до оцифрування робіт підключилися волонтери університету і вже в 2000-х організації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Distributed Proofreaders.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Харт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займався адміністративною роботою та збиранням коштів для підтримки роботи веб-сайту. На 1997 кількість творів у колекції склала 1000, в 2003 - 10 000, в 2011 - 40 000. </a:t>
            </a:r>
          </a:p>
          <a:p>
            <a:pPr marL="0" indent="457200">
              <a:lnSpc>
                <a:spcPct val="120000"/>
              </a:lnSpc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2021 рік в колекції Проекту є більше 60 000 книг [1].Усі електронні тексти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оцифровуються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7-бітному американському стандартному коді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ASCII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під назвою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Plain Vanilla.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Подібний формат зчитується на будь-якому пристрої та сумісний з 99% будь-якого програмного забезпечення.</a:t>
            </a:r>
          </a:p>
        </p:txBody>
      </p:sp>
    </p:spTree>
    <p:extLst>
      <p:ext uri="{BB962C8B-B14F-4D97-AF65-F5344CB8AC3E}">
        <p14:creationId xmlns:p14="http://schemas.microsoft.com/office/powerpoint/2010/main" val="11561816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E3E92D8C-A48D-449B-96D9-C32400F429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57382"/>
            <a:ext cx="10515600" cy="5281035"/>
          </a:xfrm>
        </p:spPr>
        <p:txBody>
          <a:bodyPr/>
          <a:lstStyle/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Бібліотека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Project Gutenberg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http://www.gutenberg.org/catalog/ </a:t>
            </a:r>
            <a:endParaRPr lang="uk-UA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містить понад 5700 електронних книг художньої літератури вільного доступу форматах 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ASCII text,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epub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books </a:t>
            </a:r>
            <a:r>
              <a:rPr lang="uk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 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kindle books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які можна завантажити або читати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online. 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>
              <a:lnSpc>
                <a:spcPct val="100000"/>
              </a:lnSpc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основному тут розміщені книги англійською мовою, але є також тексти іншими мовами (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Catalan, Chinese, Dutch, Finnish, German, Italian,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Portuguese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Spanish).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457200">
              <a:lnSpc>
                <a:spcPct val="100000"/>
              </a:lnSpc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того щоб скачати текст з даного сайту, можна скористатися пакетом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requests.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Так як бібліотека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requests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є надбудовою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наднизькорівневою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бібліотекою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urllib3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то пакет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urllib3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має бути так само попередньо встановлено</a:t>
            </a:r>
            <a:r>
              <a:rPr lang="uk-UA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861759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B618BF31-6F45-4E29-B139-695CBB19D1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98764"/>
            <a:ext cx="11095182" cy="5678199"/>
          </a:xfrm>
        </p:spPr>
        <p:txBody>
          <a:bodyPr>
            <a:normAutofit/>
          </a:bodyPr>
          <a:lstStyle/>
          <a:p>
            <a:pPr marL="0" indent="45720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Python-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бібліотека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requests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призначена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запитів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веб-сервера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обробки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відповідей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Використовуючи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бібліотеку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отримати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вміст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веб-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сторінки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вигляді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HTML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подальшої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обробки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45720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того,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завантажити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текст з корпусу у файл text.txt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скористатися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фрагментом программного коду:</a:t>
            </a:r>
          </a:p>
          <a:p>
            <a:pPr marL="0" indent="457200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import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requests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f=open(r'text.txt',"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wb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")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>
              <a:buNone/>
            </a:pP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ufr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requests.get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("http://www.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.org/files/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????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????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.txt")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f.write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ufr.content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f.close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()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89768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5AF9AEE-F448-424A-98F6-4F588B97D6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60218"/>
            <a:ext cx="10515600" cy="5816745"/>
          </a:xfrm>
        </p:spPr>
        <p:txBody>
          <a:bodyPr>
            <a:normAutofit fontScale="92500"/>
          </a:bodyPr>
          <a:lstStyle/>
          <a:p>
            <a:pPr marL="0" indent="457200" algn="ctr">
              <a:lnSpc>
                <a:spcPct val="100000"/>
              </a:lnSpc>
              <a:buNone/>
            </a:pP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Модуль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nltk.corpus.gutenberg</a:t>
            </a:r>
            <a:endParaRPr lang="uk-UA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lnSpc>
                <a:spcPct val="100000"/>
              </a:lnSpc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Модуль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nltk.corpus.gutenberg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призначений для роботи з корпусом бібліотеки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gutenberg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Наприклад, використовуючи функцію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fileids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()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можна отримати інформацію про іменах файлів, що містяться в корпусі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Гуттенберга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потім, використовуючи функцію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words (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fileids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отримати список слів вибраного файлу та визначити кількість слів у даному списку.</a:t>
            </a:r>
          </a:p>
          <a:p>
            <a:pPr marL="0" indent="360363" algn="just">
              <a:lnSpc>
                <a:spcPct val="100000"/>
              </a:lnSpc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import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nltk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360363" algn="just">
              <a:lnSpc>
                <a:spcPct val="100000"/>
              </a:lnSpc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print(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nltk.corpus.gutenberg.fileids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())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#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список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імен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файлів</a:t>
            </a:r>
            <a:endParaRPr lang="uk-UA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360363" algn="just">
              <a:lnSpc>
                <a:spcPct val="100000"/>
              </a:lnSpc>
              <a:buNone/>
            </a:pP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carroll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nltk.corpus.gutenberg.words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("carroll-alice.txt")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360363" algn="just">
              <a:lnSpc>
                <a:spcPct val="100000"/>
              </a:lnSpc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print (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carroll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360363" algn="just">
              <a:lnSpc>
                <a:spcPct val="100000"/>
              </a:lnSpc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print(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carroll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)) #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кількість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слів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тексті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твору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"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Аліса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країні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див" 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87587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Місце для вмісту 4">
            <a:extLst>
              <a:ext uri="{FF2B5EF4-FFF2-40B4-BE49-F238E27FC236}">
                <a16:creationId xmlns:a16="http://schemas.microsoft.com/office/drawing/2014/main" id="{D18483D1-1B50-4559-BDEB-ADC8B79CC19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61818" y="554182"/>
            <a:ext cx="4405746" cy="5622781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Використовуючи цикл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можна отримати деякі статистичні характеристики кожного файлу корпусу текстів проекту Гутенберга:</a:t>
            </a: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середню довжину слова в корпусі, рівну кількості символів у корпусі, поділеному на кількість слів;</a:t>
            </a: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середня кількість слів у реченні корпусу, що дорівнює кількості слів, діленому на кількість пропозицій;</a:t>
            </a: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розмір глосарію корпусу, тобто кількість унікальних токенів корпусу;</a:t>
            </a: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оцінку лексичного розмаїття — кількість появ кожного унікального токена в корпусі.</a:t>
            </a:r>
          </a:p>
          <a:p>
            <a:pPr marL="0" indent="457200">
              <a:lnSpc>
                <a:spcPct val="100000"/>
              </a:lnSpc>
              <a:buNone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Використовуючи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sents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fileids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розділити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текст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речення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отримати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список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списків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слів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кожної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пропозиції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457200">
              <a:lnSpc>
                <a:spcPct val="100000"/>
              </a:lnSpc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print(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gutenberg.sents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("shakespeare-hamlet.txt "))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Місце для вмісту 5">
            <a:extLst>
              <a:ext uri="{FF2B5EF4-FFF2-40B4-BE49-F238E27FC236}">
                <a16:creationId xmlns:a16="http://schemas.microsoft.com/office/drawing/2014/main" id="{4CB313D7-F20A-4E16-A5D3-0AABC36164D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153890" y="646545"/>
            <a:ext cx="6724073" cy="5530418"/>
          </a:xfrm>
        </p:spPr>
        <p:txBody>
          <a:bodyPr>
            <a:normAutofit fontScale="625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from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nltk.corpus</a:t>
            </a:r>
            <a:endParaRPr lang="uk-UA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import Gutenberg</a:t>
            </a:r>
            <a:endParaRPr lang="uk-UA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for files in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gutenberg.fileids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():</a:t>
            </a:r>
            <a:endParaRPr lang="uk-UA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num_chars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gutenberg.raw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(files)) #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кількість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букв в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тексті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num_words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gutenberg.words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(files))</a:t>
            </a:r>
            <a:endParaRPr lang="uk-UA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num_sents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gutenberg.sents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(files))</a:t>
            </a:r>
            <a:endParaRPr lang="uk-UA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print(files, "average word length =", int(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num_chars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num_words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\ "average sentence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lenght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=", int(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num_words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num_sents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))</a:t>
            </a:r>
            <a:endParaRPr lang="uk-UA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num_vocab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(set(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w.lower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() for w in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gutenberg.words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(files)))</a:t>
            </a:r>
            <a:endParaRPr lang="uk-UA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print ("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Унікальних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токенів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",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num_vocab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"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лексичне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різноманіття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", \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int(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num_words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num_vocab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))</a:t>
            </a:r>
            <a:endParaRPr lang="uk-UA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buNone/>
            </a:pP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021778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1699</TotalTime>
  <Words>3496</Words>
  <Application>Microsoft Office PowerPoint</Application>
  <PresentationFormat>Широкий екран</PresentationFormat>
  <Paragraphs>186</Paragraphs>
  <Slides>26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26</vt:i4>
      </vt:variant>
    </vt:vector>
  </HeadingPairs>
  <TitlesOfParts>
    <vt:vector size="31" baseType="lpstr">
      <vt:lpstr>Arial</vt:lpstr>
      <vt:lpstr>Calibri</vt:lpstr>
      <vt:lpstr>Calibri Light</vt:lpstr>
      <vt:lpstr>Times New Roman</vt:lpstr>
      <vt:lpstr>Тема Office</vt:lpstr>
      <vt:lpstr>РОБОТА С КОРПУСАМИ В NLTK</vt:lpstr>
      <vt:lpstr>Презентація PowerPoint</vt:lpstr>
      <vt:lpstr>Презентація PowerPoint</vt:lpstr>
      <vt:lpstr>Презентація PowerPoint</vt:lpstr>
      <vt:lpstr>Корпус Проєкту Гутенберга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Використані джерела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РАБОТА С КОРПУСАМИ В NLTK</dc:title>
  <dc:creator>Admin</dc:creator>
  <cp:lastModifiedBy>Оксана</cp:lastModifiedBy>
  <cp:revision>22</cp:revision>
  <dcterms:created xsi:type="dcterms:W3CDTF">2023-04-06T09:16:27Z</dcterms:created>
  <dcterms:modified xsi:type="dcterms:W3CDTF">2024-11-28T16:11:34Z</dcterms:modified>
</cp:coreProperties>
</file>