
<file path=[Content_Types].xml><?xml version="1.0" encoding="utf-8"?>
<Types xmlns="http://schemas.openxmlformats.org/package/2006/content-types">
  <Default Extension="vml" ContentType="application/vnd.openxmlformats-officedocument.vmlDrawing"/>
  <Default Extension="xls" ContentType="application/vnd.ms-excel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67" r:id="rId3"/>
    <p:sldId id="257" r:id="rId4"/>
    <p:sldId id="324" r:id="rId5"/>
    <p:sldId id="468" r:id="rId6"/>
    <p:sldId id="469" r:id="rId7"/>
    <p:sldId id="470" r:id="rId8"/>
    <p:sldId id="471" r:id="rId9"/>
    <p:sldId id="472" r:id="rId10"/>
    <p:sldId id="473" r:id="rId11"/>
    <p:sldId id="474" r:id="rId12"/>
    <p:sldId id="475" r:id="rId13"/>
    <p:sldId id="430" r:id="rId14"/>
    <p:sldId id="435" r:id="rId15"/>
    <p:sldId id="431" r:id="rId16"/>
    <p:sldId id="436" r:id="rId17"/>
    <p:sldId id="437" r:id="rId18"/>
    <p:sldId id="447" r:id="rId19"/>
    <p:sldId id="448" r:id="rId20"/>
    <p:sldId id="449" r:id="rId21"/>
    <p:sldId id="450" r:id="rId22"/>
    <p:sldId id="441" r:id="rId23"/>
    <p:sldId id="442" r:id="rId24"/>
    <p:sldId id="443" r:id="rId25"/>
    <p:sldId id="444" r:id="rId26"/>
    <p:sldId id="445" r:id="rId27"/>
    <p:sldId id="446" r:id="rId28"/>
    <p:sldId id="432" r:id="rId29"/>
    <p:sldId id="433" r:id="rId30"/>
    <p:sldId id="438" r:id="rId31"/>
    <p:sldId id="439" r:id="rId32"/>
    <p:sldId id="411" r:id="rId34"/>
    <p:sldId id="440" r:id="rId35"/>
    <p:sldId id="451" r:id="rId36"/>
    <p:sldId id="452" r:id="rId37"/>
    <p:sldId id="453" r:id="rId38"/>
    <p:sldId id="454" r:id="rId39"/>
    <p:sldId id="266" r:id="rId40"/>
  </p:sldIdLst>
  <p:sldSz cx="9144000" cy="6858000" type="screen4x3"/>
  <p:notesSz cx="6797675" cy="9926955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>
        <p:scale>
          <a:sx n="50" d="100"/>
          <a:sy n="50" d="100"/>
        </p:scale>
        <p:origin x="-1632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notesMaster" Target="notesMasters/notesMaster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Прямолінійний</a:t>
          </a:r>
          <a:endParaRPr lang="uk-UA" sz="25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(ПВ-ЛВ)/</a:t>
          </a:r>
          <a:r>
            <a:rPr lang="pl-PL" sz="3500" dirty="0" smtClean="0"/>
            <a:t>n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gm:t>
    </dgm:pt>
    <dgm:pt modelId="{1545ABA3-6D75-4804-89B0-70001CC5884C}" cxnId="{6097185B-B670-47DE-8100-5D753D48EE83}" type="parTrans">
      <dgm:prSet/>
      <dgm:spPr/>
      <dgm:t>
        <a:bodyPr/>
        <a:lstStyle/>
        <a:p>
          <a:endParaRPr lang="uk-UA" sz="2500"/>
        </a:p>
      </dgm:t>
    </dgm:pt>
    <dgm:pt modelId="{B215A92E-6748-4F91-8952-D386036A3177}" cxnId="{6097185B-B670-47DE-8100-5D753D48EE83}" type="sibTrans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(1/</a:t>
          </a:r>
          <a:r>
            <a:rPr lang="pl-PL" sz="3500" dirty="0" smtClean="0"/>
            <a:t>n</a:t>
          </a:r>
          <a:r>
            <a:rPr lang="uk-UA" sz="3500" dirty="0" smtClean="0"/>
            <a:t>)х2</a:t>
          </a:r>
          <a:endParaRPr lang="uk-UA" sz="3500" dirty="0"/>
        </a:p>
      </dgm:t>
    </dgm:pt>
    <dgm:pt modelId="{0D82B191-AC3A-4BDA-8CB6-44D2E93CBE62}" cxnId="{55AAE9FD-8762-4E2E-96E5-D1632E105D4E}" type="parTrans">
      <dgm:prSet/>
      <dgm:spPr/>
      <dgm:t>
        <a:bodyPr/>
        <a:lstStyle/>
        <a:p>
          <a:endParaRPr lang="uk-UA" sz="2500"/>
        </a:p>
      </dgm:t>
    </dgm:pt>
    <dgm:pt modelId="{A2C8FF1A-9345-45BE-93AD-2B5A8DD79C3A}" cxnId="{55AAE9FD-8762-4E2E-96E5-D1632E105D4E}" type="sibTrans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Зменшення залишкової вартості</a:t>
          </a:r>
          <a:endParaRPr lang="uk-UA" sz="2500" dirty="0"/>
        </a:p>
      </dgm:t>
    </dgm:pt>
    <dgm:pt modelId="{85E45952-921E-47A7-BFBE-94833DC8ADBC}" cxnId="{551C2E60-BE64-4E7C-B432-2BBEACEDED65}" type="parTrans">
      <dgm:prSet/>
      <dgm:spPr/>
      <dgm:t>
        <a:bodyPr/>
        <a:lstStyle/>
        <a:p>
          <a:endParaRPr lang="uk-UA" sz="2500"/>
        </a:p>
      </dgm:t>
    </dgm:pt>
    <dgm:pt modelId="{C365F221-173C-4AFE-A569-E1140C63DA2F}" cxnId="{551C2E60-BE64-4E7C-B432-2BBEACEDED65}" type="sibTrans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(1-</a:t>
          </a:r>
          <a:r>
            <a:rPr lang="uk-UA" sz="3500" dirty="0" smtClean="0"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/>
            <a:t>)</a:t>
          </a:r>
          <a:endParaRPr lang="uk-UA" sz="3500" dirty="0"/>
        </a:p>
      </dgm:t>
    </dgm:pt>
    <dgm:pt modelId="{508797C0-7FFA-4A56-A409-0C40C13A0BA7}" cxnId="{740E7B0D-0679-4DA2-A217-B54BDC4233C7}" type="parTrans">
      <dgm:prSet/>
      <dgm:spPr/>
      <dgm:t>
        <a:bodyPr/>
        <a:lstStyle/>
        <a:p>
          <a:endParaRPr lang="uk-UA" sz="2500"/>
        </a:p>
      </dgm:t>
    </dgm:pt>
    <dgm:pt modelId="{CB6ADD3B-593E-4B6E-9A0E-80CA655BB632}" cxnId="{740E7B0D-0679-4DA2-A217-B54BDC4233C7}" type="sibTrans">
      <dgm:prSet/>
      <dgm:spPr/>
      <dgm:t>
        <a:bodyPr/>
        <a:lstStyle/>
        <a:p>
          <a:endParaRPr lang="uk-UA" sz="2500"/>
        </a:p>
      </dgm:t>
    </dgm:pt>
    <dgm:pt modelId="{51BD8697-C1D1-44D4-9986-0ED9F36FAEE9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Кумулятивний </a:t>
          </a:r>
          <a:endParaRPr lang="uk-UA" sz="2500" dirty="0"/>
        </a:p>
      </dgm:t>
    </dgm:pt>
    <dgm:pt modelId="{3DDF03A9-9737-46F1-8412-BC62EBD30279}" cxnId="{6ECB29B6-0CA5-4DD4-8EB0-8E352418DE36}" type="parTrans">
      <dgm:prSet/>
      <dgm:spPr/>
      <dgm:t>
        <a:bodyPr/>
        <a:lstStyle/>
        <a:p>
          <a:endParaRPr lang="uk-UA"/>
        </a:p>
      </dgm:t>
    </dgm:pt>
    <dgm:pt modelId="{F433DC70-D7E2-448F-A309-6541AEEC54D6}" cxnId="{6ECB29B6-0CA5-4DD4-8EB0-8E352418DE36}" type="sibTrans">
      <dgm:prSet/>
      <dgm:spPr/>
      <dgm:t>
        <a:bodyPr/>
        <a:lstStyle/>
        <a:p>
          <a:endParaRPr lang="uk-UA"/>
        </a:p>
      </dgm:t>
    </dgm:pt>
    <dgm:pt modelId="{F94975E6-42D8-4346-A4D4-5D81B0498CE3}">
      <dgm:prSet phldrT="[Текст]" custT="1"/>
      <dgm:spPr/>
      <dgm:t>
        <a:bodyPr/>
        <a:lstStyle/>
        <a:p>
          <a:r>
            <a:rPr lang="uk-UA" sz="3500" dirty="0" err="1" smtClean="0"/>
            <a:t>АВхКк</a:t>
          </a:r>
          <a:endParaRPr lang="uk-UA" sz="3500" dirty="0"/>
        </a:p>
      </dgm:t>
    </dgm:pt>
    <dgm:pt modelId="{3EE52FC7-50E6-4BC2-97A0-44B4D486128E}" cxnId="{FAF27318-63F9-4FB4-835D-CB23A93C67D1}" type="parTrans">
      <dgm:prSet/>
      <dgm:spPr/>
      <dgm:t>
        <a:bodyPr/>
        <a:lstStyle/>
        <a:p>
          <a:endParaRPr lang="uk-UA"/>
        </a:p>
      </dgm:t>
    </dgm:pt>
    <dgm:pt modelId="{88DC0D35-EB34-4C88-85FF-6FB8EAA1E01D}" cxnId="{FAF27318-63F9-4FB4-835D-CB23A93C67D1}" type="sibTrans">
      <dgm:prSet/>
      <dgm:spPr/>
      <dgm:t>
        <a:bodyPr/>
        <a:lstStyle/>
        <a:p>
          <a:endParaRPr lang="uk-UA"/>
        </a:p>
      </dgm:t>
    </dgm:pt>
    <dgm:pt modelId="{6A964D46-EFA1-4835-9D2D-98BCB4047487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Виробничий</a:t>
          </a:r>
          <a:endParaRPr lang="uk-UA" sz="2500" dirty="0"/>
        </a:p>
      </dgm:t>
    </dgm:pt>
    <dgm:pt modelId="{0DF7A9EF-A7C9-4141-9821-53E43EF97E31}" cxnId="{CDECE8F2-00D3-4F05-9AB8-186FFB0968AA}" type="parTrans">
      <dgm:prSet/>
      <dgm:spPr/>
      <dgm:t>
        <a:bodyPr/>
        <a:lstStyle/>
        <a:p>
          <a:endParaRPr lang="uk-UA"/>
        </a:p>
      </dgm:t>
    </dgm:pt>
    <dgm:pt modelId="{7B1B70DF-636C-42FF-9938-D191F77E410A}" cxnId="{CDECE8F2-00D3-4F05-9AB8-186FFB0968AA}" type="sibTrans">
      <dgm:prSet/>
      <dgm:spPr/>
      <dgm:t>
        <a:bodyPr/>
        <a:lstStyle/>
        <a:p>
          <a:endParaRPr lang="uk-UA"/>
        </a:p>
      </dgm:t>
    </dgm:pt>
    <dgm:pt modelId="{FDE3E74C-8ABA-40D2-A349-169FDC4A49E7}">
      <dgm:prSet phldrT="[Текст]"/>
      <dgm:spPr/>
      <dgm:t>
        <a:bodyPr/>
        <a:lstStyle/>
        <a:p>
          <a:r>
            <a:rPr lang="uk-UA" dirty="0" smtClean="0"/>
            <a:t>Обсяг виробництва х ВСА</a:t>
          </a:r>
          <a:endParaRPr lang="uk-UA" dirty="0"/>
        </a:p>
      </dgm:t>
    </dgm:pt>
    <dgm:pt modelId="{6A0554AA-EB68-481E-8645-6008EC846DB0}" cxnId="{A6C2B959-F9AC-44F3-B602-13299B9C6578}" type="parTrans">
      <dgm:prSet/>
      <dgm:spPr/>
      <dgm:t>
        <a:bodyPr/>
        <a:lstStyle/>
        <a:p>
          <a:endParaRPr lang="uk-UA"/>
        </a:p>
      </dgm:t>
    </dgm:pt>
    <dgm:pt modelId="{43A0C927-1996-4804-8918-45AB8EB480CF}" cxnId="{A6C2B959-F9AC-44F3-B602-13299B9C657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5" custScaleX="1206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21E02D-B3CE-4C63-9AB6-5AC8E55ABF45}" type="pres">
      <dgm:prSet presAssocID="{85568D40-7F8A-49A2-939A-B04B7CD7D54E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5" custScaleX="12304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E731DC-EC39-4B4D-B08C-4D11CA2AC875}" type="pres">
      <dgm:prSet presAssocID="{082FE7E0-778C-49E4-BABE-AD584E6AC37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42792B-1584-4253-9947-3FE0289E8F42}" type="pres">
      <dgm:prSet presAssocID="{C365F221-173C-4AFE-A569-E1140C63DA2F}" presName="sp" presStyleCnt="0"/>
      <dgm:spPr/>
    </dgm:pt>
    <dgm:pt modelId="{4E5FB76C-1D36-4BFC-9ABF-0641BC443D44}" type="pres">
      <dgm:prSet presAssocID="{51BD8697-C1D1-44D4-9986-0ED9F36FAEE9}" presName="linNode" presStyleCnt="0"/>
      <dgm:spPr/>
    </dgm:pt>
    <dgm:pt modelId="{EB5C9F39-642B-49FB-B7B9-B90AEB2B6EE0}" type="pres">
      <dgm:prSet presAssocID="{51BD8697-C1D1-44D4-9986-0ED9F36FAEE9}" presName="parentText" presStyleLbl="node1" presStyleIdx="3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1DE3FC-BD87-4FC3-8D0A-400DC8D35A92}" type="pres">
      <dgm:prSet presAssocID="{51BD8697-C1D1-44D4-9986-0ED9F36FAEE9}" presName="descendantText" presStyleLbl="alignAccFollowNode1" presStyleIdx="3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8953BC-86C7-48BC-AEB3-264C50F7753E}" type="pres">
      <dgm:prSet presAssocID="{F433DC70-D7E2-448F-A309-6541AEEC54D6}" presName="sp" presStyleCnt="0"/>
      <dgm:spPr/>
    </dgm:pt>
    <dgm:pt modelId="{22060D83-52ED-40C0-98EE-9510BCA9ABEF}" type="pres">
      <dgm:prSet presAssocID="{6A964D46-EFA1-4835-9D2D-98BCB4047487}" presName="linNode" presStyleCnt="0"/>
      <dgm:spPr/>
    </dgm:pt>
    <dgm:pt modelId="{CEA08FAC-75FB-4C47-A7E0-EEF2BBF03A48}" type="pres">
      <dgm:prSet presAssocID="{6A964D46-EFA1-4835-9D2D-98BCB4047487}" presName="parentText" presStyleLbl="node1" presStyleIdx="4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10E4BF-0419-49EB-BAF7-E6B18788EA4E}" type="pres">
      <dgm:prSet presAssocID="{6A964D46-EFA1-4835-9D2D-98BCB4047487}" presName="descendantText" presStyleLbl="alignAccFollowNode1" presStyleIdx="4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C133D57-479F-4FC6-A94E-F61376BAAC07}" type="presOf" srcId="{85568D40-7F8A-49A2-939A-B04B7CD7D54E}" destId="{018B4DF0-F4D2-46E1-95C4-6F3E5C4CB288}" srcOrd="0" destOrd="0" presId="urn:microsoft.com/office/officeart/2005/8/layout/vList5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2D3E85C6-3A73-43CA-9949-5B00E03E3204}" type="presOf" srcId="{51BD8697-C1D1-44D4-9986-0ED9F36FAEE9}" destId="{EB5C9F39-642B-49FB-B7B9-B90AEB2B6EE0}" srcOrd="0" destOrd="0" presId="urn:microsoft.com/office/officeart/2005/8/layout/vList5"/>
    <dgm:cxn modelId="{CDECE8F2-00D3-4F05-9AB8-186FFB0968AA}" srcId="{51E64AF1-ADA9-4D53-BEC1-8D37C5FC8FF3}" destId="{6A964D46-EFA1-4835-9D2D-98BCB4047487}" srcOrd="4" destOrd="0" parTransId="{0DF7A9EF-A7C9-4141-9821-53E43EF97E31}" sibTransId="{7B1B70DF-636C-42FF-9938-D191F77E410A}"/>
    <dgm:cxn modelId="{A6C2B959-F9AC-44F3-B602-13299B9C6578}" srcId="{6A964D46-EFA1-4835-9D2D-98BCB4047487}" destId="{FDE3E74C-8ABA-40D2-A349-169FDC4A49E7}" srcOrd="0" destOrd="0" parTransId="{6A0554AA-EB68-481E-8645-6008EC846DB0}" sibTransId="{43A0C927-1996-4804-8918-45AB8EB480CF}"/>
    <dgm:cxn modelId="{E87E449C-1139-4AF8-BF06-A2673696111B}" type="presOf" srcId="{F94975E6-42D8-4346-A4D4-5D81B0498CE3}" destId="{AD1DE3FC-BD87-4FC3-8D0A-400DC8D35A92}" srcOrd="0" destOrd="0" presId="urn:microsoft.com/office/officeart/2005/8/layout/vList5"/>
    <dgm:cxn modelId="{2526F98D-2570-4830-8109-356E8858ECAC}" type="presOf" srcId="{D5DC9A23-8805-4198-8C77-7F73C1B8C005}" destId="{9221E02D-B3CE-4C63-9AB6-5AC8E55ABF45}" srcOrd="0" destOrd="0" presId="urn:microsoft.com/office/officeart/2005/8/layout/vList5"/>
    <dgm:cxn modelId="{C2368AB1-C19B-43F4-9E40-FAFBE250FCAA}" type="presOf" srcId="{FDE3E74C-8ABA-40D2-A349-169FDC4A49E7}" destId="{4110E4BF-0419-49EB-BAF7-E6B18788EA4E}" srcOrd="0" destOrd="0" presId="urn:microsoft.com/office/officeart/2005/8/layout/vList5"/>
    <dgm:cxn modelId="{FAF27318-63F9-4FB4-835D-CB23A93C67D1}" srcId="{51BD8697-C1D1-44D4-9986-0ED9F36FAEE9}" destId="{F94975E6-42D8-4346-A4D4-5D81B0498CE3}" srcOrd="0" destOrd="0" parTransId="{3EE52FC7-50E6-4BC2-97A0-44B4D486128E}" sibTransId="{88DC0D35-EB34-4C88-85FF-6FB8EAA1E01D}"/>
    <dgm:cxn modelId="{522293E8-9060-4B6F-9B14-76884B0C7BAF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ECB29B6-0CA5-4DD4-8EB0-8E352418DE36}" srcId="{51E64AF1-ADA9-4D53-BEC1-8D37C5FC8FF3}" destId="{51BD8697-C1D1-44D4-9986-0ED9F36FAEE9}" srcOrd="3" destOrd="0" parTransId="{3DDF03A9-9737-46F1-8412-BC62EBD30279}" sibTransId="{F433DC70-D7E2-448F-A309-6541AEEC54D6}"/>
    <dgm:cxn modelId="{BDDCE27D-1D7A-4CDE-9CFF-D0A1884098BE}" type="presOf" srcId="{53EE6F37-88F0-4588-A211-0BB5E0F7FDAC}" destId="{39A57A03-8680-4816-9983-BBF090077C4C}" srcOrd="0" destOrd="0" presId="urn:microsoft.com/office/officeart/2005/8/layout/vList5"/>
    <dgm:cxn modelId="{F033B90F-0425-411F-B674-516ABF61EC6E}" type="presOf" srcId="{51E64AF1-ADA9-4D53-BEC1-8D37C5FC8FF3}" destId="{D2196405-067D-4EE4-BB06-4B8B7B8657E5}" srcOrd="0" destOrd="0" presId="urn:microsoft.com/office/officeart/2005/8/layout/vList5"/>
    <dgm:cxn modelId="{6F90A334-272D-4B06-9060-CFED09EC882A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8012004E-8D3E-417E-9611-B190C22F2FFA}" type="presOf" srcId="{6A964D46-EFA1-4835-9D2D-98BCB4047487}" destId="{CEA08FAC-75FB-4C47-A7E0-EEF2BBF03A48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32A51693-D4E4-4EF6-A659-98AC1DAAD135}" type="presOf" srcId="{5E4844F8-C77B-475D-9F75-9B66DD268576}" destId="{87E731DC-EC39-4B4D-B08C-4D11CA2AC875}" srcOrd="0" destOrd="0" presId="urn:microsoft.com/office/officeart/2005/8/layout/vList5"/>
    <dgm:cxn modelId="{A474EE37-E80C-4401-89B0-10B4FA94CD42}" type="presParOf" srcId="{D2196405-067D-4EE4-BB06-4B8B7B8657E5}" destId="{2B06F628-3BAB-4214-BD0D-C4C77112CAE3}" srcOrd="0" destOrd="0" presId="urn:microsoft.com/office/officeart/2005/8/layout/vList5"/>
    <dgm:cxn modelId="{001BD23E-FB66-4245-84F4-2B759C59ED18}" type="presParOf" srcId="{2B06F628-3BAB-4214-BD0D-C4C77112CAE3}" destId="{39A57A03-8680-4816-9983-BBF090077C4C}" srcOrd="0" destOrd="0" presId="urn:microsoft.com/office/officeart/2005/8/layout/vList5"/>
    <dgm:cxn modelId="{FB83F65B-023F-4E84-A321-DA0CD7C90E88}" type="presParOf" srcId="{2B06F628-3BAB-4214-BD0D-C4C77112CAE3}" destId="{D4F388B6-34BC-4BFF-95BD-A70FEABE409B}" srcOrd="1" destOrd="0" presId="urn:microsoft.com/office/officeart/2005/8/layout/vList5"/>
    <dgm:cxn modelId="{3E86B5F6-2F75-48F8-8CFB-3993DC359379}" type="presParOf" srcId="{D2196405-067D-4EE4-BB06-4B8B7B8657E5}" destId="{65464958-20BE-4134-B836-DED316EFEA68}" srcOrd="1" destOrd="0" presId="urn:microsoft.com/office/officeart/2005/8/layout/vList5"/>
    <dgm:cxn modelId="{C79CC4AD-5877-40FD-B27C-E275771D9A17}" type="presParOf" srcId="{D2196405-067D-4EE4-BB06-4B8B7B8657E5}" destId="{00F289FF-E3C1-4BC1-88B1-B57379DD8002}" srcOrd="2" destOrd="0" presId="urn:microsoft.com/office/officeart/2005/8/layout/vList5"/>
    <dgm:cxn modelId="{B9EAB78F-A8F3-4785-B92E-29FFE4B0BC2C}" type="presParOf" srcId="{00F289FF-E3C1-4BC1-88B1-B57379DD8002}" destId="{018B4DF0-F4D2-46E1-95C4-6F3E5C4CB288}" srcOrd="0" destOrd="0" presId="urn:microsoft.com/office/officeart/2005/8/layout/vList5"/>
    <dgm:cxn modelId="{5045D93C-052F-49FA-83D5-08E4BA5F8474}" type="presParOf" srcId="{00F289FF-E3C1-4BC1-88B1-B57379DD8002}" destId="{9221E02D-B3CE-4C63-9AB6-5AC8E55ABF45}" srcOrd="1" destOrd="0" presId="urn:microsoft.com/office/officeart/2005/8/layout/vList5"/>
    <dgm:cxn modelId="{0C626CA9-D6DF-46A0-B746-BDA1DDB70EB0}" type="presParOf" srcId="{D2196405-067D-4EE4-BB06-4B8B7B8657E5}" destId="{888E4276-C9C5-4ABF-90F9-83B9A9B3C902}" srcOrd="3" destOrd="0" presId="urn:microsoft.com/office/officeart/2005/8/layout/vList5"/>
    <dgm:cxn modelId="{4583AFC6-25C7-49FD-A4AD-0D2D74CC348F}" type="presParOf" srcId="{D2196405-067D-4EE4-BB06-4B8B7B8657E5}" destId="{3A2BAC43-1CF3-4C16-B35A-C55D8B63CB0D}" srcOrd="4" destOrd="0" presId="urn:microsoft.com/office/officeart/2005/8/layout/vList5"/>
    <dgm:cxn modelId="{675E43FF-A166-4396-9C5C-61574568DB44}" type="presParOf" srcId="{3A2BAC43-1CF3-4C16-B35A-C55D8B63CB0D}" destId="{281B2157-8327-44A7-91ED-F908C84BCA8E}" srcOrd="0" destOrd="0" presId="urn:microsoft.com/office/officeart/2005/8/layout/vList5"/>
    <dgm:cxn modelId="{8188AF51-2F3A-46B2-8339-857F7778706C}" type="presParOf" srcId="{3A2BAC43-1CF3-4C16-B35A-C55D8B63CB0D}" destId="{87E731DC-EC39-4B4D-B08C-4D11CA2AC875}" srcOrd="1" destOrd="0" presId="urn:microsoft.com/office/officeart/2005/8/layout/vList5"/>
    <dgm:cxn modelId="{31BC7B79-17B1-491B-9A49-2D35A0785F27}" type="presParOf" srcId="{D2196405-067D-4EE4-BB06-4B8B7B8657E5}" destId="{8D42792B-1584-4253-9947-3FE0289E8F42}" srcOrd="5" destOrd="0" presId="urn:microsoft.com/office/officeart/2005/8/layout/vList5"/>
    <dgm:cxn modelId="{F64F8271-DCE9-4BC0-A351-F54E4CD3ED27}" type="presParOf" srcId="{D2196405-067D-4EE4-BB06-4B8B7B8657E5}" destId="{4E5FB76C-1D36-4BFC-9ABF-0641BC443D44}" srcOrd="6" destOrd="0" presId="urn:microsoft.com/office/officeart/2005/8/layout/vList5"/>
    <dgm:cxn modelId="{2C1F7C79-452D-4AEE-929A-93D543D7E66F}" type="presParOf" srcId="{4E5FB76C-1D36-4BFC-9ABF-0641BC443D44}" destId="{EB5C9F39-642B-49FB-B7B9-B90AEB2B6EE0}" srcOrd="0" destOrd="0" presId="urn:microsoft.com/office/officeart/2005/8/layout/vList5"/>
    <dgm:cxn modelId="{2C74B2F3-82B3-44A2-9729-649F73EAED70}" type="presParOf" srcId="{4E5FB76C-1D36-4BFC-9ABF-0641BC443D44}" destId="{AD1DE3FC-BD87-4FC3-8D0A-400DC8D35A92}" srcOrd="1" destOrd="0" presId="urn:microsoft.com/office/officeart/2005/8/layout/vList5"/>
    <dgm:cxn modelId="{E3CDBE70-5C1A-4694-8EFD-651A11056027}" type="presParOf" srcId="{D2196405-067D-4EE4-BB06-4B8B7B8657E5}" destId="{4D8953BC-86C7-48BC-AEB3-264C50F7753E}" srcOrd="7" destOrd="0" presId="urn:microsoft.com/office/officeart/2005/8/layout/vList5"/>
    <dgm:cxn modelId="{B14675F2-E82C-4EDE-9A0D-4A9546A44D58}" type="presParOf" srcId="{D2196405-067D-4EE4-BB06-4B8B7B8657E5}" destId="{22060D83-52ED-40C0-98EE-9510BCA9ABEF}" srcOrd="8" destOrd="0" presId="urn:microsoft.com/office/officeart/2005/8/layout/vList5"/>
    <dgm:cxn modelId="{E8C57E46-E9FB-464A-8E92-2AA200497EFF}" type="presParOf" srcId="{22060D83-52ED-40C0-98EE-9510BCA9ABEF}" destId="{CEA08FAC-75FB-4C47-A7E0-EEF2BBF03A48}" srcOrd="0" destOrd="0" presId="urn:microsoft.com/office/officeart/2005/8/layout/vList5"/>
    <dgm:cxn modelId="{2EA3BDF7-41A2-4F76-BCB2-99FB2DDC4C74}" type="presParOf" srcId="{22060D83-52ED-40C0-98EE-9510BCA9ABEF}" destId="{4110E4BF-0419-49EB-BAF7-E6B18788EA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572164"/>
        <a:chOff x="0" y="0"/>
        <a:chExt cx="8786874" cy="5572164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5741020" y="-2081441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(ПВ-ЛВ)/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2081441"/>
        <a:ext cx="857256" cy="5234451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Прямолінійний</a:t>
          </a:r>
          <a:endParaRPr lang="uk-UA" sz="2500" dirty="0"/>
        </a:p>
      </dsp:txBody>
      <dsp:txXfrm>
        <a:off x="0" y="0"/>
        <a:ext cx="3552423" cy="1071570"/>
      </dsp:txXfrm>
    </dsp:sp>
    <dsp:sp modelId="{9221E02D-B3CE-4C63-9AB6-5AC8E55ABF45}">
      <dsp:nvSpPr>
        <dsp:cNvPr id="6" name="Прямоугольник с двумя скругленными соседними углами 5"/>
        <dsp:cNvSpPr/>
      </dsp:nvSpPr>
      <dsp:spPr bwMode="white">
        <a:xfrm rot="5400000">
          <a:off x="5741020" y="-956292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r>
            <a:rPr lang="uk-UA" sz="3500" dirty="0" smtClean="0">
              <a:solidFill>
                <a:schemeClr val="dk1"/>
              </a:solidFill>
            </a:rPr>
            <a:t>)х2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956292"/>
        <a:ext cx="857256" cy="5234451"/>
      </dsp:txXfrm>
    </dsp:sp>
    <dsp:sp modelId="{018B4DF0-F4D2-46E1-95C4-6F3E5C4CB288}">
      <dsp:nvSpPr>
        <dsp:cNvPr id="5" name="Скругленный прямоугольник 4"/>
        <dsp:cNvSpPr/>
      </dsp:nvSpPr>
      <dsp:spPr bwMode="white">
        <a:xfrm>
          <a:off x="0" y="1125148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sp:txBody>
      <dsp:txXfrm>
        <a:off x="0" y="1125148"/>
        <a:ext cx="3552423" cy="1071570"/>
      </dsp:txXfrm>
    </dsp:sp>
    <dsp:sp modelId="{87E731DC-EC39-4B4D-B08C-4D11CA2AC875}">
      <dsp:nvSpPr>
        <dsp:cNvPr id="8" name="Прямоугольник с двумя скругленными соседними углами 7"/>
        <dsp:cNvSpPr/>
      </dsp:nvSpPr>
      <dsp:spPr bwMode="white">
        <a:xfrm rot="5400000">
          <a:off x="5761823" y="189659"/>
          <a:ext cx="857256" cy="5192847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(1-</a:t>
          </a:r>
          <a:r>
            <a:rPr lang="uk-UA" sz="3500" dirty="0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>
              <a:solidFill>
                <a:schemeClr val="dk1"/>
              </a:solidFill>
            </a:rPr>
            <a:t>)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61823" y="189659"/>
        <a:ext cx="857256" cy="5192847"/>
      </dsp:txXfrm>
    </dsp:sp>
    <dsp:sp modelId="{281B2157-8327-44A7-91ED-F908C84BCA8E}">
      <dsp:nvSpPr>
        <dsp:cNvPr id="7" name="Скругленный прямоугольник 6"/>
        <dsp:cNvSpPr/>
      </dsp:nvSpPr>
      <dsp:spPr bwMode="white">
        <a:xfrm>
          <a:off x="0" y="2250297"/>
          <a:ext cx="3594027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Зменшення залишкової вартості</a:t>
          </a:r>
          <a:endParaRPr lang="uk-UA" sz="2500" dirty="0"/>
        </a:p>
      </dsp:txBody>
      <dsp:txXfrm>
        <a:off x="0" y="2250297"/>
        <a:ext cx="3594027" cy="1071570"/>
      </dsp:txXfrm>
    </dsp:sp>
    <dsp:sp modelId="{AD1DE3FC-BD87-4FC3-8D0A-400DC8D35A92}">
      <dsp:nvSpPr>
        <dsp:cNvPr id="10" name="Прямоугольник с двумя скругленными соседними углами 9"/>
        <dsp:cNvSpPr/>
      </dsp:nvSpPr>
      <dsp:spPr bwMode="white">
        <a:xfrm rot="5400000">
          <a:off x="5635021" y="1294005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АВхКк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635021" y="1294005"/>
        <a:ext cx="1069255" cy="5234451"/>
      </dsp:txXfrm>
    </dsp:sp>
    <dsp:sp modelId="{EB5C9F39-642B-49FB-B7B9-B90AEB2B6EE0}">
      <dsp:nvSpPr>
        <dsp:cNvPr id="9" name="Скругленный прямоугольник 8"/>
        <dsp:cNvSpPr/>
      </dsp:nvSpPr>
      <dsp:spPr bwMode="white">
        <a:xfrm>
          <a:off x="0" y="3373827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Кумулятивний </a:t>
          </a:r>
          <a:endParaRPr lang="uk-UA" sz="2500" dirty="0"/>
        </a:p>
      </dsp:txBody>
      <dsp:txXfrm>
        <a:off x="0" y="3373827"/>
        <a:ext cx="3552423" cy="1071570"/>
      </dsp:txXfrm>
    </dsp:sp>
    <dsp:sp modelId="{4110E4BF-0419-49EB-BAF7-E6B18788EA4E}">
      <dsp:nvSpPr>
        <dsp:cNvPr id="12" name="Прямоугольник с двумя скругленными соседними углами 11"/>
        <dsp:cNvSpPr/>
      </dsp:nvSpPr>
      <dsp:spPr bwMode="white">
        <a:xfrm rot="5400000">
          <a:off x="5635021" y="2419153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06680" tIns="53340" rIns="106680" bIns="5334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dirty="0" smtClean="0">
              <a:solidFill>
                <a:schemeClr val="dk1"/>
              </a:solidFill>
            </a:rPr>
            <a:t>Обсяг виробництва х ВСА</a:t>
          </a:r>
          <a:endParaRPr lang="uk-UA" dirty="0">
            <a:solidFill>
              <a:schemeClr val="dk1"/>
            </a:solidFill>
          </a:endParaRPr>
        </a:p>
      </dsp:txBody>
      <dsp:txXfrm rot="5400000">
        <a:off x="5635021" y="2419153"/>
        <a:ext cx="1069255" cy="5234451"/>
      </dsp:txXfrm>
    </dsp:sp>
    <dsp:sp modelId="{CEA08FAC-75FB-4C47-A7E0-EEF2BBF03A48}">
      <dsp:nvSpPr>
        <dsp:cNvPr id="11" name="Скругленный прямоугольник 10"/>
        <dsp:cNvSpPr/>
      </dsp:nvSpPr>
      <dsp:spPr bwMode="white">
        <a:xfrm>
          <a:off x="0" y="4498976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Виробничий</a:t>
          </a:r>
          <a:endParaRPr lang="uk-UA" sz="2500" dirty="0"/>
        </a:p>
      </dsp:txBody>
      <dsp:txXfrm>
        <a:off x="0" y="4498976"/>
        <a:ext cx="3552423" cy="107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6B3237-88BF-4D6A-99B7-EAE522B78E49}" type="datetimeFigureOut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uk-UA" altLang="x-none" dirty="0"/>
          </a:p>
        </p:txBody>
      </p:sp>
      <p:sp>
        <p:nvSpPr>
          <p:cNvPr id="38916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141147A-4A67-41EA-AE46-55AE79417BE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328BC15-BBF6-4C44-8084-21270AFC5251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273819-6B08-4DB3-8A0E-3478C25BF3D4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91DB324-160F-4E04-94E1-BE964116BECB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D47183D-A02A-45D3-A171-CA9F6D4172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EA240A-1BDA-48FD-B1A6-3F188A7664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oleObject" Target="../embeddings/Workbook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Workbook2.xls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oleObject" Target="../embeddings/Workbook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3105160"/>
            <a:ext cx="8062912" cy="246698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6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Аналіз взаємозв'язку витрат, обсягу діяльності та прибутку</a:t>
            </a: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Постійні  (умовно-постійні)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928910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загальна величина яких залишається незмінною при зміні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714356"/>
          <a:ext cx="878687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57224" y="0"/>
            <a:ext cx="7072330" cy="5714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Методи нарахування амортизації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819775" y="3286125"/>
            <a:ext cx="1214438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24145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24145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Математичні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3529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3529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Графічні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Припущення, покладені в основу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15716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Решта змінних факторів є постійними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26860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2686050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Один вид продукції або постійна комбінація продажу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428625" y="37861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57375" y="37861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Прибуток визначають на основі калькулювання змінних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428625" y="47863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57375" y="47863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Сукупні витрати та дохід є лінійною функцією випуску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428625" y="5815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57375" y="5815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Витрати можна точно розподілити на змінні та постійні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57298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Точка беззбитковості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643182"/>
            <a:ext cx="7286676" cy="264320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реалізації (діяльності), при якому доходи підприємства дорівнюють його витратам, а прибуток відповідно дорівнює нулю, або маржинальний дохід дорівнює загальним постійним витратам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14625" y="2276475"/>
            <a:ext cx="6119813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Змінні витрати +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ТБ (г.од.) / Ціна одиниці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0" y="2714625"/>
            <a:ext cx="2714625" cy="1938338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За допомогою рівняння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692696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14625" y="2205038"/>
            <a:ext cx="6119813" cy="21526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Постійні витрати / Маржинальний дохід на од.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дохід на од. = Ціна за од. –  Змінні витрати на од.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0" y="2214563"/>
            <a:ext cx="2714625" cy="14287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8438" y="4500563"/>
            <a:ext cx="6119813" cy="18573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Постійні витрати / Коеф. маржинального доходу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Коеф. Маржинального доходу = Маржинальний дохід на од./ Ціна одиниці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Скругленный прямоугольник 7"/>
          <p:cNvSpPr/>
          <p:nvPr/>
        </p:nvSpPr>
        <p:spPr>
          <a:xfrm>
            <a:off x="539750" y="115888"/>
            <a:ext cx="8294688" cy="21605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Змінні витрати + Постійні витрати + Бажаний прибуток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(Постійні витрати + Бажаний прибуток) / Коеф. маржинального доходу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4213" y="2565400"/>
            <a:ext cx="8174038" cy="22082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= (Постійні витрати + Бажаний прибуток) / Маржинальний дохід на од.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Обсяг реалізації х Маржинальний дохід на од.  -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4213" y="4941888"/>
            <a:ext cx="8174038" cy="15827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Чистий прибуток / (1-</a:t>
            </a:r>
            <a:r>
              <a:rPr lang="en-US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t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909638"/>
            <a:ext cx="8145463" cy="58324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ТзОВ “Яна” виробляє один вид продукції – радіотелефони, з ціною реалізації 200 грн. за одиницю. Витрати підприємства на виробництво продукції складають: змінні витрати на одиницю – 140 грн., загальні постійні витрати – 2400 грн. Керівництво бажає знати, який обсяг реалізації дозволить: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досягти беззбитковості;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отримати прибуток 600 грн.;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визначити прибуток від реалізації 1300 телефонів.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56165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Маржинальний дохід на одиницю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 – Зм витр на од. = 200 – 140 = 60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н.од.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 витр / МД на од. = 2400 : 60 = 40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маржинального доходу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 на од / Ціна на од. = 60 : 200 = 0,3.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грошових одиниця = Пост витрати / Коеф МД = 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2400 : 0,3 = 8000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85750" y="1357313"/>
            <a:ext cx="8643938" cy="407193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Мета і методи аналізу взаємозвязку “витрати – обсяг – прибуток”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Аналіз чутливості прибутку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lvl="0" indent="-457200" algn="just" eaLnBrk="1" hangingPunct="1">
              <a:buAutoNum type="arabicPeriod"/>
            </a:pPr>
            <a:r>
              <a:rPr lang="uk-UA" altLang="x-none" sz="3500" dirty="0">
                <a:solidFill>
                  <a:srgbClr val="FFFFFF"/>
                </a:solidFill>
                <a:latin typeface="Arial" panose="020B0604020202020204" pitchFamily="34" charset="0"/>
              </a:rPr>
              <a:t>Аналіз взаємозвязку “витрати – обсяг – прибуток” за умов асортименту </a:t>
            </a:r>
            <a:endParaRPr lang="uk-UA" altLang="x-none" sz="35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48244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реалізації, що дозволить отримати прибуток 600 грн.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(Пост. Витрати + БП)/ МД на од. = (2400 + 600) / 60 = 50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 від реалізації 1300 телефонів = Обсяг реалізації х МД на од. – Постійні витрати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1300 х 60 – 2400 = 75600 грн. 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16632"/>
            <a:ext cx="7247158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475" y="765175"/>
            <a:ext cx="5126038" cy="8636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Передбачає побудову графіку беззбитковості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71438" y="692150"/>
            <a:ext cx="3276600" cy="10080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Графічний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772816"/>
            <a:ext cx="6956276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Послідовність побудови графіку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428625" y="2349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57375" y="2559050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Побудова осей графіку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738188" y="30686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97100" y="326072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постійних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Стрелка вправо с вырезом 15"/>
          <p:cNvSpPr/>
          <p:nvPr/>
        </p:nvSpPr>
        <p:spPr>
          <a:xfrm>
            <a:off x="984250" y="37893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13000" y="400367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" name="Стрелка вправо с вырезом 17"/>
          <p:cNvSpPr/>
          <p:nvPr/>
        </p:nvSpPr>
        <p:spPr>
          <a:xfrm>
            <a:off x="1293813" y="4508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73363" y="4683125"/>
            <a:ext cx="5902325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" name="Стрелка вправо с вырезом 19"/>
          <p:cNvSpPr/>
          <p:nvPr/>
        </p:nvSpPr>
        <p:spPr>
          <a:xfrm>
            <a:off x="1560513" y="52292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89263" y="5443538"/>
            <a:ext cx="5830888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Розрахунок доходу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1797050" y="59499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05163" y="6157913"/>
            <a:ext cx="56880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0" y="357166"/>
            <a:ext cx="785754" cy="21357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 – витрати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5429264"/>
            <a:ext cx="3135260" cy="5200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 – Обсяг реалізації, одиниць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1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44248" y="4509120"/>
            <a:ext cx="3435864" cy="3600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постійних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2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Обчислення загальних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У = а + </a:t>
            </a:r>
            <a:r>
              <a:rPr lang="en-US" altLang="x-none" sz="3000" b="1" dirty="0">
                <a:latin typeface="Times New Roman" panose="02020603050405020304" pitchFamily="18" charset="0"/>
              </a:rPr>
              <a:t>b</a:t>
            </a:r>
            <a:r>
              <a:rPr lang="uk-UA" altLang="x-none" sz="3000" b="1" dirty="0">
                <a:latin typeface="Times New Roman" panose="02020603050405020304" pitchFamily="18" charset="0"/>
              </a:rPr>
              <a:t>х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У = 2400 + 140 х20 = 5200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3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20642464">
            <a:off x="1357290" y="3106011"/>
            <a:ext cx="3142702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загальних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4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Розрахунок доходу від реалізації 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Дохід = Обсяг реалізації  х Ціна за од 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Дохід = 20 х 200 = 4000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5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000125" y="1857375"/>
            <a:ext cx="6357938" cy="3429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>
            <a:off x="4214813" y="3429000"/>
            <a:ext cx="142875" cy="214313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95736" y="2564904"/>
            <a:ext cx="2304256" cy="7920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Точка беззбитковості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572396" y="1857364"/>
            <a:ext cx="1571604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Прибуток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Правая фигурная скобка 33"/>
          <p:cNvSpPr/>
          <p:nvPr/>
        </p:nvSpPr>
        <p:spPr>
          <a:xfrm>
            <a:off x="7358063" y="1857375"/>
            <a:ext cx="214313" cy="714375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19719388">
            <a:off x="2000232" y="4225626"/>
            <a:ext cx="2787791" cy="2749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доходу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3786190"/>
            <a:ext cx="357190" cy="2857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6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57298"/>
            <a:ext cx="457200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чутливості прибутку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643182"/>
            <a:ext cx="7286676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Визначення впливу на прибуток змінних витрат, ціни та обсягу реалізації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885814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Показники для визначення впливу на прибуток зміни обсягу реалізації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500063" y="21002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500063" y="32146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28813" y="32146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500063" y="43148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8813" y="43148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Операційний важіль (леверидж)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42852"/>
            <a:ext cx="4286280" cy="235745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 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28" y="2000240"/>
            <a:ext cx="7572428" cy="42862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системного дослідження взаємозв'язку витрат, обсягу реалізації та прибутку підприємства  заради визначення обсягу реалізації, який забезпечує відшкодування всіх витрат та отримання бажаного прибутку; величині прибутку при певному обсязі реалізації; впливу змін величини витрат, обсягу та ціни реалізації на прибуток підприємства; оптимальної структури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500042"/>
            <a:ext cx="8715404" cy="1357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Визначення впливу зміни обсягу продажу на прибуток за допомогою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маржинального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доходу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прибутку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00500" y="3214688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71688" y="40005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обсягу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71938" y="5000625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Х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00250" y="57150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357166"/>
            <a:ext cx="4286280" cy="857256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Запас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142984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Величина, на яку фактичний (або запланований) обсяг реалізації перевищує критичний обсяг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--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Точка беззбитковості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142876"/>
            <a:ext cx="4286280" cy="121442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Коефіцієнт запасу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285860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Співвідношення запасу міцності та фактичного (або запланованого) обсягу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запасу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Аналіз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</a:t>
            </a: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” за умов асортименту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8493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29321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2492375"/>
            <a:ext cx="7596188" cy="17287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107950" y="42926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4292600"/>
            <a:ext cx="7416800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55959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5300663"/>
            <a:ext cx="7416800" cy="12969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3794" name="Таблица 33793"/>
          <p:cNvGraphicFramePr/>
          <p:nvPr/>
        </p:nvGraphicFramePr>
        <p:xfrm>
          <a:off x="468313" y="1700213"/>
          <a:ext cx="8135937" cy="4756150"/>
        </p:xfrm>
        <a:graphic>
          <a:graphicData uri="http://schemas.openxmlformats.org/drawingml/2006/table">
            <a:tbl>
              <a:tblPr/>
              <a:tblGrid>
                <a:gridCol w="3602038"/>
                <a:gridCol w="1600200"/>
                <a:gridCol w="1466850"/>
                <a:gridCol w="1466850"/>
              </a:tblGrid>
              <a:tr h="14271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uk-UA" altLang="x-non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живлення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Кишеньковий ліхтарик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 реалізації, штук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Ціна за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Змінні витрати на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 постійні витрати,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 на одиницю 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20018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Блок живлення = 60000/100000= 0,6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Кишеньковий ліхтарик = 1 – 0,6 = 0,4 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4156075"/>
            <a:ext cx="1357313" cy="12493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3716338"/>
            <a:ext cx="7596188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=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3 х 0,6 + 2 х 0,4 = 2,6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Стрелка вправо с вырезом 6"/>
          <p:cNvSpPr/>
          <p:nvPr/>
        </p:nvSpPr>
        <p:spPr>
          <a:xfrm>
            <a:off x="107950" y="33337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333375"/>
            <a:ext cx="7416800" cy="23749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= Постійні витрати / МД на од. = 182000 / 2,6 = 70000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35798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3284538"/>
            <a:ext cx="7416800" cy="23050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блок живлення = 70000 х 0,6 = 42000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кишенькові ліхтарики = 70000 х 0,4 = 28000 од.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42910" y="857232"/>
            <a:ext cx="8001056" cy="535785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Minion Pro SmBd" pitchFamily="18" charset="0"/>
              </a:rPr>
              <a:t>Даремне навчання без думки, небезпечна думка без навчання</a:t>
            </a:r>
            <a:endParaRPr lang="uk-UA" altLang="x-none" sz="5400" dirty="0">
              <a:solidFill>
                <a:srgbClr val="FFFFFF"/>
              </a:solidFill>
              <a:latin typeface="Minion Pro SmBd" pitchFamily="18" charset="0"/>
            </a:endParaRPr>
          </a:p>
          <a:p>
            <a:pPr lvl="0" algn="r" eaLnBrk="1" hangingPunct="1">
              <a:buNone/>
            </a:pPr>
            <a:endParaRPr lang="uk-UA" altLang="x-none" sz="20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5400" dirty="0">
                <a:solidFill>
                  <a:srgbClr val="FFFFFF"/>
                </a:solidFill>
                <a:latin typeface="Monotype Corsiva" panose="03010101010201010101" pitchFamily="66" charset="0"/>
              </a:rPr>
              <a:t>Конфуцій</a:t>
            </a:r>
            <a:endParaRPr lang="uk-UA" altLang="x-none" sz="5400" dirty="0">
              <a:solidFill>
                <a:srgbClr val="FFFFFF"/>
              </a:solidFill>
              <a:latin typeface="Monotype Corsiva" panose="03010101010201010101" pitchFamily="66" charset="0"/>
            </a:endParaRPr>
          </a:p>
          <a:p>
            <a:pPr lvl="0" algn="ctr" eaLnBrk="1" hangingPunct="1">
              <a:buNone/>
            </a:pPr>
            <a:endParaRPr lang="uk-UA" altLang="x-none" sz="5000" b="1" dirty="0">
              <a:solidFill>
                <a:srgbClr val="FFFFFF"/>
              </a:solidFill>
              <a:latin typeface="Bookman Old Style" panose="02050604050505020204" pitchFamily="18" charset="0"/>
              <a:sym typeface="Wingdings" panose="05000000000000000000" pitchFamily="2" charset="2"/>
            </a:endParaRPr>
          </a:p>
          <a:p>
            <a:pPr lvl="0" algn="ctr" eaLnBrk="1" hangingPunct="1">
              <a:buNone/>
            </a:pPr>
            <a:r>
              <a:rPr lang="uk-UA" altLang="x-none" sz="5000" b="1" dirty="0">
                <a:solidFill>
                  <a:srgbClr val="FFFFFF"/>
                </a:solidFill>
                <a:latin typeface="Bookman Old Style" panose="02050604050505020204" pitchFamily="18" charset="0"/>
                <a:sym typeface="Wingdings" panose="05000000000000000000" pitchFamily="2" charset="2"/>
              </a:rPr>
              <a:t>  </a:t>
            </a:r>
            <a:r>
              <a:rPr lang="uk-UA" altLang="x-none" sz="5000" b="1" dirty="0">
                <a:solidFill>
                  <a:srgbClr val="FFFFFF"/>
                </a:solidFill>
                <a:latin typeface="Impact" panose="020B0806030902050204" pitchFamily="34" charset="0"/>
                <a:sym typeface="Wingdings" panose="05000000000000000000" pitchFamily="2" charset="2"/>
              </a:rPr>
              <a:t> </a:t>
            </a:r>
            <a:endParaRPr lang="uk-UA" altLang="x-none" sz="5000" b="1" dirty="0"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64291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78621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Зменшення економічних вигод у вигляді вибуття активів або 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язань, які призводять до зменшення власного капіталу (за винятком зменшення власного капіталу за рахунок його вилучення або розподілу власниками)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92867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Змінні  (умовно-змінні)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5002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загальний розмір яких зростає або зменшується  прямо пропорційно до зміни обсягу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26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5857892"/>
            <a:ext cx="392909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змінні витрати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Напівзмінні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змінюються, але  не прямо пропорційно до зміни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50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42976" y="5857892"/>
            <a:ext cx="721523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за умови надання знижки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4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8596" y="5857892"/>
            <a:ext cx="857252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на оплату понаднормової роботи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6840</Words>
  <Application>WPS Presentation</Application>
  <PresentationFormat>Экран (4:3)</PresentationFormat>
  <Paragraphs>369</Paragraphs>
  <Slides>37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37</vt:i4>
      </vt:variant>
    </vt:vector>
  </HeadingPairs>
  <TitlesOfParts>
    <vt:vector size="58" baseType="lpstr">
      <vt:lpstr>Arial</vt:lpstr>
      <vt:lpstr>SimSun</vt:lpstr>
      <vt:lpstr>Wingdings</vt:lpstr>
      <vt:lpstr>Century Gothic</vt:lpstr>
      <vt:lpstr>Wingdings 2</vt:lpstr>
      <vt:lpstr>Verdana</vt:lpstr>
      <vt:lpstr>Calibri</vt:lpstr>
      <vt:lpstr>Times New Roman</vt:lpstr>
      <vt:lpstr>Minion Pro SmBd</vt:lpstr>
      <vt:lpstr>Segoe Print</vt:lpstr>
      <vt:lpstr>Monotype Corsiva</vt:lpstr>
      <vt:lpstr>Bookman Old Style</vt:lpstr>
      <vt:lpstr>Impact</vt:lpstr>
      <vt:lpstr>Wingdings 2</vt:lpstr>
      <vt:lpstr>Microsoft YaHei</vt:lpstr>
      <vt:lpstr>Arial Unicode MS</vt:lpstr>
      <vt:lpstr>Times New Roman</vt:lpstr>
      <vt:lpstr>Яркая</vt:lpstr>
      <vt:lpstr>Excel.Chart.8</vt:lpstr>
      <vt:lpstr>Excel.Chart.8</vt:lpstr>
      <vt:lpstr>Excel.Chart.8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241</cp:revision>
  <dcterms:created xsi:type="dcterms:W3CDTF">2011-01-24T06:38:36Z</dcterms:created>
  <dcterms:modified xsi:type="dcterms:W3CDTF">2022-05-18T08:24:22Z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5E9494A219C8437B9B7625D92DB6F002</vt:lpwstr>
  </property>
  <property fmtid="{D5CDD505-2E9C-101B-9397-08002B2CF9AE}" pid="3" name="KSOProductBuildVer">
    <vt:lpwstr>1049-11.2.0.11074</vt:lpwstr>
  </property>
</Properties>
</file>