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4" r:id="rId4"/>
    <p:sldId id="274" r:id="rId5"/>
    <p:sldId id="276" r:id="rId6"/>
    <p:sldId id="277" r:id="rId7"/>
    <p:sldId id="278" r:id="rId8"/>
    <p:sldId id="279" r:id="rId9"/>
    <p:sldId id="280" r:id="rId10"/>
    <p:sldId id="286" r:id="rId11"/>
    <p:sldId id="281" r:id="rId12"/>
  </p:sldIdLst>
  <p:sldSz cx="18288000" cy="10287000"/>
  <p:notesSz cx="6858000" cy="9144000"/>
  <p:embeddedFontLst>
    <p:embeddedFont>
      <p:font typeface="Vollkorn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93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171700"/>
            <a:ext cx="16535400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</a:t>
            </a:r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7. </a:t>
            </a:r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ТРАНСФЕРТ </a:t>
            </a:r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НАУКОЄМНИХ</a:t>
            </a:r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ТЕХНОЛОГІЙ ПОДВІЙНОГО ПРИЗНАЧЕННЯ</a:t>
            </a:r>
          </a:p>
          <a:p>
            <a:pPr algn="ctr"/>
            <a:endParaRPr lang="uk-UA" sz="2600" b="1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algn="ctr"/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</a:t>
            </a: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Ліцензування та оцінка наукоємних розробок подвійного призначення, форми їх трансферту 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Особливості передачі технологій подвійного призначення 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Державний контроль в експорті технологій подвійного призначення 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4. Міжнародні договори, що регулюють експорт технологій подвійного призначення 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5. Механізми моніторингу передачі технологій подвійного призначення між державами 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6. Ризики, які виникають під час передачі технологій для енергетичних програм 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7. Використання цифрових технологій для виявлення нелегального експорту товарів і технологій подвійного призначення </a:t>
            </a:r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6" name="TextBox 3"/>
          <p:cNvSpPr txBox="1"/>
          <p:nvPr/>
        </p:nvSpPr>
        <p:spPr>
          <a:xfrm>
            <a:off x="1176688" y="28060"/>
            <a:ext cx="15934623" cy="8448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Як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цифрові технології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допомагають у боротьбі з нелегальним експортом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0463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Блокчейн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відстеження ланцюгів поставок у режимі реального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часу.</a:t>
            </a:r>
          </a:p>
          <a:p>
            <a:pPr marL="1160463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Біометрична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ідентифікація учасників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угод.</a:t>
            </a:r>
          </a:p>
          <a:p>
            <a:pPr marL="1160463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Алгоритми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машинного навчання для виявлення підозрілих транзакцій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2800" dirty="0" smtClean="0"/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Приклади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реального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використання цифрових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технологій для виявлення нелегального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експорту</a:t>
            </a:r>
          </a:p>
          <a:p>
            <a:pPr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0463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Проєкти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ООН з моніторингу нелегальної торгівлі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зброєю.</a:t>
            </a:r>
          </a:p>
          <a:p>
            <a:pPr marL="1160463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Митні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системи аналізу ризиків на основі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(США, ЄС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marL="1611313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митні системи аналізу ризиків із застосуванням штучного інтелекту для:</a:t>
            </a:r>
            <a:br>
              <a:rPr lang="uk-UA" sz="2600" dirty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Автоматичного аналізу великих обсягів митних декларацій.</a:t>
            </a:r>
            <a:br>
              <a:rPr lang="uk-UA" sz="2600" dirty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Виявлення аномальних транзакцій, які можуть вказувати на нелегальний експорт.</a:t>
            </a:r>
            <a:br>
              <a:rPr lang="uk-UA" sz="2600" dirty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машинного навчання для розпізнавання схем ухилення від санкцій.</a:t>
            </a:r>
          </a:p>
          <a:p>
            <a:pPr marL="1611313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Система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ATS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 (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Automated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Targeting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 System)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 США, яка оцінює ризики вантажів ще до </a:t>
            </a:r>
            <a:r>
              <a:rPr lang="uk-UA" sz="2600">
                <a:latin typeface="Vollkorn" panose="020B0604020202020204" charset="0"/>
                <a:ea typeface="Vollkorn" panose="020B0604020202020204" charset="0"/>
              </a:rPr>
              <a:t>їх </a:t>
            </a:r>
            <a:r>
              <a:rPr lang="uk-UA" sz="2600" smtClean="0">
                <a:latin typeface="Vollkorn" panose="020B0604020202020204" charset="0"/>
                <a:ea typeface="Vollkorn" panose="020B0604020202020204" charset="0"/>
              </a:rPr>
              <a:t>прибуття).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1683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36343"/>
            <a:ext cx="15697200" cy="8694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Що таке технології подвійного призначення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розробки, які можуть бути використані як у цивільних, так і у військових цілях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Приклади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супутникові системи, криптографія, біотехнології,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дрони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лазерні технології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2800" dirty="0" smtClean="0"/>
          </a:p>
          <a:p>
            <a:pPr>
              <a:lnSpc>
                <a:spcPct val="150000"/>
              </a:lnSpc>
            </a:pP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Ліцензування технологій подвійного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призначення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Регулюється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національним законодавством та міжнародними угодами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Процес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ліцензування включає:</a:t>
            </a:r>
          </a:p>
          <a:p>
            <a:pPr marL="1709738" defTabSz="901700">
              <a:lnSpc>
                <a:spcPct val="150000"/>
              </a:lnSpc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- Аналіз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ризиків використання технології у військових цілях.</a:t>
            </a:r>
          </a:p>
          <a:p>
            <a:pPr marL="1709738" defTabSz="901700">
              <a:lnSpc>
                <a:spcPct val="150000"/>
              </a:lnSpc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- Перевірку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кінцевого користувача та його намірів.</a:t>
            </a:r>
          </a:p>
          <a:p>
            <a:pPr marL="1709738" defTabSz="901700">
              <a:lnSpc>
                <a:spcPct val="150000"/>
              </a:lnSpc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- Розгляд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заявок регуляторними органами (Міністерство економіки, оборони тощо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marL="457200" lvl="0" indent="434975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19200" y="419100"/>
            <a:ext cx="14897100" cy="849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Форми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трансферту технологій подвійного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призначення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Ліцензування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надання права на використання розробки іншим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суб’єктам.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Спільні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дослідницькі проєкти – міжнародне співробітництво у розробці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інновацій.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Прямий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продаж – експорт технологій або їхніх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компонентів.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Аутсорсинг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виробничих процесів – передача виробництва в інші країни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2800" dirty="0" smtClean="0"/>
          </a:p>
          <a:p>
            <a:pPr>
              <a:lnSpc>
                <a:spcPct val="150000"/>
              </a:lnSpc>
            </a:pP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Оцінка наукоємних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розробок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експертних комісій для оцінки стратегічної важливості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технологій.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Аналіз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потенційного комерційного та військового застосування розробки.</a:t>
            </a:r>
          </a:p>
          <a:p>
            <a:pPr marL="1166813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0200" y="571500"/>
            <a:ext cx="14554200" cy="7244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Фактори, що ускладнюють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передачу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Високі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ризики військового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використання.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Політична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ситуація між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державами.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Дотримання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міжнародних експортних обмежень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2800" dirty="0" smtClean="0"/>
          </a:p>
          <a:p>
            <a:pPr>
              <a:lnSpc>
                <a:spcPct val="150000"/>
              </a:lnSpc>
            </a:pP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канали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передачі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Державні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програми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співробітництва.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Приватні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контракти між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компаніями.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Науково-дослідні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інститути та університети.</a:t>
            </a: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800100"/>
            <a:ext cx="15849599" cy="6644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Приклади технологій подвійного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призначення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Авіаційні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технології – використання в пасажирських і військових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літаках.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Біотехнології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медичні розробки та можливі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біозброї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Штучний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інтелект – автоматизовані системи управління та військові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дрони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2800" dirty="0"/>
          </a:p>
          <a:p>
            <a:pPr>
              <a:lnSpc>
                <a:spcPct val="150000"/>
              </a:lnSpc>
            </a:pP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Юридичні та етичні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аспекти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Контроль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 можливим використанням у збройних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конфліктах.</a:t>
            </a:r>
          </a:p>
          <a:p>
            <a:pPr marL="116681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Відповідальність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експортерів за передачу технологій.</a:t>
            </a: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342900"/>
            <a:ext cx="14791623" cy="775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Основні</a:t>
            </a:r>
            <a:r>
              <a:rPr lang="ru-RU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елементи державного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контролю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щодо експорту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технологій подвійного призначення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6813" indent="-4508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Ліцензійний контроль – перевірка кожної угоди з експорту технологій.</a:t>
            </a:r>
          </a:p>
          <a:p>
            <a:pPr marL="1166813" indent="-4508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Моніторинг кінцевого використання – аналіз, як і де буде застосовуватись розробка.</a:t>
            </a:r>
          </a:p>
          <a:p>
            <a:pPr marL="1166813" indent="-4508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Митний контроль – перевірка вантажів на кордоні.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3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Приклади національних регуляторних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органів</a:t>
            </a:r>
          </a:p>
          <a:p>
            <a:pPr marL="1166813" indent="-4508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США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Бюро промисловості та безпеки (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BIS</a:t>
            </a:r>
            <a:r>
              <a:rPr lang="de-AT" sz="26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1166813" indent="-4508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ЄС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Координація через Спільну зовнішню політику та політику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безпеки.</a:t>
            </a:r>
          </a:p>
          <a:p>
            <a:pPr marL="1166813" indent="-4508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Україна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Державна служба експортного контролю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uk-UA" sz="2800" dirty="0" smtClean="0"/>
          </a:p>
          <a:p>
            <a:pPr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Санкції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 порушення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експорту</a:t>
            </a:r>
          </a:p>
          <a:p>
            <a:pPr marL="1166813" indent="-4508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Заборона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діяльності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компанії.</a:t>
            </a:r>
          </a:p>
          <a:p>
            <a:pPr marL="1166813" indent="-4508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Міжнародні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санкції проти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держави.</a:t>
            </a:r>
          </a:p>
          <a:p>
            <a:pPr marL="1166813" indent="-4508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Кримінальна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відповідальність.</a:t>
            </a:r>
          </a:p>
          <a:p>
            <a:pPr indent="1080000" algn="just"/>
            <a:endParaRPr lang="en-US" sz="28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647700"/>
            <a:ext cx="14706600" cy="7802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міжнародні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угоди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що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регулюють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експорт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технологій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подвійного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 smtClean="0">
                <a:latin typeface="Vollkorn" panose="020B0604020202020204" charset="0"/>
                <a:ea typeface="Vollkorn" panose="020B0604020202020204" charset="0"/>
              </a:rPr>
              <a:t>призначення</a:t>
            </a:r>
            <a:endParaRPr lang="ru-RU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Вассенаарська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домовленість (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Wassenaar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 Arrangement)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контроль за експортом озброєнь і товарів подвійного призначення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Режим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контролю за ракетними технологіями (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MTCR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)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обмеження розповсюдження ракетних систем.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Інші важливі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угоди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Договір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 нерозповсюдження ядерної зброї (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NPT</a:t>
            </a:r>
            <a:r>
              <a:rPr lang="de-AT" sz="26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Конвенція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 заборону біологічної зброї (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BTWC</a:t>
            </a:r>
            <a:r>
              <a:rPr lang="de-AT" sz="26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Австралійська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група (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AG)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контроль за розповсюдженням хімічних та біологічних речовин.</a:t>
            </a:r>
          </a:p>
          <a:p>
            <a:pPr indent="1080000" algn="just"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1181100"/>
            <a:ext cx="15621000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Системи</a:t>
            </a:r>
            <a:r>
              <a:rPr lang="ru-RU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контролю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передачі технологій між державами</a:t>
            </a:r>
            <a:endParaRPr lang="ru-RU" sz="26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endParaRPr lang="ru-RU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Реєстрація експортерів та отримувачів технологій.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Супутниковий моніторинг об’єктів, де можуть використовуватись технології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ru-RU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5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5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Технологічні інструменти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моніторингу</a:t>
            </a:r>
          </a:p>
          <a:p>
            <a:pPr>
              <a:lnSpc>
                <a:spcPct val="15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600" dirty="0" smtClean="0">
                <a:latin typeface="Vollkorn" panose="020B0604020202020204" charset="0"/>
                <a:ea typeface="Vollkorn" panose="020B0604020202020204" charset="0"/>
              </a:rPr>
              <a:t>Big 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Data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аналіз великих масивів інформації щодо угод та поставок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Штучний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інтелект – автоматичне виявлення ризикових операцій.</a:t>
            </a:r>
          </a:p>
          <a:p>
            <a:pPr indent="1080000" algn="just"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76688" y="723900"/>
            <a:ext cx="15934623" cy="7125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ризики передачі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технологій для енергетичних програм </a:t>
            </a: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 розробці ядерної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зброї.</a:t>
            </a: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Потрапляння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 країн-порушників міжнародних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норм.</a:t>
            </a: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Загроза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кіберзлому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і викрадення технологій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2800" dirty="0" smtClean="0"/>
          </a:p>
          <a:p>
            <a:pPr>
              <a:lnSpc>
                <a:spcPct val="150000"/>
              </a:lnSpc>
            </a:pP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Способи мінімізації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ризиків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Строгий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контроль за кінцевими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користувачами.</a:t>
            </a: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Захист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інтелектуальної власності на рівні міжнародних організацій.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644</Words>
  <Application>Microsoft Office PowerPoint</Application>
  <PresentationFormat>Произвольный</PresentationFormat>
  <Paragraphs>121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Vollkorn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User</cp:lastModifiedBy>
  <cp:revision>77</cp:revision>
  <dcterms:created xsi:type="dcterms:W3CDTF">2006-08-16T00:00:00Z</dcterms:created>
  <dcterms:modified xsi:type="dcterms:W3CDTF">2025-03-05T20:53:59Z</dcterms:modified>
  <dc:identifier>DAGCUslPLi8</dc:identifier>
</cp:coreProperties>
</file>