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3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84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B907D-B2F2-8F42-AC02-48AC3BD085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Ризик-менеджмент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B1EBAF-1C4A-5E40-A2D9-FDCFE5664B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39064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D368CB-A2D8-E04C-802C-EED165267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9503"/>
            <a:ext cx="9860568" cy="55618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14 тис. 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 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– 10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= 400000/ (14000-10000) = 100 од.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 *14000 = 1 400 000 грн.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26 000 грн.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125 000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14 500 грн.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595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1290EC-2C27-A04E-B852-7CED7D3AD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9333"/>
            <a:ext cx="10927645" cy="6423378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26 000 грн.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125 000 грн. </a:t>
            </a:r>
          </a:p>
          <a:p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14 500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 = 26000 / (160-90) = 371 од.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371*160 = 59360 грн.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витрати+Операційний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(26000+10000)/ (160-90) = 514 од.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160*514 = 82240 грн.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Прибуток = Ціна*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ОбсягРеалізації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Кмаржинального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– Постійні витрати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Кмаржинального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= (Ціна-Змінні витрати)/Ціна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0,44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(125000 *160*0,44)-26000 = 8744 тис. грн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AB38F0-CAD4-4143-9115-712D8BEE1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711" y="259645"/>
            <a:ext cx="8777291" cy="5781718"/>
          </a:xfrm>
        </p:spPr>
        <p:txBody>
          <a:bodyPr/>
          <a:lstStyle/>
          <a:p>
            <a:r>
              <a:rPr lang="uk-UA" dirty="0"/>
              <a:t>Обсяг реалізації </a:t>
            </a:r>
            <a:r>
              <a:rPr lang="en-US" dirty="0"/>
              <a:t>*</a:t>
            </a:r>
            <a:r>
              <a:rPr lang="uk-UA" dirty="0"/>
              <a:t>Ціну = Змінні витрати*</a:t>
            </a:r>
            <a:r>
              <a:rPr lang="uk-UA" dirty="0" err="1"/>
              <a:t>Х</a:t>
            </a:r>
            <a:r>
              <a:rPr lang="uk-UA" dirty="0"/>
              <a:t> + Постійні витрати + Чистий Прибуток * (1-</a:t>
            </a:r>
            <a:r>
              <a:rPr lang="en-US" dirty="0"/>
              <a:t>t)</a:t>
            </a:r>
            <a:endParaRPr lang="uk-UA" dirty="0"/>
          </a:p>
          <a:p>
            <a:r>
              <a:rPr lang="en-US" dirty="0"/>
              <a:t>t</a:t>
            </a:r>
            <a:r>
              <a:rPr lang="uk-UA" dirty="0"/>
              <a:t>  = 18%, 0,18 – ставка податку на прибуток</a:t>
            </a:r>
          </a:p>
          <a:p>
            <a:r>
              <a:rPr lang="uk-UA" dirty="0"/>
              <a:t>1-0,18 = 0,82</a:t>
            </a:r>
          </a:p>
          <a:p>
            <a:r>
              <a:rPr lang="uk-UA" dirty="0" err="1"/>
              <a:t>Ор</a:t>
            </a:r>
            <a:r>
              <a:rPr lang="uk-UA" dirty="0"/>
              <a:t>*160 = 90*Ор+26000+14500 (0,82)</a:t>
            </a:r>
          </a:p>
          <a:p>
            <a:r>
              <a:rPr lang="uk-UA" dirty="0" err="1"/>
              <a:t>Ор</a:t>
            </a:r>
            <a:r>
              <a:rPr lang="uk-UA" dirty="0"/>
              <a:t>*160 = 90*</a:t>
            </a:r>
            <a:r>
              <a:rPr lang="uk-UA" dirty="0" err="1"/>
              <a:t>Ор</a:t>
            </a:r>
            <a:r>
              <a:rPr lang="uk-UA" dirty="0"/>
              <a:t> + 37890</a:t>
            </a:r>
          </a:p>
          <a:p>
            <a:r>
              <a:rPr lang="uk-UA" dirty="0"/>
              <a:t>70*</a:t>
            </a:r>
            <a:r>
              <a:rPr lang="uk-UA" dirty="0" err="1"/>
              <a:t>Ор</a:t>
            </a:r>
            <a:r>
              <a:rPr lang="uk-UA" dirty="0"/>
              <a:t> = 37890</a:t>
            </a:r>
          </a:p>
          <a:p>
            <a:r>
              <a:rPr lang="uk-UA" dirty="0" err="1"/>
              <a:t>Ор</a:t>
            </a:r>
            <a:r>
              <a:rPr lang="uk-UA" dirty="0"/>
              <a:t>= 542</a:t>
            </a:r>
          </a:p>
          <a:p>
            <a:r>
              <a:rPr lang="uk-UA" dirty="0" err="1"/>
              <a:t>Ор</a:t>
            </a:r>
            <a:r>
              <a:rPr lang="uk-UA" dirty="0"/>
              <a:t> в грн. = 542 од *160 грн. = 86720грн.</a:t>
            </a:r>
          </a:p>
        </p:txBody>
      </p:sp>
    </p:spTree>
    <p:extLst>
      <p:ext uri="{BB962C8B-B14F-4D97-AF65-F5344CB8AC3E}">
        <p14:creationId xmlns:p14="http://schemas.microsoft.com/office/powerpoint/2010/main" val="229322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ED6BE2-49AD-D94F-8D25-0E04B1540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388621"/>
            <a:ext cx="8542482" cy="5652742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їхньоі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 (тис.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14 %. </a:t>
            </a:r>
          </a:p>
          <a:p>
            <a:endParaRPr lang="uk-UA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DC6CB822-1E04-9B4E-95B9-D25F220B8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531" y="2297430"/>
            <a:ext cx="7569200" cy="21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7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946BD5A-7A66-ED05-90E6-D7FD242209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1867" y="485422"/>
                <a:ext cx="11085689" cy="591537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u-UA" dirty="0"/>
                  <a:t>Чиста приведена вартість</a:t>
                </a:r>
              </a:p>
              <a:p>
                <a:r>
                  <a:rPr lang="en-US" dirty="0"/>
                  <a:t>NPV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UA" dirty="0"/>
                  <a:t> - грошові надходження протягом </a:t>
                </a:r>
                <a:r>
                  <a:rPr lang="en-US" dirty="0"/>
                  <a:t>n</a:t>
                </a:r>
                <a:r>
                  <a:rPr lang="ru-UA" dirty="0"/>
                  <a:t> років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UA" dirty="0"/>
                  <a:t> - стартові витрати</a:t>
                </a:r>
              </a:p>
              <a:p>
                <a:r>
                  <a:rPr lang="en-US" dirty="0"/>
                  <a:t>r </a:t>
                </a:r>
                <a:r>
                  <a:rPr lang="uk-UA" dirty="0"/>
                  <a:t>ставка дисконту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110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157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- </a:t>
                </a:r>
                <a:r>
                  <a:rPr lang="uk-UA" dirty="0"/>
                  <a:t>витрати = 61,4 + 84,64 +91,12+92,96 – 280 = 50,12 тис. грн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</a:t>
                </a:r>
                <a:r>
                  <a:rPr lang="uk-UA" dirty="0"/>
                  <a:t>.</a:t>
                </a:r>
                <a:r>
                  <a:rPr lang="en-US" dirty="0"/>
                  <a:t> = </a:t>
                </a:r>
                <a:r>
                  <a:rPr lang="uk-UA" dirty="0"/>
                  <a:t>87,7 +107,73 +107,96 +100,65 – 320 = 84,04 тис грн.</a:t>
                </a:r>
              </a:p>
              <a:p>
                <a:r>
                  <a:rPr lang="uk-UA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Індекс прибутковості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PI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US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/ </m:t>
                        </m:r>
                        <m:nary>
                          <m:naryPr>
                            <m:chr m:val="∑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en-US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PIa</a:t>
                </a:r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:r>
                  <a:rPr lang="uk-UA" dirty="0">
                    <a:solidFill>
                      <a:schemeClr val="tx1"/>
                    </a:solidFill>
                  </a:rPr>
                  <a:t>(</a:t>
                </a:r>
                <a:r>
                  <a:rPr lang="uk-UA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61,4 + 84,64 +91,12+92,96)/280</a:t>
                </a:r>
                <a:r>
                  <a:rPr lang="uk-UA" dirty="0">
                    <a:solidFill>
                      <a:schemeClr val="tx1"/>
                    </a:solidFill>
                  </a:rPr>
                  <a:t> = </a:t>
                </a:r>
                <a:r>
                  <a:rPr lang="en-US" dirty="0">
                    <a:solidFill>
                      <a:schemeClr val="tx1"/>
                    </a:solidFill>
                  </a:rPr>
                  <a:t>1,14</a:t>
                </a:r>
                <a:r>
                  <a:rPr lang="uk-UA" dirty="0">
                    <a:solidFill>
                      <a:schemeClr val="tx1"/>
                    </a:solidFill>
                  </a:rPr>
                  <a:t> = 14%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Pib</a:t>
                </a:r>
                <a:r>
                  <a:rPr lang="en-US" dirty="0">
                    <a:solidFill>
                      <a:schemeClr val="tx1"/>
                    </a:solidFill>
                  </a:rPr>
                  <a:t> = 1,26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PP = I/</a:t>
                </a:r>
                <a:r>
                  <a:rPr lang="uk-UA" dirty="0">
                    <a:solidFill>
                      <a:schemeClr val="tx1"/>
                    </a:solidFill>
                  </a:rPr>
                  <a:t>Середній грошовий потік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P</a:t>
                </a:r>
                <a:r>
                  <a:rPr lang="uk-UA" dirty="0">
                    <a:solidFill>
                      <a:schemeClr val="tx1"/>
                    </a:solidFill>
                  </a:rPr>
                  <a:t>Ра = 280/ ((70+110+135+157)/4) = 2,37 років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P</a:t>
                </a:r>
                <a:r>
                  <a:rPr lang="uk-UA" dirty="0" err="1">
                    <a:solidFill>
                      <a:schemeClr val="tx1"/>
                    </a:solidFill>
                  </a:rPr>
                  <a:t>Р</a:t>
                </a:r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  <a:r>
                  <a:rPr lang="uk-UA" dirty="0">
                    <a:solidFill>
                      <a:schemeClr val="tx1"/>
                    </a:solidFill>
                  </a:rPr>
                  <a:t> = 320 / ((100+140+160+170)/4) = 2,25 років</a:t>
                </a:r>
              </a:p>
              <a:p>
                <a:r>
                  <a:rPr lang="uk-UA" dirty="0"/>
                  <a:t> </a:t>
                </a:r>
                <a:endParaRPr lang="ru-UA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946BD5A-7A66-ED05-90E6-D7FD242209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1867" y="485422"/>
                <a:ext cx="11085689" cy="5915377"/>
              </a:xfrm>
              <a:blipFill>
                <a:blip r:embed="rId2"/>
                <a:stretch>
                  <a:fillRect t="-1499"/>
                </a:stretch>
              </a:blipFill>
            </p:spPr>
            <p:txBody>
              <a:bodyPr/>
              <a:lstStyle/>
              <a:p>
                <a:r>
                  <a:rPr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25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0D3541-E5BD-A040-88D1-ED87B73A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25781"/>
            <a:ext cx="8596668" cy="551558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135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78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24 000 грн.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9 500 грн.</a:t>
            </a:r>
          </a:p>
          <a:p>
            <a:pPr algn="just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116000грн.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12 500 грн.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470 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– 10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548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40E88193-C423-6F4A-8F30-3A7B43628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670" y="480061"/>
            <a:ext cx="8485332" cy="556130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магазину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лічильників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задано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1.2.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 дисконту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15 %.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1014E9C-5E59-7D4B-9CDA-90FD2D5D0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490" y="1657350"/>
            <a:ext cx="7239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408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2225</TotalTime>
  <Words>898</Words>
  <Application>Microsoft Macintosh PowerPoint</Application>
  <PresentationFormat>Широкоэкранный</PresentationFormat>
  <Paragraphs>78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Times New Roman</vt:lpstr>
      <vt:lpstr>Trebuchet MS</vt:lpstr>
      <vt:lpstr>Wingdings 3</vt:lpstr>
      <vt:lpstr>Аспект</vt:lpstr>
      <vt:lpstr>Ризик-менеджмент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19</cp:revision>
  <dcterms:created xsi:type="dcterms:W3CDTF">2021-09-19T07:59:44Z</dcterms:created>
  <dcterms:modified xsi:type="dcterms:W3CDTF">2023-09-18T09:20:40Z</dcterms:modified>
</cp:coreProperties>
</file>