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3" r:id="rId6"/>
    <p:sldId id="264" r:id="rId7"/>
    <p:sldId id="265" r:id="rId8"/>
    <p:sldId id="266" r:id="rId9"/>
    <p:sldId id="267" r:id="rId10"/>
    <p:sldId id="268" r:id="rId11"/>
    <p:sldId id="269" r:id="rId12"/>
    <p:sldId id="271" r:id="rId13"/>
    <p:sldId id="272" r:id="rId14"/>
    <p:sldId id="270"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65" d="100"/>
          <a:sy n="65" d="100"/>
        </p:scale>
        <p:origin x="84" y="11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6600" dirty="0" smtClean="0">
                <a:latin typeface="Times New Roman" panose="02020603050405020304" pitchFamily="18" charset="0"/>
                <a:cs typeface="Times New Roman" panose="02020603050405020304" pitchFamily="18" charset="0"/>
              </a:rPr>
              <a:t>Публічне управління у </a:t>
            </a:r>
            <a:br>
              <a:rPr lang="uk-UA" sz="6600" dirty="0" smtClean="0">
                <a:latin typeface="Times New Roman" panose="02020603050405020304" pitchFamily="18" charset="0"/>
                <a:cs typeface="Times New Roman" panose="02020603050405020304" pitchFamily="18" charset="0"/>
              </a:rPr>
            </a:br>
            <a:r>
              <a:rPr lang="uk-UA" sz="6600" dirty="0" smtClean="0">
                <a:latin typeface="Times New Roman" panose="02020603050405020304" pitchFamily="18" charset="0"/>
                <a:cs typeface="Times New Roman" panose="02020603050405020304" pitchFamily="18" charset="0"/>
              </a:rPr>
              <a:t>Франції</a:t>
            </a:r>
            <a:endParaRPr lang="uk-UA"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3697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53143" y="740229"/>
            <a:ext cx="11110589" cy="5196112"/>
          </a:xfrm>
        </p:spPr>
        <p:txBody>
          <a:bodyPr/>
          <a:lstStyle/>
          <a:p>
            <a:pPr marL="0" indent="0" algn="just">
              <a:lnSpc>
                <a:spcPct val="100000"/>
              </a:lnSpc>
              <a:spcBef>
                <a:spcPts val="0"/>
              </a:spcBef>
              <a:buNone/>
            </a:pPr>
            <a:r>
              <a:rPr lang="ru-RU" sz="2800" b="0" dirty="0" err="1">
                <a:latin typeface="Times New Roman" panose="02020603050405020304" pitchFamily="18" charset="0"/>
                <a:cs typeface="Times New Roman" panose="02020603050405020304" pitchFamily="18" charset="0"/>
              </a:rPr>
              <a:t>Найвищим</a:t>
            </a:r>
            <a:r>
              <a:rPr lang="ru-RU" sz="2800" b="0" dirty="0">
                <a:latin typeface="Times New Roman" panose="02020603050405020304" pitchFamily="18" charset="0"/>
                <a:cs typeface="Times New Roman" panose="02020603050405020304" pitchFamily="18" charset="0"/>
              </a:rPr>
              <a:t> органом </a:t>
            </a:r>
            <a:r>
              <a:rPr lang="ru-RU" sz="2800" b="0" dirty="0" err="1">
                <a:latin typeface="Times New Roman" panose="02020603050405020304" pitchFamily="18" charset="0"/>
                <a:cs typeface="Times New Roman" panose="02020603050405020304" pitchFamily="18" charset="0"/>
              </a:rPr>
              <a:t>управління</a:t>
            </a:r>
            <a:r>
              <a:rPr lang="ru-RU" sz="2800" b="0" dirty="0">
                <a:latin typeface="Times New Roman" panose="02020603050405020304" pitchFamily="18" charset="0"/>
                <a:cs typeface="Times New Roman" panose="02020603050405020304" pitchFamily="18" charset="0"/>
              </a:rPr>
              <a:t> департаменту </a:t>
            </a:r>
            <a:r>
              <a:rPr lang="ru-RU" sz="2800" dirty="0">
                <a:latin typeface="Times New Roman" panose="02020603050405020304" pitchFamily="18" charset="0"/>
                <a:cs typeface="Times New Roman" panose="02020603050405020304" pitchFamily="18" charset="0"/>
              </a:rPr>
              <a:t>є </a:t>
            </a:r>
            <a:r>
              <a:rPr lang="ru-RU" sz="2800" dirty="0" err="1">
                <a:latin typeface="Times New Roman" panose="02020603050405020304" pitchFamily="18" charset="0"/>
                <a:cs typeface="Times New Roman" panose="02020603050405020304" pitchFamily="18" charset="0"/>
              </a:rPr>
              <a:t>генеральна</a:t>
            </a:r>
            <a:r>
              <a:rPr lang="ru-RU" sz="2800" dirty="0">
                <a:latin typeface="Times New Roman" panose="02020603050405020304" pitchFamily="18" charset="0"/>
                <a:cs typeface="Times New Roman" panose="02020603050405020304" pitchFamily="18" charset="0"/>
              </a:rPr>
              <a:t> рада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що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обирається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населенням</a:t>
            </a:r>
            <a:r>
              <a:rPr lang="ru-RU" sz="2800" b="0"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на 6 </a:t>
            </a:r>
            <a:r>
              <a:rPr lang="ru-RU" sz="2800" dirty="0" err="1">
                <a:latin typeface="Times New Roman" panose="02020603050405020304" pitchFamily="18" charset="0"/>
                <a:cs typeface="Times New Roman" panose="02020603050405020304" pitchFamily="18" charset="0"/>
              </a:rPr>
              <a:t>років</a:t>
            </a:r>
            <a:r>
              <a:rPr lang="ru-RU" sz="2800" dirty="0">
                <a:latin typeface="Times New Roman" panose="02020603050405020304" pitchFamily="18" charset="0"/>
                <a:cs typeface="Times New Roman" panose="02020603050405020304" pitchFamily="18" charset="0"/>
              </a:rPr>
              <a:t> </a:t>
            </a:r>
            <a:r>
              <a:rPr lang="ru-RU" sz="2800" b="0" dirty="0">
                <a:latin typeface="Times New Roman" panose="02020603050405020304" pitchFamily="18" charset="0"/>
                <a:cs typeface="Times New Roman" panose="02020603050405020304" pitchFamily="18" charset="0"/>
              </a:rPr>
              <a:t>і </a:t>
            </a:r>
            <a:r>
              <a:rPr lang="ru-RU" sz="2800" b="0" dirty="0" err="1">
                <a:latin typeface="Times New Roman" panose="02020603050405020304" pitchFamily="18" charset="0"/>
                <a:cs typeface="Times New Roman" panose="02020603050405020304" pitchFamily="18" charset="0"/>
              </a:rPr>
              <a:t>поновлюється</a:t>
            </a:r>
            <a:r>
              <a:rPr lang="ru-RU" sz="2800" b="0" dirty="0">
                <a:latin typeface="Times New Roman" panose="02020603050405020304" pitchFamily="18" charset="0"/>
                <a:cs typeface="Times New Roman" panose="02020603050405020304" pitchFamily="18" charset="0"/>
              </a:rPr>
              <a:t> наполовину </a:t>
            </a:r>
            <a:r>
              <a:rPr lang="ru-RU" sz="2800" dirty="0" err="1">
                <a:latin typeface="Times New Roman" panose="02020603050405020304" pitchFamily="18" charset="0"/>
                <a:cs typeface="Times New Roman" panose="02020603050405020304" pitchFamily="18" charset="0"/>
              </a:rPr>
              <a:t>кожні</a:t>
            </a:r>
            <a:r>
              <a:rPr lang="ru-RU" sz="2800" dirty="0">
                <a:latin typeface="Times New Roman" panose="02020603050405020304" pitchFamily="18" charset="0"/>
                <a:cs typeface="Times New Roman" panose="02020603050405020304" pitchFamily="18" charset="0"/>
              </a:rPr>
              <a:t> 3 роки</a:t>
            </a:r>
            <a:r>
              <a:rPr lang="ru-RU" sz="2800" b="0" dirty="0">
                <a:latin typeface="Times New Roman" panose="02020603050405020304" pitchFamily="18" charset="0"/>
                <a:cs typeface="Times New Roman" panose="02020603050405020304" pitchFamily="18" charset="0"/>
              </a:rPr>
              <a:t>. Рада </a:t>
            </a:r>
            <a:r>
              <a:rPr lang="ru-RU" sz="2800" b="0" dirty="0" err="1">
                <a:latin typeface="Times New Roman" panose="02020603050405020304" pitchFamily="18" charset="0"/>
                <a:cs typeface="Times New Roman" panose="02020603050405020304" pitchFamily="18" charset="0"/>
              </a:rPr>
              <a:t>затверджує</a:t>
            </a:r>
            <a:r>
              <a:rPr lang="ru-RU" sz="2800" b="0" dirty="0">
                <a:latin typeface="Times New Roman" panose="02020603050405020304" pitchFamily="18" charset="0"/>
                <a:cs typeface="Times New Roman" panose="02020603050405020304" pitchFamily="18" charset="0"/>
              </a:rPr>
              <a:t> бюджет і договори з </a:t>
            </a:r>
            <a:r>
              <a:rPr lang="ru-RU" sz="2800" b="0" dirty="0" err="1">
                <a:latin typeface="Times New Roman" panose="02020603050405020304" pitchFamily="18" charset="0"/>
                <a:cs typeface="Times New Roman" panose="02020603050405020304" pitchFamily="18" charset="0"/>
              </a:rPr>
              <a:t>іншими</a:t>
            </a:r>
            <a:r>
              <a:rPr lang="ru-RU" sz="2800" b="0" dirty="0">
                <a:latin typeface="Times New Roman" panose="02020603050405020304" pitchFamily="18" charset="0"/>
                <a:cs typeface="Times New Roman" panose="02020603050405020304" pitchFamily="18" charset="0"/>
              </a:rPr>
              <a:t> департаментами про </a:t>
            </a:r>
            <a:r>
              <a:rPr lang="ru-RU" sz="2800" b="0" dirty="0" err="1">
                <a:latin typeface="Times New Roman" panose="02020603050405020304" pitchFamily="18" charset="0"/>
                <a:cs typeface="Times New Roman" panose="02020603050405020304" pitchFamily="18" charset="0"/>
              </a:rPr>
              <a:t>створення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господарських</a:t>
            </a:r>
            <a:r>
              <a:rPr lang="ru-RU" sz="2800" b="0" dirty="0">
                <a:latin typeface="Times New Roman" panose="02020603050405020304" pitchFamily="18" charset="0"/>
                <a:cs typeface="Times New Roman" panose="02020603050405020304" pitchFamily="18" charset="0"/>
              </a:rPr>
              <a:t> та </a:t>
            </a:r>
            <a:r>
              <a:rPr lang="ru-RU" sz="2800" b="0" dirty="0" err="1">
                <a:latin typeface="Times New Roman" panose="02020603050405020304" pitchFamily="18" charset="0"/>
                <a:cs typeface="Times New Roman" panose="02020603050405020304" pitchFamily="18" charset="0"/>
              </a:rPr>
              <a:t>інших</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об'єднань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визначає</a:t>
            </a:r>
            <a:r>
              <a:rPr lang="ru-RU" sz="2800" b="0" dirty="0">
                <a:latin typeface="Times New Roman" panose="02020603050405020304" pitchFamily="18" charset="0"/>
                <a:cs typeface="Times New Roman" panose="02020603050405020304" pitchFamily="18" charset="0"/>
              </a:rPr>
              <a:t> долю </a:t>
            </a:r>
            <a:r>
              <a:rPr lang="ru-RU" sz="2800" b="0" dirty="0" err="1">
                <a:latin typeface="Times New Roman" panose="02020603050405020304" pitchFamily="18" charset="0"/>
                <a:cs typeface="Times New Roman" panose="02020603050405020304" pitchFamily="18" charset="0"/>
              </a:rPr>
              <a:t>асигнувань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що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виділяються</a:t>
            </a:r>
            <a:r>
              <a:rPr lang="ru-RU" sz="2800" b="0" dirty="0">
                <a:latin typeface="Times New Roman" panose="02020603050405020304" pitchFamily="18" charset="0"/>
                <a:cs typeface="Times New Roman" panose="02020603050405020304" pitchFamily="18" charset="0"/>
              </a:rPr>
              <a:t> центром, </a:t>
            </a:r>
            <a:r>
              <a:rPr lang="ru-RU" sz="2800" b="0" dirty="0" err="1">
                <a:latin typeface="Times New Roman" panose="02020603050405020304" pitchFamily="18" charset="0"/>
                <a:cs typeface="Times New Roman" panose="02020603050405020304" pitchFamily="18" charset="0"/>
              </a:rPr>
              <a:t>здійснює</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опіку</a:t>
            </a:r>
            <a:r>
              <a:rPr lang="ru-RU" sz="2800" b="0" dirty="0">
                <a:latin typeface="Times New Roman" panose="02020603050405020304" pitchFamily="18" charset="0"/>
                <a:cs typeface="Times New Roman" panose="02020603050405020304" pitchFamily="18" charset="0"/>
              </a:rPr>
              <a:t> над громадами, </a:t>
            </a:r>
            <a:r>
              <a:rPr lang="ru-RU" sz="2800" b="0" dirty="0" err="1">
                <a:latin typeface="Times New Roman" panose="02020603050405020304" pitchFamily="18" charset="0"/>
                <a:cs typeface="Times New Roman" panose="02020603050405020304" pitchFamily="18" charset="0"/>
              </a:rPr>
              <a:t>обирає</a:t>
            </a:r>
            <a:r>
              <a:rPr lang="ru-RU" sz="2800" b="0" dirty="0">
                <a:latin typeface="Times New Roman" panose="02020603050405020304" pitchFamily="18" charset="0"/>
                <a:cs typeface="Times New Roman" panose="02020603050405020304" pitchFamily="18" charset="0"/>
              </a:rPr>
              <a:t> голову ради і </a:t>
            </a:r>
            <a:r>
              <a:rPr lang="ru-RU" sz="2800" b="0" dirty="0" err="1">
                <a:latin typeface="Times New Roman" panose="02020603050405020304" pitchFamily="18" charset="0"/>
                <a:cs typeface="Times New Roman" panose="02020603050405020304" pitchFamily="18" charset="0"/>
              </a:rPr>
              <a:t>контролює</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його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діяльність</a:t>
            </a:r>
            <a:r>
              <a:rPr lang="ru-RU"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8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800" dirty="0">
                <a:latin typeface="Times New Roman" panose="02020603050405020304" pitchFamily="18" charset="0"/>
                <a:cs typeface="Times New Roman" panose="02020603050405020304" pitchFamily="18" charset="0"/>
              </a:rPr>
              <a:t>Голова </a:t>
            </a:r>
            <a:r>
              <a:rPr lang="ru-RU" sz="2800" dirty="0" err="1">
                <a:latin typeface="Times New Roman" panose="02020603050405020304" pitchFamily="18" charset="0"/>
                <a:cs typeface="Times New Roman" panose="02020603050405020304" pitchFamily="18" charset="0"/>
              </a:rPr>
              <a:t>генеральної</a:t>
            </a:r>
            <a:r>
              <a:rPr lang="ru-RU" sz="2800" dirty="0">
                <a:latin typeface="Times New Roman" panose="02020603050405020304" pitchFamily="18" charset="0"/>
                <a:cs typeface="Times New Roman" panose="02020603050405020304" pitchFamily="18" charset="0"/>
              </a:rPr>
              <a:t> ради є главою </a:t>
            </a:r>
            <a:r>
              <a:rPr lang="ru-RU" sz="2800" dirty="0" err="1">
                <a:latin typeface="Times New Roman" panose="02020603050405020304" pitchFamily="18" charset="0"/>
                <a:cs typeface="Times New Roman" panose="02020603050405020304" pitchFamily="18" charset="0"/>
              </a:rPr>
              <a:t>місцевої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виконавчої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влади</a:t>
            </a:r>
            <a:r>
              <a:rPr lang="ru-RU" sz="2800" b="0" dirty="0">
                <a:latin typeface="Times New Roman" panose="02020603050405020304" pitchFamily="18" charset="0"/>
                <a:cs typeface="Times New Roman" panose="02020603050405020304" pitchFamily="18" charset="0"/>
              </a:rPr>
              <a:t>. У </a:t>
            </a:r>
            <a:r>
              <a:rPr lang="ru-RU" sz="2800" b="0" dirty="0" err="1">
                <a:latin typeface="Times New Roman" panose="02020603050405020304" pitchFamily="18" charset="0"/>
                <a:cs typeface="Times New Roman" panose="02020603050405020304" pitchFamily="18" charset="0"/>
              </a:rPr>
              <a:t>його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розпорядження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передані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частково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місцеві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служби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міністерств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оскільки</a:t>
            </a:r>
            <a:r>
              <a:rPr lang="ru-RU" sz="2800" b="0" dirty="0">
                <a:latin typeface="Times New Roman" panose="02020603050405020304" pitchFamily="18" charset="0"/>
                <a:cs typeface="Times New Roman" panose="02020603050405020304" pitchFamily="18" charset="0"/>
              </a:rPr>
              <a:t> департамент </a:t>
            </a:r>
            <a:r>
              <a:rPr lang="ru-RU" sz="2800" b="0" dirty="0" err="1">
                <a:latin typeface="Times New Roman" panose="02020603050405020304" pitchFamily="18" charset="0"/>
                <a:cs typeface="Times New Roman" panose="02020603050405020304" pitchFamily="18" charset="0"/>
              </a:rPr>
              <a:t>раніше</a:t>
            </a:r>
            <a:r>
              <a:rPr lang="ru-RU" sz="2800" b="0" dirty="0">
                <a:latin typeface="Times New Roman" panose="02020603050405020304" pitchFamily="18" charset="0"/>
                <a:cs typeface="Times New Roman" panose="02020603050405020304" pitchFamily="18" charset="0"/>
              </a:rPr>
              <a:t> не </a:t>
            </a:r>
            <a:r>
              <a:rPr lang="ru-RU" sz="2800" b="0" dirty="0" err="1">
                <a:latin typeface="Times New Roman" panose="02020603050405020304" pitchFamily="18" charset="0"/>
                <a:cs typeface="Times New Roman" panose="02020603050405020304" pitchFamily="18" charset="0"/>
              </a:rPr>
              <a:t>мав</a:t>
            </a:r>
            <a:r>
              <a:rPr lang="ru-RU" sz="2800" b="0" dirty="0">
                <a:latin typeface="Times New Roman" panose="02020603050405020304" pitchFamily="18" charset="0"/>
                <a:cs typeface="Times New Roman" panose="02020603050405020304" pitchFamily="18" charset="0"/>
              </a:rPr>
              <a:t> у </a:t>
            </a:r>
            <a:r>
              <a:rPr lang="ru-RU" sz="2800" b="0" dirty="0" err="1">
                <a:latin typeface="Times New Roman" panose="02020603050405020304" pitchFamily="18" charset="0"/>
                <a:cs typeface="Times New Roman" panose="02020603050405020304" pitchFamily="18" charset="0"/>
              </a:rPr>
              <a:t>розпорядженні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власного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апарату</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службовців</a:t>
            </a:r>
            <a:r>
              <a:rPr lang="ru-RU" sz="2800" b="0" dirty="0">
                <a:latin typeface="Times New Roman" panose="02020603050405020304" pitchFamily="18" charset="0"/>
                <a:cs typeface="Times New Roman" panose="02020603050405020304" pitchFamily="18" charset="0"/>
              </a:rPr>
              <a:t>.</a:t>
            </a:r>
            <a:endParaRPr lang="uk-UA" sz="2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7350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77372"/>
            <a:ext cx="11110589" cy="5196112"/>
          </a:xfrm>
        </p:spPr>
        <p:txBody>
          <a:bodyPr/>
          <a:lstStyle/>
          <a:p>
            <a:pPr marL="0" indent="0" algn="just">
              <a:lnSpc>
                <a:spcPct val="100000"/>
              </a:lnSpc>
              <a:spcBef>
                <a:spcPts val="0"/>
              </a:spcBef>
              <a:buNone/>
            </a:pPr>
            <a:r>
              <a:rPr lang="uk-UA" sz="2400" dirty="0">
                <a:latin typeface="Times New Roman" panose="02020603050405020304" pitchFamily="18" charset="0"/>
                <a:cs typeface="Times New Roman" panose="02020603050405020304" pitchFamily="18" charset="0"/>
              </a:rPr>
              <a:t>Публічні установи </a:t>
            </a:r>
            <a:r>
              <a:rPr lang="uk-UA" sz="2400" b="0" dirty="0">
                <a:latin typeface="Times New Roman" panose="02020603050405020304" pitchFamily="18" charset="0"/>
                <a:cs typeface="Times New Roman" panose="02020603050405020304" pitchFamily="18" charset="0"/>
              </a:rPr>
              <a:t>(загальнонаціональні, регіональні, департаментські та общинні) ще численніші й різноманітніші, ніж місцеві об'єднання. Вони мають різні назви: каси, служби, установи, бюро, органи і т. п. До них належать</a:t>
            </a:r>
            <a:r>
              <a:rPr lang="uk-UA" sz="24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uk-UA" sz="1900" b="0" dirty="0">
                <a:latin typeface="Times New Roman" panose="02020603050405020304" pitchFamily="18" charset="0"/>
                <a:cs typeface="Times New Roman" panose="02020603050405020304" pitchFamily="18" charset="0"/>
              </a:rPr>
              <a:t>1) промислові й транспортні підприємства ("Вугілля Франції", "Електрика Франції", Французьке товариство залізниць, Комісаріат атомної енергії та ін.);</a:t>
            </a:r>
          </a:p>
          <a:p>
            <a:pPr marL="0" indent="0" algn="just">
              <a:lnSpc>
                <a:spcPct val="100000"/>
              </a:lnSpc>
              <a:spcBef>
                <a:spcPts val="0"/>
              </a:spcBef>
              <a:buNone/>
            </a:pPr>
            <a:r>
              <a:rPr lang="uk-UA" sz="1900" b="0" dirty="0">
                <a:latin typeface="Times New Roman" panose="02020603050405020304" pitchFamily="18" charset="0"/>
                <a:cs typeface="Times New Roman" panose="02020603050405020304" pitchFamily="18" charset="0"/>
              </a:rPr>
              <a:t>2) фінансові установи (Депозитна каса - найбільша державна установа та ін.);</a:t>
            </a:r>
          </a:p>
          <a:p>
            <a:pPr marL="0" indent="0" algn="just">
              <a:lnSpc>
                <a:spcPct val="100000"/>
              </a:lnSpc>
              <a:spcBef>
                <a:spcPts val="0"/>
              </a:spcBef>
              <a:buNone/>
            </a:pPr>
            <a:r>
              <a:rPr lang="uk-UA" sz="1900" b="0" dirty="0">
                <a:latin typeface="Times New Roman" panose="02020603050405020304" pitchFamily="18" charset="0"/>
                <a:cs typeface="Times New Roman" panose="02020603050405020304" pitchFamily="18" charset="0"/>
              </a:rPr>
              <a:t>3) об'єднання підприємців (торгові та сільськогосподарські палати, цехові гільдії ремісників);</a:t>
            </a:r>
          </a:p>
          <a:p>
            <a:pPr marL="0" indent="0" algn="just">
              <a:lnSpc>
                <a:spcPct val="100000"/>
              </a:lnSpc>
              <a:spcBef>
                <a:spcPts val="0"/>
              </a:spcBef>
              <a:buNone/>
            </a:pPr>
            <a:r>
              <a:rPr lang="uk-UA" sz="1900" b="0" dirty="0">
                <a:latin typeface="Times New Roman" panose="02020603050405020304" pitchFamily="18" charset="0"/>
                <a:cs typeface="Times New Roman" panose="02020603050405020304" pitchFamily="18" charset="0"/>
              </a:rPr>
              <a:t>4) органи, що здійснюють втручання в приватнопідприємницьку діяльність (Національна </a:t>
            </a:r>
            <a:r>
              <a:rPr lang="uk-UA" sz="1900" b="0" dirty="0" err="1">
                <a:latin typeface="Times New Roman" panose="02020603050405020304" pitchFamily="18" charset="0"/>
                <a:cs typeface="Times New Roman" panose="02020603050405020304" pitchFamily="18" charset="0"/>
              </a:rPr>
              <a:t>міжпрофесійна</a:t>
            </a:r>
            <a:r>
              <a:rPr lang="uk-UA" sz="1900" b="0" dirty="0">
                <a:latin typeface="Times New Roman" panose="02020603050405020304" pitchFamily="18" charset="0"/>
                <a:cs typeface="Times New Roman" panose="02020603050405020304" pitchFamily="18" charset="0"/>
              </a:rPr>
              <a:t> служба зерна, створена для організації і впорядкування ринку зерна, Фонд організації і регулювання сільськогосподарських ринків тощо);</a:t>
            </a:r>
          </a:p>
          <a:p>
            <a:pPr marL="0" indent="0" algn="just">
              <a:lnSpc>
                <a:spcPct val="100000"/>
              </a:lnSpc>
              <a:spcBef>
                <a:spcPts val="0"/>
              </a:spcBef>
              <a:buNone/>
            </a:pPr>
            <a:r>
              <a:rPr lang="uk-UA" sz="1900" b="0" dirty="0">
                <a:latin typeface="Times New Roman" panose="02020603050405020304" pitchFamily="18" charset="0"/>
                <a:cs typeface="Times New Roman" panose="02020603050405020304" pitchFamily="18" charset="0"/>
              </a:rPr>
              <a:t>5) установи в соціальній сфері (державні лікарні, великі національні каси соціального забезпечення та ін.);</a:t>
            </a:r>
          </a:p>
          <a:p>
            <a:pPr marL="0" indent="0" algn="just">
              <a:lnSpc>
                <a:spcPct val="100000"/>
              </a:lnSpc>
              <a:spcBef>
                <a:spcPts val="0"/>
              </a:spcBef>
              <a:buNone/>
            </a:pPr>
            <a:r>
              <a:rPr lang="uk-UA" sz="1900" b="0" dirty="0">
                <a:latin typeface="Times New Roman" panose="02020603050405020304" pitchFamily="18" charset="0"/>
                <a:cs typeface="Times New Roman" panose="02020603050405020304" pitchFamily="18" charset="0"/>
              </a:rPr>
              <a:t>6) установи у сфері освіти, культури і науки (ліцеї, університети, великі ВНЗ, національні та регіональні центри університетської чи шкільної діяльності, Національний центр наукових досліджень, Французька академія тощо);</a:t>
            </a:r>
          </a:p>
          <a:p>
            <a:pPr marL="0" indent="0" algn="just">
              <a:lnSpc>
                <a:spcPct val="100000"/>
              </a:lnSpc>
              <a:spcBef>
                <a:spcPts val="0"/>
              </a:spcBef>
              <a:buNone/>
            </a:pPr>
            <a:r>
              <a:rPr lang="uk-UA" sz="1900" b="0" dirty="0">
                <a:latin typeface="Times New Roman" panose="02020603050405020304" pitchFamily="18" charset="0"/>
                <a:cs typeface="Times New Roman" panose="02020603050405020304" pitchFamily="18" charset="0"/>
              </a:rPr>
              <a:t>7) утворення місцевих об'єднань (синдикати громад, </a:t>
            </a:r>
            <a:r>
              <a:rPr lang="uk-UA" sz="1900" b="0" dirty="0" err="1">
                <a:latin typeface="Times New Roman" panose="02020603050405020304" pitchFamily="18" charset="0"/>
                <a:cs typeface="Times New Roman" panose="02020603050405020304" pitchFamily="18" charset="0"/>
              </a:rPr>
              <a:t>міждепартаментські</a:t>
            </a:r>
            <a:r>
              <a:rPr lang="uk-UA" sz="1900" b="0" dirty="0">
                <a:latin typeface="Times New Roman" panose="02020603050405020304" pitchFamily="18" charset="0"/>
                <a:cs typeface="Times New Roman" panose="02020603050405020304" pitchFamily="18" charset="0"/>
              </a:rPr>
              <a:t> об'єднання, міські округи і співтовариства, установи планування і благоустрою нових міст та регіонів і т. ін.).</a:t>
            </a:r>
            <a:endParaRPr lang="uk-UA" sz="19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7671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844" y="504081"/>
            <a:ext cx="11522075" cy="4909748"/>
          </a:xfrm>
        </p:spPr>
        <p:txBody>
          <a:bodyPr>
            <a:noAutofit/>
          </a:bodyPr>
          <a:lstStyle/>
          <a:p>
            <a:pPr algn="just"/>
            <a:r>
              <a:rPr lang="ru-RU" sz="4000" b="1" dirty="0" err="1" smtClean="0">
                <a:latin typeface="Times New Roman" panose="02020603050405020304" pitchFamily="18" charset="0"/>
                <a:cs typeface="Times New Roman" panose="02020603050405020304" pitchFamily="18" charset="0"/>
              </a:rPr>
              <a:t>Адміністративні</a:t>
            </a:r>
            <a:r>
              <a:rPr lang="ru-RU" sz="4000" b="1" dirty="0" smtClean="0">
                <a:latin typeface="Times New Roman" panose="02020603050405020304" pitchFamily="18" charset="0"/>
                <a:cs typeface="Times New Roman" panose="02020603050405020304" pitchFamily="18" charset="0"/>
              </a:rPr>
              <a:t> </a:t>
            </a:r>
            <a:r>
              <a:rPr lang="ru-RU" sz="4000" b="1" dirty="0" err="1" smtClean="0">
                <a:latin typeface="Times New Roman" panose="02020603050405020304" pitchFamily="18" charset="0"/>
                <a:cs typeface="Times New Roman" panose="02020603050405020304" pitchFamily="18" charset="0"/>
              </a:rPr>
              <a:t>послуги</a:t>
            </a:r>
            <a:r>
              <a:rPr lang="ru-RU" sz="4000" b="1" dirty="0" smtClean="0">
                <a:latin typeface="Times New Roman" panose="02020603050405020304" pitchFamily="18" charset="0"/>
                <a:cs typeface="Times New Roman" panose="02020603050405020304" pitchFamily="18" charset="0"/>
              </a:rPr>
              <a:t> у </a:t>
            </a:r>
            <a:r>
              <a:rPr lang="ru-RU" sz="4000" b="1" dirty="0" err="1" smtClean="0">
                <a:latin typeface="Times New Roman" panose="02020603050405020304" pitchFamily="18" charset="0"/>
                <a:cs typeface="Times New Roman" panose="02020603050405020304" pitchFamily="18" charset="0"/>
              </a:rPr>
              <a:t>Франції</a:t>
            </a:r>
            <a:r>
              <a:rPr lang="ru-RU" sz="4000" b="1" dirty="0" smtClean="0">
                <a:latin typeface="Times New Roman" panose="02020603050405020304" pitchFamily="18" charset="0"/>
                <a:cs typeface="Times New Roman" panose="02020603050405020304" pitchFamily="18" charset="0"/>
              </a:rPr>
              <a:t/>
            </a:r>
            <a:br>
              <a:rPr lang="ru-RU" sz="4000" b="1" dirty="0" smtClean="0">
                <a:latin typeface="Times New Roman" panose="02020603050405020304" pitchFamily="18" charset="0"/>
                <a:cs typeface="Times New Roman" panose="02020603050405020304" pitchFamily="18" charset="0"/>
              </a:rPr>
            </a:b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Статичну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категорію</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юридичних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осіб</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публічного</a:t>
            </a:r>
            <a:r>
              <a:rPr lang="ru-RU" sz="2800" dirty="0">
                <a:latin typeface="Times New Roman" panose="02020603050405020304" pitchFamily="18" charset="0"/>
                <a:cs typeface="Times New Roman" panose="02020603050405020304" pitchFamily="18" charset="0"/>
              </a:rPr>
              <a:t> права "</a:t>
            </a:r>
            <a:r>
              <a:rPr lang="ru-RU" sz="2800" dirty="0" err="1">
                <a:latin typeface="Times New Roman" panose="02020603050405020304" pitchFamily="18" charset="0"/>
                <a:cs typeface="Times New Roman" panose="02020603050405020304" pitchFamily="18" charset="0"/>
              </a:rPr>
              <a:t>пожвавлює</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зміст</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їх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діяльності</a:t>
            </a:r>
            <a:r>
              <a:rPr lang="ru-RU" sz="2800" dirty="0">
                <a:latin typeface="Times New Roman" panose="02020603050405020304" pitchFamily="18" charset="0"/>
                <a:cs typeface="Times New Roman" panose="02020603050405020304" pitchFamily="18" charset="0"/>
              </a:rPr>
              <a:t> - </a:t>
            </a:r>
            <a:r>
              <a:rPr lang="en-US" sz="2800" dirty="0">
                <a:latin typeface="Times New Roman" panose="02020603050405020304" pitchFamily="18" charset="0"/>
                <a:cs typeface="Times New Roman" panose="02020603050405020304" pitchFamily="18" charset="0"/>
              </a:rPr>
              <a:t>service public (</a:t>
            </a:r>
            <a:r>
              <a:rPr lang="ru-RU" sz="2800" dirty="0" err="1">
                <a:latin typeface="Times New Roman" panose="02020603050405020304" pitchFamily="18" charset="0"/>
                <a:cs typeface="Times New Roman" panose="02020603050405020304" pitchFamily="18" charset="0"/>
              </a:rPr>
              <a:t>публічні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служби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надання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публічних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послуг</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Власне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французьке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адміністративне</a:t>
            </a:r>
            <a:r>
              <a:rPr lang="ru-RU" sz="2800" dirty="0">
                <a:latin typeface="Times New Roman" panose="02020603050405020304" pitchFamily="18" charset="0"/>
                <a:cs typeface="Times New Roman" panose="02020603050405020304" pitchFamily="18" charset="0"/>
              </a:rPr>
              <a:t> право </a:t>
            </a:r>
            <a:r>
              <a:rPr lang="ru-RU" sz="2800" dirty="0" err="1">
                <a:latin typeface="Times New Roman" panose="02020603050405020304" pitchFamily="18" charset="0"/>
                <a:cs typeface="Times New Roman" panose="02020603050405020304" pitchFamily="18" charset="0"/>
              </a:rPr>
              <a:t>довгий</a:t>
            </a:r>
            <a:r>
              <a:rPr lang="ru-RU" sz="2800" dirty="0">
                <a:latin typeface="Times New Roman" panose="02020603050405020304" pitchFamily="18" charset="0"/>
                <a:cs typeface="Times New Roman" panose="02020603050405020304" pitchFamily="18" charset="0"/>
              </a:rPr>
              <a:t> час </a:t>
            </a:r>
            <a:r>
              <a:rPr lang="ru-RU" sz="2800" dirty="0" err="1">
                <a:latin typeface="Times New Roman" panose="02020603050405020304" pitchFamily="18" charset="0"/>
                <a:cs typeface="Times New Roman" panose="02020603050405020304" pitchFamily="18" charset="0"/>
              </a:rPr>
              <a:t>визначалося</a:t>
            </a:r>
            <a:r>
              <a:rPr lang="ru-RU" sz="2800" dirty="0">
                <a:latin typeface="Times New Roman" panose="02020603050405020304" pitchFamily="18" charset="0"/>
                <a:cs typeface="Times New Roman" panose="02020603050405020304" pitchFamily="18" charset="0"/>
              </a:rPr>
              <a:t> через </a:t>
            </a:r>
            <a:r>
              <a:rPr lang="ru-RU" sz="2800" dirty="0" err="1">
                <a:latin typeface="Times New Roman" panose="02020603050405020304" pitchFamily="18" charset="0"/>
                <a:cs typeface="Times New Roman" panose="02020603050405020304" pitchFamily="18" charset="0"/>
              </a:rPr>
              <a:t>поняття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публічних</a:t>
            </a:r>
            <a:r>
              <a:rPr lang="ru-RU" sz="2800" dirty="0">
                <a:latin typeface="Times New Roman" panose="02020603050405020304" pitchFamily="18" charset="0"/>
                <a:cs typeface="Times New Roman" panose="02020603050405020304" pitchFamily="18" charset="0"/>
              </a:rPr>
              <a:t> служб. </a:t>
            </a:r>
            <a:r>
              <a:rPr lang="ru-RU" sz="2800" dirty="0" err="1">
                <a:latin typeface="Times New Roman" panose="02020603050405020304" pitchFamily="18" charset="0"/>
                <a:cs typeface="Times New Roman" panose="02020603050405020304" pitchFamily="18" charset="0"/>
              </a:rPr>
              <a:t>Ще</a:t>
            </a:r>
            <a:r>
              <a:rPr lang="ru-RU" sz="2800" dirty="0">
                <a:latin typeface="Times New Roman" panose="02020603050405020304" pitchFamily="18" charset="0"/>
                <a:cs typeface="Times New Roman" panose="02020603050405020304" pitchFamily="18" charset="0"/>
              </a:rPr>
              <a:t> у </a:t>
            </a:r>
            <a:r>
              <a:rPr lang="en-US" sz="2800" dirty="0">
                <a:latin typeface="Times New Roman" panose="02020603050405020304" pitchFamily="18" charset="0"/>
                <a:cs typeface="Times New Roman" panose="02020603050405020304" pitchFamily="18" charset="0"/>
              </a:rPr>
              <a:t>XIX </a:t>
            </a:r>
            <a:r>
              <a:rPr lang="ru-RU" sz="2800" dirty="0">
                <a:latin typeface="Times New Roman" panose="02020603050405020304" pitchFamily="18" charset="0"/>
                <a:cs typeface="Times New Roman" panose="02020603050405020304" pitchFamily="18" charset="0"/>
              </a:rPr>
              <a:t>ст. головне </a:t>
            </a:r>
            <a:r>
              <a:rPr lang="ru-RU" sz="2800" dirty="0" err="1">
                <a:latin typeface="Times New Roman" panose="02020603050405020304" pitchFamily="18" charset="0"/>
                <a:cs typeface="Times New Roman" panose="02020603050405020304" pitchFamily="18" charset="0"/>
              </a:rPr>
              <a:t>поняття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публічної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влади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поступилося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своїм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місцем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публічній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службі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або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точніше</a:t>
            </a:r>
            <a:r>
              <a:rPr lang="ru-RU" sz="2800" dirty="0">
                <a:latin typeface="Times New Roman" panose="02020603050405020304" pitchFamily="18" charset="0"/>
                <a:cs typeface="Times New Roman" panose="02020603050405020304" pitchFamily="18" charset="0"/>
              </a:rPr>
              <a:t> - </a:t>
            </a:r>
            <a:r>
              <a:rPr lang="ru-RU" sz="2800" dirty="0" err="1">
                <a:latin typeface="Times New Roman" panose="02020603050405020304" pitchFamily="18" charset="0"/>
                <a:cs typeface="Times New Roman" panose="02020603050405020304" pitchFamily="18" charset="0"/>
              </a:rPr>
              <a:t>воно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з'явилося</a:t>
            </a:r>
            <a:r>
              <a:rPr lang="ru-RU" sz="2800" dirty="0">
                <a:latin typeface="Times New Roman" panose="02020603050405020304" pitchFamily="18" charset="0"/>
                <a:cs typeface="Times New Roman" panose="02020603050405020304" pitchFamily="18" charset="0"/>
              </a:rPr>
              <a:t> в </a:t>
            </a:r>
            <a:r>
              <a:rPr lang="ru-RU" sz="2800" dirty="0" err="1">
                <a:latin typeface="Times New Roman" panose="02020603050405020304" pitchFamily="18" charset="0"/>
                <a:cs typeface="Times New Roman" panose="02020603050405020304" pitchFamily="18" charset="0"/>
              </a:rPr>
              <a:t>постанові</a:t>
            </a:r>
            <a:r>
              <a:rPr lang="ru-RU"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Blanco </a:t>
            </a:r>
            <a:r>
              <a:rPr lang="ru-RU" sz="2800" dirty="0">
                <a:latin typeface="Times New Roman" panose="02020603050405020304" pitchFamily="18" charset="0"/>
                <a:cs typeface="Times New Roman" panose="02020603050405020304" pitchFamily="18" charset="0"/>
              </a:rPr>
              <a:t>Трибуналу з </a:t>
            </a:r>
            <a:r>
              <a:rPr lang="ru-RU" sz="2800" dirty="0" err="1">
                <a:latin typeface="Times New Roman" panose="02020603050405020304" pitchFamily="18" charset="0"/>
                <a:cs typeface="Times New Roman" panose="02020603050405020304" pitchFamily="18" charset="0"/>
              </a:rPr>
              <a:t>конфліктів</a:t>
            </a:r>
            <a:r>
              <a:rPr lang="ru-RU" sz="2800" dirty="0">
                <a:latin typeface="Times New Roman" panose="02020603050405020304" pitchFamily="18" charset="0"/>
                <a:cs typeface="Times New Roman" panose="02020603050405020304" pitchFamily="18" charset="0"/>
              </a:rPr>
              <a:t> 1873 р. </a:t>
            </a:r>
            <a:r>
              <a:rPr lang="ru-RU" sz="2800" dirty="0" err="1">
                <a:latin typeface="Times New Roman" panose="02020603050405020304" pitchFamily="18" charset="0"/>
                <a:cs typeface="Times New Roman" panose="02020603050405020304" pitchFamily="18" charset="0"/>
              </a:rPr>
              <a:t>Концепція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публічних</a:t>
            </a:r>
            <a:r>
              <a:rPr lang="ru-RU" sz="2800" dirty="0">
                <a:latin typeface="Times New Roman" panose="02020603050405020304" pitchFamily="18" charset="0"/>
                <a:cs typeface="Times New Roman" panose="02020603050405020304" pitchFamily="18" charset="0"/>
              </a:rPr>
              <a:t> служб </a:t>
            </a:r>
            <a:r>
              <a:rPr lang="ru-RU" sz="2800" dirty="0" err="1">
                <a:latin typeface="Times New Roman" panose="02020603050405020304" pitchFamily="18" charset="0"/>
                <a:cs typeface="Times New Roman" panose="02020603050405020304" pitchFamily="18" charset="0"/>
              </a:rPr>
              <a:t>базується</a:t>
            </a:r>
            <a:r>
              <a:rPr lang="ru-RU" sz="2800" dirty="0">
                <a:latin typeface="Times New Roman" panose="02020603050405020304" pitchFamily="18" charset="0"/>
                <a:cs typeface="Times New Roman" panose="02020603050405020304" pitchFamily="18" charset="0"/>
              </a:rPr>
              <a:t> на </a:t>
            </a:r>
            <a:r>
              <a:rPr lang="ru-RU" sz="2800" dirty="0" err="1">
                <a:latin typeface="Times New Roman" panose="02020603050405020304" pitchFamily="18" charset="0"/>
                <a:cs typeface="Times New Roman" panose="02020603050405020304" pitchFamily="18" charset="0"/>
              </a:rPr>
              <a:t>виникненні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держави</a:t>
            </a:r>
            <a:r>
              <a:rPr lang="ru-RU" sz="2800" dirty="0">
                <a:latin typeface="Times New Roman" panose="02020603050405020304" pitchFamily="18" charset="0"/>
                <a:cs typeface="Times New Roman" panose="02020603050405020304" pitchFamily="18" charset="0"/>
              </a:rPr>
              <a:t> з </a:t>
            </a:r>
            <a:r>
              <a:rPr lang="ru-RU" sz="2800" dirty="0" err="1">
                <a:latin typeface="Times New Roman" panose="02020603050405020304" pitchFamily="18" charset="0"/>
                <a:cs typeface="Times New Roman" panose="02020603050405020304" pitchFamily="18" charset="0"/>
              </a:rPr>
              <a:t>суспільного</a:t>
            </a:r>
            <a:r>
              <a:rPr lang="ru-RU" sz="2800" dirty="0">
                <a:latin typeface="Times New Roman" panose="02020603050405020304" pitchFamily="18" charset="0"/>
                <a:cs typeface="Times New Roman" panose="02020603050405020304" pitchFamily="18" charset="0"/>
              </a:rPr>
              <a:t> договору. </a:t>
            </a:r>
            <a:r>
              <a:rPr lang="ru-RU" sz="2800" dirty="0" err="1">
                <a:latin typeface="Times New Roman" panose="02020603050405020304" pitchFamily="18" charset="0"/>
                <a:cs typeface="Times New Roman" panose="02020603050405020304" pitchFamily="18" charset="0"/>
              </a:rPr>
              <a:t>Така</a:t>
            </a:r>
            <a:r>
              <a:rPr lang="ru-RU" sz="2800" dirty="0">
                <a:latin typeface="Times New Roman" panose="02020603050405020304" pitchFamily="18" charset="0"/>
                <a:cs typeface="Times New Roman" panose="02020603050405020304" pitchFamily="18" charset="0"/>
              </a:rPr>
              <a:t> держава </a:t>
            </a:r>
            <a:r>
              <a:rPr lang="ru-RU" sz="2800" dirty="0" err="1">
                <a:latin typeface="Times New Roman" panose="02020603050405020304" pitchFamily="18" charset="0"/>
                <a:cs typeface="Times New Roman" panose="02020603050405020304" pitchFamily="18" charset="0"/>
              </a:rPr>
              <a:t>легалізувалася</a:t>
            </a:r>
            <a:r>
              <a:rPr lang="ru-RU" sz="2800" dirty="0">
                <a:latin typeface="Times New Roman" panose="02020603050405020304" pitchFamily="18" charset="0"/>
                <a:cs typeface="Times New Roman" panose="02020603050405020304" pitchFamily="18" charset="0"/>
              </a:rPr>
              <a:t> через свою </a:t>
            </a:r>
            <a:r>
              <a:rPr lang="ru-RU" sz="2800" dirty="0" err="1">
                <a:latin typeface="Times New Roman" panose="02020603050405020304" pitchFamily="18" charset="0"/>
                <a:cs typeface="Times New Roman" panose="02020603050405020304" pitchFamily="18" charset="0"/>
              </a:rPr>
              <a:t>діяльність</a:t>
            </a:r>
            <a:r>
              <a:rPr lang="ru-RU" sz="2800" dirty="0">
                <a:latin typeface="Times New Roman" panose="02020603050405020304" pitchFamily="18" charset="0"/>
                <a:cs typeface="Times New Roman" panose="02020603050405020304" pitchFamily="18" charset="0"/>
              </a:rPr>
              <a:t> - </a:t>
            </a:r>
            <a:r>
              <a:rPr lang="ru-RU" sz="2800" dirty="0" err="1">
                <a:latin typeface="Times New Roman" panose="02020603050405020304" pitchFamily="18" charset="0"/>
                <a:cs typeface="Times New Roman" panose="02020603050405020304" pitchFamily="18" charset="0"/>
              </a:rPr>
              <a:t>діяльність</a:t>
            </a:r>
            <a:r>
              <a:rPr lang="ru-RU" sz="2800" dirty="0">
                <a:latin typeface="Times New Roman" panose="02020603050405020304" pitchFamily="18" charset="0"/>
                <a:cs typeface="Times New Roman" panose="02020603050405020304" pitchFamily="18" charset="0"/>
              </a:rPr>
              <a:t> з </a:t>
            </a:r>
            <a:r>
              <a:rPr lang="ru-RU" sz="2800" dirty="0" err="1">
                <a:latin typeface="Times New Roman" panose="02020603050405020304" pitchFamily="18" charset="0"/>
                <a:cs typeface="Times New Roman" panose="02020603050405020304" pitchFamily="18" charset="0"/>
              </a:rPr>
              <a:t>надання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публічних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послуг</a:t>
            </a:r>
            <a:r>
              <a:rPr lang="ru-RU" sz="2800" dirty="0">
                <a:latin typeface="Times New Roman" panose="02020603050405020304" pitchFamily="18" charset="0"/>
                <a:cs typeface="Times New Roman" panose="02020603050405020304" pitchFamily="18" charset="0"/>
              </a:rPr>
              <a:t>. </a:t>
            </a:r>
            <a:endParaRPr lang="uk-UA"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4477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77372"/>
            <a:ext cx="11110589" cy="5196112"/>
          </a:xfrm>
        </p:spPr>
        <p:txBody>
          <a:bodyPr/>
          <a:lstStyle/>
          <a:p>
            <a:pPr marL="0" indent="0" algn="just">
              <a:lnSpc>
                <a:spcPct val="100000"/>
              </a:lnSpc>
              <a:spcBef>
                <a:spcPts val="0"/>
              </a:spcBef>
              <a:buNone/>
            </a:pPr>
            <a:r>
              <a:rPr lang="uk-UA" sz="2400" b="0" dirty="0">
                <a:latin typeface="Times New Roman" panose="02020603050405020304" pitchFamily="18" charset="0"/>
                <a:cs typeface="Times New Roman" panose="02020603050405020304" pitchFamily="18" charset="0"/>
              </a:rPr>
              <a:t>Важливо зрозуміти, що </a:t>
            </a:r>
            <a:r>
              <a:rPr lang="uk-UA" sz="2400" dirty="0">
                <a:latin typeface="Times New Roman" panose="02020603050405020304" pitchFamily="18" charset="0"/>
                <a:cs typeface="Times New Roman" panose="02020603050405020304" pitchFamily="18" charset="0"/>
              </a:rPr>
              <a:t>публічна служба </a:t>
            </a:r>
            <a:r>
              <a:rPr lang="uk-UA" sz="2400" b="0" dirty="0" smtClean="0">
                <a:latin typeface="Times New Roman" panose="02020603050405020304" pitchFamily="18" charset="0"/>
                <a:cs typeface="Times New Roman" panose="02020603050405020304" pitchFamily="18" charset="0"/>
              </a:rPr>
              <a:t>- </a:t>
            </a:r>
            <a:r>
              <a:rPr lang="uk-UA" sz="2400" b="0" dirty="0">
                <a:latin typeface="Times New Roman" panose="02020603050405020304" pitchFamily="18" charset="0"/>
                <a:cs typeface="Times New Roman" panose="02020603050405020304" pitchFamily="18" charset="0"/>
              </a:rPr>
              <a:t>це не орган або організація, а діяльність, яка викликана загальним інтересом. Саме поняття загального інтересу теж важко визначити, воно залежить від часу і обставин. Наприклад, у 1966 р. Державна рада Франції визнала, що будівництво муніципального казино відповідає загальному інтересу, оскільки забезпечить розвиток туризму. Крім того, загальний інтерес задовольняють не лише публічні служби, а й приватні компанії, наприклад гаражні кооперативи.</a:t>
            </a:r>
          </a:p>
          <a:p>
            <a:pPr marL="0" indent="0" algn="just">
              <a:lnSpc>
                <a:spcPct val="100000"/>
              </a:lnSpc>
              <a:spcBef>
                <a:spcPts val="0"/>
              </a:spcBef>
              <a:buNone/>
            </a:pPr>
            <a:r>
              <a:rPr lang="uk-UA" sz="2400" b="0" dirty="0">
                <a:latin typeface="Times New Roman" panose="02020603050405020304" pitchFamily="18" charset="0"/>
                <a:cs typeface="Times New Roman" panose="02020603050405020304" pitchFamily="18" charset="0"/>
              </a:rPr>
              <a:t>Як писав </a:t>
            </a:r>
            <a:r>
              <a:rPr lang="uk-UA" sz="2400" dirty="0">
                <a:latin typeface="Times New Roman" panose="02020603050405020304" pitchFamily="18" charset="0"/>
                <a:cs typeface="Times New Roman" panose="02020603050405020304" pitchFamily="18" charset="0"/>
              </a:rPr>
              <a:t>Луї Ролан</a:t>
            </a:r>
            <a:r>
              <a:rPr lang="uk-UA" sz="2400" b="0" dirty="0">
                <a:latin typeface="Times New Roman" panose="02020603050405020304" pitchFamily="18" charset="0"/>
                <a:cs typeface="Times New Roman" panose="02020603050405020304" pitchFamily="18" charset="0"/>
              </a:rPr>
              <a:t>, з чиїм ім'ям пов'язана класична школа публічних служб університету Бордо, у </a:t>
            </a:r>
            <a:r>
              <a:rPr lang="uk-UA" sz="2400" dirty="0">
                <a:latin typeface="Times New Roman" panose="02020603050405020304" pitchFamily="18" charset="0"/>
                <a:cs typeface="Times New Roman" panose="02020603050405020304" pitchFamily="18" charset="0"/>
              </a:rPr>
              <a:t>визначенні публічних служб </a:t>
            </a:r>
            <a:r>
              <a:rPr lang="uk-UA" sz="2400" b="0" dirty="0">
                <a:latin typeface="Times New Roman" panose="02020603050405020304" pitchFamily="18" charset="0"/>
                <a:cs typeface="Times New Roman" panose="02020603050405020304" pitchFamily="18" charset="0"/>
              </a:rPr>
              <a:t>закладені </a:t>
            </a:r>
            <a:r>
              <a:rPr lang="uk-UA" sz="2400" dirty="0">
                <a:latin typeface="Times New Roman" panose="02020603050405020304" pitchFamily="18" charset="0"/>
                <a:cs typeface="Times New Roman" panose="02020603050405020304" pitchFamily="18" charset="0"/>
              </a:rPr>
              <a:t>три досить прості ідеї</a:t>
            </a:r>
            <a:r>
              <a:rPr lang="uk-UA" sz="2400" b="0" dirty="0">
                <a:latin typeface="Times New Roman" panose="02020603050405020304" pitchFamily="18" charset="0"/>
                <a:cs typeface="Times New Roman" panose="02020603050405020304" pitchFamily="18" charset="0"/>
              </a:rPr>
              <a:t>. Перша - ідея підприємства: кожна публічна служба має свій персонал, майно, використовує юридичні процедури і техніку для досягнення певного результату. Друга - ідея задоволення колективних потреб. Третя - ідея залежності від уряду (адміністрації), що здійснює керівництво службою тією чи іншою мірою.</a:t>
            </a:r>
          </a:p>
        </p:txBody>
      </p:sp>
    </p:spTree>
    <p:extLst>
      <p:ext uri="{BB962C8B-B14F-4D97-AF65-F5344CB8AC3E}">
        <p14:creationId xmlns:p14="http://schemas.microsoft.com/office/powerpoint/2010/main" val="3996438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77372"/>
            <a:ext cx="11110589" cy="5196112"/>
          </a:xfrm>
        </p:spPr>
        <p:txBody>
          <a:bodyPr/>
          <a:lstStyle/>
          <a:p>
            <a:pPr marL="0" indent="0" algn="just">
              <a:lnSpc>
                <a:spcPct val="100000"/>
              </a:lnSpc>
              <a:spcBef>
                <a:spcPts val="0"/>
              </a:spcBef>
              <a:buNone/>
            </a:pPr>
            <a:r>
              <a:rPr lang="uk-UA" sz="2400" dirty="0">
                <a:latin typeface="Times New Roman" panose="02020603050405020304" pitchFamily="18" charset="0"/>
                <a:cs typeface="Times New Roman" panose="02020603050405020304" pitchFamily="18" charset="0"/>
              </a:rPr>
              <a:t>Публічні служби </a:t>
            </a:r>
            <a:r>
              <a:rPr lang="uk-UA" sz="2400" b="0" dirty="0">
                <a:latin typeface="Times New Roman" panose="02020603050405020304" pitchFamily="18" charset="0"/>
                <a:cs typeface="Times New Roman" panose="02020603050405020304" pitchFamily="18" charset="0"/>
              </a:rPr>
              <a:t>- це "обов'язкова" діяльність держави, як на національному, так і на локальному рівні: матеріальна (юстиція, пошта, телефон, вода, газ, електрика, прибирання сміття, дитячі сади), фінансова (субвенції, кредити, соціальна допомога, стипендії), культурна (публічна освіта). Вони можуть бути як традиційними для держави, які забезпечують її суверенітет (правосуддя, поліція, оборона, податки, грошова справа, закордонні справи), так і соціально-культурними (освіта, охорона здоров'я</a:t>
            </a:r>
            <a:r>
              <a:rPr lang="uk-UA" sz="24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uk-UA" sz="9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uk-UA" sz="2400" b="0" dirty="0">
                <a:latin typeface="Times New Roman" panose="02020603050405020304" pitchFamily="18" charset="0"/>
                <a:cs typeface="Times New Roman" panose="02020603050405020304" pitchFamily="18" charset="0"/>
              </a:rPr>
              <a:t>Спочатку вважалося, що </a:t>
            </a:r>
            <a:r>
              <a:rPr lang="uk-UA" sz="2400" dirty="0">
                <a:latin typeface="Times New Roman" panose="02020603050405020304" pitchFamily="18" charset="0"/>
                <a:cs typeface="Times New Roman" panose="02020603050405020304" pitchFamily="18" charset="0"/>
              </a:rPr>
              <a:t>публічні служби несумісні з комерційною діяльністю </a:t>
            </a:r>
            <a:r>
              <a:rPr lang="uk-UA" sz="2400" b="0" dirty="0">
                <a:latin typeface="Times New Roman" panose="02020603050405020304" pitchFamily="18" charset="0"/>
                <a:cs typeface="Times New Roman" panose="02020603050405020304" pitchFamily="18" charset="0"/>
              </a:rPr>
              <a:t>- якщо від експлуатації платних муніципальних </a:t>
            </a:r>
            <a:r>
              <a:rPr lang="uk-UA" sz="2400" b="0" dirty="0" err="1">
                <a:latin typeface="Times New Roman" panose="02020603050405020304" pitchFamily="18" charset="0"/>
                <a:cs typeface="Times New Roman" panose="02020603050405020304" pitchFamily="18" charset="0"/>
              </a:rPr>
              <a:t>паркомісць</a:t>
            </a:r>
            <a:r>
              <a:rPr lang="uk-UA" sz="2400" b="0" dirty="0">
                <a:latin typeface="Times New Roman" panose="02020603050405020304" pitchFamily="18" charset="0"/>
                <a:cs typeface="Times New Roman" panose="02020603050405020304" pitchFamily="18" charset="0"/>
              </a:rPr>
              <a:t> є прибуток, то це комерційна діяльність, а не публічна служба. Проте з роками антагонізм публічних служб та комерційної діяльності пройшов, що зрештою виразилося у визнанні можливості для комерційної організації надавати публічні послуги. </a:t>
            </a:r>
          </a:p>
        </p:txBody>
      </p:sp>
    </p:spTree>
    <p:extLst>
      <p:ext uri="{BB962C8B-B14F-4D97-AF65-F5344CB8AC3E}">
        <p14:creationId xmlns:p14="http://schemas.microsoft.com/office/powerpoint/2010/main" val="1742702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77372"/>
            <a:ext cx="11110589" cy="5196112"/>
          </a:xfrm>
        </p:spPr>
        <p:txBody>
          <a:bodyPr/>
          <a:lstStyle/>
          <a:p>
            <a:pPr marL="0" indent="0" algn="just">
              <a:lnSpc>
                <a:spcPct val="100000"/>
              </a:lnSpc>
              <a:spcBef>
                <a:spcPts val="0"/>
              </a:spcBef>
              <a:buNone/>
            </a:pPr>
            <a:r>
              <a:rPr lang="uk-UA" sz="2400" b="0" dirty="0">
                <a:latin typeface="Times New Roman" panose="02020603050405020304" pitchFamily="18" charset="0"/>
                <a:cs typeface="Times New Roman" panose="02020603050405020304" pitchFamily="18" charset="0"/>
              </a:rPr>
              <a:t>Класичний розподіл публічних служб на </a:t>
            </a:r>
            <a:r>
              <a:rPr lang="uk-UA" sz="2400" dirty="0">
                <a:latin typeface="Times New Roman" panose="02020603050405020304" pitchFamily="18" charset="0"/>
                <a:cs typeface="Times New Roman" panose="02020603050405020304" pitchFamily="18" charset="0"/>
              </a:rPr>
              <a:t>адміністративні</a:t>
            </a:r>
            <a:r>
              <a:rPr lang="uk-UA" sz="2400" b="0" dirty="0">
                <a:latin typeface="Times New Roman" panose="02020603050405020304" pitchFamily="18" charset="0"/>
                <a:cs typeface="Times New Roman" panose="02020603050405020304" pitchFamily="18" charset="0"/>
              </a:rPr>
              <a:t> та </a:t>
            </a:r>
            <a:r>
              <a:rPr lang="uk-UA" sz="2400" dirty="0">
                <a:latin typeface="Times New Roman" panose="02020603050405020304" pitchFamily="18" charset="0"/>
                <a:cs typeface="Times New Roman" panose="02020603050405020304" pitchFamily="18" charset="0"/>
              </a:rPr>
              <a:t>комерційні</a:t>
            </a:r>
            <a:r>
              <a:rPr lang="uk-UA" sz="2400" b="0" dirty="0">
                <a:latin typeface="Times New Roman" panose="02020603050405020304" pitchFamily="18" charset="0"/>
                <a:cs typeface="Times New Roman" panose="02020603050405020304" pitchFamily="18" charset="0"/>
              </a:rPr>
              <a:t> постійно доповнюється. Класичні публічні служби створюються законодавчою владою, а конституційні - створюються з питань, що передбачені Конституцією. Згідно з </a:t>
            </a:r>
            <a:r>
              <a:rPr lang="uk-UA" sz="2400" b="0" dirty="0" err="1">
                <a:latin typeface="Times New Roman" panose="02020603050405020304" pitchFamily="18" charset="0"/>
                <a:cs typeface="Times New Roman" panose="02020603050405020304" pitchFamily="18" charset="0"/>
              </a:rPr>
              <a:t>абз</a:t>
            </a:r>
            <a:r>
              <a:rPr lang="uk-UA" sz="2400" b="0" dirty="0">
                <a:latin typeface="Times New Roman" panose="02020603050405020304" pitchFamily="18" charset="0"/>
                <a:cs typeface="Times New Roman" panose="02020603050405020304" pitchFamily="18" charset="0"/>
              </a:rPr>
              <a:t>. 9 Преамбули Конституції від 27 жовтня 1946 р. (це частина діючої французької Конституції) - будь-яке майно, будь-яке підприємство, експлуатація якого має або набуває характеру національної публічної служби або фактичної монополії, має бути власністю суспільства. Практичне значення категорії конституційних публічних служб полягає в тому, що вони не можуть бути передані в приватний сектор. Деякі з них згадані безпосередньо в тексті Конституції (публічна освіта), інші ж конституційні, виходячи з їх статусу: армія, суд, державні фінанси.</a:t>
            </a:r>
          </a:p>
        </p:txBody>
      </p:sp>
    </p:spTree>
    <p:extLst>
      <p:ext uri="{BB962C8B-B14F-4D97-AF65-F5344CB8AC3E}">
        <p14:creationId xmlns:p14="http://schemas.microsoft.com/office/powerpoint/2010/main" val="2903752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77372"/>
            <a:ext cx="11110589" cy="5196112"/>
          </a:xfrm>
        </p:spPr>
        <p:txBody>
          <a:bodyPr/>
          <a:lstStyle/>
          <a:p>
            <a:pPr marL="0" indent="0" algn="just">
              <a:lnSpc>
                <a:spcPct val="100000"/>
              </a:lnSpc>
              <a:spcBef>
                <a:spcPts val="0"/>
              </a:spcBef>
              <a:buNone/>
            </a:pPr>
            <a:r>
              <a:rPr lang="uk-UA" sz="2400" b="0" i="1" dirty="0">
                <a:latin typeface="Times New Roman" panose="02020603050405020304" pitchFamily="18" charset="0"/>
                <a:cs typeface="Times New Roman" panose="02020603050405020304" pitchFamily="18" charset="0"/>
              </a:rPr>
              <a:t>Публічні служби функціонують відповідно до певних принципів</a:t>
            </a:r>
            <a:r>
              <a:rPr lang="uk-UA" sz="2400" b="0" dirty="0">
                <a:latin typeface="Times New Roman" panose="02020603050405020304" pitchFamily="18" charset="0"/>
                <a:cs typeface="Times New Roman" panose="02020603050405020304" pitchFamily="18" charset="0"/>
              </a:rPr>
              <a:t>. У класичній концепції їх три. </a:t>
            </a:r>
            <a:r>
              <a:rPr lang="uk-UA" sz="2400" dirty="0">
                <a:latin typeface="Times New Roman" panose="02020603050405020304" pitchFamily="18" charset="0"/>
                <a:cs typeface="Times New Roman" panose="02020603050405020304" pitchFamily="18" charset="0"/>
              </a:rPr>
              <a:t>Перший принцип - безперервність</a:t>
            </a:r>
            <a:r>
              <a:rPr lang="uk-UA" sz="2400" b="0" dirty="0">
                <a:latin typeface="Times New Roman" panose="02020603050405020304" pitchFamily="18" charset="0"/>
                <a:cs typeface="Times New Roman" panose="02020603050405020304" pitchFamily="18" charset="0"/>
              </a:rPr>
              <a:t>. Він означає, що публічні служби не можуть призупиняти свою роботу. В зв'язку з цим не затихають дебати навколо права на страйк, що має у Франції усеосяжний конституційний характер - страйкувати можуть всі (державні службовці, </a:t>
            </a:r>
            <a:r>
              <a:rPr lang="uk-UA" sz="2400" b="0" dirty="0" err="1">
                <a:latin typeface="Times New Roman" panose="02020603050405020304" pitchFamily="18" charset="0"/>
                <a:cs typeface="Times New Roman" panose="02020603050405020304" pitchFamily="18" charset="0"/>
              </a:rPr>
              <a:t>авіаслужби</a:t>
            </a:r>
            <a:r>
              <a:rPr lang="uk-UA" sz="2400" b="0" dirty="0">
                <a:latin typeface="Times New Roman" panose="02020603050405020304" pitchFamily="18" charset="0"/>
                <a:cs typeface="Times New Roman" panose="02020603050405020304" pitchFamily="18" charset="0"/>
              </a:rPr>
              <a:t>, залізниці). </a:t>
            </a:r>
            <a:r>
              <a:rPr lang="uk-UA" sz="2400" dirty="0">
                <a:latin typeface="Times New Roman" panose="02020603050405020304" pitchFamily="18" charset="0"/>
                <a:cs typeface="Times New Roman" panose="02020603050405020304" pitchFamily="18" charset="0"/>
              </a:rPr>
              <a:t>Другий - рівність</a:t>
            </a:r>
            <a:r>
              <a:rPr lang="uk-UA" sz="2400" b="0" dirty="0">
                <a:latin typeface="Times New Roman" panose="02020603050405020304" pitchFamily="18" charset="0"/>
                <a:cs typeface="Times New Roman" panose="02020603050405020304" pitchFamily="18" charset="0"/>
              </a:rPr>
              <a:t>. Рівність тут двоякої властивості - рівність усіх громадян перед публічними службами (доповнюється нейтральністю публічних служб) та рівність громадян у доступі до публічних служб. Часто рівність доповнюється безоплатністю послуг адміністративних публічних служб або цінами, що "вирівнюються", на послуги публічних служб комерційного характеру. </a:t>
            </a:r>
            <a:r>
              <a:rPr lang="uk-UA" sz="2400" dirty="0">
                <a:latin typeface="Times New Roman" panose="02020603050405020304" pitchFamily="18" charset="0"/>
                <a:cs typeface="Times New Roman" panose="02020603050405020304" pitchFamily="18" charset="0"/>
              </a:rPr>
              <a:t>Третій принцип - </a:t>
            </a:r>
            <a:r>
              <a:rPr lang="uk-UA" sz="2400" dirty="0" err="1">
                <a:latin typeface="Times New Roman" panose="02020603050405020304" pitchFamily="18" charset="0"/>
                <a:cs typeface="Times New Roman" panose="02020603050405020304" pitchFamily="18" charset="0"/>
              </a:rPr>
              <a:t>мутабельність</a:t>
            </a:r>
            <a:r>
              <a:rPr lang="uk-UA" sz="2400" b="0" dirty="0">
                <a:latin typeface="Times New Roman" panose="02020603050405020304" pitchFamily="18" charset="0"/>
                <a:cs typeface="Times New Roman" panose="02020603050405020304" pitchFamily="18" charset="0"/>
              </a:rPr>
              <a:t> (здатність до змін, адаптації) - це обов'язок адміністрації пристосовувати публічні служби до умов, що змінюються.</a:t>
            </a:r>
          </a:p>
        </p:txBody>
      </p:sp>
    </p:spTree>
    <p:extLst>
      <p:ext uri="{BB962C8B-B14F-4D97-AF65-F5344CB8AC3E}">
        <p14:creationId xmlns:p14="http://schemas.microsoft.com/office/powerpoint/2010/main" val="2549840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77372"/>
            <a:ext cx="11110589" cy="5196112"/>
          </a:xfrm>
        </p:spPr>
        <p:txBody>
          <a:bodyPr/>
          <a:lstStyle/>
          <a:p>
            <a:pPr marL="0" indent="0" algn="just">
              <a:lnSpc>
                <a:spcPct val="100000"/>
              </a:lnSpc>
              <a:spcBef>
                <a:spcPts val="0"/>
              </a:spcBef>
              <a:buNone/>
            </a:pPr>
            <a:r>
              <a:rPr lang="uk-UA" sz="2400" dirty="0" smtClean="0">
                <a:latin typeface="Times New Roman" panose="02020603050405020304" pitchFamily="18" charset="0"/>
                <a:cs typeface="Times New Roman" panose="02020603050405020304" pitchFamily="18" charset="0"/>
              </a:rPr>
              <a:t>Публічно-приватне </a:t>
            </a:r>
            <a:r>
              <a:rPr lang="uk-UA" sz="2400" dirty="0">
                <a:latin typeface="Times New Roman" panose="02020603050405020304" pitchFamily="18" charset="0"/>
                <a:cs typeface="Times New Roman" panose="02020603050405020304" pitchFamily="18" charset="0"/>
              </a:rPr>
              <a:t>партнерство </a:t>
            </a:r>
            <a:r>
              <a:rPr lang="uk-UA" sz="2400" b="0" dirty="0">
                <a:latin typeface="Times New Roman" panose="02020603050405020304" pitchFamily="18" charset="0"/>
                <a:cs typeface="Times New Roman" panose="02020603050405020304" pitchFamily="18" charset="0"/>
              </a:rPr>
              <a:t>- це залучення приватних інвестицій до виконання публічних завдань, що дозволяє і приватному сектору мінімізувати ризики. Публічно-приватне партнерство може полягати в укладенні договору концесії, яким функціонування тієї або іншої публічної служби делегується приватній особі (концесія у Франції - адміністративний договір з публічно-правовим регулюванням). Історично концесія використовувалася для будівництва каналів, залізниць, постачань газу. Сутність її в тому, що приватна особа здійснює управління публічною службою на свій ризик, і винагороду отримує від користувача. За допомогою концесії був побудований тунель під протокою Ла-Манш, що з'єднав Францію і Великобританію, нова гілка наземного метро в Парижі.</a:t>
            </a:r>
          </a:p>
        </p:txBody>
      </p:sp>
    </p:spTree>
    <p:extLst>
      <p:ext uri="{BB962C8B-B14F-4D97-AF65-F5344CB8AC3E}">
        <p14:creationId xmlns:p14="http://schemas.microsoft.com/office/powerpoint/2010/main" val="3761119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77372"/>
            <a:ext cx="11110589" cy="5196112"/>
          </a:xfrm>
        </p:spPr>
        <p:txBody>
          <a:bodyPr/>
          <a:lstStyle/>
          <a:p>
            <a:pPr marL="0" indent="0" algn="just">
              <a:lnSpc>
                <a:spcPct val="100000"/>
              </a:lnSpc>
              <a:spcBef>
                <a:spcPts val="0"/>
              </a:spcBef>
              <a:buNone/>
            </a:pPr>
            <a:r>
              <a:rPr lang="uk-UA" sz="2800" b="0" dirty="0">
                <a:latin typeface="Times New Roman" panose="02020603050405020304" pitchFamily="18" charset="0"/>
                <a:cs typeface="Times New Roman" panose="02020603050405020304" pitchFamily="18" charset="0"/>
              </a:rPr>
              <a:t>Із забезпеченням діяльності з надання публічних послуг пов'язані також </a:t>
            </a:r>
            <a:r>
              <a:rPr lang="uk-UA" sz="2800" dirty="0">
                <a:latin typeface="Times New Roman" panose="02020603050405020304" pitchFamily="18" charset="0"/>
                <a:cs typeface="Times New Roman" panose="02020603050405020304" pitchFamily="18" charset="0"/>
              </a:rPr>
              <a:t>публічні постачання (закупівлі) </a:t>
            </a:r>
            <a:r>
              <a:rPr lang="uk-UA" sz="2800" b="0" dirty="0">
                <a:latin typeface="Times New Roman" panose="02020603050405020304" pitchFamily="18" charset="0"/>
                <a:cs typeface="Times New Roman" panose="02020603050405020304" pitchFamily="18" charset="0"/>
              </a:rPr>
              <a:t>- відшкодувальні адміністративні контракти з постачання, надання послуги і виконання робіт, що укладаються з метою задоволення потреб між юридичними особами публічного права і публічними або приватними особами. Норми, що регулюють умови таких постачань, забезпечення гласності й прозорості у відборі претендентів, порядок укладення і виконання контрактів, містяться в Кодексі публічних постачань (2001 р.).</a:t>
            </a:r>
          </a:p>
        </p:txBody>
      </p:sp>
    </p:spTree>
    <p:extLst>
      <p:ext uri="{BB962C8B-B14F-4D97-AF65-F5344CB8AC3E}">
        <p14:creationId xmlns:p14="http://schemas.microsoft.com/office/powerpoint/2010/main" val="3748529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77372"/>
            <a:ext cx="11110589" cy="5196112"/>
          </a:xfrm>
        </p:spPr>
        <p:txBody>
          <a:bodyPr/>
          <a:lstStyle/>
          <a:p>
            <a:pPr marL="0" indent="0" algn="just">
              <a:lnSpc>
                <a:spcPct val="100000"/>
              </a:lnSpc>
              <a:spcBef>
                <a:spcPts val="0"/>
              </a:spcBef>
              <a:buNone/>
            </a:pPr>
            <a:r>
              <a:rPr lang="uk-UA" sz="2800" i="1" dirty="0" smtClean="0">
                <a:latin typeface="Times New Roman" panose="02020603050405020304" pitchFamily="18" charset="0"/>
                <a:cs typeface="Times New Roman" panose="02020603050405020304" pitchFamily="18" charset="0"/>
              </a:rPr>
              <a:t>Публічні </a:t>
            </a:r>
            <a:r>
              <a:rPr lang="uk-UA" sz="2800" i="1" dirty="0">
                <a:latin typeface="Times New Roman" panose="02020603050405020304" pitchFamily="18" charset="0"/>
                <a:cs typeface="Times New Roman" panose="02020603050405020304" pitchFamily="18" charset="0"/>
              </a:rPr>
              <a:t>послуги </a:t>
            </a:r>
            <a:r>
              <a:rPr lang="uk-UA" sz="2800" b="0" dirty="0">
                <a:latin typeface="Times New Roman" panose="02020603050405020304" pitchFamily="18" charset="0"/>
                <a:cs typeface="Times New Roman" panose="02020603050405020304" pitchFamily="18" charset="0"/>
              </a:rPr>
              <a:t>- це всі послуги, що надаються публічним (державним та самоврядним) сектором або іншими суб'єктами за рахунок публічних коштів. Державні та муніципальні послуги, разом узяті, складають сферу публічних послуг.</a:t>
            </a:r>
          </a:p>
          <a:p>
            <a:pPr marL="0" indent="0" algn="just">
              <a:lnSpc>
                <a:spcPct val="100000"/>
              </a:lnSpc>
              <a:spcBef>
                <a:spcPts val="0"/>
              </a:spcBef>
              <a:buNone/>
            </a:pPr>
            <a:r>
              <a:rPr lang="uk-UA" sz="2800" i="1" dirty="0">
                <a:latin typeface="Times New Roman" panose="02020603050405020304" pitchFamily="18" charset="0"/>
                <a:cs typeface="Times New Roman" panose="02020603050405020304" pitchFamily="18" charset="0"/>
              </a:rPr>
              <a:t>За змістом публічні послуги </a:t>
            </a:r>
            <a:r>
              <a:rPr lang="uk-UA" sz="2800" b="0" dirty="0">
                <a:latin typeface="Times New Roman" panose="02020603050405020304" pitchFamily="18" charset="0"/>
                <a:cs typeface="Times New Roman" panose="02020603050405020304" pitchFamily="18" charset="0"/>
              </a:rPr>
              <a:t>можна поділити на такі підвиди: </a:t>
            </a:r>
            <a:r>
              <a:rPr lang="uk-UA" sz="2800" b="0" i="1" dirty="0">
                <a:latin typeface="Times New Roman" panose="02020603050405020304" pitchFamily="18" charset="0"/>
                <a:cs typeface="Times New Roman" panose="02020603050405020304" pitchFamily="18" charset="0"/>
              </a:rPr>
              <a:t>освітянські, медичні, комунальні, транспортні, рятувальні, правозахисні, управлінські</a:t>
            </a:r>
            <a:r>
              <a:rPr lang="uk-UA" sz="2800" b="0" dirty="0">
                <a:latin typeface="Times New Roman" panose="02020603050405020304" pitchFamily="18" charset="0"/>
                <a:cs typeface="Times New Roman" panose="02020603050405020304" pitchFamily="18" charset="0"/>
              </a:rPr>
              <a:t>, в тому числі адміністративні послуги. У деяких джерелах адміністративного права Франції сучасне поняття "публічні послуги" розглядається досить широко, і трактується як надання послуг населенню органами державної влади та органами місцевого самоврядування.</a:t>
            </a:r>
          </a:p>
        </p:txBody>
      </p:sp>
    </p:spTree>
    <p:extLst>
      <p:ext uri="{BB962C8B-B14F-4D97-AF65-F5344CB8AC3E}">
        <p14:creationId xmlns:p14="http://schemas.microsoft.com/office/powerpoint/2010/main" val="580384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754743" y="1114879"/>
            <a:ext cx="10681381" cy="4176713"/>
          </a:xfrm>
        </p:spPr>
        <p:txBody>
          <a:bodyPr/>
          <a:lstStyle/>
          <a:p>
            <a:pPr marL="0" indent="0" algn="just">
              <a:buNone/>
            </a:pPr>
            <a:r>
              <a:rPr lang="ru-RU" dirty="0" smtClean="0">
                <a:latin typeface="Times New Roman" panose="02020603050405020304" pitchFamily="18" charset="0"/>
                <a:cs typeface="Times New Roman" panose="02020603050405020304" pitchFamily="18" charset="0"/>
              </a:rPr>
              <a:t>1</a:t>
            </a:r>
            <a:r>
              <a:rPr lang="uk-UA" dirty="0" smtClean="0">
                <a:latin typeface="Times New Roman" panose="02020603050405020304" pitchFamily="18" charset="0"/>
                <a:cs typeface="Times New Roman" panose="02020603050405020304" pitchFamily="18" charset="0"/>
              </a:rPr>
              <a:t>. Публічна адміністрація Франції</a:t>
            </a:r>
          </a:p>
          <a:p>
            <a:pPr marL="0" indent="0" algn="just">
              <a:buNone/>
            </a:pPr>
            <a:r>
              <a:rPr lang="uk-UA" dirty="0" smtClean="0">
                <a:latin typeface="Times New Roman" panose="02020603050405020304" pitchFamily="18" charset="0"/>
                <a:cs typeface="Times New Roman" panose="02020603050405020304" pitchFamily="18" charset="0"/>
              </a:rPr>
              <a:t>2. Адміністративні послуги у Франції</a:t>
            </a:r>
          </a:p>
          <a:p>
            <a:pPr marL="0" indent="0" algn="just">
              <a:buNone/>
            </a:pPr>
            <a:r>
              <a:rPr lang="uk-UA" dirty="0" smtClean="0">
                <a:latin typeface="Times New Roman" panose="02020603050405020304" pitchFamily="18" charset="0"/>
                <a:cs typeface="Times New Roman" panose="02020603050405020304" pitchFamily="18" charset="0"/>
              </a:rPr>
              <a:t>3. Адміністративне судочинство у Франції</a:t>
            </a:r>
          </a:p>
          <a:p>
            <a:pPr marL="0" indent="0" algn="just">
              <a:buNone/>
            </a:pPr>
            <a:r>
              <a:rPr lang="uk-UA" dirty="0" smtClean="0">
                <a:latin typeface="Times New Roman" panose="02020603050405020304" pitchFamily="18" charset="0"/>
                <a:cs typeface="Times New Roman" panose="02020603050405020304" pitchFamily="18" charset="0"/>
              </a:rPr>
              <a:t>4. Відповідальність представників публічної адміністрації Франції</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3055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77372"/>
            <a:ext cx="11110589" cy="5196112"/>
          </a:xfrm>
        </p:spPr>
        <p:txBody>
          <a:bodyPr/>
          <a:lstStyle/>
          <a:p>
            <a:pPr marL="0" indent="0" algn="just">
              <a:lnSpc>
                <a:spcPct val="100000"/>
              </a:lnSpc>
              <a:spcBef>
                <a:spcPts val="0"/>
              </a:spcBef>
              <a:buNone/>
            </a:pPr>
            <a:r>
              <a:rPr lang="uk-UA" sz="2600" i="1" dirty="0">
                <a:latin typeface="Times New Roman" panose="02020603050405020304" pitchFamily="18" charset="0"/>
                <a:cs typeface="Times New Roman" panose="02020603050405020304" pitchFamily="18" charset="0"/>
              </a:rPr>
              <a:t>Практика надання комунальних послуг у Франції. </a:t>
            </a:r>
            <a:r>
              <a:rPr lang="uk-UA" sz="2600" b="0" dirty="0">
                <a:latin typeface="Times New Roman" panose="02020603050405020304" pitchFamily="18" charset="0"/>
                <a:cs typeface="Times New Roman" panose="02020603050405020304" pitchFamily="18" charset="0"/>
              </a:rPr>
              <a:t>Сфера міського господарства у Франції в основному знаходиться у підпорядкуванні комуни - найменшої і найбільш стійкої адміністративно-територіальної одиниці країни. Серед усіх адміністративно-територіальних одиниць найбільшою популярністю у французів користується саме комуна, що наділена великою кількістю повноважень і обов'язків.</a:t>
            </a:r>
          </a:p>
          <a:p>
            <a:pPr marL="0" indent="0" algn="just">
              <a:lnSpc>
                <a:spcPct val="100000"/>
              </a:lnSpc>
              <a:spcBef>
                <a:spcPts val="0"/>
              </a:spcBef>
              <a:buNone/>
            </a:pPr>
            <a:r>
              <a:rPr lang="uk-UA" sz="2600" b="0" dirty="0">
                <a:latin typeface="Times New Roman" panose="02020603050405020304" pitchFamily="18" charset="0"/>
                <a:cs typeface="Times New Roman" panose="02020603050405020304" pitchFamily="18" charset="0"/>
              </a:rPr>
              <a:t>Важливу роль у комунальних послугах Франції відіграють </a:t>
            </a:r>
            <a:r>
              <a:rPr lang="uk-UA" sz="2600" dirty="0">
                <a:latin typeface="Times New Roman" panose="02020603050405020304" pitchFamily="18" charset="0"/>
                <a:cs typeface="Times New Roman" panose="02020603050405020304" pitchFamily="18" charset="0"/>
              </a:rPr>
              <a:t>об'єднання співвласників житла (ОСЖ),</a:t>
            </a:r>
            <a:r>
              <a:rPr lang="uk-UA" sz="2600" b="0" dirty="0">
                <a:latin typeface="Times New Roman" panose="02020603050405020304" pitchFamily="18" charset="0"/>
                <a:cs typeface="Times New Roman" panose="02020603050405020304" pitchFamily="18" charset="0"/>
              </a:rPr>
              <a:t> які являються некомерційними споживчими організаціями, що об'єднують власників об'єктів нерухомого майна чи пайовиків. Такі об'єднання створюються з метою управління комплексом нерухомого майна, забезпечення експлуатації цього комплексу, володіння, користування і розпорядження майном. ОСЖ стало узагальнюючим поняттям різних юридичних форм житлової кооперації у Франції.</a:t>
            </a:r>
          </a:p>
        </p:txBody>
      </p:sp>
    </p:spTree>
    <p:extLst>
      <p:ext uri="{BB962C8B-B14F-4D97-AF65-F5344CB8AC3E}">
        <p14:creationId xmlns:p14="http://schemas.microsoft.com/office/powerpoint/2010/main" val="2552254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77372"/>
            <a:ext cx="11110589" cy="5196112"/>
          </a:xfrm>
        </p:spPr>
        <p:txBody>
          <a:bodyPr/>
          <a:lstStyle/>
          <a:p>
            <a:pPr marL="0" indent="0" algn="just">
              <a:lnSpc>
                <a:spcPct val="100000"/>
              </a:lnSpc>
              <a:spcBef>
                <a:spcPts val="0"/>
              </a:spcBef>
              <a:buNone/>
            </a:pPr>
            <a:r>
              <a:rPr lang="uk-UA" sz="2600" b="0" dirty="0">
                <a:latin typeface="Times New Roman" panose="02020603050405020304" pitchFamily="18" charset="0"/>
                <a:cs typeface="Times New Roman" panose="02020603050405020304" pitchFamily="18" charset="0"/>
              </a:rPr>
              <a:t>У сфері міського господарства, крім питань містобудування та будівництва, комуна вирішує велику кількість проблем, що стосуються повсякденного життя громадян. У її </a:t>
            </a:r>
            <a:r>
              <a:rPr lang="uk-UA" sz="2600" dirty="0">
                <a:latin typeface="Times New Roman" panose="02020603050405020304" pitchFamily="18" charset="0"/>
                <a:cs typeface="Times New Roman" panose="02020603050405020304" pitchFamily="18" charset="0"/>
              </a:rPr>
              <a:t>компетенції знаходяться питання </a:t>
            </a:r>
            <a:r>
              <a:rPr lang="uk-UA" sz="2600" b="0" dirty="0">
                <a:latin typeface="Times New Roman" panose="02020603050405020304" pitchFamily="18" charset="0"/>
                <a:cs typeface="Times New Roman" panose="02020603050405020304" pitchFamily="18" charset="0"/>
              </a:rPr>
              <a:t>щодо організації </a:t>
            </a:r>
            <a:r>
              <a:rPr lang="uk-UA" sz="2600" b="0" i="1" dirty="0">
                <a:latin typeface="Times New Roman" panose="02020603050405020304" pitchFamily="18" charset="0"/>
                <a:cs typeface="Times New Roman" panose="02020603050405020304" pitchFamily="18" charset="0"/>
              </a:rPr>
              <a:t>водопостачання, каналізації, вивезення та переробки побутових відходів, технічного обслуговування та освітлення більшості вулиць і доріг, роботи міського транспорту, управління деякими соціально-культурними установами</a:t>
            </a:r>
            <a:r>
              <a:rPr lang="uk-UA" sz="2600" b="0" dirty="0">
                <a:latin typeface="Times New Roman" panose="02020603050405020304" pitchFamily="18" charset="0"/>
                <a:cs typeface="Times New Roman" panose="02020603050405020304" pitchFamily="18" charset="0"/>
              </a:rPr>
              <a:t> (яслами, бібліотеками, диспансерами тощо), </a:t>
            </a:r>
            <a:r>
              <a:rPr lang="uk-UA" sz="2600" b="0" i="1" dirty="0">
                <a:latin typeface="Times New Roman" panose="02020603050405020304" pitchFamily="18" charset="0"/>
                <a:cs typeface="Times New Roman" panose="02020603050405020304" pitchFamily="18" charset="0"/>
              </a:rPr>
              <a:t>забезпечення громадського порядку, безпеки та дотримання санітарно-гігієнічних ви</a:t>
            </a:r>
            <a:r>
              <a:rPr lang="uk-UA" sz="2600" b="0" dirty="0">
                <a:latin typeface="Times New Roman" panose="02020603050405020304" pitchFamily="18" charset="0"/>
                <a:cs typeface="Times New Roman" panose="02020603050405020304" pitchFamily="18" charset="0"/>
              </a:rPr>
              <a:t>мог.</a:t>
            </a:r>
          </a:p>
          <a:p>
            <a:pPr marL="0" indent="0" algn="just">
              <a:lnSpc>
                <a:spcPct val="100000"/>
              </a:lnSpc>
              <a:spcBef>
                <a:spcPts val="0"/>
              </a:spcBef>
              <a:buNone/>
            </a:pPr>
            <a:r>
              <a:rPr lang="uk-UA" sz="2600" dirty="0">
                <a:latin typeface="Times New Roman" panose="02020603050405020304" pitchFamily="18" charset="0"/>
                <a:cs typeface="Times New Roman" panose="02020603050405020304" pitchFamily="18" charset="0"/>
              </a:rPr>
              <a:t>У Франції комунальні служби є переважно муніципальними</a:t>
            </a:r>
            <a:r>
              <a:rPr lang="uk-UA" sz="2600" b="0" dirty="0">
                <a:latin typeface="Times New Roman" panose="02020603050405020304" pitchFamily="18" charset="0"/>
                <a:cs typeface="Times New Roman" panose="02020603050405020304" pitchFamily="18" charset="0"/>
              </a:rPr>
              <a:t>. У той самий час досить поширеним є досвід застосування концесій в комунальному господарстві. Ця форма заснована на договорі концесії, відповідно до якого підприємство комунальної сфери передається в експлуатацію приватній фірмі.</a:t>
            </a:r>
          </a:p>
          <a:p>
            <a:pPr marL="0" indent="0" algn="just">
              <a:lnSpc>
                <a:spcPct val="100000"/>
              </a:lnSpc>
              <a:spcBef>
                <a:spcPts val="0"/>
              </a:spcBef>
              <a:buNone/>
            </a:pPr>
            <a:endParaRPr lang="uk-UA"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050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844" y="504081"/>
            <a:ext cx="11522075" cy="4909748"/>
          </a:xfrm>
        </p:spPr>
        <p:txBody>
          <a:bodyPr>
            <a:noAutofit/>
          </a:bodyPr>
          <a:lstStyle/>
          <a:p>
            <a:pPr algn="just"/>
            <a:r>
              <a:rPr lang="ru-RU" sz="4000" b="1" dirty="0" err="1" smtClean="0">
                <a:latin typeface="Times New Roman" panose="02020603050405020304" pitchFamily="18" charset="0"/>
                <a:cs typeface="Times New Roman" panose="02020603050405020304" pitchFamily="18" charset="0"/>
              </a:rPr>
              <a:t>Адміністративні</a:t>
            </a:r>
            <a:r>
              <a:rPr lang="ru-RU" sz="4000" b="1" dirty="0" smtClean="0">
                <a:latin typeface="Times New Roman" panose="02020603050405020304" pitchFamily="18" charset="0"/>
                <a:cs typeface="Times New Roman" panose="02020603050405020304" pitchFamily="18" charset="0"/>
              </a:rPr>
              <a:t> </a:t>
            </a:r>
            <a:r>
              <a:rPr lang="ru-RU" sz="4000" b="1" dirty="0" err="1" smtClean="0">
                <a:latin typeface="Times New Roman" panose="02020603050405020304" pitchFamily="18" charset="0"/>
                <a:cs typeface="Times New Roman" panose="02020603050405020304" pitchFamily="18" charset="0"/>
              </a:rPr>
              <a:t>судочинство</a:t>
            </a:r>
            <a:r>
              <a:rPr lang="ru-RU" sz="4000" b="1" dirty="0" smtClean="0">
                <a:latin typeface="Times New Roman" panose="02020603050405020304" pitchFamily="18" charset="0"/>
                <a:cs typeface="Times New Roman" panose="02020603050405020304" pitchFamily="18" charset="0"/>
              </a:rPr>
              <a:t> у </a:t>
            </a:r>
            <a:r>
              <a:rPr lang="ru-RU" sz="4000" b="1" dirty="0" err="1" smtClean="0">
                <a:latin typeface="Times New Roman" panose="02020603050405020304" pitchFamily="18" charset="0"/>
                <a:cs typeface="Times New Roman" panose="02020603050405020304" pitchFamily="18" charset="0"/>
              </a:rPr>
              <a:t>Франції</a:t>
            </a: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800" b="1" dirty="0">
                <a:latin typeface="Times New Roman" panose="02020603050405020304" pitchFamily="18" charset="0"/>
                <a:cs typeface="Times New Roman" panose="02020603050405020304" pitchFamily="18" charset="0"/>
              </a:rPr>
              <a:t> </a:t>
            </a: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Початок </a:t>
            </a:r>
            <a:r>
              <a:rPr lang="ru-RU" sz="2400" b="1" dirty="0" err="1">
                <a:latin typeface="Times New Roman" panose="02020603050405020304" pitchFamily="18" charset="0"/>
                <a:cs typeface="Times New Roman" panose="02020603050405020304" pitchFamily="18" charset="0"/>
              </a:rPr>
              <a:t>адміністративної</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юстиції</a:t>
            </a:r>
            <a:r>
              <a:rPr lang="ru-RU" sz="2400" b="1"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був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покладений</a:t>
            </a:r>
            <a:r>
              <a:rPr lang="ru-RU" sz="2400" dirty="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Наполеоном в 1799 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Уложення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Державної</a:t>
            </a:r>
            <a:r>
              <a:rPr lang="ru-RU" sz="2400" dirty="0">
                <a:latin typeface="Times New Roman" panose="02020603050405020304" pitchFamily="18" charset="0"/>
                <a:cs typeface="Times New Roman" panose="02020603050405020304" pitchFamily="18" charset="0"/>
              </a:rPr>
              <a:t> ради). </a:t>
            </a:r>
            <a:r>
              <a:rPr lang="ru-RU" sz="2400" dirty="0" err="1">
                <a:latin typeface="Times New Roman" panose="02020603050405020304" pitchFamily="18" charset="0"/>
                <a:cs typeface="Times New Roman" panose="02020603050405020304" pitchFamily="18" charset="0"/>
              </a:rPr>
              <a:t>Наступного</a:t>
            </a:r>
            <a:r>
              <a:rPr lang="ru-RU" sz="2400" dirty="0">
                <a:latin typeface="Times New Roman" panose="02020603050405020304" pitchFamily="18" charset="0"/>
                <a:cs typeface="Times New Roman" panose="02020603050405020304" pitchFamily="18" charset="0"/>
              </a:rPr>
              <a:t> року </a:t>
            </a:r>
            <a:r>
              <a:rPr lang="ru-RU" sz="2400" dirty="0" err="1">
                <a:latin typeface="Times New Roman" panose="02020603050405020304" pitchFamily="18" charset="0"/>
                <a:cs typeface="Times New Roman" panose="02020603050405020304" pitchFamily="18" charset="0"/>
              </a:rPr>
              <a:t>були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створені</a:t>
            </a:r>
            <a:r>
              <a:rPr lang="ru-RU" sz="2400" dirty="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ради префектур</a:t>
            </a:r>
            <a:r>
              <a:rPr lang="ru-RU" sz="2400" dirty="0">
                <a:latin typeface="Times New Roman" panose="02020603050405020304" pitchFamily="18" charset="0"/>
                <a:cs typeface="Times New Roman" panose="02020603050405020304" pitchFamily="18" charset="0"/>
              </a:rPr>
              <a:t>. До 1872 р. </a:t>
            </a:r>
            <a:r>
              <a:rPr lang="ru-RU" sz="2400" dirty="0" err="1">
                <a:latin typeface="Times New Roman" panose="02020603050405020304" pitchFamily="18" charset="0"/>
                <a:cs typeface="Times New Roman" panose="02020603050405020304" pitchFamily="18" charset="0"/>
              </a:rPr>
              <a:t>рішення</a:t>
            </a:r>
            <a:r>
              <a:rPr lang="ru-RU" sz="2400" dirty="0">
                <a:latin typeface="Times New Roman" panose="02020603050405020304" pitchFamily="18" charset="0"/>
                <a:cs typeface="Times New Roman" panose="02020603050405020304" pitchFamily="18" charset="0"/>
              </a:rPr>
              <a:t> рад </a:t>
            </a:r>
            <a:r>
              <a:rPr lang="ru-RU" sz="2400" dirty="0" err="1">
                <a:latin typeface="Times New Roman" panose="02020603050405020304" pitchFamily="18" charset="0"/>
                <a:cs typeface="Times New Roman" panose="02020603050405020304" pitchFamily="18" charset="0"/>
              </a:rPr>
              <a:t>були</a:t>
            </a:r>
            <a:r>
              <a:rPr lang="ru-RU" sz="2400" dirty="0">
                <a:latin typeface="Times New Roman" panose="02020603050405020304" pitchFamily="18" charset="0"/>
                <a:cs typeface="Times New Roman" panose="02020603050405020304" pitchFamily="18" charset="0"/>
              </a:rPr>
              <a:t> для </a:t>
            </a:r>
            <a:r>
              <a:rPr lang="ru-RU" sz="2400" dirty="0" err="1">
                <a:latin typeface="Times New Roman" panose="02020603050405020304" pitchFamily="18" charset="0"/>
                <a:cs typeface="Times New Roman" panose="02020603050405020304" pitchFamily="18" charset="0"/>
              </a:rPr>
              <a:t>адміністрації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необов'язковими</a:t>
            </a:r>
            <a:r>
              <a:rPr lang="ru-RU" sz="2400" dirty="0">
                <a:latin typeface="Times New Roman" panose="02020603050405020304" pitchFamily="18" charset="0"/>
                <a:cs typeface="Times New Roman" panose="02020603050405020304" pitchFamily="18" charset="0"/>
              </a:rPr>
              <a:t>, але за </a:t>
            </a:r>
            <a:r>
              <a:rPr lang="ru-RU" sz="2400" dirty="0" err="1">
                <a:latin typeface="Times New Roman" panose="02020603050405020304" pitchFamily="18" charset="0"/>
                <a:cs typeface="Times New Roman" panose="02020603050405020304" pitchFamily="18" charset="0"/>
              </a:rPr>
              <a:t>рідкісним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винятком</a:t>
            </a:r>
            <a:r>
              <a:rPr lang="ru-RU" sz="2400" dirty="0">
                <a:latin typeface="Times New Roman" panose="02020603050405020304" pitchFamily="18" charset="0"/>
                <a:cs typeface="Times New Roman" panose="02020603050405020304" pitchFamily="18" charset="0"/>
              </a:rPr>
              <a:t> нею </a:t>
            </a:r>
            <a:r>
              <a:rPr lang="ru-RU" sz="2400" dirty="0" err="1">
                <a:latin typeface="Times New Roman" panose="02020603050405020304" pitchFamily="18" charset="0"/>
                <a:cs typeface="Times New Roman" panose="02020603050405020304" pitchFamily="18" charset="0"/>
              </a:rPr>
              <a:t>виконувалися</a:t>
            </a:r>
            <a:r>
              <a:rPr lang="ru-RU" sz="2400" dirty="0">
                <a:latin typeface="Times New Roman" panose="02020603050405020304" pitchFamily="18" charset="0"/>
                <a:cs typeface="Times New Roman" panose="02020603050405020304" pitchFamily="18" charset="0"/>
              </a:rPr>
              <a:t>. Законом 1872 р. радам </a:t>
            </a:r>
            <a:r>
              <a:rPr lang="ru-RU" sz="2400" dirty="0" err="1">
                <a:latin typeface="Times New Roman" panose="02020603050405020304" pitchFamily="18" charset="0"/>
                <a:cs typeface="Times New Roman" panose="02020603050405020304" pitchFamily="18" charset="0"/>
              </a:rPr>
              <a:t>були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передані</a:t>
            </a:r>
            <a:r>
              <a:rPr lang="ru-RU" sz="2400"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судові</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повноваження</a:t>
            </a:r>
            <a:r>
              <a:rPr lang="ru-RU" sz="2400" b="1"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право </a:t>
            </a:r>
            <a:r>
              <a:rPr lang="ru-RU" sz="2400" dirty="0" err="1">
                <a:latin typeface="Times New Roman" panose="02020603050405020304" pitchFamily="18" charset="0"/>
                <a:cs typeface="Times New Roman" panose="02020603050405020304" pitchFamily="18" charset="0"/>
              </a:rPr>
              <a:t>виносити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судові</a:t>
            </a:r>
            <a:r>
              <a:rPr lang="ru-RU" sz="2400" dirty="0">
                <a:latin typeface="Times New Roman" panose="02020603050405020304" pitchFamily="18" charset="0"/>
                <a:cs typeface="Times New Roman" panose="02020603050405020304" pitchFamily="18" charset="0"/>
              </a:rPr>
              <a:t> постанови. У </a:t>
            </a:r>
            <a:r>
              <a:rPr lang="ru-RU" sz="2400" dirty="0" err="1">
                <a:latin typeface="Times New Roman" panose="02020603050405020304" pitchFamily="18" charset="0"/>
                <a:cs typeface="Times New Roman" panose="02020603050405020304" pitchFamily="18" charset="0"/>
              </a:rPr>
              <a:t>своїх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рішеннях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нові</a:t>
            </a:r>
            <a:r>
              <a:rPr lang="ru-RU" sz="2400" dirty="0">
                <a:latin typeface="Times New Roman" panose="02020603050405020304" pitchFamily="18" charset="0"/>
                <a:cs typeface="Times New Roman" panose="02020603050405020304" pitchFamily="18" charset="0"/>
              </a:rPr>
              <a:t> суди </a:t>
            </a:r>
            <a:r>
              <a:rPr lang="ru-RU" sz="2400" dirty="0" err="1">
                <a:latin typeface="Times New Roman" panose="02020603050405020304" pitchFamily="18" charset="0"/>
                <a:cs typeface="Times New Roman" panose="02020603050405020304" pitchFamily="18" charset="0"/>
              </a:rPr>
              <a:t>сформулювали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безліч</a:t>
            </a:r>
            <a:r>
              <a:rPr lang="ru-RU" sz="2400" dirty="0">
                <a:latin typeface="Times New Roman" panose="02020603050405020304" pitchFamily="18" charset="0"/>
                <a:cs typeface="Times New Roman" panose="02020603050405020304" pitchFamily="18" charset="0"/>
              </a:rPr>
              <a:t> норм </a:t>
            </a:r>
            <a:r>
              <a:rPr lang="ru-RU" sz="2400" dirty="0" err="1">
                <a:latin typeface="Times New Roman" panose="02020603050405020304" pitchFamily="18" charset="0"/>
                <a:cs typeface="Times New Roman" panose="02020603050405020304" pitchFamily="18" charset="0"/>
              </a:rPr>
              <a:t>адміністративного</a:t>
            </a:r>
            <a:r>
              <a:rPr lang="ru-RU" sz="2400" dirty="0">
                <a:latin typeface="Times New Roman" panose="02020603050405020304" pitchFamily="18" charset="0"/>
                <a:cs typeface="Times New Roman" panose="02020603050405020304" pitchFamily="18" charset="0"/>
              </a:rPr>
              <a:t> права, </a:t>
            </a:r>
            <a:r>
              <a:rPr lang="ru-RU" sz="2400" dirty="0" err="1">
                <a:latin typeface="Times New Roman" panose="02020603050405020304" pitchFamily="18" charset="0"/>
                <a:cs typeface="Times New Roman" panose="02020603050405020304" pitchFamily="18" charset="0"/>
              </a:rPr>
              <a:t>які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згодом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були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закріплені</a:t>
            </a:r>
            <a:r>
              <a:rPr lang="ru-RU" sz="2400" dirty="0">
                <a:latin typeface="Times New Roman" panose="02020603050405020304" pitchFamily="18" charset="0"/>
                <a:cs typeface="Times New Roman" panose="02020603050405020304" pitchFamily="18" charset="0"/>
              </a:rPr>
              <a:t> в законах та </a:t>
            </a:r>
            <a:r>
              <a:rPr lang="ru-RU" sz="2400" dirty="0" err="1">
                <a:latin typeface="Times New Roman" panose="02020603050405020304" pitchFamily="18" charset="0"/>
                <a:cs typeface="Times New Roman" panose="02020603050405020304" pitchFamily="18" charset="0"/>
              </a:rPr>
              <a:t>інших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правових</a:t>
            </a:r>
            <a:r>
              <a:rPr lang="ru-RU" sz="2400" dirty="0">
                <a:latin typeface="Times New Roman" panose="02020603050405020304" pitchFamily="18" charset="0"/>
                <a:cs typeface="Times New Roman" panose="02020603050405020304" pitchFamily="18" charset="0"/>
              </a:rPr>
              <a:t> актах.</a:t>
            </a:r>
            <a:br>
              <a:rPr lang="ru-RU" sz="2400" dirty="0">
                <a:latin typeface="Times New Roman" panose="02020603050405020304" pitchFamily="18" charset="0"/>
                <a:cs typeface="Times New Roman" panose="02020603050405020304" pitchFamily="18" charset="0"/>
              </a:rPr>
            </a:br>
            <a:r>
              <a:rPr lang="ru-RU" sz="2400" dirty="0" err="1">
                <a:latin typeface="Times New Roman" panose="02020603050405020304" pitchFamily="18" charset="0"/>
                <a:cs typeface="Times New Roman" panose="02020603050405020304" pitchFamily="18" charset="0"/>
              </a:rPr>
              <a:t>Спеціалізація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суддів</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питаннях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управління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допомагає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їм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глибше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проникати</a:t>
            </a:r>
            <a:r>
              <a:rPr lang="ru-RU" sz="2400" dirty="0">
                <a:latin typeface="Times New Roman" panose="02020603050405020304" pitchFamily="18" charset="0"/>
                <a:cs typeface="Times New Roman" panose="02020603050405020304" pitchFamily="18" charset="0"/>
              </a:rPr>
              <a:t> в суть </a:t>
            </a:r>
            <a:r>
              <a:rPr lang="ru-RU" sz="2400" dirty="0" err="1">
                <a:latin typeface="Times New Roman" panose="02020603050405020304" pitchFamily="18" charset="0"/>
                <a:cs typeface="Times New Roman" panose="02020603050405020304" pitchFamily="18" charset="0"/>
              </a:rPr>
              <a:t>даних</a:t>
            </a:r>
            <a:r>
              <a:rPr lang="ru-RU" sz="2400" dirty="0">
                <a:latin typeface="Times New Roman" panose="02020603050405020304" pitchFamily="18" charset="0"/>
                <a:cs typeface="Times New Roman" panose="02020603050405020304" pitchFamily="18" charset="0"/>
              </a:rPr>
              <a:t> справ, </a:t>
            </a:r>
            <a:r>
              <a:rPr lang="ru-RU" sz="2400" dirty="0" err="1">
                <a:latin typeface="Times New Roman" panose="02020603050405020304" pitchFamily="18" charset="0"/>
                <a:cs typeface="Times New Roman" panose="02020603050405020304" pitchFamily="18" charset="0"/>
              </a:rPr>
              <a:t>приймати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кваліфіковані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рішення</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Започаткована</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у </a:t>
            </a:r>
            <a:r>
              <a:rPr lang="ru-RU" sz="2400" dirty="0" err="1">
                <a:latin typeface="Times New Roman" panose="02020603050405020304" pitchFamily="18" charset="0"/>
                <a:cs typeface="Times New Roman" panose="02020603050405020304" pitchFamily="18" charset="0"/>
              </a:rPr>
              <a:t>Франції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ротація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службовців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адміністрації</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суддів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сприяє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зміцненню</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взаєморозуміння</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довіри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між</a:t>
            </a:r>
            <a:r>
              <a:rPr lang="ru-RU" sz="2400" dirty="0">
                <a:latin typeface="Times New Roman" panose="02020603050405020304" pitchFamily="18" charset="0"/>
                <a:cs typeface="Times New Roman" panose="02020603050405020304" pitchFamily="18" charset="0"/>
              </a:rPr>
              <a:t> ними. </a:t>
            </a:r>
            <a:r>
              <a:rPr lang="ru-RU" sz="2400" dirty="0" err="1">
                <a:latin typeface="Times New Roman" panose="02020603050405020304" pitchFamily="18" charset="0"/>
                <a:cs typeface="Times New Roman" panose="02020603050405020304" pitchFamily="18" charset="0"/>
              </a:rPr>
              <a:t>Адміністрація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більше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довіряє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адміністративному</a:t>
            </a:r>
            <a:r>
              <a:rPr lang="ru-RU" sz="2400" dirty="0">
                <a:latin typeface="Times New Roman" panose="02020603050405020304" pitchFamily="18" charset="0"/>
                <a:cs typeface="Times New Roman" panose="02020603050405020304" pitchFamily="18" charset="0"/>
              </a:rPr>
              <a:t> суду, </a:t>
            </a:r>
            <a:r>
              <a:rPr lang="ru-RU" sz="2400" dirty="0" err="1">
                <a:latin typeface="Times New Roman" panose="02020603050405020304" pitchFamily="18" charset="0"/>
                <a:cs typeface="Times New Roman" panose="02020603050405020304" pitchFamily="18" charset="0"/>
              </a:rPr>
              <a:t>ніж</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загальному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оскільки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бачить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що</a:t>
            </a:r>
            <a:r>
              <a:rPr lang="ru-RU" sz="2400" dirty="0">
                <a:latin typeface="Times New Roman" panose="02020603050405020304" pitchFamily="18" charset="0"/>
                <a:cs typeface="Times New Roman" panose="02020603050405020304" pitchFamily="18" charset="0"/>
              </a:rPr>
              <a:t> перший </a:t>
            </a:r>
            <a:r>
              <a:rPr lang="ru-RU" sz="2400" dirty="0" err="1">
                <a:latin typeface="Times New Roman" panose="02020603050405020304" pitchFamily="18" charset="0"/>
                <a:cs typeface="Times New Roman" panose="02020603050405020304" pitchFamily="18" charset="0"/>
              </a:rPr>
              <a:t>краще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розбирається</a:t>
            </a:r>
            <a:r>
              <a:rPr lang="ru-RU" sz="2400" dirty="0">
                <a:latin typeface="Times New Roman" panose="02020603050405020304" pitchFamily="18" charset="0"/>
                <a:cs typeface="Times New Roman" panose="02020603050405020304" pitchFamily="18" charset="0"/>
              </a:rPr>
              <a:t> в </a:t>
            </a:r>
            <a:r>
              <a:rPr lang="ru-RU" sz="2400" dirty="0" err="1">
                <a:latin typeface="Times New Roman" panose="02020603050405020304" pitchFamily="18" charset="0"/>
                <a:cs typeface="Times New Roman" panose="02020603050405020304" pitchFamily="18" charset="0"/>
              </a:rPr>
              <a:t>роботі</a:t>
            </a:r>
            <a:r>
              <a:rPr lang="ru-RU" sz="2400" dirty="0">
                <a:latin typeface="Times New Roman" panose="02020603050405020304" pitchFamily="18" charset="0"/>
                <a:cs typeface="Times New Roman" panose="02020603050405020304" pitchFamily="18" charset="0"/>
              </a:rPr>
              <a:t> установи.</a:t>
            </a:r>
            <a:br>
              <a:rPr lang="ru-RU" sz="2400" dirty="0">
                <a:latin typeface="Times New Roman" panose="02020603050405020304" pitchFamily="18" charset="0"/>
                <a:cs typeface="Times New Roman" panose="02020603050405020304" pitchFamily="18" charset="0"/>
              </a:rPr>
            </a:br>
            <a:endParaRPr lang="uk-U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40852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77372"/>
            <a:ext cx="11110589" cy="5196112"/>
          </a:xfrm>
        </p:spPr>
        <p:txBody>
          <a:bodyPr/>
          <a:lstStyle/>
          <a:p>
            <a:pPr marL="0" indent="0" algn="just">
              <a:lnSpc>
                <a:spcPct val="100000"/>
              </a:lnSpc>
              <a:spcBef>
                <a:spcPts val="0"/>
              </a:spcBef>
              <a:buNone/>
            </a:pPr>
            <a:r>
              <a:rPr lang="uk-UA" sz="2600" b="0" dirty="0">
                <a:latin typeface="Times New Roman" panose="02020603050405020304" pitchFamily="18" charset="0"/>
                <a:cs typeface="Times New Roman" panose="02020603050405020304" pitchFamily="18" charset="0"/>
              </a:rPr>
              <a:t>У Франції адміністративні суди (трибунали) </a:t>
            </a:r>
            <a:r>
              <a:rPr lang="uk-UA" sz="2600" dirty="0">
                <a:latin typeface="Times New Roman" panose="02020603050405020304" pitchFamily="18" charset="0"/>
                <a:cs typeface="Times New Roman" panose="02020603050405020304" pitchFamily="18" charset="0"/>
              </a:rPr>
              <a:t>абсолютно самостійні і не є залежними в системі загальних судів</a:t>
            </a:r>
            <a:r>
              <a:rPr lang="uk-UA" sz="2600" b="0" dirty="0">
                <a:latin typeface="Times New Roman" panose="02020603050405020304" pitchFamily="18" charset="0"/>
                <a:cs typeface="Times New Roman" panose="02020603050405020304" pitchFamily="18" charset="0"/>
              </a:rPr>
              <a:t>. Вони виступають також у ролі радників адміністрації. До адміністративних судів щорічно поступають десятки тисяч скарг. Ці суди розглядають як </a:t>
            </a:r>
            <a:r>
              <a:rPr lang="uk-UA" sz="2600" dirty="0">
                <a:latin typeface="Times New Roman" panose="02020603050405020304" pitchFamily="18" charset="0"/>
                <a:cs typeface="Times New Roman" panose="02020603050405020304" pitchFamily="18" charset="0"/>
              </a:rPr>
              <a:t>малозначні</a:t>
            </a:r>
            <a:r>
              <a:rPr lang="uk-UA" sz="2600" b="0" dirty="0">
                <a:latin typeface="Times New Roman" panose="02020603050405020304" pitchFamily="18" charset="0"/>
                <a:cs typeface="Times New Roman" panose="02020603050405020304" pitchFamily="18" charset="0"/>
              </a:rPr>
              <a:t> (про пенсії, відшкодування збитку і т. д.), так і </a:t>
            </a:r>
            <a:r>
              <a:rPr lang="uk-UA" sz="2600" dirty="0">
                <a:latin typeface="Times New Roman" panose="02020603050405020304" pitchFamily="18" charset="0"/>
                <a:cs typeface="Times New Roman" panose="02020603050405020304" pitchFamily="18" charset="0"/>
              </a:rPr>
              <a:t>великі політичні справи</a:t>
            </a:r>
            <a:r>
              <a:rPr lang="uk-UA" sz="2600" b="0" dirty="0">
                <a:latin typeface="Times New Roman" panose="02020603050405020304" pitchFamily="18" charset="0"/>
                <a:cs typeface="Times New Roman" panose="02020603050405020304" pitchFamily="18" charset="0"/>
              </a:rPr>
              <a:t>. Вони перевіряють законність адміністративних актів - від рядових муніципальних до </a:t>
            </a:r>
            <a:r>
              <a:rPr lang="uk-UA" sz="2600" b="0" dirty="0" err="1">
                <a:latin typeface="Times New Roman" panose="02020603050405020304" pitchFamily="18" charset="0"/>
                <a:cs typeface="Times New Roman" panose="02020603050405020304" pitchFamily="18" charset="0"/>
              </a:rPr>
              <a:t>ордонансів</a:t>
            </a:r>
            <a:r>
              <a:rPr lang="uk-UA" sz="2600" b="0" dirty="0">
                <a:latin typeface="Times New Roman" panose="02020603050405020304" pitchFamily="18" charset="0"/>
                <a:cs typeface="Times New Roman" panose="02020603050405020304" pitchFamily="18" charset="0"/>
              </a:rPr>
              <a:t> президента (</a:t>
            </a:r>
            <a:r>
              <a:rPr lang="uk-UA" sz="2600" dirty="0" err="1">
                <a:latin typeface="Times New Roman" panose="02020603050405020304" pitchFamily="18" charset="0"/>
                <a:cs typeface="Times New Roman" panose="02020603050405020304" pitchFamily="18" charset="0"/>
              </a:rPr>
              <a:t>ордонанси</a:t>
            </a:r>
            <a:r>
              <a:rPr lang="uk-UA" sz="2600" b="0" dirty="0">
                <a:latin typeface="Times New Roman" panose="02020603050405020304" pitchFamily="18" charset="0"/>
                <a:cs typeface="Times New Roman" panose="02020603050405020304" pitchFamily="18" charset="0"/>
              </a:rPr>
              <a:t> - </a:t>
            </a:r>
            <a:r>
              <a:rPr lang="uk-UA" sz="2600" b="0" i="1" dirty="0">
                <a:latin typeface="Times New Roman" panose="02020603050405020304" pitchFamily="18" charset="0"/>
                <a:cs typeface="Times New Roman" panose="02020603050405020304" pitchFamily="18" charset="0"/>
              </a:rPr>
              <a:t>укази Президента, що мають силу закону</a:t>
            </a:r>
            <a:r>
              <a:rPr lang="uk-UA" sz="2600" b="0" dirty="0">
                <a:latin typeface="Times New Roman" panose="02020603050405020304" pitchFamily="18" charset="0"/>
                <a:cs typeface="Times New Roman" panose="02020603050405020304" pitchFamily="18" charset="0"/>
              </a:rPr>
              <a:t>). Судові акції стосуються усіх сфер життя суспільства: політичної - вибори; економічної - військова економіка, господарське управління та планування, будівництво; соціальної - громадська безпека, професійні корпорації, благоустрій міст, захист довкілля; культурної - реформа освіти, державне навчання; моральної - цензура преси і кіно.</a:t>
            </a:r>
          </a:p>
        </p:txBody>
      </p:sp>
    </p:spTree>
    <p:extLst>
      <p:ext uri="{BB962C8B-B14F-4D97-AF65-F5344CB8AC3E}">
        <p14:creationId xmlns:p14="http://schemas.microsoft.com/office/powerpoint/2010/main" val="129557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uk-UA" sz="2500" b="0" i="1" dirty="0">
                <a:latin typeface="Times New Roman" panose="02020603050405020304" pitchFamily="18" charset="0"/>
                <a:cs typeface="Times New Roman" panose="02020603050405020304" pitchFamily="18" charset="0"/>
              </a:rPr>
              <a:t>Розмежування підсудності між загальними та адміністративними судами </a:t>
            </a:r>
            <a:r>
              <a:rPr lang="uk-UA" sz="2500" b="0" dirty="0">
                <a:latin typeface="Times New Roman" panose="02020603050405020304" pitchFamily="18" charset="0"/>
                <a:cs typeface="Times New Roman" panose="02020603050405020304" pitchFamily="18" charset="0"/>
              </a:rPr>
              <a:t>- одна з найскладніших проблем в адміністративному праві Франції. З цього питання було прийнято більше сотні законів. Спеціально для вирішення питань підсудності в 1848 р. було засновано Суд із суперечок про підсудність. У цьому суді представлені Держрада та Касаційний суд (вища інстанція в системі загальних судів), від яких направляються по 4 особи. У засіданнях суду беруть участь також урядові комісари, які підтримують звинувачення (2 - від Держради і 2 - від Касаційного суду). </a:t>
            </a:r>
            <a:r>
              <a:rPr lang="uk-UA" sz="2500" dirty="0">
                <a:latin typeface="Times New Roman" panose="02020603050405020304" pitchFamily="18" charset="0"/>
                <a:cs typeface="Times New Roman" panose="02020603050405020304" pitchFamily="18" charset="0"/>
              </a:rPr>
              <a:t>Головувати в Суді </a:t>
            </a:r>
            <a:r>
              <a:rPr lang="uk-UA" sz="2500" b="0" dirty="0">
                <a:latin typeface="Times New Roman" panose="02020603050405020304" pitchFamily="18" charset="0"/>
                <a:cs typeface="Times New Roman" panose="02020603050405020304" pitchFamily="18" charset="0"/>
              </a:rPr>
              <a:t>із суперечок про підсудність повинен </a:t>
            </a:r>
            <a:r>
              <a:rPr lang="uk-UA" sz="2500" dirty="0">
                <a:latin typeface="Times New Roman" panose="02020603050405020304" pitchFamily="18" charset="0"/>
                <a:cs typeface="Times New Roman" panose="02020603050405020304" pitchFamily="18" charset="0"/>
              </a:rPr>
              <a:t>міністр юстиції</a:t>
            </a:r>
            <a:r>
              <a:rPr lang="uk-UA" sz="2500" b="0" dirty="0">
                <a:latin typeface="Times New Roman" panose="02020603050405020304" pitchFamily="18" charset="0"/>
                <a:cs typeface="Times New Roman" panose="02020603050405020304" pitchFamily="18" charset="0"/>
              </a:rPr>
              <a:t>, але його зазвичай </a:t>
            </a:r>
            <a:r>
              <a:rPr lang="uk-UA" sz="2500" dirty="0">
                <a:latin typeface="Times New Roman" panose="02020603050405020304" pitchFamily="18" charset="0"/>
                <a:cs typeface="Times New Roman" panose="02020603050405020304" pitchFamily="18" charset="0"/>
              </a:rPr>
              <a:t>замінює віце-голова суду</a:t>
            </a:r>
            <a:r>
              <a:rPr lang="uk-UA" sz="2500" b="0" dirty="0">
                <a:latin typeface="Times New Roman" panose="02020603050405020304" pitchFamily="18" charset="0"/>
                <a:cs typeface="Times New Roman" panose="02020603050405020304" pitchFamily="18" charset="0"/>
              </a:rPr>
              <a:t>, що обирається на 3 роки по черзі з числа членів Держради і Касаційного суду. При розділенні в суді голосів порівну проводиться нове засідання під головуванням міністра.</a:t>
            </a:r>
          </a:p>
          <a:p>
            <a:pPr marL="0" indent="0" algn="just">
              <a:lnSpc>
                <a:spcPct val="100000"/>
              </a:lnSpc>
              <a:spcBef>
                <a:spcPts val="0"/>
              </a:spcBef>
              <a:buNone/>
            </a:pPr>
            <a:r>
              <a:rPr lang="uk-UA" sz="2500" dirty="0">
                <a:latin typeface="Times New Roman" panose="02020603050405020304" pitchFamily="18" charset="0"/>
                <a:cs typeface="Times New Roman" panose="02020603050405020304" pitchFamily="18" charset="0"/>
              </a:rPr>
              <a:t>До адміністративних судів належать </a:t>
            </a:r>
            <a:r>
              <a:rPr lang="uk-UA" sz="2500" b="0" i="1" dirty="0">
                <a:latin typeface="Times New Roman" panose="02020603050405020304" pitchFamily="18" charset="0"/>
                <a:cs typeface="Times New Roman" panose="02020603050405020304" pitchFamily="18" charset="0"/>
              </a:rPr>
              <a:t>низові суди (регіональні та спеціалізовані), апеляційні і Держрада.</a:t>
            </a:r>
          </a:p>
        </p:txBody>
      </p:sp>
    </p:spTree>
    <p:extLst>
      <p:ext uri="{BB962C8B-B14F-4D97-AF65-F5344CB8AC3E}">
        <p14:creationId xmlns:p14="http://schemas.microsoft.com/office/powerpoint/2010/main" val="37307025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uk-UA" sz="2400" b="0" dirty="0">
                <a:latin typeface="Times New Roman" panose="02020603050405020304" pitchFamily="18" charset="0"/>
                <a:cs typeface="Times New Roman" panose="02020603050405020304" pitchFamily="18" charset="0"/>
              </a:rPr>
              <a:t>Попередниками сучасних регіональних адміністративних судів були ради префектур. У 1926 р. вони були реорганізовані та перетворені на </a:t>
            </a:r>
            <a:r>
              <a:rPr lang="uk-UA" sz="2400" b="0" dirty="0" err="1">
                <a:latin typeface="Times New Roman" panose="02020603050405020304" pitchFamily="18" charset="0"/>
                <a:cs typeface="Times New Roman" panose="02020603050405020304" pitchFamily="18" charset="0"/>
              </a:rPr>
              <a:t>міждепартаментські</a:t>
            </a:r>
            <a:r>
              <a:rPr lang="uk-UA" sz="2400" b="0" dirty="0">
                <a:latin typeface="Times New Roman" panose="02020603050405020304" pitchFamily="18" charset="0"/>
                <a:cs typeface="Times New Roman" panose="02020603050405020304" pitchFamily="18" charset="0"/>
              </a:rPr>
              <a:t> ради префектур. Потім у 1953 р. вони були докорінно реформовані - передані до судів (за зразком загальногромадянських судів) і перейменовані в регіональні адміністративні суди.</a:t>
            </a:r>
          </a:p>
          <a:p>
            <a:pPr marL="0" indent="0" algn="just">
              <a:lnSpc>
                <a:spcPct val="100000"/>
              </a:lnSpc>
              <a:spcBef>
                <a:spcPts val="0"/>
              </a:spcBef>
              <a:buNone/>
            </a:pPr>
            <a:r>
              <a:rPr lang="uk-UA" sz="2400" b="0" dirty="0">
                <a:latin typeface="Times New Roman" panose="02020603050405020304" pitchFamily="18" charset="0"/>
                <a:cs typeface="Times New Roman" panose="02020603050405020304" pitchFamily="18" charset="0"/>
              </a:rPr>
              <a:t>На відміну від спеціалізованих судів, регіональні вважаються </a:t>
            </a:r>
            <a:r>
              <a:rPr lang="uk-UA" sz="2400" dirty="0">
                <a:latin typeface="Times New Roman" panose="02020603050405020304" pitchFamily="18" charset="0"/>
                <a:cs typeface="Times New Roman" panose="02020603050405020304" pitchFamily="18" charset="0"/>
              </a:rPr>
              <a:t>загальними адміністративними</a:t>
            </a:r>
            <a:r>
              <a:rPr lang="uk-UA" sz="2400" b="0" dirty="0">
                <a:latin typeface="Times New Roman" panose="02020603050405020304" pitchFamily="18" charset="0"/>
                <a:cs typeface="Times New Roman" panose="02020603050405020304" pitchFamily="18" charset="0"/>
              </a:rPr>
              <a:t>. На низовому рівні вони розглядають усі ті спори, якими не займаються спеціалізовані суди. Всього є </a:t>
            </a:r>
            <a:r>
              <a:rPr lang="uk-UA" sz="2400" dirty="0">
                <a:latin typeface="Times New Roman" panose="02020603050405020304" pitchFamily="18" charset="0"/>
                <a:cs typeface="Times New Roman" panose="02020603050405020304" pitchFamily="18" charset="0"/>
              </a:rPr>
              <a:t>31 регіональний адміністративний суд</a:t>
            </a:r>
            <a:r>
              <a:rPr lang="uk-UA" sz="2400" b="0" dirty="0">
                <a:latin typeface="Times New Roman" panose="02020603050405020304" pitchFamily="18" charset="0"/>
                <a:cs typeface="Times New Roman" panose="02020603050405020304" pitchFamily="18" charset="0"/>
              </a:rPr>
              <a:t>, до складу яких </a:t>
            </a:r>
            <a:r>
              <a:rPr lang="uk-UA" sz="2400" dirty="0">
                <a:latin typeface="Times New Roman" panose="02020603050405020304" pitchFamily="18" charset="0"/>
                <a:cs typeface="Times New Roman" panose="02020603050405020304" pitchFamily="18" charset="0"/>
              </a:rPr>
              <a:t>входять 320 суддів </a:t>
            </a:r>
            <a:r>
              <a:rPr lang="uk-UA" sz="2400" b="0"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голів і радників</a:t>
            </a:r>
            <a:r>
              <a:rPr lang="uk-UA" sz="2400" b="0" dirty="0">
                <a:latin typeface="Times New Roman" panose="02020603050405020304" pitchFamily="18" charset="0"/>
                <a:cs typeface="Times New Roman" panose="02020603050405020304" pitchFamily="18" charset="0"/>
              </a:rPr>
              <a:t>. Найбільший і найважливіший з них розташований в </a:t>
            </a:r>
            <a:r>
              <a:rPr lang="uk-UA" sz="2400" dirty="0">
                <a:latin typeface="Times New Roman" panose="02020603050405020304" pitchFamily="18" charset="0"/>
                <a:cs typeface="Times New Roman" panose="02020603050405020304" pitchFamily="18" charset="0"/>
              </a:rPr>
              <a:t>Парижі</a:t>
            </a:r>
            <a:r>
              <a:rPr lang="uk-UA" sz="2400" b="0" dirty="0">
                <a:latin typeface="Times New Roman" panose="02020603050405020304" pitchFamily="18" charset="0"/>
                <a:cs typeface="Times New Roman" panose="02020603050405020304" pitchFamily="18" charset="0"/>
              </a:rPr>
              <a:t>. Паризький суд складається з 50 суддів і розділений на декілька відділів. Суд є також у Версалі. Юрисдикція версальського суду поширюється на значну частину передмість і околиць Парижу. Ще 24 суди розташовані в іншій частині метрополії, а 5 - у заморських територіях, де адміністративні суди називаються радами адміністративної юстиції.</a:t>
            </a:r>
          </a:p>
        </p:txBody>
      </p:sp>
    </p:spTree>
    <p:extLst>
      <p:ext uri="{BB962C8B-B14F-4D97-AF65-F5344CB8AC3E}">
        <p14:creationId xmlns:p14="http://schemas.microsoft.com/office/powerpoint/2010/main" val="25648754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uk-UA" sz="2400" dirty="0">
                <a:latin typeface="Times New Roman" panose="02020603050405020304" pitchFamily="18" charset="0"/>
                <a:cs typeface="Times New Roman" panose="02020603050405020304" pitchFamily="18" charset="0"/>
              </a:rPr>
              <a:t>До спеціалізованих адміністративних судів належать:</a:t>
            </a:r>
          </a:p>
          <a:p>
            <a:pPr marL="0" indent="0" algn="just">
              <a:lnSpc>
                <a:spcPct val="100000"/>
              </a:lnSpc>
              <a:spcBef>
                <a:spcPts val="0"/>
              </a:spcBef>
              <a:buNone/>
            </a:pPr>
            <a:r>
              <a:rPr lang="uk-UA" sz="2400" b="0" dirty="0">
                <a:latin typeface="Times New Roman" panose="02020603050405020304" pitchFamily="18" charset="0"/>
                <a:cs typeface="Times New Roman" panose="02020603050405020304" pitchFamily="18" charset="0"/>
              </a:rPr>
              <a:t>	1) Рахункова палата - найстаріший, найважливіший та найбільш значимий з адміністративних судів (у 1982 р. в регіонах були засновані регіональні рахункові палати, що підпорядковуються столичній);</a:t>
            </a:r>
          </a:p>
          <a:p>
            <a:pPr marL="0" indent="0" algn="just">
              <a:lnSpc>
                <a:spcPct val="100000"/>
              </a:lnSpc>
              <a:spcBef>
                <a:spcPts val="0"/>
              </a:spcBef>
              <a:buNone/>
            </a:pPr>
            <a:r>
              <a:rPr lang="uk-UA" sz="2400" b="0" dirty="0">
                <a:latin typeface="Times New Roman" panose="02020603050405020304" pitchFamily="18" charset="0"/>
                <a:cs typeface="Times New Roman" panose="02020603050405020304" pitchFamily="18" charset="0"/>
              </a:rPr>
              <a:t>	2) дисциплінарні суди - як усередині адміністративної системи (наприклад, для викладачів публічних навчальних закладів), так і за її межами (для архітекторів, лікарів та інших осіб вільних професій);</a:t>
            </a:r>
          </a:p>
          <a:p>
            <a:pPr marL="0" indent="0" algn="just">
              <a:lnSpc>
                <a:spcPct val="100000"/>
              </a:lnSpc>
              <a:spcBef>
                <a:spcPts val="0"/>
              </a:spcBef>
              <a:buNone/>
            </a:pPr>
            <a:r>
              <a:rPr lang="uk-UA" sz="2400" b="0" dirty="0">
                <a:latin typeface="Times New Roman" panose="02020603050405020304" pitchFamily="18" charset="0"/>
                <a:cs typeface="Times New Roman" panose="02020603050405020304" pitchFamily="18" charset="0"/>
              </a:rPr>
              <a:t>	3) суди з питань соціального забезпечення, що займаються пенсіями та іншими виплатами.</a:t>
            </a:r>
          </a:p>
          <a:p>
            <a:pPr marL="0" indent="0" algn="just">
              <a:lnSpc>
                <a:spcPct val="100000"/>
              </a:lnSpc>
              <a:spcBef>
                <a:spcPts val="0"/>
              </a:spcBef>
              <a:buNone/>
            </a:pPr>
            <a:r>
              <a:rPr lang="uk-UA" sz="2400" dirty="0">
                <a:latin typeface="Times New Roman" panose="02020603050405020304" pitchFamily="18" charset="0"/>
                <a:cs typeface="Times New Roman" panose="02020603050405020304" pitchFamily="18" charset="0"/>
              </a:rPr>
              <a:t>Спеціалізовані суди створюються в основному з двох причин:</a:t>
            </a:r>
          </a:p>
          <a:p>
            <a:pPr marL="0" indent="0" algn="just">
              <a:lnSpc>
                <a:spcPct val="100000"/>
              </a:lnSpc>
              <a:spcBef>
                <a:spcPts val="0"/>
              </a:spcBef>
              <a:buNone/>
            </a:pPr>
            <a:r>
              <a:rPr lang="uk-UA" sz="2400" b="0" dirty="0">
                <a:latin typeface="Times New Roman" panose="02020603050405020304" pitchFamily="18" charset="0"/>
                <a:cs typeface="Times New Roman" panose="02020603050405020304" pitchFamily="18" charset="0"/>
              </a:rPr>
              <a:t>	1) в інтересах використання переваг вузької спеціалізації службовців адміністрації (як у випадку з Рахунковою палатою);</a:t>
            </a:r>
          </a:p>
          <a:p>
            <a:pPr marL="0" indent="0" algn="just">
              <a:lnSpc>
                <a:spcPct val="100000"/>
              </a:lnSpc>
              <a:spcBef>
                <a:spcPts val="0"/>
              </a:spcBef>
              <a:buNone/>
            </a:pPr>
            <a:r>
              <a:rPr lang="uk-UA" sz="2400" b="0" dirty="0">
                <a:latin typeface="Times New Roman" panose="02020603050405020304" pitchFamily="18" charset="0"/>
                <a:cs typeface="Times New Roman" panose="02020603050405020304" pitchFamily="18" charset="0"/>
              </a:rPr>
              <a:t>	2) з метою залучення представників громадськості (пенсіонерів, викладачів, лікарів тощо) до участі в них.</a:t>
            </a:r>
          </a:p>
        </p:txBody>
      </p:sp>
    </p:spTree>
    <p:extLst>
      <p:ext uri="{BB962C8B-B14F-4D97-AF65-F5344CB8AC3E}">
        <p14:creationId xmlns:p14="http://schemas.microsoft.com/office/powerpoint/2010/main" val="1677531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uk-UA" sz="2000" b="0" dirty="0">
                <a:latin typeface="Times New Roman" panose="02020603050405020304" pitchFamily="18" charset="0"/>
                <a:cs typeface="Times New Roman" panose="02020603050405020304" pitchFamily="18" charset="0"/>
              </a:rPr>
              <a:t>Постанови регіональних судів </a:t>
            </a:r>
            <a:r>
              <a:rPr lang="uk-UA" sz="2000" dirty="0">
                <a:latin typeface="Times New Roman" panose="02020603050405020304" pitchFamily="18" charset="0"/>
                <a:cs typeface="Times New Roman" panose="02020603050405020304" pitchFamily="18" charset="0"/>
              </a:rPr>
              <a:t>можуть бути оскаржені </a:t>
            </a:r>
            <a:r>
              <a:rPr lang="uk-UA" sz="2000" b="0" dirty="0">
                <a:latin typeface="Times New Roman" panose="02020603050405020304" pitchFamily="18" charset="0"/>
                <a:cs typeface="Times New Roman" panose="02020603050405020304" pitchFamily="18" charset="0"/>
              </a:rPr>
              <a:t>до апеляційних судів, які було </a:t>
            </a:r>
            <a:r>
              <a:rPr lang="uk-UA" sz="2000" dirty="0">
                <a:latin typeface="Times New Roman" panose="02020603050405020304" pitchFamily="18" charset="0"/>
                <a:cs typeface="Times New Roman" panose="02020603050405020304" pitchFamily="18" charset="0"/>
              </a:rPr>
              <a:t>створено в 1987 р. </a:t>
            </a:r>
            <a:r>
              <a:rPr lang="uk-UA" sz="2000" b="0" dirty="0">
                <a:latin typeface="Times New Roman" panose="02020603050405020304" pitchFamily="18" charset="0"/>
                <a:cs typeface="Times New Roman" panose="02020603050405020304" pitchFamily="18" charset="0"/>
              </a:rPr>
              <a:t>для полегшення роботи Держради. </a:t>
            </a:r>
            <a:r>
              <a:rPr lang="uk-UA" sz="2000" b="0" dirty="0" smtClean="0">
                <a:latin typeface="Times New Roman" panose="02020603050405020304" pitchFamily="18" charset="0"/>
                <a:cs typeface="Times New Roman" panose="02020603050405020304" pitchFamily="18" charset="0"/>
              </a:rPr>
              <a:t>Їх </a:t>
            </a:r>
            <a:r>
              <a:rPr lang="uk-UA" sz="2000" b="0" dirty="0">
                <a:latin typeface="Times New Roman" panose="02020603050405020304" pitchFamily="18" charset="0"/>
                <a:cs typeface="Times New Roman" panose="02020603050405020304" pitchFamily="18" charset="0"/>
              </a:rPr>
              <a:t>всього 5 і кожен розділений на 2 або 3 палати. </a:t>
            </a:r>
            <a:r>
              <a:rPr lang="uk-UA" sz="2000" dirty="0">
                <a:latin typeface="Times New Roman" panose="02020603050405020304" pitchFamily="18" charset="0"/>
                <a:cs typeface="Times New Roman" panose="02020603050405020304" pitchFamily="18" charset="0"/>
              </a:rPr>
              <a:t>Головами судів є члени Держради</a:t>
            </a:r>
            <a:r>
              <a:rPr lang="uk-UA" sz="2000" b="0" dirty="0">
                <a:latin typeface="Times New Roman" panose="02020603050405020304" pitchFamily="18" charset="0"/>
                <a:cs typeface="Times New Roman" panose="02020603050405020304" pitchFamily="18" charset="0"/>
              </a:rPr>
              <a:t>. Члени судів не можуть бути замінені на їх посадах, без їх згоди неможливе їх переміщення по службі, у тому числі підвищення на посаді. Рішення по скаргах приймаються зазвичай палатами, а у виняткових випадках - пленумами судів.</a:t>
            </a:r>
          </a:p>
          <a:p>
            <a:pPr marL="0" indent="0" algn="just">
              <a:lnSpc>
                <a:spcPct val="100000"/>
              </a:lnSpc>
              <a:spcBef>
                <a:spcPts val="0"/>
              </a:spcBef>
              <a:buNone/>
            </a:pPr>
            <a:r>
              <a:rPr lang="uk-UA" sz="2000" dirty="0">
                <a:latin typeface="Times New Roman" panose="02020603050405020304" pitchFamily="18" charset="0"/>
                <a:cs typeface="Times New Roman" panose="02020603050405020304" pitchFamily="18" charset="0"/>
              </a:rPr>
              <a:t>Вищим адміністративним судом Франції</a:t>
            </a:r>
            <a:r>
              <a:rPr lang="uk-UA" sz="2000" b="0" dirty="0">
                <a:latin typeface="Times New Roman" panose="02020603050405020304" pitchFamily="18" charset="0"/>
                <a:cs typeface="Times New Roman" panose="02020603050405020304" pitchFamily="18" charset="0"/>
              </a:rPr>
              <a:t>, а також головним консультантом уряду з питань управління є </a:t>
            </a:r>
            <a:r>
              <a:rPr lang="uk-UA" sz="2000" dirty="0">
                <a:latin typeface="Times New Roman" panose="02020603050405020304" pitchFamily="18" charset="0"/>
                <a:cs typeface="Times New Roman" panose="02020603050405020304" pitchFamily="18" charset="0"/>
              </a:rPr>
              <a:t>Державна рада</a:t>
            </a:r>
            <a:r>
              <a:rPr lang="uk-UA" sz="2000" b="0" dirty="0">
                <a:latin typeface="Times New Roman" panose="02020603050405020304" pitchFamily="18" charset="0"/>
                <a:cs typeface="Times New Roman" panose="02020603050405020304" pitchFamily="18" charset="0"/>
              </a:rPr>
              <a:t>. Вона є Вищим адміністративним судом, що </a:t>
            </a:r>
            <a:r>
              <a:rPr lang="uk-UA" sz="2000" dirty="0">
                <a:latin typeface="Times New Roman" panose="02020603050405020304" pitchFamily="18" charset="0"/>
                <a:cs typeface="Times New Roman" panose="02020603050405020304" pitchFamily="18" charset="0"/>
              </a:rPr>
              <a:t>складається з 5 відділів</a:t>
            </a:r>
            <a:r>
              <a:rPr lang="uk-UA" sz="2000" b="0" dirty="0">
                <a:latin typeface="Times New Roman" panose="02020603050405020304" pitchFamily="18" charset="0"/>
                <a:cs typeface="Times New Roman" panose="02020603050405020304" pitchFamily="18" charset="0"/>
              </a:rPr>
              <a:t>: чотирьох консультативних та одного зі спорів (судового). До консультативних належать відділи громадських робіт, внутрішніх справ, фінансів і соціальний. Голови відділів </a:t>
            </a:r>
            <a:r>
              <a:rPr lang="uk-UA" sz="2000" dirty="0">
                <a:latin typeface="Times New Roman" panose="02020603050405020304" pitchFamily="18" charset="0"/>
                <a:cs typeface="Times New Roman" panose="02020603050405020304" pitchFamily="18" charset="0"/>
              </a:rPr>
              <a:t>призначаються Радою міністрів</a:t>
            </a:r>
            <a:r>
              <a:rPr lang="uk-UA" sz="2000" b="0" dirty="0">
                <a:latin typeface="Times New Roman" panose="02020603050405020304" pitchFamily="18" charset="0"/>
                <a:cs typeface="Times New Roman" panose="02020603050405020304" pitchFamily="18" charset="0"/>
              </a:rPr>
              <a:t> з числа державних радників - членів ради.</a:t>
            </a:r>
          </a:p>
          <a:p>
            <a:pPr marL="0" indent="0" algn="just">
              <a:lnSpc>
                <a:spcPct val="100000"/>
              </a:lnSpc>
              <a:spcBef>
                <a:spcPts val="0"/>
              </a:spcBef>
              <a:buNone/>
            </a:pPr>
            <a:r>
              <a:rPr lang="uk-UA" sz="2000" b="0" dirty="0">
                <a:latin typeface="Times New Roman" panose="02020603050405020304" pitchFamily="18" charset="0"/>
                <a:cs typeface="Times New Roman" panose="02020603050405020304" pitchFamily="18" charset="0"/>
              </a:rPr>
              <a:t>Главою Держради формально є </a:t>
            </a:r>
            <a:r>
              <a:rPr lang="uk-UA" sz="2000" dirty="0">
                <a:latin typeface="Times New Roman" panose="02020603050405020304" pitchFamily="18" charset="0"/>
                <a:cs typeface="Times New Roman" panose="02020603050405020304" pitchFamily="18" charset="0"/>
              </a:rPr>
              <a:t>Прем'єр-міністр</a:t>
            </a:r>
            <a:r>
              <a:rPr lang="uk-UA" sz="2000" b="0" dirty="0">
                <a:latin typeface="Times New Roman" panose="02020603050405020304" pitchFamily="18" charset="0"/>
                <a:cs typeface="Times New Roman" panose="02020603050405020304" pitchFamily="18" charset="0"/>
              </a:rPr>
              <a:t>, а його заступником - </a:t>
            </a:r>
            <a:r>
              <a:rPr lang="uk-UA" sz="2000" dirty="0">
                <a:latin typeface="Times New Roman" panose="02020603050405020304" pitchFamily="18" charset="0"/>
                <a:cs typeface="Times New Roman" panose="02020603050405020304" pitchFamily="18" charset="0"/>
              </a:rPr>
              <a:t>міністр юстиції</a:t>
            </a:r>
            <a:r>
              <a:rPr lang="uk-UA" sz="2000" b="0" dirty="0">
                <a:latin typeface="Times New Roman" panose="02020603050405020304" pitchFamily="18" charset="0"/>
                <a:cs typeface="Times New Roman" panose="02020603050405020304" pitchFamily="18" charset="0"/>
              </a:rPr>
              <a:t>. Фактично раду очолює її віце-голова, що призначається Радою міністрів з числа голів відділів або держрадників. Віце-голова керує засіданнями найбільш важливих підрозділів Держради. Він є чиновником вищого рангу. Окрім віце-голови ради і голів відділів до її основного складу входять заступники голови відділу зі спорів, голови підвідділів, титульні держрадники, доповідачі та аудитори першого і другого класів. У 1992 р. до складу Держради входили </a:t>
            </a:r>
            <a:r>
              <a:rPr lang="uk-UA" sz="2000" dirty="0">
                <a:latin typeface="Times New Roman" panose="02020603050405020304" pitchFamily="18" charset="0"/>
                <a:cs typeface="Times New Roman" panose="02020603050405020304" pitchFamily="18" charset="0"/>
              </a:rPr>
              <a:t>300 членів</a:t>
            </a:r>
            <a:r>
              <a:rPr lang="uk-UA" sz="20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506105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uk-UA" sz="2100" b="0" dirty="0">
                <a:latin typeface="Times New Roman" panose="02020603050405020304" pitchFamily="18" charset="0"/>
                <a:cs typeface="Times New Roman" panose="02020603050405020304" pitchFamily="18" charset="0"/>
              </a:rPr>
              <a:t>В адміністративних судах </a:t>
            </a:r>
            <a:r>
              <a:rPr lang="uk-UA" sz="2100" dirty="0">
                <a:latin typeface="Times New Roman" panose="02020603050405020304" pitchFamily="18" charset="0"/>
                <a:cs typeface="Times New Roman" panose="02020603050405020304" pitchFamily="18" charset="0"/>
              </a:rPr>
              <a:t>процес обов'язково змагальний</a:t>
            </a:r>
            <a:r>
              <a:rPr lang="uk-UA" sz="2100" b="0" dirty="0">
                <a:latin typeface="Times New Roman" panose="02020603050405020304" pitchFamily="18" charset="0"/>
                <a:cs typeface="Times New Roman" panose="02020603050405020304" pitchFamily="18" charset="0"/>
              </a:rPr>
              <a:t>. У ньому беруть участь </a:t>
            </a:r>
            <a:r>
              <a:rPr lang="uk-UA" sz="2100" dirty="0">
                <a:latin typeface="Times New Roman" panose="02020603050405020304" pitchFamily="18" charset="0"/>
                <a:cs typeface="Times New Roman" panose="02020603050405020304" pitchFamily="18" charset="0"/>
              </a:rPr>
              <a:t>дві сторони </a:t>
            </a:r>
            <a:r>
              <a:rPr lang="uk-UA" sz="2100" b="0" dirty="0">
                <a:latin typeface="Times New Roman" panose="02020603050405020304" pitchFamily="18" charset="0"/>
                <a:cs typeface="Times New Roman" panose="02020603050405020304" pitchFamily="18" charset="0"/>
              </a:rPr>
              <a:t>- позивач і відповідач, які висувають аргументи та надають докази. За винятком другорядних справ усі судові постанови приймаються колегіально. Рішення суду у справі має чітко встановлену форму. Передусім воно має бути обов'язково </a:t>
            </a:r>
            <a:r>
              <a:rPr lang="uk-UA" sz="2100" b="0" dirty="0" err="1">
                <a:latin typeface="Times New Roman" panose="02020603050405020304" pitchFamily="18" charset="0"/>
                <a:cs typeface="Times New Roman" panose="02020603050405020304" pitchFamily="18" charset="0"/>
              </a:rPr>
              <a:t>обгрунтоване</a:t>
            </a:r>
            <a:r>
              <a:rPr lang="uk-UA" sz="2100" b="0" dirty="0">
                <a:latin typeface="Times New Roman" panose="02020603050405020304" pitchFamily="18" charset="0"/>
                <a:cs typeface="Times New Roman" panose="02020603050405020304" pitchFamily="18" charset="0"/>
              </a:rPr>
              <a:t> як щодо фактів у справі, так і щодо застосованих судом правових норм. Рішення має бути чітке і переконливо сформульоване. У ньому вказується, які факти і за допомогою яких доказів були судом встановлені. Непереконливе, суперечливе рішення суду підлягає скасуванню. Постанова суду, що вступила в дію, має силу закону для усіх громадян і організацій, а також обов'язкова до виконання.</a:t>
            </a:r>
          </a:p>
          <a:p>
            <a:pPr marL="0" indent="0" algn="just">
              <a:lnSpc>
                <a:spcPct val="100000"/>
              </a:lnSpc>
              <a:spcBef>
                <a:spcPts val="0"/>
              </a:spcBef>
              <a:buNone/>
            </a:pPr>
            <a:r>
              <a:rPr lang="uk-UA" sz="2100" b="0" dirty="0">
                <a:latin typeface="Times New Roman" panose="02020603050405020304" pitchFamily="18" charset="0"/>
                <a:cs typeface="Times New Roman" panose="02020603050405020304" pitchFamily="18" charset="0"/>
              </a:rPr>
              <a:t>Окрім наведених вище </a:t>
            </a:r>
            <a:r>
              <a:rPr lang="uk-UA" sz="2100" b="0" dirty="0" err="1">
                <a:latin typeface="Times New Roman" panose="02020603050405020304" pitchFamily="18" charset="0"/>
                <a:cs typeface="Times New Roman" panose="02020603050405020304" pitchFamily="18" charset="0"/>
              </a:rPr>
              <a:t>загальносудових</a:t>
            </a:r>
            <a:r>
              <a:rPr lang="uk-UA" sz="2100" b="0" dirty="0">
                <a:latin typeface="Times New Roman" panose="02020603050405020304" pitchFamily="18" charset="0"/>
                <a:cs typeface="Times New Roman" panose="02020603050405020304" pitchFamily="18" charset="0"/>
              </a:rPr>
              <a:t> процесуальних правил, є також </a:t>
            </a:r>
            <a:r>
              <a:rPr lang="uk-UA" sz="2100" dirty="0">
                <a:latin typeface="Times New Roman" panose="02020603050405020304" pitchFamily="18" charset="0"/>
                <a:cs typeface="Times New Roman" panose="02020603050405020304" pitchFamily="18" charset="0"/>
              </a:rPr>
              <a:t>правила</a:t>
            </a:r>
            <a:r>
              <a:rPr lang="uk-UA" sz="2100" b="0" dirty="0">
                <a:latin typeface="Times New Roman" panose="02020603050405020304" pitchFamily="18" charset="0"/>
                <a:cs typeface="Times New Roman" panose="02020603050405020304" pitchFamily="18" charset="0"/>
              </a:rPr>
              <a:t>, </a:t>
            </a:r>
            <a:r>
              <a:rPr lang="uk-UA" sz="2100" dirty="0">
                <a:latin typeface="Times New Roman" panose="02020603050405020304" pitchFamily="18" charset="0"/>
                <a:cs typeface="Times New Roman" panose="02020603050405020304" pitchFamily="18" charset="0"/>
              </a:rPr>
              <a:t>властиві виключно адміністративному судочинству</a:t>
            </a:r>
            <a:r>
              <a:rPr lang="uk-UA" sz="2100" b="0" dirty="0">
                <a:latin typeface="Times New Roman" panose="02020603050405020304" pitchFamily="18" charset="0"/>
                <a:cs typeface="Times New Roman" panose="02020603050405020304" pitchFamily="18" charset="0"/>
              </a:rPr>
              <a:t>. Передусім подання позовної заяви не призупиняє адміністративного процесу. Рішення адміністрації повинне виконуватися, управлінський процес не має зупинятися. Він може бути призупинений судом тільки за заявою позивача та за наявності двох умов: якщо від виконання рішення установи можуть настати серйозні наслідки і якщо збиток від нього може виявитися істотним і навіть непоправним. У своїй заяві позивач зобов'язаний навести вагомі аргументи на підтвердження наявності цих умов.</a:t>
            </a:r>
          </a:p>
        </p:txBody>
      </p:sp>
    </p:spTree>
    <p:extLst>
      <p:ext uri="{BB962C8B-B14F-4D97-AF65-F5344CB8AC3E}">
        <p14:creationId xmlns:p14="http://schemas.microsoft.com/office/powerpoint/2010/main" val="2302604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uk-UA" sz="2100" b="0" dirty="0">
                <a:latin typeface="Times New Roman" panose="02020603050405020304" pitchFamily="18" charset="0"/>
                <a:cs typeface="Times New Roman" panose="02020603050405020304" pitchFamily="18" charset="0"/>
              </a:rPr>
              <a:t>Далі адміністративний суд посідає в розгляді справи активнішу позицію, ніж загальний суд. </a:t>
            </a:r>
            <a:r>
              <a:rPr lang="uk-UA" sz="2100" dirty="0">
                <a:latin typeface="Times New Roman" panose="02020603050405020304" pitchFamily="18" charset="0"/>
                <a:cs typeface="Times New Roman" panose="02020603050405020304" pitchFamily="18" charset="0"/>
              </a:rPr>
              <a:t>Звичайному учасникові процесу </a:t>
            </a:r>
            <a:r>
              <a:rPr lang="uk-UA" sz="2100" b="0" dirty="0">
                <a:latin typeface="Times New Roman" panose="02020603050405020304" pitchFamily="18" charset="0"/>
                <a:cs typeface="Times New Roman" panose="02020603050405020304" pitchFamily="18" charset="0"/>
              </a:rPr>
              <a:t>- простому громадянинові протистоїть у суді могутня установа. Щоб забезпечити рівність сторін у процесі, суд вимушений допомагати приватній особі. Тому, наприклад, суд може зобов'язати адміністрацію надати необхідні документи, сформулювати мотиви рішення, яке оскаржується, і навіть провести спеціальне адміністративне розслідування. При цьому суд повинен стежити за тим, щоб не були розголошені відомості, що становлять, наприклад, державну чи медичну таємницю. Так, зміст особистих медичних документів може стати відомим під час розгляду справи лише тій особі, якої вони стосуються.</a:t>
            </a:r>
          </a:p>
          <a:p>
            <a:pPr marL="0" indent="0" algn="just">
              <a:lnSpc>
                <a:spcPct val="100000"/>
              </a:lnSpc>
              <a:spcBef>
                <a:spcPts val="0"/>
              </a:spcBef>
              <a:buNone/>
            </a:pPr>
            <a:r>
              <a:rPr lang="uk-UA" sz="2100" b="0" dirty="0">
                <a:latin typeface="Times New Roman" panose="02020603050405020304" pitchFamily="18" charset="0"/>
                <a:cs typeface="Times New Roman" panose="02020603050405020304" pitchFamily="18" charset="0"/>
              </a:rPr>
              <a:t>Крім того, адміністративне судочинство </a:t>
            </a:r>
            <a:r>
              <a:rPr lang="uk-UA" sz="2100" dirty="0">
                <a:latin typeface="Times New Roman" panose="02020603050405020304" pitchFamily="18" charset="0"/>
                <a:cs typeface="Times New Roman" panose="02020603050405020304" pitchFamily="18" charset="0"/>
              </a:rPr>
              <a:t>більше таємне, ніж гласне</a:t>
            </a:r>
            <a:r>
              <a:rPr lang="uk-UA" sz="2100" b="0" dirty="0">
                <a:latin typeface="Times New Roman" panose="02020603050405020304" pitchFamily="18" charset="0"/>
                <a:cs typeface="Times New Roman" panose="02020603050405020304" pitchFamily="18" charset="0"/>
              </a:rPr>
              <a:t>. Досудове дослідження матеріалів справи проводиться судом негласно. Тільки саме засідання за участю сторін, їх адвокатів та урядового комісара є гласним. Нарада суддів і винесення ними рішення відбувається за закритими дверима, а саме їх рішення знеособлене, у ньому не вказуються позиції окремих суддів (у багатьох країнах особлива думка судді, що відрізняється від думки більшості, стає частиною матеріалів справи). І, нарешті, </a:t>
            </a:r>
            <a:r>
              <a:rPr lang="uk-UA" sz="2100" dirty="0">
                <a:latin typeface="Times New Roman" panose="02020603050405020304" pitchFamily="18" charset="0"/>
                <a:cs typeface="Times New Roman" panose="02020603050405020304" pitchFamily="18" charset="0"/>
              </a:rPr>
              <a:t>постанова суду публікується, якщо це не заборонено законом.</a:t>
            </a:r>
          </a:p>
        </p:txBody>
      </p:sp>
    </p:spTree>
    <p:extLst>
      <p:ext uri="{BB962C8B-B14F-4D97-AF65-F5344CB8AC3E}">
        <p14:creationId xmlns:p14="http://schemas.microsoft.com/office/powerpoint/2010/main" val="2161580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844" y="504081"/>
            <a:ext cx="11522075" cy="4909748"/>
          </a:xfrm>
        </p:spPr>
        <p:txBody>
          <a:bodyPr>
            <a:noAutofit/>
          </a:bodyPr>
          <a:lstStyle/>
          <a:p>
            <a:pPr algn="just"/>
            <a:r>
              <a:rPr lang="ru-RU" sz="4000" b="1" dirty="0" err="1">
                <a:latin typeface="Times New Roman" panose="02020603050405020304" pitchFamily="18" charset="0"/>
                <a:cs typeface="Times New Roman" panose="02020603050405020304" pitchFamily="18" charset="0"/>
              </a:rPr>
              <a:t>Публічна</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адміністрація</a:t>
            </a:r>
            <a:r>
              <a:rPr lang="ru-RU" sz="4000" b="1" dirty="0">
                <a:latin typeface="Times New Roman" panose="02020603050405020304" pitchFamily="18" charset="0"/>
                <a:cs typeface="Times New Roman" panose="02020603050405020304" pitchFamily="18" charset="0"/>
              </a:rPr>
              <a:t> </a:t>
            </a:r>
            <a:r>
              <a:rPr lang="ru-RU" sz="4000" b="1" dirty="0" err="1" smtClean="0">
                <a:latin typeface="Times New Roman" panose="02020603050405020304" pitchFamily="18" charset="0"/>
                <a:cs typeface="Times New Roman" panose="02020603050405020304" pitchFamily="18" charset="0"/>
              </a:rPr>
              <a:t>Франції</a:t>
            </a:r>
            <a:r>
              <a:rPr lang="ru-RU" sz="4000" b="1" dirty="0" smtClean="0">
                <a:latin typeface="Times New Roman" panose="02020603050405020304" pitchFamily="18" charset="0"/>
                <a:cs typeface="Times New Roman" panose="02020603050405020304" pitchFamily="18" charset="0"/>
              </a:rPr>
              <a:t/>
            </a:r>
            <a:br>
              <a:rPr lang="ru-RU" sz="4000" b="1" dirty="0" smtClean="0">
                <a:latin typeface="Times New Roman" panose="02020603050405020304" pitchFamily="18" charset="0"/>
                <a:cs typeface="Times New Roman" panose="02020603050405020304" pitchFamily="18" charset="0"/>
              </a:rPr>
            </a:b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Поняття</a:t>
            </a:r>
            <a:r>
              <a:rPr lang="ru-RU" sz="2800"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публічної</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адміністрації</a:t>
            </a:r>
            <a:r>
              <a:rPr lang="ru-RU" sz="2800" b="1"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administration </a:t>
            </a:r>
            <a:r>
              <a:rPr lang="en-US" sz="2800" dirty="0" err="1">
                <a:latin typeface="Times New Roman" panose="02020603050405020304" pitchFamily="18" charset="0"/>
                <a:cs typeface="Times New Roman" panose="02020603050405020304" pitchFamily="18" charset="0"/>
              </a:rPr>
              <a:t>publique</a:t>
            </a:r>
            <a:r>
              <a:rPr lang="en-US"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грає</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провідну</a:t>
            </a:r>
            <a:r>
              <a:rPr lang="ru-RU" sz="2800" dirty="0">
                <a:latin typeface="Times New Roman" panose="02020603050405020304" pitchFamily="18" charset="0"/>
                <a:cs typeface="Times New Roman" panose="02020603050405020304" pitchFamily="18" charset="0"/>
              </a:rPr>
              <a:t> роль в </a:t>
            </a:r>
            <a:r>
              <a:rPr lang="ru-RU" sz="2800" dirty="0" err="1">
                <a:latin typeface="Times New Roman" panose="02020603050405020304" pitchFamily="18" charset="0"/>
                <a:cs typeface="Times New Roman" panose="02020603050405020304" pitchFamily="18" charset="0"/>
              </a:rPr>
              <a:t>адміністративному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праві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переважної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більшості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зарубіжних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країн</a:t>
            </a:r>
            <a:r>
              <a:rPr lang="ru-RU" sz="2800" dirty="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Органи</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і установи </a:t>
            </a:r>
            <a:r>
              <a:rPr lang="ru-RU" sz="2800" dirty="0" err="1">
                <a:latin typeface="Times New Roman" panose="02020603050405020304" pitchFamily="18" charset="0"/>
                <a:cs typeface="Times New Roman" panose="02020603050405020304" pitchFamily="18" charset="0"/>
              </a:rPr>
              <a:t>публічної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адміністрації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визнаються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обов'язковими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суб'єктами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адміністративно-правових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відносин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Поняття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публічної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адміністрації</a:t>
            </a:r>
            <a:r>
              <a:rPr lang="ru-RU" sz="2800" dirty="0">
                <a:latin typeface="Times New Roman" panose="02020603050405020304" pitchFamily="18" charset="0"/>
                <a:cs typeface="Times New Roman" panose="02020603050405020304" pitchFamily="18" charset="0"/>
              </a:rPr>
              <a:t> є одним </a:t>
            </a:r>
            <a:r>
              <a:rPr lang="ru-RU" sz="2800" dirty="0" err="1">
                <a:latin typeface="Times New Roman" panose="02020603050405020304" pitchFamily="18" charset="0"/>
                <a:cs typeface="Times New Roman" panose="02020603050405020304" pitchFamily="18" charset="0"/>
              </a:rPr>
              <a:t>із</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найскладніших</a:t>
            </a:r>
            <a:r>
              <a:rPr lang="ru-RU" sz="2800" dirty="0">
                <a:latin typeface="Times New Roman" panose="02020603050405020304" pitchFamily="18" charset="0"/>
                <a:cs typeface="Times New Roman" panose="02020603050405020304" pitchFamily="18" charset="0"/>
              </a:rPr>
              <a:t> у </a:t>
            </a:r>
            <a:r>
              <a:rPr lang="ru-RU" sz="2800" dirty="0" err="1">
                <a:latin typeface="Times New Roman" panose="02020603050405020304" pitchFamily="18" charset="0"/>
                <a:cs typeface="Times New Roman" panose="02020603050405020304" pitchFamily="18" charset="0"/>
              </a:rPr>
              <a:t>сучасному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адміністративному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праві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оскільки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воно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узагальнює</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управлінські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поняття</a:t>
            </a:r>
            <a:r>
              <a:rPr lang="ru-RU" sz="2800" dirty="0">
                <a:latin typeface="Times New Roman" panose="02020603050405020304" pitchFamily="18" charset="0"/>
                <a:cs typeface="Times New Roman" panose="02020603050405020304" pitchFamily="18" charset="0"/>
              </a:rPr>
              <a:t> на </a:t>
            </a:r>
            <a:r>
              <a:rPr lang="ru-RU" sz="2800" dirty="0" err="1">
                <a:latin typeface="Times New Roman" panose="02020603050405020304" pitchFamily="18" charset="0"/>
                <a:cs typeface="Times New Roman" panose="02020603050405020304" pitchFamily="18" charset="0"/>
              </a:rPr>
              <a:t>високому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рівні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абстракції</a:t>
            </a:r>
            <a:r>
              <a:rPr lang="ru-RU" sz="2800" dirty="0">
                <a:latin typeface="Times New Roman" panose="02020603050405020304" pitchFamily="18" charset="0"/>
                <a:cs typeface="Times New Roman" panose="02020603050405020304" pitchFamily="18" charset="0"/>
              </a:rPr>
              <a:t>.</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93459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uk-UA" sz="2200" dirty="0" smtClean="0">
                <a:latin typeface="Times New Roman" panose="02020603050405020304" pitchFamily="18" charset="0"/>
                <a:cs typeface="Times New Roman" panose="02020603050405020304" pitchFamily="18" charset="0"/>
              </a:rPr>
              <a:t>Адміністративне судочинство </a:t>
            </a:r>
            <a:r>
              <a:rPr lang="uk-UA" sz="2200" b="0" dirty="0" smtClean="0">
                <a:latin typeface="Times New Roman" panose="02020603050405020304" pitchFamily="18" charset="0"/>
                <a:cs typeface="Times New Roman" panose="02020603050405020304" pitchFamily="18" charset="0"/>
              </a:rPr>
              <a:t>має характер </a:t>
            </a:r>
            <a:r>
              <a:rPr lang="uk-UA" sz="2200" dirty="0" smtClean="0">
                <a:latin typeface="Times New Roman" panose="02020603050405020304" pitchFamily="18" charset="0"/>
                <a:cs typeface="Times New Roman" panose="02020603050405020304" pitchFamily="18" charset="0"/>
              </a:rPr>
              <a:t>письмового провадження</a:t>
            </a:r>
            <a:r>
              <a:rPr lang="uk-UA" sz="2200" b="0" dirty="0" smtClean="0">
                <a:latin typeface="Times New Roman" panose="02020603050405020304" pitchFamily="18" charset="0"/>
                <a:cs typeface="Times New Roman" panose="02020603050405020304" pitchFamily="18" charset="0"/>
              </a:rPr>
              <a:t>. Ця його особливість - спадщина інквізиційного процесу, що застосовувався у середні віки католицькою церквою. Перевага письмового провадження полягає в його неспішності, продуманості. Сторони та інші учасники процесу мають можливість детально усе продумати, перш ніж написати щось важливе, те саме робить і суд. Тому сторони в усних дебатах на судовому засіданні не можуть наводити нові дані, нові докази. Вони зобов'язані використовувати тільки те, що вже є у наданих документах. Якщо з'являється новий документ, все починається знову, оскільки іншій стороні має бути наданий час для ознайомлення з ним та надання контраргументів. Усе це спрямоване на прийняття не поверхового, а продуманого рішення.</a:t>
            </a:r>
          </a:p>
          <a:p>
            <a:pPr marL="0" indent="0" algn="just">
              <a:lnSpc>
                <a:spcPct val="100000"/>
              </a:lnSpc>
              <a:spcBef>
                <a:spcPts val="0"/>
              </a:spcBef>
              <a:buNone/>
            </a:pPr>
            <a:r>
              <a:rPr lang="uk-UA" sz="2200" b="0" dirty="0" smtClean="0">
                <a:latin typeface="Times New Roman" panose="02020603050405020304" pitchFamily="18" charset="0"/>
                <a:cs typeface="Times New Roman" panose="02020603050405020304" pitchFamily="18" charset="0"/>
              </a:rPr>
              <a:t>Свою специфіку мають і постанови адміністративних судів. Так, за деякими виключеннями суд у своєму рішенні прямо не зобов'язує адміністрацію до конкретних дій. Він зазвичай лише визначає, у кого які права і обов'язки, хто правий, а хто винен. Публічна адміністрація повинна сама зробити висновок, знайти прийнятні для себе час і спосіб виконання судової постанови.</a:t>
            </a:r>
            <a:endParaRPr lang="uk-UA" sz="22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76302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uk-UA" sz="2200" b="0" dirty="0">
                <a:latin typeface="Times New Roman" panose="02020603050405020304" pitchFamily="18" charset="0"/>
                <a:cs typeface="Times New Roman" panose="02020603050405020304" pitchFamily="18" charset="0"/>
              </a:rPr>
              <a:t>Існують також інші позови, вони бувають двох видів: </a:t>
            </a:r>
            <a:r>
              <a:rPr lang="uk-UA" sz="2200" dirty="0">
                <a:latin typeface="Times New Roman" panose="02020603050405020304" pitchFamily="18" charset="0"/>
                <a:cs typeface="Times New Roman" panose="02020603050405020304" pitchFamily="18" charset="0"/>
              </a:rPr>
              <a:t>загальні та особливі</a:t>
            </a:r>
            <a:r>
              <a:rPr lang="uk-UA"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uk-UA" sz="2200" dirty="0">
                <a:latin typeface="Times New Roman" panose="02020603050405020304" pitchFamily="18" charset="0"/>
                <a:cs typeface="Times New Roman" panose="02020603050405020304" pitchFamily="18" charset="0"/>
              </a:rPr>
              <a:t>До загальних належать позови</a:t>
            </a:r>
            <a:r>
              <a:rPr lang="uk-UA"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uk-UA" sz="2200" b="0" dirty="0">
                <a:latin typeface="Times New Roman" panose="02020603050405020304" pitchFamily="18" charset="0"/>
                <a:cs typeface="Times New Roman" panose="02020603050405020304" pitchFamily="18" charset="0"/>
              </a:rPr>
              <a:t>•	1) про відшкодування адміністрацією шкоди;</a:t>
            </a:r>
          </a:p>
          <a:p>
            <a:pPr marL="0" indent="0" algn="just">
              <a:lnSpc>
                <a:spcPct val="100000"/>
              </a:lnSpc>
              <a:spcBef>
                <a:spcPts val="0"/>
              </a:spcBef>
              <a:buNone/>
            </a:pPr>
            <a:r>
              <a:rPr lang="uk-UA" sz="2200" b="0" dirty="0">
                <a:latin typeface="Times New Roman" panose="02020603050405020304" pitchFamily="18" charset="0"/>
                <a:cs typeface="Times New Roman" panose="02020603050405020304" pitchFamily="18" charset="0"/>
              </a:rPr>
              <a:t>•	2) за договорами між адміністрацією і приватними особами (суд може розірвати договір, присудити потерпілій стороні відшкодування, покарати винуватця);</a:t>
            </a:r>
          </a:p>
          <a:p>
            <a:pPr marL="0" indent="0" algn="just">
              <a:lnSpc>
                <a:spcPct val="100000"/>
              </a:lnSpc>
              <a:spcBef>
                <a:spcPts val="0"/>
              </a:spcBef>
              <a:buNone/>
            </a:pPr>
            <a:r>
              <a:rPr lang="uk-UA" sz="2200" b="0" dirty="0">
                <a:latin typeface="Times New Roman" panose="02020603050405020304" pitchFamily="18" charset="0"/>
                <a:cs typeface="Times New Roman" panose="02020603050405020304" pitchFamily="18" charset="0"/>
              </a:rPr>
              <a:t>•	3) про знесення тих споруд, що руйнуються або є небезпечними для здоров'я і довкілля, або призупинення робіт на таких об'єктах (суд може зажадати знести споруду, припинити будівництво і т. п.).</a:t>
            </a:r>
          </a:p>
          <a:p>
            <a:pPr marL="0" indent="0" algn="just">
              <a:lnSpc>
                <a:spcPct val="100000"/>
              </a:lnSpc>
              <a:spcBef>
                <a:spcPts val="0"/>
              </a:spcBef>
              <a:buNone/>
            </a:pPr>
            <a:r>
              <a:rPr lang="uk-UA" sz="2200" dirty="0">
                <a:latin typeface="Times New Roman" panose="02020603050405020304" pitchFamily="18" charset="0"/>
                <a:cs typeface="Times New Roman" panose="02020603050405020304" pitchFamily="18" charset="0"/>
              </a:rPr>
              <a:t>До особливих належать позови</a:t>
            </a:r>
            <a:r>
              <a:rPr lang="uk-UA"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uk-UA" sz="2200" b="0" dirty="0">
                <a:latin typeface="Times New Roman" panose="02020603050405020304" pitchFamily="18" charset="0"/>
                <a:cs typeface="Times New Roman" panose="02020603050405020304" pitchFamily="18" charset="0"/>
              </a:rPr>
              <a:t>•	1) пенсійні (найбільш численні);</a:t>
            </a:r>
          </a:p>
          <a:p>
            <a:pPr marL="0" indent="0" algn="just">
              <a:lnSpc>
                <a:spcPct val="100000"/>
              </a:lnSpc>
              <a:spcBef>
                <a:spcPts val="0"/>
              </a:spcBef>
              <a:buNone/>
            </a:pPr>
            <a:r>
              <a:rPr lang="uk-UA" sz="2200" b="0" dirty="0">
                <a:latin typeface="Times New Roman" panose="02020603050405020304" pitchFamily="18" charset="0"/>
                <a:cs typeface="Times New Roman" panose="02020603050405020304" pitchFamily="18" charset="0"/>
              </a:rPr>
              <a:t>•	2) щодо виборчого процесу (суд може анулювати результати виборів і навіть оголосити когось обраним);</a:t>
            </a:r>
          </a:p>
          <a:p>
            <a:pPr marL="0" indent="0" algn="just">
              <a:lnSpc>
                <a:spcPct val="100000"/>
              </a:lnSpc>
              <a:spcBef>
                <a:spcPts val="0"/>
              </a:spcBef>
              <a:buNone/>
            </a:pPr>
            <a:r>
              <a:rPr lang="uk-UA" sz="2200" b="0" dirty="0">
                <a:latin typeface="Times New Roman" panose="02020603050405020304" pitchFamily="18" charset="0"/>
                <a:cs typeface="Times New Roman" panose="02020603050405020304" pitchFamily="18" charset="0"/>
              </a:rPr>
              <a:t>•	3) податкові;</a:t>
            </a:r>
          </a:p>
          <a:p>
            <a:pPr marL="0" indent="0" algn="just">
              <a:lnSpc>
                <a:spcPct val="100000"/>
              </a:lnSpc>
              <a:spcBef>
                <a:spcPts val="0"/>
              </a:spcBef>
              <a:buNone/>
            </a:pPr>
            <a:r>
              <a:rPr lang="uk-UA" sz="2200" b="0" dirty="0">
                <a:latin typeface="Times New Roman" panose="02020603050405020304" pitchFamily="18" charset="0"/>
                <a:cs typeface="Times New Roman" panose="02020603050405020304" pitchFamily="18" charset="0"/>
              </a:rPr>
              <a:t>•	4) у кримінальних справах (суд може, наприклад, накласти штраф на порушника правил дорожнього руху).</a:t>
            </a:r>
          </a:p>
        </p:txBody>
      </p:sp>
    </p:spTree>
    <p:extLst>
      <p:ext uri="{BB962C8B-B14F-4D97-AF65-F5344CB8AC3E}">
        <p14:creationId xmlns:p14="http://schemas.microsoft.com/office/powerpoint/2010/main" val="16129179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ru-RU" sz="2300" b="0" dirty="0" err="1">
                <a:latin typeface="Times New Roman" panose="02020603050405020304" pitchFamily="18" charset="0"/>
                <a:cs typeface="Times New Roman" panose="02020603050405020304" pitchFamily="18" charset="0"/>
              </a:rPr>
              <a:t>Дієвість</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адміністративної</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юстиції</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значно</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знижується</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тривалими</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термінами</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розгляду</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судових</a:t>
            </a:r>
            <a:r>
              <a:rPr lang="ru-RU" sz="2300" b="0" dirty="0">
                <a:latin typeface="Times New Roman" panose="02020603050405020304" pitchFamily="18" charset="0"/>
                <a:cs typeface="Times New Roman" panose="02020603050405020304" pitchFamily="18" charset="0"/>
              </a:rPr>
              <a:t> справ. У </a:t>
            </a:r>
            <a:r>
              <a:rPr lang="ru-RU" sz="2300" b="0" dirty="0" err="1">
                <a:latin typeface="Times New Roman" panose="02020603050405020304" pitchFamily="18" charset="0"/>
                <a:cs typeface="Times New Roman" panose="02020603050405020304" pitchFamily="18" charset="0"/>
              </a:rPr>
              <a:t>низових</a:t>
            </a:r>
            <a:r>
              <a:rPr lang="ru-RU" sz="2300" b="0" dirty="0">
                <a:latin typeface="Times New Roman" panose="02020603050405020304" pitchFamily="18" charset="0"/>
                <a:cs typeface="Times New Roman" panose="02020603050405020304" pitchFamily="18" charset="0"/>
              </a:rPr>
              <a:t> судах вони </a:t>
            </a:r>
            <a:r>
              <a:rPr lang="ru-RU" sz="2300" b="0" dirty="0" err="1">
                <a:latin typeface="Times New Roman" panose="02020603050405020304" pitchFamily="18" charset="0"/>
                <a:cs typeface="Times New Roman" panose="02020603050405020304" pitchFamily="18" charset="0"/>
              </a:rPr>
              <a:t>ще</a:t>
            </a:r>
            <a:r>
              <a:rPr lang="ru-RU" sz="2300" b="0" dirty="0">
                <a:latin typeface="Times New Roman" panose="02020603050405020304" pitchFamily="18" charset="0"/>
                <a:cs typeface="Times New Roman" panose="02020603050405020304" pitchFamily="18" charset="0"/>
              </a:rPr>
              <a:t> в </a:t>
            </a:r>
            <a:r>
              <a:rPr lang="ru-RU" sz="2300" b="0" dirty="0" err="1">
                <a:latin typeface="Times New Roman" panose="02020603050405020304" pitchFamily="18" charset="0"/>
                <a:cs typeface="Times New Roman" panose="02020603050405020304" pitchFamily="18" charset="0"/>
              </a:rPr>
              <a:t>розумних</a:t>
            </a:r>
            <a:r>
              <a:rPr lang="ru-RU" sz="2300" b="0" dirty="0">
                <a:latin typeface="Times New Roman" panose="02020603050405020304" pitchFamily="18" charset="0"/>
                <a:cs typeface="Times New Roman" panose="02020603050405020304" pitchFamily="18" charset="0"/>
              </a:rPr>
              <a:t> межах: </a:t>
            </a:r>
            <a:r>
              <a:rPr lang="ru-RU" sz="2300" dirty="0" err="1">
                <a:latin typeface="Times New Roman" panose="02020603050405020304" pitchFamily="18" charset="0"/>
                <a:cs typeface="Times New Roman" panose="02020603050405020304" pitchFamily="18" charset="0"/>
              </a:rPr>
              <a:t>близько</a:t>
            </a:r>
            <a:r>
              <a:rPr lang="ru-RU" sz="2300" dirty="0">
                <a:latin typeface="Times New Roman" panose="02020603050405020304" pitchFamily="18" charset="0"/>
                <a:cs typeface="Times New Roman" panose="02020603050405020304" pitchFamily="18" charset="0"/>
              </a:rPr>
              <a:t> року </a:t>
            </a:r>
            <a:r>
              <a:rPr lang="ru-RU" sz="2300" dirty="0" err="1">
                <a:latin typeface="Times New Roman" panose="02020603050405020304" pitchFamily="18" charset="0"/>
                <a:cs typeface="Times New Roman" panose="02020603050405020304" pitchFamily="18" charset="0"/>
              </a:rPr>
              <a:t>або</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менше</a:t>
            </a:r>
            <a:r>
              <a:rPr lang="ru-RU" sz="2300" b="0" dirty="0">
                <a:latin typeface="Times New Roman" panose="02020603050405020304" pitchFamily="18" charset="0"/>
                <a:cs typeface="Times New Roman" panose="02020603050405020304" pitchFamily="18" charset="0"/>
              </a:rPr>
              <a:t>. У </a:t>
            </a:r>
            <a:r>
              <a:rPr lang="ru-RU" sz="2300" b="0" dirty="0" err="1">
                <a:latin typeface="Times New Roman" panose="02020603050405020304" pitchFamily="18" charset="0"/>
                <a:cs typeface="Times New Roman" panose="02020603050405020304" pitchFamily="18" charset="0"/>
              </a:rPr>
              <a:t>адміністративному</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суді</a:t>
            </a:r>
            <a:r>
              <a:rPr lang="ru-RU" sz="2300" b="0" dirty="0">
                <a:latin typeface="Times New Roman" panose="02020603050405020304" pitchFamily="18" charset="0"/>
                <a:cs typeface="Times New Roman" panose="02020603050405020304" pitchFamily="18" charset="0"/>
              </a:rPr>
              <a:t> Парижу </a:t>
            </a:r>
            <a:r>
              <a:rPr lang="ru-RU" sz="2300" b="0" dirty="0" err="1">
                <a:latin typeface="Times New Roman" panose="02020603050405020304" pitchFamily="18" charset="0"/>
                <a:cs typeface="Times New Roman" panose="02020603050405020304" pitchFamily="18" charset="0"/>
              </a:rPr>
              <a:t>процеси</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триваліші</a:t>
            </a:r>
            <a:r>
              <a:rPr lang="ru-RU" sz="2300" b="0" dirty="0">
                <a:latin typeface="Times New Roman" panose="02020603050405020304" pitchFamily="18" charset="0"/>
                <a:cs typeface="Times New Roman" panose="02020603050405020304" pitchFamily="18" charset="0"/>
              </a:rPr>
              <a:t>. У </a:t>
            </a:r>
            <a:r>
              <a:rPr lang="ru-RU" sz="2300" b="0" dirty="0" err="1">
                <a:latin typeface="Times New Roman" panose="02020603050405020304" pitchFamily="18" charset="0"/>
                <a:cs typeface="Times New Roman" panose="02020603050405020304" pitchFamily="18" charset="0"/>
              </a:rPr>
              <a:t>Держраді</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справи</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розглядаються</a:t>
            </a:r>
            <a:r>
              <a:rPr lang="ru-RU" sz="2300" b="0" dirty="0">
                <a:latin typeface="Times New Roman" panose="02020603050405020304" pitchFamily="18" charset="0"/>
                <a:cs typeface="Times New Roman" panose="02020603050405020304" pitchFamily="18" charset="0"/>
              </a:rPr>
              <a:t> </a:t>
            </a:r>
            <a:r>
              <a:rPr lang="ru-RU" sz="2300" dirty="0">
                <a:latin typeface="Times New Roman" panose="02020603050405020304" pitchFamily="18" charset="0"/>
                <a:cs typeface="Times New Roman" panose="02020603050405020304" pitchFamily="18" charset="0"/>
              </a:rPr>
              <a:t>2-3 роки</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Найшвидше</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розглядаються</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справи</a:t>
            </a:r>
            <a:r>
              <a:rPr lang="ru-RU" sz="2300" b="0" dirty="0">
                <a:latin typeface="Times New Roman" panose="02020603050405020304" pitchFamily="18" charset="0"/>
                <a:cs typeface="Times New Roman" panose="02020603050405020304" pitchFamily="18" charset="0"/>
              </a:rPr>
              <a:t> про </a:t>
            </a:r>
            <a:r>
              <a:rPr lang="ru-RU" sz="2300" b="0" dirty="0" err="1">
                <a:latin typeface="Times New Roman" panose="02020603050405020304" pitchFamily="18" charset="0"/>
                <a:cs typeface="Times New Roman" panose="02020603050405020304" pitchFamily="18" charset="0"/>
              </a:rPr>
              <a:t>перевищення</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влади</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довше</a:t>
            </a:r>
            <a:r>
              <a:rPr lang="ru-RU" sz="2300" b="0" dirty="0">
                <a:latin typeface="Times New Roman" panose="02020603050405020304" pitchFamily="18" charset="0"/>
                <a:cs typeface="Times New Roman" panose="02020603050405020304" pitchFamily="18" charset="0"/>
              </a:rPr>
              <a:t> - про </a:t>
            </a:r>
            <a:r>
              <a:rPr lang="ru-RU" sz="2300" b="0" dirty="0" err="1">
                <a:latin typeface="Times New Roman" panose="02020603050405020304" pitchFamily="18" charset="0"/>
                <a:cs typeface="Times New Roman" panose="02020603050405020304" pitchFamily="18" charset="0"/>
              </a:rPr>
              <a:t>відновлення</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порушених</a:t>
            </a:r>
            <a:r>
              <a:rPr lang="ru-RU" sz="2300" b="0" dirty="0">
                <a:latin typeface="Times New Roman" panose="02020603050405020304" pitchFamily="18" charset="0"/>
                <a:cs typeface="Times New Roman" panose="02020603050405020304" pitchFamily="18" charset="0"/>
              </a:rPr>
              <a:t> прав і особливо </a:t>
            </a:r>
            <a:r>
              <a:rPr lang="ru-RU" sz="2300" b="0" dirty="0" err="1">
                <a:latin typeface="Times New Roman" panose="02020603050405020304" pitchFamily="18" charset="0"/>
                <a:cs typeface="Times New Roman" panose="02020603050405020304" pitchFamily="18" charset="0"/>
              </a:rPr>
              <a:t>довго</a:t>
            </a:r>
            <a:r>
              <a:rPr lang="ru-RU" sz="2300" b="0" dirty="0">
                <a:latin typeface="Times New Roman" panose="02020603050405020304" pitchFamily="18" charset="0"/>
                <a:cs typeface="Times New Roman" panose="02020603050405020304" pitchFamily="18" charset="0"/>
              </a:rPr>
              <a:t> - </a:t>
            </a:r>
            <a:r>
              <a:rPr lang="ru-RU" sz="2300" b="0" dirty="0" err="1">
                <a:latin typeface="Times New Roman" panose="02020603050405020304" pitchFamily="18" charset="0"/>
                <a:cs typeface="Times New Roman" panose="02020603050405020304" pitchFamily="18" charset="0"/>
              </a:rPr>
              <a:t>справи</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що</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надійшли</a:t>
            </a:r>
            <a:r>
              <a:rPr lang="ru-RU" sz="2300" b="0" dirty="0">
                <a:latin typeface="Times New Roman" panose="02020603050405020304" pitchFamily="18" charset="0"/>
                <a:cs typeface="Times New Roman" panose="02020603050405020304" pitchFamily="18" charset="0"/>
              </a:rPr>
              <a:t> з </a:t>
            </a:r>
            <a:r>
              <a:rPr lang="ru-RU" sz="2300" b="0" dirty="0" err="1">
                <a:latin typeface="Times New Roman" panose="02020603050405020304" pitchFamily="18" charset="0"/>
                <a:cs typeface="Times New Roman" panose="02020603050405020304" pitchFamily="18" charset="0"/>
              </a:rPr>
              <a:t>нижчих</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судів</a:t>
            </a:r>
            <a:r>
              <a:rPr lang="ru-RU" sz="23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300" dirty="0">
                <a:latin typeface="Times New Roman" panose="02020603050405020304" pitchFamily="18" charset="0"/>
                <a:cs typeface="Times New Roman" panose="02020603050405020304" pitchFamily="18" charset="0"/>
              </a:rPr>
              <a:t>Суди </a:t>
            </a:r>
            <a:r>
              <a:rPr lang="ru-RU" sz="2300" dirty="0" err="1">
                <a:latin typeface="Times New Roman" panose="02020603050405020304" pitchFamily="18" charset="0"/>
                <a:cs typeface="Times New Roman" panose="02020603050405020304" pitchFamily="18" charset="0"/>
              </a:rPr>
              <a:t>можуть</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встановлювати</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черговість</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розгляду</a:t>
            </a:r>
            <a:r>
              <a:rPr lang="ru-RU" sz="2300" dirty="0">
                <a:latin typeface="Times New Roman" panose="02020603050405020304" pitchFamily="18" charset="0"/>
                <a:cs typeface="Times New Roman" panose="02020603050405020304" pitchFamily="18" charset="0"/>
              </a:rPr>
              <a:t> справ </a:t>
            </a:r>
            <a:r>
              <a:rPr lang="ru-RU" sz="2300" dirty="0" err="1">
                <a:latin typeface="Times New Roman" panose="02020603050405020304" pitchFamily="18" charset="0"/>
                <a:cs typeface="Times New Roman" panose="02020603050405020304" pitchFamily="18" charset="0"/>
              </a:rPr>
              <a:t>залежно</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від</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їх</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терміновості</a:t>
            </a:r>
            <a:r>
              <a:rPr lang="ru-RU" sz="23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300" b="0" dirty="0" err="1">
                <a:latin typeface="Times New Roman" panose="02020603050405020304" pitchFamily="18" charset="0"/>
                <a:cs typeface="Times New Roman" panose="02020603050405020304" pitchFamily="18" charset="0"/>
              </a:rPr>
              <a:t>Вже</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зазначалося</a:t>
            </a:r>
            <a:r>
              <a:rPr lang="ru-RU" sz="2300" b="0" dirty="0">
                <a:latin typeface="Times New Roman" panose="02020603050405020304" pitchFamily="18" charset="0"/>
                <a:cs typeface="Times New Roman" panose="02020603050405020304" pitchFamily="18" charset="0"/>
              </a:rPr>
              <a:t> про </a:t>
            </a:r>
            <a:r>
              <a:rPr lang="ru-RU" sz="2300" b="0" dirty="0" err="1">
                <a:latin typeface="Times New Roman" panose="02020603050405020304" pitchFamily="18" charset="0"/>
                <a:cs typeface="Times New Roman" panose="02020603050405020304" pitchFamily="18" charset="0"/>
              </a:rPr>
              <a:t>відсутність</a:t>
            </a:r>
            <a:r>
              <a:rPr lang="ru-RU" sz="2300" b="0" dirty="0">
                <a:latin typeface="Times New Roman" panose="02020603050405020304" pitchFamily="18" charset="0"/>
                <a:cs typeface="Times New Roman" panose="02020603050405020304" pitchFamily="18" charset="0"/>
              </a:rPr>
              <a:t> у </a:t>
            </a:r>
            <a:r>
              <a:rPr lang="ru-RU" sz="2300" b="0" dirty="0" err="1">
                <a:latin typeface="Times New Roman" panose="02020603050405020304" pitchFamily="18" charset="0"/>
                <a:cs typeface="Times New Roman" panose="02020603050405020304" pitchFamily="18" charset="0"/>
              </a:rPr>
              <a:t>судів</a:t>
            </a:r>
            <a:r>
              <a:rPr lang="ru-RU" sz="2300" b="0" dirty="0">
                <a:latin typeface="Times New Roman" panose="02020603050405020304" pitchFamily="18" charset="0"/>
                <a:cs typeface="Times New Roman" panose="02020603050405020304" pitchFamily="18" charset="0"/>
              </a:rPr>
              <a:t> права на примус </a:t>
            </a:r>
            <a:r>
              <a:rPr lang="ru-RU" sz="2300" b="0" dirty="0" err="1">
                <a:latin typeface="Times New Roman" panose="02020603050405020304" pitchFamily="18" charset="0"/>
                <a:cs typeface="Times New Roman" panose="02020603050405020304" pitchFamily="18" charset="0"/>
              </a:rPr>
              <a:t>адміністрації</a:t>
            </a:r>
            <a:r>
              <a:rPr lang="ru-RU" sz="2300" b="0" dirty="0">
                <a:latin typeface="Times New Roman" panose="02020603050405020304" pitchFamily="18" charset="0"/>
                <a:cs typeface="Times New Roman" panose="02020603050405020304" pitchFamily="18" charset="0"/>
              </a:rPr>
              <a:t> до </a:t>
            </a:r>
            <a:r>
              <a:rPr lang="ru-RU" sz="2300" b="0" dirty="0" err="1">
                <a:latin typeface="Times New Roman" panose="02020603050405020304" pitchFamily="18" charset="0"/>
                <a:cs typeface="Times New Roman" panose="02020603050405020304" pitchFamily="18" charset="0"/>
              </a:rPr>
              <a:t>виконання</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їх</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рішень</a:t>
            </a:r>
            <a:r>
              <a:rPr lang="ru-RU" sz="2300" b="0" dirty="0">
                <a:latin typeface="Times New Roman" panose="02020603050405020304" pitchFamily="18" charset="0"/>
                <a:cs typeface="Times New Roman" panose="02020603050405020304" pitchFamily="18" charset="0"/>
              </a:rPr>
              <a:t>. Установи не </a:t>
            </a:r>
            <a:r>
              <a:rPr lang="ru-RU" sz="2300" b="0" dirty="0" err="1">
                <a:latin typeface="Times New Roman" panose="02020603050405020304" pitchFamily="18" charset="0"/>
                <a:cs typeface="Times New Roman" panose="02020603050405020304" pitchFamily="18" charset="0"/>
              </a:rPr>
              <a:t>виконують</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судові</a:t>
            </a:r>
            <a:r>
              <a:rPr lang="ru-RU" sz="2300" b="0" dirty="0">
                <a:latin typeface="Times New Roman" panose="02020603050405020304" pitchFamily="18" charset="0"/>
                <a:cs typeface="Times New Roman" panose="02020603050405020304" pitchFamily="18" charset="0"/>
              </a:rPr>
              <a:t> постанови </a:t>
            </a:r>
            <a:r>
              <a:rPr lang="ru-RU" sz="2300" b="0" dirty="0" err="1">
                <a:latin typeface="Times New Roman" panose="02020603050405020304" pitchFamily="18" charset="0"/>
                <a:cs typeface="Times New Roman" panose="02020603050405020304" pitchFamily="18" charset="0"/>
              </a:rPr>
              <a:t>різними</a:t>
            </a:r>
            <a:r>
              <a:rPr lang="ru-RU" sz="2300" b="0" dirty="0">
                <a:latin typeface="Times New Roman" panose="02020603050405020304" pitchFamily="18" charset="0"/>
                <a:cs typeface="Times New Roman" panose="02020603050405020304" pitchFamily="18" charset="0"/>
              </a:rPr>
              <a:t> способами: </a:t>
            </a:r>
            <a:r>
              <a:rPr lang="ru-RU" sz="2300" b="0" dirty="0" err="1">
                <a:latin typeface="Times New Roman" panose="02020603050405020304" pitchFamily="18" charset="0"/>
                <a:cs typeface="Times New Roman" panose="02020603050405020304" pitchFamily="18" charset="0"/>
              </a:rPr>
              <a:t>повною</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бездіяльністю</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зривом</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виконання</a:t>
            </a:r>
            <a:r>
              <a:rPr lang="ru-RU" sz="2300" b="0" dirty="0">
                <a:latin typeface="Times New Roman" panose="02020603050405020304" pitchFamily="18" charset="0"/>
                <a:cs typeface="Times New Roman" panose="02020603050405020304" pitchFamily="18" charset="0"/>
              </a:rPr>
              <a:t> шляхом </a:t>
            </a:r>
            <a:r>
              <a:rPr lang="ru-RU" sz="2300" b="0" dirty="0" err="1">
                <a:latin typeface="Times New Roman" panose="02020603050405020304" pitchFamily="18" charset="0"/>
                <a:cs typeface="Times New Roman" panose="02020603050405020304" pitchFamily="18" charset="0"/>
              </a:rPr>
              <a:t>вжиття</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нових</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заходів</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зверненням</a:t>
            </a:r>
            <a:r>
              <a:rPr lang="ru-RU" sz="2300" b="0" dirty="0">
                <a:latin typeface="Times New Roman" panose="02020603050405020304" pitchFamily="18" charset="0"/>
                <a:cs typeface="Times New Roman" panose="02020603050405020304" pitchFamily="18" charset="0"/>
              </a:rPr>
              <a:t> до парламенту з </a:t>
            </a:r>
            <a:r>
              <a:rPr lang="ru-RU" sz="2300" b="0" dirty="0" err="1">
                <a:latin typeface="Times New Roman" panose="02020603050405020304" pitchFamily="18" charset="0"/>
                <a:cs typeface="Times New Roman" panose="02020603050405020304" pitchFamily="18" charset="0"/>
              </a:rPr>
              <a:t>проханням</a:t>
            </a:r>
            <a:r>
              <a:rPr lang="ru-RU" sz="2300" b="0" dirty="0">
                <a:latin typeface="Times New Roman" panose="02020603050405020304" pitchFamily="18" charset="0"/>
                <a:cs typeface="Times New Roman" panose="02020603050405020304" pitchFamily="18" charset="0"/>
              </a:rPr>
              <a:t> про </a:t>
            </a:r>
            <a:r>
              <a:rPr lang="ru-RU" sz="2300" b="0" dirty="0" err="1">
                <a:latin typeface="Times New Roman" panose="02020603050405020304" pitchFamily="18" charset="0"/>
                <a:cs typeface="Times New Roman" panose="02020603050405020304" pitchFamily="18" charset="0"/>
              </a:rPr>
              <a:t>затвердження</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адміністративного</a:t>
            </a:r>
            <a:r>
              <a:rPr lang="ru-RU" sz="2300" b="0" dirty="0">
                <a:latin typeface="Times New Roman" panose="02020603050405020304" pitchFamily="18" charset="0"/>
                <a:cs typeface="Times New Roman" panose="02020603050405020304" pitchFamily="18" charset="0"/>
              </a:rPr>
              <a:t> акта. Особливо </a:t>
            </a:r>
            <a:r>
              <a:rPr lang="ru-RU" sz="2300" b="0" dirty="0" err="1">
                <a:latin typeface="Times New Roman" panose="02020603050405020304" pitchFamily="18" charset="0"/>
                <a:cs typeface="Times New Roman" panose="02020603050405020304" pitchFamily="18" charset="0"/>
              </a:rPr>
              <a:t>важко</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домогтися</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виконання</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тоді</a:t>
            </a:r>
            <a:r>
              <a:rPr lang="ru-RU" sz="2300" b="0" dirty="0">
                <a:latin typeface="Times New Roman" panose="02020603050405020304" pitchFamily="18" charset="0"/>
                <a:cs typeface="Times New Roman" panose="02020603050405020304" pitchFamily="18" charset="0"/>
              </a:rPr>
              <a:t>, коли </a:t>
            </a:r>
            <a:r>
              <a:rPr lang="ru-RU" sz="2300" b="0" dirty="0" err="1">
                <a:latin typeface="Times New Roman" panose="02020603050405020304" pitchFamily="18" charset="0"/>
                <a:cs typeface="Times New Roman" panose="02020603050405020304" pitchFamily="18" charset="0"/>
              </a:rPr>
              <a:t>невиконавцем</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стає</a:t>
            </a:r>
            <a:r>
              <a:rPr lang="ru-RU" sz="2300" b="0" dirty="0">
                <a:latin typeface="Times New Roman" panose="02020603050405020304" pitchFamily="18" charset="0"/>
                <a:cs typeface="Times New Roman" panose="02020603050405020304" pitchFamily="18" charset="0"/>
              </a:rPr>
              <a:t> сам уряд. У </a:t>
            </a:r>
            <a:r>
              <a:rPr lang="ru-RU" sz="2300" b="0" dirty="0" err="1">
                <a:latin typeface="Times New Roman" panose="02020603050405020304" pitchFamily="18" charset="0"/>
                <a:cs typeface="Times New Roman" panose="02020603050405020304" pitchFamily="18" charset="0"/>
              </a:rPr>
              <a:t>боротьбі</a:t>
            </a:r>
            <a:r>
              <a:rPr lang="ru-RU" sz="2300" b="0" dirty="0">
                <a:latin typeface="Times New Roman" panose="02020603050405020304" pitchFamily="18" charset="0"/>
                <a:cs typeface="Times New Roman" panose="02020603050405020304" pitchFamily="18" charset="0"/>
              </a:rPr>
              <a:t> з </a:t>
            </a:r>
            <a:r>
              <a:rPr lang="ru-RU" sz="2300" b="0" dirty="0" err="1">
                <a:latin typeface="Times New Roman" panose="02020603050405020304" pitchFamily="18" charset="0"/>
                <a:cs typeface="Times New Roman" panose="02020603050405020304" pitchFamily="18" charset="0"/>
              </a:rPr>
              <a:t>адміністрацією</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найсильнішим</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помічником</a:t>
            </a:r>
            <a:r>
              <a:rPr lang="ru-RU" sz="2300" b="0" dirty="0">
                <a:latin typeface="Times New Roman" panose="02020603050405020304" pitchFamily="18" charset="0"/>
                <a:cs typeface="Times New Roman" panose="02020603050405020304" pitchFamily="18" charset="0"/>
              </a:rPr>
              <a:t> для </a:t>
            </a:r>
            <a:r>
              <a:rPr lang="ru-RU" sz="2300" b="0" dirty="0" err="1">
                <a:latin typeface="Times New Roman" panose="02020603050405020304" pitchFamily="18" charset="0"/>
                <a:cs typeface="Times New Roman" panose="02020603050405020304" pitchFamily="18" charset="0"/>
              </a:rPr>
              <a:t>судів</a:t>
            </a:r>
            <a:r>
              <a:rPr lang="ru-RU" sz="2300" b="0" dirty="0">
                <a:latin typeface="Times New Roman" panose="02020603050405020304" pitchFamily="18" charset="0"/>
                <a:cs typeface="Times New Roman" panose="02020603050405020304" pitchFamily="18" charset="0"/>
              </a:rPr>
              <a:t> є </a:t>
            </a:r>
            <a:r>
              <a:rPr lang="ru-RU" sz="2300" b="0" dirty="0" err="1">
                <a:latin typeface="Times New Roman" panose="02020603050405020304" pitchFamily="18" charset="0"/>
                <a:cs typeface="Times New Roman" panose="02020603050405020304" pitchFamily="18" charset="0"/>
              </a:rPr>
              <a:t>громадська</a:t>
            </a:r>
            <a:r>
              <a:rPr lang="ru-RU" sz="2300" b="0" dirty="0">
                <a:latin typeface="Times New Roman" panose="02020603050405020304" pitchFamily="18" charset="0"/>
                <a:cs typeface="Times New Roman" panose="02020603050405020304" pitchFamily="18" charset="0"/>
              </a:rPr>
              <a:t> думка. </a:t>
            </a:r>
            <a:r>
              <a:rPr lang="ru-RU" sz="2300" b="0" dirty="0" err="1">
                <a:latin typeface="Times New Roman" panose="02020603050405020304" pitchFamily="18" charset="0"/>
                <a:cs typeface="Times New Roman" panose="02020603050405020304" pitchFamily="18" charset="0"/>
              </a:rPr>
              <a:t>Досить</a:t>
            </a:r>
            <a:r>
              <a:rPr lang="ru-RU" sz="2300" b="0" dirty="0">
                <a:latin typeface="Times New Roman" panose="02020603050405020304" pitchFamily="18" charset="0"/>
                <a:cs typeface="Times New Roman" panose="02020603050405020304" pitchFamily="18" charset="0"/>
              </a:rPr>
              <a:t> часто </a:t>
            </a:r>
            <a:r>
              <a:rPr lang="ru-RU" sz="2300" b="0" dirty="0" err="1">
                <a:latin typeface="Times New Roman" panose="02020603050405020304" pitchFamily="18" charset="0"/>
                <a:cs typeface="Times New Roman" panose="02020603050405020304" pitchFamily="18" charset="0"/>
              </a:rPr>
              <a:t>громадськість</a:t>
            </a:r>
            <a:r>
              <a:rPr lang="ru-RU" sz="2300" b="0" dirty="0">
                <a:latin typeface="Times New Roman" panose="02020603050405020304" pitchFamily="18" charset="0"/>
                <a:cs typeface="Times New Roman" panose="02020603050405020304" pitchFamily="18" charset="0"/>
              </a:rPr>
              <a:t> </a:t>
            </a:r>
            <a:r>
              <a:rPr lang="ru-RU" sz="2300" b="0" dirty="0" err="1">
                <a:latin typeface="Times New Roman" panose="02020603050405020304" pitchFamily="18" charset="0"/>
                <a:cs typeface="Times New Roman" panose="02020603050405020304" pitchFamily="18" charset="0"/>
              </a:rPr>
              <a:t>примушує</a:t>
            </a:r>
            <a:r>
              <a:rPr lang="ru-RU" sz="2300" b="0" dirty="0">
                <a:latin typeface="Times New Roman" panose="02020603050405020304" pitchFamily="18" charset="0"/>
                <a:cs typeface="Times New Roman" panose="02020603050405020304" pitchFamily="18" charset="0"/>
              </a:rPr>
              <a:t> установи </a:t>
            </a:r>
            <a:r>
              <a:rPr lang="ru-RU" sz="2300" b="0" dirty="0" err="1">
                <a:latin typeface="Times New Roman" panose="02020603050405020304" pitchFamily="18" charset="0"/>
                <a:cs typeface="Times New Roman" panose="02020603050405020304" pitchFamily="18" charset="0"/>
              </a:rPr>
              <a:t>поспішити</a:t>
            </a:r>
            <a:r>
              <a:rPr lang="ru-RU" sz="2300" b="0" dirty="0">
                <a:latin typeface="Times New Roman" panose="02020603050405020304" pitchFamily="18" charset="0"/>
                <a:cs typeface="Times New Roman" panose="02020603050405020304" pitchFamily="18" charset="0"/>
              </a:rPr>
              <a:t> з </a:t>
            </a:r>
            <a:r>
              <a:rPr lang="ru-RU" sz="2300" b="0" dirty="0" err="1">
                <a:latin typeface="Times New Roman" panose="02020603050405020304" pitchFamily="18" charset="0"/>
                <a:cs typeface="Times New Roman" panose="02020603050405020304" pitchFamily="18" charset="0"/>
              </a:rPr>
              <a:t>виконанням</a:t>
            </a:r>
            <a:r>
              <a:rPr lang="ru-RU" sz="2300" b="0" dirty="0">
                <a:latin typeface="Times New Roman" panose="02020603050405020304" pitchFamily="18" charset="0"/>
                <a:cs typeface="Times New Roman" panose="02020603050405020304" pitchFamily="18" charset="0"/>
              </a:rPr>
              <a:t> постанови суду</a:t>
            </a:r>
          </a:p>
        </p:txBody>
      </p:sp>
    </p:spTree>
    <p:extLst>
      <p:ext uri="{BB962C8B-B14F-4D97-AF65-F5344CB8AC3E}">
        <p14:creationId xmlns:p14="http://schemas.microsoft.com/office/powerpoint/2010/main" val="12109004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844" y="504081"/>
            <a:ext cx="11522075" cy="4909748"/>
          </a:xfrm>
        </p:spPr>
        <p:txBody>
          <a:bodyPr>
            <a:noAutofit/>
          </a:bodyPr>
          <a:lstStyle/>
          <a:p>
            <a:pPr algn="just"/>
            <a:r>
              <a:rPr lang="ru-RU" sz="4000" b="1" dirty="0" err="1" smtClean="0">
                <a:latin typeface="Times New Roman" panose="02020603050405020304" pitchFamily="18" charset="0"/>
                <a:cs typeface="Times New Roman" panose="02020603050405020304" pitchFamily="18" charset="0"/>
              </a:rPr>
              <a:t>Відповідальність</a:t>
            </a:r>
            <a:r>
              <a:rPr lang="ru-RU" sz="4000" b="1" dirty="0" smtClean="0">
                <a:latin typeface="Times New Roman" panose="02020603050405020304" pitchFamily="18" charset="0"/>
                <a:cs typeface="Times New Roman" panose="02020603050405020304" pitchFamily="18" charset="0"/>
              </a:rPr>
              <a:t> </a:t>
            </a:r>
            <a:r>
              <a:rPr lang="ru-RU" sz="4000" b="1" dirty="0" err="1" smtClean="0">
                <a:latin typeface="Times New Roman" panose="02020603050405020304" pitchFamily="18" charset="0"/>
                <a:cs typeface="Times New Roman" panose="02020603050405020304" pitchFamily="18" charset="0"/>
              </a:rPr>
              <a:t>представників</a:t>
            </a:r>
            <a:r>
              <a:rPr lang="ru-RU" sz="4000" b="1" dirty="0" smtClean="0">
                <a:latin typeface="Times New Roman" panose="02020603050405020304" pitchFamily="18" charset="0"/>
                <a:cs typeface="Times New Roman" panose="02020603050405020304" pitchFamily="18" charset="0"/>
              </a:rPr>
              <a:t> </a:t>
            </a:r>
            <a:r>
              <a:rPr lang="ru-RU" sz="4000" b="1" dirty="0" err="1" smtClean="0">
                <a:latin typeface="Times New Roman" panose="02020603050405020304" pitchFamily="18" charset="0"/>
                <a:cs typeface="Times New Roman" panose="02020603050405020304" pitchFamily="18" charset="0"/>
              </a:rPr>
              <a:t>публічної</a:t>
            </a:r>
            <a:r>
              <a:rPr lang="ru-RU" sz="4000" b="1" dirty="0" smtClean="0">
                <a:latin typeface="Times New Roman" panose="02020603050405020304" pitchFamily="18" charset="0"/>
                <a:cs typeface="Times New Roman" panose="02020603050405020304" pitchFamily="18" charset="0"/>
              </a:rPr>
              <a:t> </a:t>
            </a:r>
            <a:r>
              <a:rPr lang="ru-RU" sz="4000" b="1" dirty="0" err="1" smtClean="0">
                <a:latin typeface="Times New Roman" panose="02020603050405020304" pitchFamily="18" charset="0"/>
                <a:cs typeface="Times New Roman" panose="02020603050405020304" pitchFamily="18" charset="0"/>
              </a:rPr>
              <a:t>адміністрації</a:t>
            </a:r>
            <a:r>
              <a:rPr lang="ru-RU" sz="4000" b="1" dirty="0" smtClean="0">
                <a:latin typeface="Times New Roman" panose="02020603050405020304" pitchFamily="18" charset="0"/>
                <a:cs typeface="Times New Roman" panose="02020603050405020304" pitchFamily="18" charset="0"/>
              </a:rPr>
              <a:t> </a:t>
            </a:r>
            <a:r>
              <a:rPr lang="ru-RU" sz="4000" b="1" dirty="0" err="1" smtClean="0">
                <a:latin typeface="Times New Roman" panose="02020603050405020304" pitchFamily="18" charset="0"/>
                <a:cs typeface="Times New Roman" panose="02020603050405020304" pitchFamily="18" charset="0"/>
              </a:rPr>
              <a:t>Франції</a:t>
            </a: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800" b="1" dirty="0">
                <a:latin typeface="Times New Roman" panose="02020603050405020304" pitchFamily="18" charset="0"/>
                <a:cs typeface="Times New Roman" panose="02020603050405020304" pitchFamily="18" charset="0"/>
              </a:rPr>
              <a:t> </a:t>
            </a: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1100" b="1" dirty="0" smtClean="0">
                <a:latin typeface="Times New Roman" panose="02020603050405020304" pitchFamily="18" charset="0"/>
                <a:cs typeface="Times New Roman" panose="02020603050405020304" pitchFamily="18" charset="0"/>
              </a:rPr>
              <a:t> </a:t>
            </a:r>
            <a:r>
              <a:rPr lang="ru-RU" sz="4000" b="1" dirty="0" smtClean="0">
                <a:latin typeface="Times New Roman" panose="02020603050405020304" pitchFamily="18" charset="0"/>
                <a:cs typeface="Times New Roman" panose="02020603050405020304" pitchFamily="18" charset="0"/>
              </a:rPr>
              <a:t/>
            </a:r>
            <a:br>
              <a:rPr lang="ru-RU" sz="4000" b="1" dirty="0" smtClean="0">
                <a:latin typeface="Times New Roman" panose="02020603050405020304" pitchFamily="18" charset="0"/>
                <a:cs typeface="Times New Roman" panose="02020603050405020304" pitchFamily="18" charset="0"/>
              </a:rPr>
            </a:br>
            <a:r>
              <a:rPr lang="ru-RU" sz="2800" dirty="0" err="1" smtClean="0">
                <a:latin typeface="Times New Roman" panose="02020603050405020304" pitchFamily="18" charset="0"/>
                <a:cs typeface="Times New Roman" panose="02020603050405020304" pitchFamily="18" charset="0"/>
              </a:rPr>
              <a:t>Французьке</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право </a:t>
            </a:r>
            <a:r>
              <a:rPr lang="ru-RU" sz="2800" dirty="0" err="1">
                <a:latin typeface="Times New Roman" panose="02020603050405020304" pitchFamily="18" charset="0"/>
                <a:cs typeface="Times New Roman" panose="02020603050405020304" pitchFamily="18" charset="0"/>
              </a:rPr>
              <a:t>знає</a:t>
            </a:r>
            <a:r>
              <a:rPr lang="ru-RU" sz="2800" dirty="0">
                <a:latin typeface="Times New Roman" panose="02020603050405020304" pitchFamily="18" charset="0"/>
                <a:cs typeface="Times New Roman" panose="02020603050405020304" pitchFamily="18" charset="0"/>
              </a:rPr>
              <a:t> два </a:t>
            </a:r>
            <a:r>
              <a:rPr lang="ru-RU" sz="2800" dirty="0" err="1">
                <a:latin typeface="Times New Roman" panose="02020603050405020304" pitchFamily="18" charset="0"/>
                <a:cs typeface="Times New Roman" panose="02020603050405020304" pitchFamily="18" charset="0"/>
              </a:rPr>
              <a:t>режими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юридичної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відповідальності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цивільно-правову</a:t>
            </a:r>
            <a:r>
              <a:rPr lang="ru-RU" sz="2800" dirty="0">
                <a:latin typeface="Times New Roman" panose="02020603050405020304" pitchFamily="18" charset="0"/>
                <a:cs typeface="Times New Roman" panose="02020603050405020304" pitchFamily="18" charset="0"/>
              </a:rPr>
              <a:t>, а </a:t>
            </a:r>
            <a:r>
              <a:rPr lang="ru-RU" sz="2800" dirty="0" err="1">
                <a:latin typeface="Times New Roman" panose="02020603050405020304" pitchFamily="18" charset="0"/>
                <a:cs typeface="Times New Roman" panose="02020603050405020304" pitchFamily="18" charset="0"/>
              </a:rPr>
              <a:t>це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суперечки</a:t>
            </a:r>
            <a:r>
              <a:rPr lang="ru-RU" sz="2800" dirty="0">
                <a:latin typeface="Times New Roman" panose="02020603050405020304" pitchFamily="18" charset="0"/>
                <a:cs typeface="Times New Roman" panose="02020603050405020304" pitchFamily="18" charset="0"/>
              </a:rPr>
              <a:t> (спори) </a:t>
            </a:r>
            <a:r>
              <a:rPr lang="ru-RU" sz="2800" dirty="0" err="1">
                <a:latin typeface="Times New Roman" panose="02020603050405020304" pitchFamily="18" charset="0"/>
                <a:cs typeface="Times New Roman" panose="02020603050405020304" pitchFamily="18" charset="0"/>
              </a:rPr>
              <a:t>між</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приватними</a:t>
            </a:r>
            <a:r>
              <a:rPr lang="ru-RU" sz="2800" dirty="0">
                <a:latin typeface="Times New Roman" panose="02020603050405020304" pitchFamily="18" charset="0"/>
                <a:cs typeface="Times New Roman" panose="02020603050405020304" pitchFamily="18" charset="0"/>
              </a:rPr>
              <a:t> особами, і </a:t>
            </a:r>
            <a:r>
              <a:rPr lang="ru-RU" sz="2800" dirty="0" err="1">
                <a:latin typeface="Times New Roman" panose="02020603050405020304" pitchFamily="18" charset="0"/>
                <a:cs typeface="Times New Roman" panose="02020603050405020304" pitchFamily="18" charset="0"/>
              </a:rPr>
              <a:t>адміністративно-правову</a:t>
            </a:r>
            <a:r>
              <a:rPr lang="ru-RU" sz="2800" dirty="0">
                <a:latin typeface="Times New Roman" panose="02020603050405020304" pitchFamily="18" charset="0"/>
                <a:cs typeface="Times New Roman" panose="02020603050405020304" pitchFamily="18" charset="0"/>
              </a:rPr>
              <a:t>, яка </a:t>
            </a:r>
            <a:r>
              <a:rPr lang="ru-RU" sz="2800" dirty="0" err="1">
                <a:latin typeface="Times New Roman" panose="02020603050405020304" pitchFamily="18" charset="0"/>
                <a:cs typeface="Times New Roman" panose="02020603050405020304" pitchFamily="18" charset="0"/>
              </a:rPr>
              <a:t>характеризується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взаємовідносинами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між</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державними</a:t>
            </a:r>
            <a:r>
              <a:rPr lang="ru-RU" sz="2800" dirty="0">
                <a:latin typeface="Times New Roman" panose="02020603050405020304" pitchFamily="18" charset="0"/>
                <a:cs typeface="Times New Roman" panose="02020603050405020304" pitchFamily="18" charset="0"/>
              </a:rPr>
              <a:t> службами та </a:t>
            </a:r>
            <a:r>
              <a:rPr lang="ru-RU" sz="2800" dirty="0" err="1">
                <a:latin typeface="Times New Roman" panose="02020603050405020304" pitchFamily="18" charset="0"/>
                <a:cs typeface="Times New Roman" panose="02020603050405020304" pitchFamily="18" charset="0"/>
              </a:rPr>
              <a:t>окремими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громадянами</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В </a:t>
            </a:r>
            <a:r>
              <a:rPr lang="ru-RU" sz="2800" dirty="0" err="1">
                <a:latin typeface="Times New Roman" panose="02020603050405020304" pitchFamily="18" charset="0"/>
                <a:cs typeface="Times New Roman" panose="02020603050405020304" pitchFamily="18" charset="0"/>
              </a:rPr>
              <a:t>адміністративному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праві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Франції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відповідальність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юридичних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осіб</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що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потрапляють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під</a:t>
            </a:r>
            <a:r>
              <a:rPr lang="ru-RU" sz="2800" dirty="0">
                <a:latin typeface="Times New Roman" panose="02020603050405020304" pitchFamily="18" charset="0"/>
                <a:cs typeface="Times New Roman" panose="02020603050405020304" pitchFamily="18" charset="0"/>
              </a:rPr>
              <a:t> режим </a:t>
            </a:r>
            <a:r>
              <a:rPr lang="ru-RU" sz="2800" dirty="0" err="1">
                <a:latin typeface="Times New Roman" panose="02020603050405020304" pitchFamily="18" charset="0"/>
                <a:cs typeface="Times New Roman" panose="02020603050405020304" pitchFamily="18" charset="0"/>
              </a:rPr>
              <a:t>публічного</a:t>
            </a:r>
            <a:r>
              <a:rPr lang="ru-RU" sz="2800" dirty="0">
                <a:latin typeface="Times New Roman" panose="02020603050405020304" pitchFamily="18" charset="0"/>
                <a:cs typeface="Times New Roman" panose="02020603050405020304" pitchFamily="18" charset="0"/>
              </a:rPr>
              <a:t> права, </a:t>
            </a:r>
            <a:r>
              <a:rPr lang="ru-RU" sz="2800" dirty="0" err="1">
                <a:latin typeface="Times New Roman" panose="02020603050405020304" pitchFamily="18" charset="0"/>
                <a:cs typeface="Times New Roman" panose="02020603050405020304" pitchFamily="18" charset="0"/>
              </a:rPr>
              <a:t>поєднується</a:t>
            </a:r>
            <a:r>
              <a:rPr lang="ru-RU" sz="2800" dirty="0">
                <a:latin typeface="Times New Roman" panose="02020603050405020304" pitchFamily="18" charset="0"/>
                <a:cs typeface="Times New Roman" panose="02020603050405020304" pitchFamily="18" charset="0"/>
              </a:rPr>
              <a:t> з </a:t>
            </a:r>
            <a:r>
              <a:rPr lang="ru-RU" sz="2800" dirty="0" err="1">
                <a:latin typeface="Times New Roman" panose="02020603050405020304" pitchFamily="18" charset="0"/>
                <a:cs typeface="Times New Roman" panose="02020603050405020304" pitchFamily="18" charset="0"/>
              </a:rPr>
              <a:t>індивідуальною</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відповідальністю</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службовців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Крім</a:t>
            </a:r>
            <a:r>
              <a:rPr lang="ru-RU" sz="2800" dirty="0">
                <a:latin typeface="Times New Roman" panose="02020603050405020304" pitchFamily="18" charset="0"/>
                <a:cs typeface="Times New Roman" panose="02020603050405020304" pitchFamily="18" charset="0"/>
              </a:rPr>
              <a:t> того, </a:t>
            </a:r>
            <a:r>
              <a:rPr lang="ru-RU" sz="2800" dirty="0" err="1">
                <a:latin typeface="Times New Roman" panose="02020603050405020304" pitchFamily="18" charset="0"/>
                <a:cs typeface="Times New Roman" panose="02020603050405020304" pitchFamily="18" charset="0"/>
              </a:rPr>
              <a:t>існує</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декілька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видів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відповідальності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службовців</a:t>
            </a:r>
            <a:r>
              <a:rPr lang="ru-RU"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290712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ru-RU" sz="2800" dirty="0" err="1">
                <a:latin typeface="Times New Roman" panose="02020603050405020304" pitchFamily="18" charset="0"/>
                <a:cs typeface="Times New Roman" panose="02020603050405020304" pitchFamily="18" charset="0"/>
              </a:rPr>
              <a:t>Кримінальна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відповідальність</a:t>
            </a:r>
            <a:endParaRPr lang="ru-RU" sz="2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Природно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службовець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який</a:t>
            </a:r>
            <a:r>
              <a:rPr lang="ru-RU" sz="2400" b="0" dirty="0">
                <a:latin typeface="Times New Roman" panose="02020603050405020304" pitchFamily="18" charset="0"/>
                <a:cs typeface="Times New Roman" panose="02020603050405020304" pitchFamily="18" charset="0"/>
              </a:rPr>
              <a:t> вчинив </a:t>
            </a:r>
            <a:r>
              <a:rPr lang="ru-RU" sz="2400" b="0" dirty="0" err="1">
                <a:latin typeface="Times New Roman" panose="02020603050405020304" pitchFamily="18" charset="0"/>
                <a:cs typeface="Times New Roman" panose="02020603050405020304" pitchFamily="18" charset="0"/>
              </a:rPr>
              <a:t>злочин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правопорушення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проступок, повинен понести </a:t>
            </a:r>
            <a:r>
              <a:rPr lang="ru-RU" sz="2400" b="0" dirty="0" err="1">
                <a:latin typeface="Times New Roman" panose="02020603050405020304" pitchFamily="18" charset="0"/>
                <a:cs typeface="Times New Roman" panose="02020603050405020304" pitchFamily="18" charset="0"/>
              </a:rPr>
              <a:t>відповідне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покарання</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умовах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загальноправового</a:t>
            </a:r>
            <a:r>
              <a:rPr lang="ru-RU" sz="2400" b="0" dirty="0">
                <a:latin typeface="Times New Roman" panose="02020603050405020304" pitchFamily="18" charset="0"/>
                <a:cs typeface="Times New Roman" panose="02020603050405020304" pitchFamily="18" charset="0"/>
              </a:rPr>
              <a:t> режиму. </a:t>
            </a:r>
            <a:r>
              <a:rPr lang="ru-RU" sz="2400" b="0" dirty="0" err="1">
                <a:latin typeface="Times New Roman" panose="02020603050405020304" pitchFamily="18" charset="0"/>
                <a:cs typeface="Times New Roman" panose="02020603050405020304" pitchFamily="18" charset="0"/>
              </a:rPr>
              <a:t>Існують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правопорушення</a:t>
            </a:r>
            <a:r>
              <a:rPr lang="ru-RU" sz="2400" b="0" dirty="0">
                <a:latin typeface="Times New Roman" panose="02020603050405020304" pitchFamily="18" charset="0"/>
                <a:cs typeface="Times New Roman" panose="02020603050405020304" pitchFamily="18" charset="0"/>
              </a:rPr>
              <a:t> і проступки,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можуть</a:t>
            </a:r>
            <a:r>
              <a:rPr lang="ru-RU" sz="2400" b="0" dirty="0">
                <a:latin typeface="Times New Roman" panose="02020603050405020304" pitchFamily="18" charset="0"/>
                <a:cs typeface="Times New Roman" panose="02020603050405020304" pitchFamily="18" charset="0"/>
              </a:rPr>
              <a:t> бути </a:t>
            </a:r>
            <a:r>
              <a:rPr lang="ru-RU" sz="2400" b="0" dirty="0" err="1">
                <a:latin typeface="Times New Roman" panose="02020603050405020304" pitchFamily="18" charset="0"/>
                <a:cs typeface="Times New Roman" panose="02020603050405020304" pitchFamily="18" charset="0"/>
              </a:rPr>
              <a:t>вчинені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тільки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службовцем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наприклад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підкуп</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хабарництво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отримання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особистих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вигод</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посадового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положення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Тобто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усі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полягають</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зловживанні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владою</a:t>
            </a:r>
            <a:r>
              <a:rPr lang="ru-RU" sz="2400" b="0" dirty="0">
                <a:latin typeface="Times New Roman" panose="02020603050405020304" pitchFamily="18" charset="0"/>
                <a:cs typeface="Times New Roman" panose="02020603050405020304" pitchFamily="18" charset="0"/>
              </a:rPr>
              <a:t> з метою </a:t>
            </a:r>
            <a:r>
              <a:rPr lang="ru-RU" sz="2400" b="0" dirty="0" err="1">
                <a:latin typeface="Times New Roman" panose="02020603050405020304" pitchFamily="18" charset="0"/>
                <a:cs typeface="Times New Roman" panose="02020603050405020304" pitchFamily="18" charset="0"/>
              </a:rPr>
              <a:t>отримання</a:t>
            </a:r>
            <a:r>
              <a:rPr lang="ru-RU" sz="2400" b="0" dirty="0">
                <a:latin typeface="Times New Roman" panose="02020603050405020304" pitchFamily="18" charset="0"/>
                <a:cs typeface="Times New Roman" panose="02020603050405020304" pitchFamily="18" charset="0"/>
              </a:rPr>
              <a:t> грошей, </a:t>
            </a:r>
            <a:r>
              <a:rPr lang="ru-RU" sz="2400" b="0" dirty="0" err="1">
                <a:latin typeface="Times New Roman" panose="02020603050405020304" pitchFamily="18" charset="0"/>
                <a:cs typeface="Times New Roman" panose="02020603050405020304" pitchFamily="18" charset="0"/>
              </a:rPr>
              <a:t>вигод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переваг</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ж з метою </a:t>
            </a:r>
            <a:r>
              <a:rPr lang="ru-RU" sz="2400" b="0" dirty="0" err="1">
                <a:latin typeface="Times New Roman" panose="02020603050405020304" pitchFamily="18" charset="0"/>
                <a:cs typeface="Times New Roman" panose="02020603050405020304" pitchFamily="18" charset="0"/>
              </a:rPr>
              <a:t>здійснення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тиску</a:t>
            </a:r>
            <a:r>
              <a:rPr lang="ru-RU" sz="2400" b="0" dirty="0">
                <a:latin typeface="Times New Roman" panose="02020603050405020304" pitchFamily="18" charset="0"/>
                <a:cs typeface="Times New Roman" panose="02020603050405020304" pitchFamily="18" charset="0"/>
              </a:rPr>
              <a:t>. Разом </a:t>
            </a:r>
            <a:r>
              <a:rPr lang="ru-RU" sz="2400" b="0" dirty="0" err="1">
                <a:latin typeface="Times New Roman" panose="02020603050405020304" pitchFamily="18" charset="0"/>
                <a:cs typeface="Times New Roman" panose="02020603050405020304" pitchFamily="18" charset="0"/>
              </a:rPr>
              <a:t>із</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притягнення</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кримінальної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службовців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відбувається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украй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рідко</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53347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ru-RU" sz="2800" dirty="0" err="1" smtClean="0">
                <a:latin typeface="Times New Roman" panose="02020603050405020304" pitchFamily="18" charset="0"/>
                <a:cs typeface="Times New Roman" panose="02020603050405020304" pitchFamily="18" charset="0"/>
              </a:rPr>
              <a:t>Фінансова</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відповідальність</a:t>
            </a:r>
            <a:endParaRPr lang="ru-RU" sz="2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100" b="0" dirty="0" err="1">
                <a:latin typeface="Times New Roman" panose="02020603050405020304" pitchFamily="18" charset="0"/>
                <a:cs typeface="Times New Roman" panose="02020603050405020304" pitchFamily="18" charset="0"/>
              </a:rPr>
              <a:t>Фінансова</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відповідальність</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службовців</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має</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більш</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практичне</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значення</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Йдеться</a:t>
            </a:r>
            <a:r>
              <a:rPr lang="ru-RU" sz="2100" b="0" dirty="0">
                <a:latin typeface="Times New Roman" panose="02020603050405020304" pitchFamily="18" charset="0"/>
                <a:cs typeface="Times New Roman" panose="02020603050405020304" pitchFamily="18" charset="0"/>
              </a:rPr>
              <a:t> про те, </a:t>
            </a:r>
            <a:r>
              <a:rPr lang="ru-RU" sz="2100" b="0" dirty="0" err="1">
                <a:latin typeface="Times New Roman" panose="02020603050405020304" pitchFamily="18" charset="0"/>
                <a:cs typeface="Times New Roman" panose="02020603050405020304" pitchFamily="18" charset="0"/>
              </a:rPr>
              <a:t>якою</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мірою</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їх</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дії</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можуть</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створювати</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несприятливі</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наслідки</a:t>
            </a:r>
            <a:r>
              <a:rPr lang="ru-RU" sz="2100" b="0" dirty="0">
                <a:latin typeface="Times New Roman" panose="02020603050405020304" pitchFamily="18" charset="0"/>
                <a:cs typeface="Times New Roman" panose="02020603050405020304" pitchFamily="18" charset="0"/>
              </a:rPr>
              <a:t> для майна, </a:t>
            </a:r>
            <a:r>
              <a:rPr lang="ru-RU" sz="2100" b="0" dirty="0" err="1">
                <a:latin typeface="Times New Roman" panose="02020603050405020304" pitchFamily="18" charset="0"/>
                <a:cs typeface="Times New Roman" panose="02020603050405020304" pitchFamily="18" charset="0"/>
              </a:rPr>
              <a:t>що</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знаходиться</a:t>
            </a:r>
            <a:r>
              <a:rPr lang="ru-RU" sz="2100" b="0" dirty="0">
                <a:latin typeface="Times New Roman" panose="02020603050405020304" pitchFamily="18" charset="0"/>
                <a:cs typeface="Times New Roman" panose="02020603050405020304" pitchFamily="18" charset="0"/>
              </a:rPr>
              <a:t> в </a:t>
            </a:r>
            <a:r>
              <a:rPr lang="ru-RU" sz="2100" b="0" dirty="0" err="1">
                <a:latin typeface="Times New Roman" panose="02020603050405020304" pitchFamily="18" charset="0"/>
                <a:cs typeface="Times New Roman" panose="02020603050405020304" pitchFamily="18" charset="0"/>
              </a:rPr>
              <a:t>їх</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особистій</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власності</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Необхідно</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мати</a:t>
            </a:r>
            <a:r>
              <a:rPr lang="ru-RU" sz="2100" b="0" dirty="0">
                <a:latin typeface="Times New Roman" panose="02020603050405020304" pitchFamily="18" charset="0"/>
                <a:cs typeface="Times New Roman" panose="02020603050405020304" pitchFamily="18" charset="0"/>
              </a:rPr>
              <a:t> на </a:t>
            </a:r>
            <a:r>
              <a:rPr lang="ru-RU" sz="2100" b="0" dirty="0" err="1">
                <a:latin typeface="Times New Roman" panose="02020603050405020304" pitchFamily="18" charset="0"/>
                <a:cs typeface="Times New Roman" panose="02020603050405020304" pitchFamily="18" charset="0"/>
              </a:rPr>
              <a:t>увазі</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що</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деякі</a:t>
            </a:r>
            <a:r>
              <a:rPr lang="ru-RU" sz="2100" b="0" dirty="0">
                <a:latin typeface="Times New Roman" panose="02020603050405020304" pitchFamily="18" charset="0"/>
                <a:cs typeface="Times New Roman" panose="02020603050405020304" pitchFamily="18" charset="0"/>
              </a:rPr>
              <a:t> заходи </a:t>
            </a:r>
            <a:r>
              <a:rPr lang="ru-RU" sz="2100" b="0" dirty="0" err="1">
                <a:latin typeface="Times New Roman" panose="02020603050405020304" pitchFamily="18" charset="0"/>
                <a:cs typeface="Times New Roman" panose="02020603050405020304" pitchFamily="18" charset="0"/>
              </a:rPr>
              <a:t>притягнення</a:t>
            </a:r>
            <a:r>
              <a:rPr lang="ru-RU" sz="2100" b="0" dirty="0">
                <a:latin typeface="Times New Roman" panose="02020603050405020304" pitchFamily="18" charset="0"/>
                <a:cs typeface="Times New Roman" panose="02020603050405020304" pitchFamily="18" charset="0"/>
              </a:rPr>
              <a:t> до </a:t>
            </a:r>
            <a:r>
              <a:rPr lang="ru-RU" sz="2100" b="0" dirty="0" err="1">
                <a:latin typeface="Times New Roman" panose="02020603050405020304" pitchFamily="18" charset="0"/>
                <a:cs typeface="Times New Roman" panose="02020603050405020304" pitchFamily="18" charset="0"/>
              </a:rPr>
              <a:t>матеріальної</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відповідальності</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застосовуються</a:t>
            </a:r>
            <a:r>
              <a:rPr lang="ru-RU" sz="2100" b="0" dirty="0">
                <a:latin typeface="Times New Roman" panose="02020603050405020304" pitchFamily="18" charset="0"/>
                <a:cs typeface="Times New Roman" panose="02020603050405020304" pitchFamily="18" charset="0"/>
              </a:rPr>
              <a:t> до </a:t>
            </a:r>
            <a:r>
              <a:rPr lang="ru-RU" sz="2100" b="0" dirty="0" err="1">
                <a:latin typeface="Times New Roman" panose="02020603050405020304" pitchFamily="18" charset="0"/>
                <a:cs typeface="Times New Roman" panose="02020603050405020304" pitchFamily="18" charset="0"/>
              </a:rPr>
              <a:t>усіх</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службовців</a:t>
            </a:r>
            <a:r>
              <a:rPr lang="ru-RU" sz="2100" b="0" dirty="0">
                <a:latin typeface="Times New Roman" panose="02020603050405020304" pitchFamily="18" charset="0"/>
                <a:cs typeface="Times New Roman" panose="02020603050405020304" pitchFamily="18" charset="0"/>
              </a:rPr>
              <a:t>, а </a:t>
            </a:r>
            <a:r>
              <a:rPr lang="ru-RU" sz="2100" b="0" dirty="0" err="1">
                <a:latin typeface="Times New Roman" panose="02020603050405020304" pitchFamily="18" charset="0"/>
                <a:cs typeface="Times New Roman" panose="02020603050405020304" pitchFamily="18" charset="0"/>
              </a:rPr>
              <a:t>інші</a:t>
            </a:r>
            <a:r>
              <a:rPr lang="ru-RU" sz="2100" b="0" dirty="0">
                <a:latin typeface="Times New Roman" panose="02020603050405020304" pitchFamily="18" charset="0"/>
                <a:cs typeface="Times New Roman" panose="02020603050405020304" pitchFamily="18" charset="0"/>
              </a:rPr>
              <a:t> - </a:t>
            </a:r>
            <a:r>
              <a:rPr lang="ru-RU" sz="2100" b="0" dirty="0" err="1">
                <a:latin typeface="Times New Roman" panose="02020603050405020304" pitchFamily="18" charset="0"/>
                <a:cs typeface="Times New Roman" panose="02020603050405020304" pitchFamily="18" charset="0"/>
              </a:rPr>
              <a:t>лише</a:t>
            </a:r>
            <a:r>
              <a:rPr lang="ru-RU" sz="2100" b="0" dirty="0">
                <a:latin typeface="Times New Roman" panose="02020603050405020304" pitchFamily="18" charset="0"/>
                <a:cs typeface="Times New Roman" panose="02020603050405020304" pitchFamily="18" charset="0"/>
              </a:rPr>
              <a:t> до </a:t>
            </a:r>
            <a:r>
              <a:rPr lang="ru-RU" sz="2100" b="0" dirty="0" err="1">
                <a:latin typeface="Times New Roman" panose="02020603050405020304" pitchFamily="18" charset="0"/>
                <a:cs typeface="Times New Roman" panose="02020603050405020304" pitchFamily="18" charset="0"/>
              </a:rPr>
              <a:t>особливої</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категорії</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підзвітних</a:t>
            </a:r>
            <a:r>
              <a:rPr lang="ru-RU" sz="2100" b="0" dirty="0">
                <a:latin typeface="Times New Roman" panose="02020603050405020304" pitchFamily="18" charset="0"/>
                <a:cs typeface="Times New Roman" panose="02020603050405020304" pitchFamily="18" charset="0"/>
              </a:rPr>
              <a:t> і </a:t>
            </a:r>
            <a:r>
              <a:rPr lang="ru-RU" sz="2100" b="0" dirty="0" err="1">
                <a:latin typeface="Times New Roman" panose="02020603050405020304" pitchFamily="18" charset="0"/>
                <a:cs typeface="Times New Roman" panose="02020603050405020304" pitchFamily="18" charset="0"/>
              </a:rPr>
              <a:t>матеріально</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відповідальних</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осіб</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Публічна</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влада</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може</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подавати</a:t>
            </a:r>
            <a:r>
              <a:rPr lang="ru-RU" sz="2100" b="0" dirty="0">
                <a:latin typeface="Times New Roman" panose="02020603050405020304" pitchFamily="18" charset="0"/>
                <a:cs typeface="Times New Roman" panose="02020603050405020304" pitchFamily="18" charset="0"/>
              </a:rPr>
              <a:t> позови до </a:t>
            </a:r>
            <a:r>
              <a:rPr lang="ru-RU" sz="2100" b="0" dirty="0" err="1">
                <a:latin typeface="Times New Roman" panose="02020603050405020304" pitchFamily="18" charset="0"/>
                <a:cs typeface="Times New Roman" panose="02020603050405020304" pitchFamily="18" charset="0"/>
              </a:rPr>
              <a:t>своїх</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службовців</a:t>
            </a:r>
            <a:r>
              <a:rPr lang="ru-RU" sz="2100" b="0" dirty="0">
                <a:latin typeface="Times New Roman" panose="02020603050405020304" pitchFamily="18" charset="0"/>
                <a:cs typeface="Times New Roman" panose="02020603050405020304" pitchFamily="18" charset="0"/>
              </a:rPr>
              <a:t> у тих межах, в </a:t>
            </a:r>
            <a:r>
              <a:rPr lang="ru-RU" sz="2100" b="0" dirty="0" err="1">
                <a:latin typeface="Times New Roman" panose="02020603050405020304" pitchFamily="18" charset="0"/>
                <a:cs typeface="Times New Roman" panose="02020603050405020304" pitchFamily="18" charset="0"/>
              </a:rPr>
              <a:t>яких</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їх</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дії</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призвели</a:t>
            </a:r>
            <a:r>
              <a:rPr lang="ru-RU" sz="2100" b="0" dirty="0">
                <a:latin typeface="Times New Roman" panose="02020603050405020304" pitchFamily="18" charset="0"/>
                <a:cs typeface="Times New Roman" panose="02020603050405020304" pitchFamily="18" charset="0"/>
              </a:rPr>
              <a:t> до </a:t>
            </a:r>
            <a:r>
              <a:rPr lang="ru-RU" sz="2100" b="0" dirty="0" err="1">
                <a:latin typeface="Times New Roman" panose="02020603050405020304" pitchFamily="18" charset="0"/>
                <a:cs typeface="Times New Roman" panose="02020603050405020304" pitchFamily="18" charset="0"/>
              </a:rPr>
              <a:t>спричинення</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матеріального</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збитку</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що</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встановлено</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постановою</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Державної</a:t>
            </a:r>
            <a:r>
              <a:rPr lang="ru-RU" sz="2100" b="0" dirty="0">
                <a:latin typeface="Times New Roman" panose="02020603050405020304" pitchFamily="18" charset="0"/>
                <a:cs typeface="Times New Roman" panose="02020603050405020304" pitchFamily="18" charset="0"/>
              </a:rPr>
              <a:t> ради </a:t>
            </a:r>
            <a:r>
              <a:rPr lang="ru-RU" sz="2100" b="0" dirty="0" err="1">
                <a:latin typeface="Times New Roman" panose="02020603050405020304" pitchFamily="18" charset="0"/>
                <a:cs typeface="Times New Roman" panose="02020603050405020304" pitchFamily="18" charset="0"/>
              </a:rPr>
              <a:t>від</a:t>
            </a:r>
            <a:r>
              <a:rPr lang="ru-RU" sz="2100" b="0" dirty="0">
                <a:latin typeface="Times New Roman" panose="02020603050405020304" pitchFamily="18" charset="0"/>
                <a:cs typeface="Times New Roman" panose="02020603050405020304" pitchFamily="18" charset="0"/>
              </a:rPr>
              <a:t> 28 </a:t>
            </a:r>
            <a:r>
              <a:rPr lang="ru-RU" sz="2100" b="0" dirty="0" err="1">
                <a:latin typeface="Times New Roman" panose="02020603050405020304" pitchFamily="18" charset="0"/>
                <a:cs typeface="Times New Roman" panose="02020603050405020304" pitchFamily="18" charset="0"/>
              </a:rPr>
              <a:t>липня</a:t>
            </a:r>
            <a:r>
              <a:rPr lang="ru-RU" sz="2100" b="0" dirty="0">
                <a:latin typeface="Times New Roman" panose="02020603050405020304" pitchFamily="18" charset="0"/>
                <a:cs typeface="Times New Roman" panose="02020603050405020304" pitchFamily="18" charset="0"/>
              </a:rPr>
              <a:t> 1951 р.</a:t>
            </a:r>
          </a:p>
          <a:p>
            <a:pPr marL="0" indent="0" algn="just">
              <a:lnSpc>
                <a:spcPct val="100000"/>
              </a:lnSpc>
              <a:spcBef>
                <a:spcPts val="0"/>
              </a:spcBef>
              <a:buNone/>
            </a:pPr>
            <a:r>
              <a:rPr lang="ru-RU" sz="2100" b="0" dirty="0" err="1">
                <a:latin typeface="Times New Roman" panose="02020603050405020304" pitchFamily="18" charset="0"/>
                <a:cs typeface="Times New Roman" panose="02020603050405020304" pitchFamily="18" charset="0"/>
              </a:rPr>
              <a:t>Питання</a:t>
            </a:r>
            <a:r>
              <a:rPr lang="ru-RU" sz="2100" b="0" dirty="0">
                <a:latin typeface="Times New Roman" panose="02020603050405020304" pitchFamily="18" charset="0"/>
                <a:cs typeface="Times New Roman" panose="02020603050405020304" pitchFamily="18" charset="0"/>
              </a:rPr>
              <a:t> про </a:t>
            </a:r>
            <a:r>
              <a:rPr lang="ru-RU" sz="2100" b="0" dirty="0" err="1">
                <a:latin typeface="Times New Roman" panose="02020603050405020304" pitchFamily="18" charset="0"/>
                <a:cs typeface="Times New Roman" panose="02020603050405020304" pitchFamily="18" charset="0"/>
              </a:rPr>
              <a:t>відповідальність</a:t>
            </a:r>
            <a:r>
              <a:rPr lang="ru-RU" sz="2100" b="0" dirty="0">
                <a:latin typeface="Times New Roman" panose="02020603050405020304" pitchFamily="18" charset="0"/>
                <a:cs typeface="Times New Roman" panose="02020603050405020304" pitchFamily="18" charset="0"/>
              </a:rPr>
              <a:t> у </a:t>
            </a:r>
            <a:r>
              <a:rPr lang="ru-RU" sz="2100" b="0" dirty="0" err="1">
                <a:latin typeface="Times New Roman" panose="02020603050405020304" pitchFamily="18" charset="0"/>
                <a:cs typeface="Times New Roman" panose="02020603050405020304" pitchFamily="18" charset="0"/>
              </a:rPr>
              <a:t>формі</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грошових</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нарахувань</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може</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виникати</a:t>
            </a:r>
            <a:r>
              <a:rPr lang="ru-RU" sz="2100" b="0" dirty="0">
                <a:latin typeface="Times New Roman" panose="02020603050405020304" pitchFamily="18" charset="0"/>
                <a:cs typeface="Times New Roman" panose="02020603050405020304" pitchFamily="18" charset="0"/>
              </a:rPr>
              <a:t> в </a:t>
            </a:r>
            <a:r>
              <a:rPr lang="ru-RU" sz="2100" dirty="0" err="1">
                <a:latin typeface="Times New Roman" panose="02020603050405020304" pitchFamily="18" charset="0"/>
                <a:cs typeface="Times New Roman" panose="02020603050405020304" pitchFamily="18" charset="0"/>
              </a:rPr>
              <a:t>двох</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випадках</a:t>
            </a:r>
            <a:r>
              <a:rPr lang="ru-RU" sz="210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100" b="0" dirty="0">
                <a:latin typeface="Times New Roman" panose="02020603050405020304" pitchFamily="18" charset="0"/>
                <a:cs typeface="Times New Roman" panose="02020603050405020304" pitchFamily="18" charset="0"/>
              </a:rPr>
              <a:t>•	- коли </a:t>
            </a:r>
            <a:r>
              <a:rPr lang="ru-RU" sz="2100" b="0" dirty="0" err="1">
                <a:latin typeface="Times New Roman" panose="02020603050405020304" pitchFamily="18" charset="0"/>
                <a:cs typeface="Times New Roman" panose="02020603050405020304" pitchFamily="18" charset="0"/>
              </a:rPr>
              <a:t>службовець</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заподіяв</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збиток</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третій</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особі</a:t>
            </a:r>
            <a:r>
              <a:rPr lang="ru-RU" sz="2100" b="0" dirty="0">
                <a:latin typeface="Times New Roman" panose="02020603050405020304" pitchFamily="18" charset="0"/>
                <a:cs typeface="Times New Roman" panose="02020603050405020304" pitchFamily="18" charset="0"/>
              </a:rPr>
              <a:t> і </a:t>
            </a:r>
            <a:r>
              <a:rPr lang="ru-RU" sz="2100" b="0" dirty="0" err="1">
                <a:latin typeface="Times New Roman" panose="02020603050405020304" pitchFamily="18" charset="0"/>
                <a:cs typeface="Times New Roman" panose="02020603050405020304" pitchFamily="18" charset="0"/>
              </a:rPr>
              <a:t>ця</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третя</a:t>
            </a:r>
            <a:r>
              <a:rPr lang="ru-RU" sz="2100" b="0" dirty="0">
                <a:latin typeface="Times New Roman" panose="02020603050405020304" pitchFamily="18" charset="0"/>
                <a:cs typeface="Times New Roman" panose="02020603050405020304" pitchFamily="18" charset="0"/>
              </a:rPr>
              <a:t> особа </a:t>
            </a:r>
            <a:r>
              <a:rPr lang="ru-RU" sz="2100" b="0" dirty="0" err="1">
                <a:latin typeface="Times New Roman" panose="02020603050405020304" pitchFamily="18" charset="0"/>
                <a:cs typeface="Times New Roman" panose="02020603050405020304" pitchFamily="18" charset="0"/>
              </a:rPr>
              <a:t>вимагає</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виплати</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відшкодування</a:t>
            </a:r>
            <a:r>
              <a:rPr lang="ru-RU" sz="2100" b="0" dirty="0">
                <a:latin typeface="Times New Roman" panose="02020603050405020304" pitchFamily="18" charset="0"/>
                <a:cs typeface="Times New Roman" panose="02020603050405020304" pitchFamily="18" charset="0"/>
              </a:rPr>
              <a:t>, то </a:t>
            </a:r>
            <a:r>
              <a:rPr lang="ru-RU" sz="2100" b="0" dirty="0" err="1">
                <a:latin typeface="Times New Roman" panose="02020603050405020304" pitchFamily="18" charset="0"/>
                <a:cs typeface="Times New Roman" panose="02020603050405020304" pitchFamily="18" charset="0"/>
              </a:rPr>
              <a:t>виплата</a:t>
            </a:r>
            <a:r>
              <a:rPr lang="ru-RU" sz="2100" b="0" dirty="0">
                <a:latin typeface="Times New Roman" panose="02020603050405020304" pitchFamily="18" charset="0"/>
                <a:cs typeface="Times New Roman" panose="02020603050405020304" pitchFamily="18" charset="0"/>
              </a:rPr>
              <a:t> в </a:t>
            </a:r>
            <a:r>
              <a:rPr lang="ru-RU" sz="2100" b="0" dirty="0" err="1">
                <a:latin typeface="Times New Roman" panose="02020603050405020304" pitchFamily="18" charset="0"/>
                <a:cs typeface="Times New Roman" panose="02020603050405020304" pitchFamily="18" charset="0"/>
              </a:rPr>
              <a:t>повному</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або</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частковому</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обсязі</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перекладається</a:t>
            </a:r>
            <a:r>
              <a:rPr lang="ru-RU" sz="2100" b="0" dirty="0">
                <a:latin typeface="Times New Roman" panose="02020603050405020304" pitchFamily="18" charset="0"/>
                <a:cs typeface="Times New Roman" panose="02020603050405020304" pitchFamily="18" charset="0"/>
              </a:rPr>
              <a:t> на винного </a:t>
            </a:r>
            <a:r>
              <a:rPr lang="ru-RU" sz="2100" b="0" dirty="0" err="1">
                <a:latin typeface="Times New Roman" panose="02020603050405020304" pitchFamily="18" charset="0"/>
                <a:cs typeface="Times New Roman" panose="02020603050405020304" pitchFamily="18" charset="0"/>
              </a:rPr>
              <a:t>службовця</a:t>
            </a:r>
            <a:r>
              <a:rPr lang="ru-RU" sz="21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100" b="0" dirty="0">
                <a:latin typeface="Times New Roman" panose="02020603050405020304" pitchFamily="18" charset="0"/>
                <a:cs typeface="Times New Roman" panose="02020603050405020304" pitchFamily="18" charset="0"/>
              </a:rPr>
              <a:t>•	- </a:t>
            </a:r>
            <a:r>
              <a:rPr lang="ru-RU" sz="2100" b="0" dirty="0" err="1">
                <a:latin typeface="Times New Roman" panose="02020603050405020304" pitchFamily="18" charset="0"/>
                <a:cs typeface="Times New Roman" panose="02020603050405020304" pitchFamily="18" charset="0"/>
              </a:rPr>
              <a:t>якщо</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збиток</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був</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заподіяний</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адміністрації</a:t>
            </a:r>
            <a:r>
              <a:rPr lang="ru-RU" sz="2100" b="0" dirty="0">
                <a:latin typeface="Times New Roman" panose="02020603050405020304" pitchFamily="18" charset="0"/>
                <a:cs typeface="Times New Roman" panose="02020603050405020304" pitchFamily="18" charset="0"/>
              </a:rPr>
              <a:t>, то </a:t>
            </a:r>
            <a:r>
              <a:rPr lang="ru-RU" sz="2100" b="0" dirty="0" err="1">
                <a:latin typeface="Times New Roman" panose="02020603050405020304" pitchFamily="18" charset="0"/>
                <a:cs typeface="Times New Roman" panose="02020603050405020304" pitchFamily="18" charset="0"/>
              </a:rPr>
              <a:t>він</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безпосередньо</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відшкодовується</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винним</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службовцем</a:t>
            </a:r>
            <a:r>
              <a:rPr lang="ru-RU" sz="21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100" b="0" dirty="0" err="1">
                <a:latin typeface="Times New Roman" panose="02020603050405020304" pitchFamily="18" charset="0"/>
                <a:cs typeface="Times New Roman" panose="02020603050405020304" pitchFamily="18" charset="0"/>
              </a:rPr>
              <a:t>Притягнення</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службовців</a:t>
            </a:r>
            <a:r>
              <a:rPr lang="ru-RU" sz="2100" b="0" dirty="0">
                <a:latin typeface="Times New Roman" panose="02020603050405020304" pitchFamily="18" charset="0"/>
                <a:cs typeface="Times New Roman" panose="02020603050405020304" pitchFamily="18" charset="0"/>
              </a:rPr>
              <a:t> до </a:t>
            </a:r>
            <a:r>
              <a:rPr lang="ru-RU" sz="2100" b="0" dirty="0" err="1">
                <a:latin typeface="Times New Roman" panose="02020603050405020304" pitchFamily="18" charset="0"/>
                <a:cs typeface="Times New Roman" panose="02020603050405020304" pitchFamily="18" charset="0"/>
              </a:rPr>
              <a:t>відповідальності</a:t>
            </a:r>
            <a:r>
              <a:rPr lang="ru-RU" sz="2100" b="0" dirty="0">
                <a:latin typeface="Times New Roman" panose="02020603050405020304" pitchFamily="18" charset="0"/>
                <a:cs typeface="Times New Roman" panose="02020603050405020304" pitchFamily="18" charset="0"/>
              </a:rPr>
              <a:t> у </a:t>
            </a:r>
            <a:r>
              <a:rPr lang="ru-RU" sz="2100" b="0" dirty="0" err="1">
                <a:latin typeface="Times New Roman" panose="02020603050405020304" pitchFamily="18" charset="0"/>
                <a:cs typeface="Times New Roman" panose="02020603050405020304" pitchFamily="18" charset="0"/>
              </a:rPr>
              <a:t>формі</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грошових</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нарахувань</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зустрічається</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досить</a:t>
            </a:r>
            <a:r>
              <a:rPr lang="ru-RU" sz="2100" b="0" dirty="0">
                <a:latin typeface="Times New Roman" panose="02020603050405020304" pitchFamily="18" charset="0"/>
                <a:cs typeface="Times New Roman" panose="02020603050405020304" pitchFamily="18" charset="0"/>
              </a:rPr>
              <a:t> </a:t>
            </a:r>
            <a:r>
              <a:rPr lang="ru-RU" sz="2100" b="0" dirty="0" err="1">
                <a:latin typeface="Times New Roman" panose="02020603050405020304" pitchFamily="18" charset="0"/>
                <a:cs typeface="Times New Roman" panose="02020603050405020304" pitchFamily="18" charset="0"/>
              </a:rPr>
              <a:t>рідко</a:t>
            </a:r>
            <a:r>
              <a:rPr lang="ru-RU" sz="21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1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79638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ru-RU" sz="2800" b="0" dirty="0" err="1">
                <a:latin typeface="Times New Roman" panose="02020603050405020304" pitchFamily="18" charset="0"/>
                <a:cs typeface="Times New Roman" panose="02020603050405020304" pitchFamily="18" charset="0"/>
              </a:rPr>
              <a:t>Питання</a:t>
            </a:r>
            <a:r>
              <a:rPr lang="ru-RU" sz="2800" b="0" dirty="0">
                <a:latin typeface="Times New Roman" panose="02020603050405020304" pitchFamily="18" charset="0"/>
                <a:cs typeface="Times New Roman" panose="02020603050405020304" pitchFamily="18" charset="0"/>
              </a:rPr>
              <a:t> про </a:t>
            </a:r>
            <a:r>
              <a:rPr lang="ru-RU" sz="2800" b="0" dirty="0" err="1">
                <a:latin typeface="Times New Roman" panose="02020603050405020304" pitchFamily="18" charset="0"/>
                <a:cs typeface="Times New Roman" panose="02020603050405020304" pitchFamily="18" charset="0"/>
              </a:rPr>
              <a:t>відповідальність</a:t>
            </a:r>
            <a:r>
              <a:rPr lang="ru-RU" sz="2800" b="0" dirty="0">
                <a:latin typeface="Times New Roman" panose="02020603050405020304" pitchFamily="18" charset="0"/>
                <a:cs typeface="Times New Roman" panose="02020603050405020304" pitchFamily="18" charset="0"/>
              </a:rPr>
              <a:t> за </a:t>
            </a:r>
            <a:r>
              <a:rPr lang="ru-RU" sz="2800" b="0" dirty="0" err="1">
                <a:latin typeface="Times New Roman" panose="02020603050405020304" pitchFamily="18" charset="0"/>
                <a:cs typeface="Times New Roman" panose="02020603050405020304" pitchFamily="18" charset="0"/>
              </a:rPr>
              <a:t>витрачанням</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фінансових</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асигнувань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поставлене</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під</a:t>
            </a:r>
            <a:r>
              <a:rPr lang="ru-RU" sz="2800" b="0" dirty="0">
                <a:latin typeface="Times New Roman" panose="02020603050405020304" pitchFamily="18" charset="0"/>
                <a:cs typeface="Times New Roman" panose="02020603050405020304" pitchFamily="18" charset="0"/>
              </a:rPr>
              <a:t> контроль </a:t>
            </a:r>
            <a:r>
              <a:rPr lang="ru-RU" sz="2800" b="0" dirty="0" err="1">
                <a:latin typeface="Times New Roman" panose="02020603050405020304" pitchFamily="18" charset="0"/>
                <a:cs typeface="Times New Roman" panose="02020603050405020304" pitchFamily="18" charset="0"/>
              </a:rPr>
              <a:t>рахункової</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палати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її</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діяльність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полягає</a:t>
            </a:r>
            <a:r>
              <a:rPr lang="ru-RU" sz="2800" b="0" dirty="0">
                <a:latin typeface="Times New Roman" panose="02020603050405020304" pitchFamily="18" charset="0"/>
                <a:cs typeface="Times New Roman" panose="02020603050405020304" pitchFamily="18" charset="0"/>
              </a:rPr>
              <a:t> в тому, </a:t>
            </a:r>
            <a:r>
              <a:rPr lang="ru-RU" sz="2800" b="0" dirty="0" err="1">
                <a:latin typeface="Times New Roman" panose="02020603050405020304" pitchFamily="18" charset="0"/>
                <a:cs typeface="Times New Roman" panose="02020603050405020304" pitchFamily="18" charset="0"/>
              </a:rPr>
              <a:t>щоб</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визначати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правомірність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дій</a:t>
            </a:r>
            <a:r>
              <a:rPr lang="ru-RU" sz="2800" b="0" dirty="0">
                <a:latin typeface="Times New Roman" panose="02020603050405020304" pitchFamily="18" charset="0"/>
                <a:cs typeface="Times New Roman" panose="02020603050405020304" pitchFamily="18" charset="0"/>
              </a:rPr>
              <a:t> самих </a:t>
            </a:r>
            <a:r>
              <a:rPr lang="ru-RU" sz="2800" b="0" dirty="0" err="1">
                <a:latin typeface="Times New Roman" panose="02020603050405020304" pitchFamily="18" charset="0"/>
                <a:cs typeface="Times New Roman" panose="02020603050405020304" pitchFamily="18" charset="0"/>
              </a:rPr>
              <a:t>фінансово-підзвітних</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працівників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контролювати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витрати</a:t>
            </a:r>
            <a:r>
              <a:rPr lang="ru-RU" sz="2800" b="0" dirty="0">
                <a:latin typeface="Times New Roman" panose="02020603050405020304" pitchFamily="18" charset="0"/>
                <a:cs typeface="Times New Roman" panose="02020603050405020304" pitchFamily="18" charset="0"/>
              </a:rPr>
              <a:t> і </a:t>
            </a:r>
            <a:r>
              <a:rPr lang="ru-RU" sz="2800" b="0" dirty="0" err="1">
                <a:latin typeface="Times New Roman" panose="02020603050405020304" pitchFamily="18" charset="0"/>
                <a:cs typeface="Times New Roman" panose="02020603050405020304" pitchFamily="18" charset="0"/>
              </a:rPr>
              <a:t>встановлювати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чи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було</a:t>
            </a:r>
            <a:r>
              <a:rPr lang="ru-RU" sz="2800" b="0" dirty="0">
                <a:latin typeface="Times New Roman" panose="02020603050405020304" pitchFamily="18" charset="0"/>
                <a:cs typeface="Times New Roman" panose="02020603050405020304" pitchFamily="18" charset="0"/>
              </a:rPr>
              <a:t> допущено </a:t>
            </a:r>
            <a:r>
              <a:rPr lang="ru-RU" sz="2800" b="0" dirty="0" err="1">
                <a:latin typeface="Times New Roman" panose="02020603050405020304" pitchFamily="18" charset="0"/>
                <a:cs typeface="Times New Roman" panose="02020603050405020304" pitchFamily="18" charset="0"/>
              </a:rPr>
              <a:t>порушення</a:t>
            </a:r>
            <a:r>
              <a:rPr lang="ru-RU" sz="2800" b="0" dirty="0">
                <a:latin typeface="Times New Roman" panose="02020603050405020304" pitchFamily="18" charset="0"/>
                <a:cs typeface="Times New Roman" panose="02020603050405020304" pitchFamily="18" charset="0"/>
              </a:rPr>
              <a:t> при </a:t>
            </a:r>
            <a:r>
              <a:rPr lang="ru-RU" sz="2800" b="0" dirty="0" err="1">
                <a:latin typeface="Times New Roman" panose="02020603050405020304" pitchFamily="18" charset="0"/>
                <a:cs typeface="Times New Roman" panose="02020603050405020304" pitchFamily="18" charset="0"/>
              </a:rPr>
              <a:t>проведенні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фінансових</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операцій</a:t>
            </a:r>
            <a:r>
              <a:rPr lang="ru-RU"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800" b="0" dirty="0" err="1">
                <a:latin typeface="Times New Roman" panose="02020603050405020304" pitchFamily="18" charset="0"/>
                <a:cs typeface="Times New Roman" panose="02020603050405020304" pitchFamily="18" charset="0"/>
              </a:rPr>
              <a:t>Фінансова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відповідальність</a:t>
            </a:r>
            <a:r>
              <a:rPr lang="ru-RU" sz="2800" b="0" dirty="0">
                <a:latin typeface="Times New Roman" panose="02020603050405020304" pitchFamily="18" charset="0"/>
                <a:cs typeface="Times New Roman" panose="02020603050405020304" pitchFamily="18" charset="0"/>
              </a:rPr>
              <a:t> є </a:t>
            </a:r>
            <a:r>
              <a:rPr lang="ru-RU" sz="2800" b="0" dirty="0" err="1">
                <a:latin typeface="Times New Roman" panose="02020603050405020304" pitchFamily="18" charset="0"/>
                <a:cs typeface="Times New Roman" panose="02020603050405020304" pitchFamily="18" charset="0"/>
              </a:rPr>
              <a:t>досить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суворою</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оскільки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розміри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відшкодування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можуть</a:t>
            </a:r>
            <a:r>
              <a:rPr lang="ru-RU" sz="2800" b="0" dirty="0">
                <a:latin typeface="Times New Roman" panose="02020603050405020304" pitchFamily="18" charset="0"/>
                <a:cs typeface="Times New Roman" panose="02020603050405020304" pitchFamily="18" charset="0"/>
              </a:rPr>
              <a:t> бути </a:t>
            </a:r>
            <a:r>
              <a:rPr lang="ru-RU" sz="2800" b="0" dirty="0" err="1">
                <a:latin typeface="Times New Roman" panose="02020603050405020304" pitchFamily="18" charset="0"/>
                <a:cs typeface="Times New Roman" panose="02020603050405020304" pitchFamily="18" charset="0"/>
              </a:rPr>
              <a:t>значними</a:t>
            </a:r>
            <a:r>
              <a:rPr lang="ru-RU" sz="2800" b="0" dirty="0">
                <a:latin typeface="Times New Roman" panose="02020603050405020304" pitchFamily="18" charset="0"/>
                <a:cs typeface="Times New Roman" panose="02020603050405020304" pitchFamily="18" charset="0"/>
              </a:rPr>
              <a:t>. Тому </a:t>
            </a:r>
            <a:r>
              <a:rPr lang="ru-RU" sz="2800" b="0" dirty="0" err="1">
                <a:latin typeface="Times New Roman" panose="02020603050405020304" pitchFamily="18" charset="0"/>
                <a:cs typeface="Times New Roman" panose="02020603050405020304" pitchFamily="18" charset="0"/>
              </a:rPr>
              <a:t>фінансова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відповідальність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може</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полегшуватись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тим</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що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фінансово-підзвітні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працівники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мають</a:t>
            </a:r>
            <a:r>
              <a:rPr lang="ru-RU" sz="2800" b="0" dirty="0">
                <a:latin typeface="Times New Roman" panose="02020603050405020304" pitchFamily="18" charset="0"/>
                <a:cs typeface="Times New Roman" panose="02020603050405020304" pitchFamily="18" charset="0"/>
              </a:rPr>
              <a:t> право </a:t>
            </a:r>
            <a:r>
              <a:rPr lang="ru-RU" sz="2800" b="0" dirty="0" err="1">
                <a:latin typeface="Times New Roman" panose="02020603050405020304" pitchFamily="18" charset="0"/>
                <a:cs typeface="Times New Roman" panose="02020603050405020304" pitchFamily="18" charset="0"/>
              </a:rPr>
              <a:t>страхувати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випадки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подібної</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відповідальності</a:t>
            </a:r>
            <a:r>
              <a:rPr lang="ru-RU" sz="2800" b="0" dirty="0">
                <a:latin typeface="Times New Roman" panose="02020603050405020304" pitchFamily="18" charset="0"/>
                <a:cs typeface="Times New Roman" panose="02020603050405020304" pitchFamily="18" charset="0"/>
              </a:rPr>
              <a:t>. Але, </a:t>
            </a:r>
            <a:r>
              <a:rPr lang="ru-RU" sz="2800" b="0" dirty="0" err="1">
                <a:latin typeface="Times New Roman" panose="02020603050405020304" pitchFamily="18" charset="0"/>
                <a:cs typeface="Times New Roman" panose="02020603050405020304" pitchFamily="18" charset="0"/>
              </a:rPr>
              <a:t>незважаючи</a:t>
            </a:r>
            <a:r>
              <a:rPr lang="ru-RU" sz="2800" b="0" dirty="0">
                <a:latin typeface="Times New Roman" panose="02020603050405020304" pitchFamily="18" charset="0"/>
                <a:cs typeface="Times New Roman" panose="02020603050405020304" pitchFamily="18" charset="0"/>
              </a:rPr>
              <a:t> на </a:t>
            </a:r>
            <a:r>
              <a:rPr lang="ru-RU" sz="2800" b="0" dirty="0" err="1">
                <a:latin typeface="Times New Roman" panose="02020603050405020304" pitchFamily="18" charset="0"/>
                <a:cs typeface="Times New Roman" panose="02020603050405020304" pitchFamily="18" charset="0"/>
              </a:rPr>
              <a:t>це</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така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відповідальність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потенційно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зберігає</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усю</a:t>
            </a:r>
            <a:r>
              <a:rPr lang="ru-RU" sz="2800" b="0" dirty="0">
                <a:latin typeface="Times New Roman" panose="02020603050405020304" pitchFamily="18" charset="0"/>
                <a:cs typeface="Times New Roman" panose="02020603050405020304" pitchFamily="18" charset="0"/>
              </a:rPr>
              <a:t> свою </a:t>
            </a:r>
            <a:r>
              <a:rPr lang="ru-RU" sz="2800" b="0" dirty="0" err="1">
                <a:latin typeface="Times New Roman" panose="02020603050405020304" pitchFamily="18" charset="0"/>
                <a:cs typeface="Times New Roman" panose="02020603050405020304" pitchFamily="18" charset="0"/>
              </a:rPr>
              <a:t>значущість</a:t>
            </a:r>
            <a:r>
              <a:rPr lang="ru-RU" sz="2800" b="0" dirty="0">
                <a:latin typeface="Times New Roman" panose="02020603050405020304" pitchFamily="18" charset="0"/>
                <a:cs typeface="Times New Roman" panose="02020603050405020304" pitchFamily="18" charset="0"/>
              </a:rPr>
              <a:t> і є </a:t>
            </a:r>
            <a:r>
              <a:rPr lang="ru-RU" sz="2800" b="0" dirty="0" err="1">
                <a:latin typeface="Times New Roman" panose="02020603050405020304" pitchFamily="18" charset="0"/>
                <a:cs typeface="Times New Roman" panose="02020603050405020304" pitchFamily="18" charset="0"/>
              </a:rPr>
              <a:t>потужним</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стримуючим</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чинником</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проти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зловживань</a:t>
            </a:r>
            <a:endParaRPr lang="ru-RU" sz="28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sz="21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82064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1120877"/>
            <a:ext cx="11110589" cy="4438092"/>
          </a:xfrm>
        </p:spPr>
        <p:txBody>
          <a:bodyPr/>
          <a:lstStyle/>
          <a:p>
            <a:pPr marL="0" indent="0" algn="just">
              <a:lnSpc>
                <a:spcPct val="100000"/>
              </a:lnSpc>
              <a:spcBef>
                <a:spcPts val="0"/>
              </a:spcBef>
              <a:buNone/>
            </a:pPr>
            <a:r>
              <a:rPr lang="ru-RU" sz="2800" dirty="0" err="1" smtClean="0">
                <a:latin typeface="Times New Roman" panose="02020603050405020304" pitchFamily="18" charset="0"/>
                <a:cs typeface="Times New Roman" panose="02020603050405020304" pitchFamily="18" charset="0"/>
              </a:rPr>
              <a:t>Дисциплінарна</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відповідальність</a:t>
            </a:r>
            <a:endParaRPr lang="ru-RU" sz="2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sz="21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На </a:t>
            </a:r>
            <a:r>
              <a:rPr lang="ru-RU" sz="2400" b="0" dirty="0" err="1">
                <a:latin typeface="Times New Roman" panose="02020603050405020304" pitchFamily="18" charset="0"/>
                <a:cs typeface="Times New Roman" panose="02020603050405020304" pitchFamily="18" charset="0"/>
              </a:rPr>
              <a:t>відміну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попередньої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форми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дисциплінарна</a:t>
            </a:r>
            <a:r>
              <a:rPr lang="ru-RU" sz="2400" b="0" dirty="0">
                <a:latin typeface="Times New Roman" panose="02020603050405020304" pitchFamily="18" charset="0"/>
                <a:cs typeface="Times New Roman" panose="02020603050405020304" pitchFamily="18" charset="0"/>
              </a:rPr>
              <a:t> - </a:t>
            </a:r>
            <a:r>
              <a:rPr lang="ru-RU" sz="2400" b="0" dirty="0" err="1">
                <a:latin typeface="Times New Roman" panose="02020603050405020304" pitchFamily="18" charset="0"/>
                <a:cs typeface="Times New Roman" panose="02020603050405020304" pitchFamily="18" charset="0"/>
              </a:rPr>
              <a:t>найбільш</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важлива</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практичної</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юридичної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точок</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зору</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має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більш</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поширене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застосування</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більшості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випадків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інформація</a:t>
            </a:r>
            <a:r>
              <a:rPr lang="ru-RU" sz="2400" b="0" dirty="0">
                <a:latin typeface="Times New Roman" panose="02020603050405020304" pitchFamily="18" charset="0"/>
                <a:cs typeface="Times New Roman" panose="02020603050405020304" pitchFamily="18" charset="0"/>
              </a:rPr>
              <a:t> про </a:t>
            </a:r>
            <a:r>
              <a:rPr lang="ru-RU" sz="2400" b="0" dirty="0" err="1">
                <a:latin typeface="Times New Roman" panose="02020603050405020304" pitchFamily="18" charset="0"/>
                <a:cs typeface="Times New Roman" panose="02020603050405020304" pitchFamily="18" charset="0"/>
              </a:rPr>
              <a:t>прийняті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дисциплінарні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санкції</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поширюється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Немає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статистичних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даних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невідомо</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якої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кількості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службовців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були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застосовані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санкції</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який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характер.</a:t>
            </a:r>
          </a:p>
        </p:txBody>
      </p:sp>
    </p:spTree>
    <p:extLst>
      <p:ext uri="{BB962C8B-B14F-4D97-AF65-F5344CB8AC3E}">
        <p14:creationId xmlns:p14="http://schemas.microsoft.com/office/powerpoint/2010/main" val="23220484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Процедура </a:t>
            </a:r>
            <a:r>
              <a:rPr lang="ru-RU" sz="2400" dirty="0" err="1">
                <a:latin typeface="Times New Roman" panose="02020603050405020304" pitchFamily="18" charset="0"/>
                <a:cs typeface="Times New Roman" panose="02020603050405020304" pitchFamily="18" charset="0"/>
              </a:rPr>
              <a:t>накладення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дисциплінарних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санкцій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полягає</a:t>
            </a:r>
            <a:r>
              <a:rPr lang="ru-RU" sz="2400" dirty="0">
                <a:latin typeface="Times New Roman" panose="02020603050405020304" pitchFamily="18" charset="0"/>
                <a:cs typeface="Times New Roman" panose="02020603050405020304" pitchFamily="18" charset="0"/>
              </a:rPr>
              <a:t> в таких принципах та </a:t>
            </a:r>
            <a:r>
              <a:rPr lang="ru-RU" sz="2400" dirty="0" err="1">
                <a:latin typeface="Times New Roman" panose="02020603050405020304" pitchFamily="18" charset="0"/>
                <a:cs typeface="Times New Roman" panose="02020603050405020304" pitchFamily="18" charset="0"/>
              </a:rPr>
              <a:t>ключових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положеннях</a:t>
            </a:r>
            <a:r>
              <a:rPr lang="ru-RU" sz="240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i="1" dirty="0" smtClean="0">
                <a:latin typeface="Times New Roman" panose="02020603050405020304" pitchFamily="18" charset="0"/>
                <a:cs typeface="Times New Roman" panose="02020603050405020304" pitchFamily="18" charset="0"/>
              </a:rPr>
              <a:t>1. Право </a:t>
            </a:r>
            <a:r>
              <a:rPr lang="ru-RU" sz="2000" i="1" dirty="0">
                <a:latin typeface="Times New Roman" panose="02020603050405020304" pitchFamily="18" charset="0"/>
                <a:cs typeface="Times New Roman" panose="02020603050405020304" pitchFamily="18" charset="0"/>
              </a:rPr>
              <a:t>на </a:t>
            </a:r>
            <a:r>
              <a:rPr lang="ru-RU" sz="2000" i="1" dirty="0" err="1">
                <a:latin typeface="Times New Roman" panose="02020603050405020304" pitchFamily="18" charset="0"/>
                <a:cs typeface="Times New Roman" panose="02020603050405020304" pitchFamily="18" charset="0"/>
              </a:rPr>
              <a:t>захист</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від</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довільних</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дій</a:t>
            </a:r>
            <a:r>
              <a:rPr lang="ru-RU" sz="2000" i="1"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Які</a:t>
            </a:r>
            <a:r>
              <a:rPr lang="ru-RU" sz="2000" b="0" dirty="0">
                <a:latin typeface="Times New Roman" panose="02020603050405020304" pitchFamily="18" charset="0"/>
                <a:cs typeface="Times New Roman" panose="02020603050405020304" pitchFamily="18" charset="0"/>
              </a:rPr>
              <a:t> б не </a:t>
            </a:r>
            <a:r>
              <a:rPr lang="ru-RU" sz="2000" b="0" dirty="0" err="1">
                <a:latin typeface="Times New Roman" panose="02020603050405020304" pitchFamily="18" charset="0"/>
                <a:cs typeface="Times New Roman" panose="02020603050405020304" pitchFamily="18" charset="0"/>
              </a:rPr>
              <a:t>були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санкції</a:t>
            </a:r>
            <a:r>
              <a:rPr lang="ru-RU" sz="2000" b="0" dirty="0">
                <a:latin typeface="Times New Roman" panose="02020603050405020304" pitchFamily="18" charset="0"/>
                <a:cs typeface="Times New Roman" panose="02020603050405020304" pitchFamily="18" charset="0"/>
              </a:rPr>
              <a:t>, ким би не </a:t>
            </a:r>
            <a:r>
              <a:rPr lang="ru-RU" sz="2000" b="0" dirty="0" err="1">
                <a:latin typeface="Times New Roman" panose="02020603050405020304" pitchFamily="18" charset="0"/>
                <a:cs typeface="Times New Roman" panose="02020603050405020304" pitchFamily="18" charset="0"/>
              </a:rPr>
              <a:t>був</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службовець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цивільним</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військовим</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працівником</a:t>
            </a:r>
            <a:r>
              <a:rPr lang="ru-RU" sz="2000" b="0" dirty="0">
                <a:latin typeface="Times New Roman" panose="02020603050405020304" pitchFamily="18" charset="0"/>
                <a:cs typeface="Times New Roman" panose="02020603050405020304" pitchFamily="18" charset="0"/>
              </a:rPr>
              <a:t> суду - </a:t>
            </a:r>
            <a:r>
              <a:rPr lang="ru-RU" sz="2000" b="0" dirty="0" err="1">
                <a:latin typeface="Times New Roman" panose="02020603050405020304" pitchFamily="18" charset="0"/>
                <a:cs typeface="Times New Roman" panose="02020603050405020304" pitchFamily="18" charset="0"/>
              </a:rPr>
              <a:t>він</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має</a:t>
            </a:r>
            <a:r>
              <a:rPr lang="ru-RU" sz="2000" b="0" dirty="0">
                <a:latin typeface="Times New Roman" panose="02020603050405020304" pitchFamily="18" charset="0"/>
                <a:cs typeface="Times New Roman" panose="02020603050405020304" pitchFamily="18" charset="0"/>
              </a:rPr>
              <a:t> право на </a:t>
            </a:r>
            <a:r>
              <a:rPr lang="ru-RU" sz="2000" b="0" dirty="0" err="1">
                <a:latin typeface="Times New Roman" panose="02020603050405020304" pitchFamily="18" charset="0"/>
                <a:cs typeface="Times New Roman" panose="02020603050405020304" pitchFamily="18" charset="0"/>
              </a:rPr>
              <a:t>захист</a:t>
            </a:r>
            <a:r>
              <a:rPr lang="ru-RU" sz="2000" b="0" dirty="0">
                <a:latin typeface="Times New Roman" panose="02020603050405020304" pitchFamily="18" charset="0"/>
                <a:cs typeface="Times New Roman" panose="02020603050405020304" pitchFamily="18" charset="0"/>
              </a:rPr>
              <a:t> при </a:t>
            </a:r>
            <a:r>
              <a:rPr lang="ru-RU" sz="2000" b="0" dirty="0" err="1">
                <a:latin typeface="Times New Roman" panose="02020603050405020304" pitchFamily="18" charset="0"/>
                <a:cs typeface="Times New Roman" panose="02020603050405020304" pitchFamily="18" charset="0"/>
              </a:rPr>
              <a:t>застосуванні</a:t>
            </a:r>
            <a:r>
              <a:rPr lang="ru-RU" sz="2000" b="0" dirty="0">
                <a:latin typeface="Times New Roman" panose="02020603050405020304" pitchFamily="18" charset="0"/>
                <a:cs typeface="Times New Roman" panose="02020603050405020304" pitchFamily="18" charset="0"/>
              </a:rPr>
              <a:t> до </a:t>
            </a:r>
            <a:r>
              <a:rPr lang="ru-RU" sz="2000" b="0" dirty="0" err="1">
                <a:latin typeface="Times New Roman" panose="02020603050405020304" pitchFamily="18" charset="0"/>
                <a:cs typeface="Times New Roman" panose="02020603050405020304" pitchFamily="18" charset="0"/>
              </a:rPr>
              <a:t>нього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санкцій</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Цей</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загальний</a:t>
            </a:r>
            <a:r>
              <a:rPr lang="ru-RU" sz="2000" b="0" dirty="0">
                <a:latin typeface="Times New Roman" panose="02020603050405020304" pitchFamily="18" charset="0"/>
                <a:cs typeface="Times New Roman" panose="02020603050405020304" pitchFamily="18" charset="0"/>
              </a:rPr>
              <a:t> принцип </a:t>
            </a:r>
            <a:r>
              <a:rPr lang="ru-RU" sz="2000" b="0" dirty="0" err="1">
                <a:latin typeface="Times New Roman" panose="02020603050405020304" pitchFamily="18" charset="0"/>
                <a:cs typeface="Times New Roman" panose="02020603050405020304" pitchFamily="18" charset="0"/>
              </a:rPr>
              <a:t>міститься</a:t>
            </a:r>
            <a:r>
              <a:rPr lang="ru-RU" sz="2000" b="0" dirty="0">
                <a:latin typeface="Times New Roman" panose="02020603050405020304" pitchFamily="18" charset="0"/>
                <a:cs typeface="Times New Roman" panose="02020603050405020304" pitchFamily="18" charset="0"/>
              </a:rPr>
              <a:t> в </a:t>
            </a:r>
            <a:r>
              <a:rPr lang="ru-RU" sz="2000" b="0" dirty="0" err="1">
                <a:latin typeface="Times New Roman" panose="02020603050405020304" pitchFamily="18" charset="0"/>
                <a:cs typeface="Times New Roman" panose="02020603050405020304" pitchFamily="18" charset="0"/>
              </a:rPr>
              <a:t>правових</a:t>
            </a:r>
            <a:r>
              <a:rPr lang="ru-RU" sz="2000" b="0" dirty="0">
                <a:latin typeface="Times New Roman" panose="02020603050405020304" pitchFamily="18" charset="0"/>
                <a:cs typeface="Times New Roman" panose="02020603050405020304" pitchFamily="18" charset="0"/>
              </a:rPr>
              <a:t> актах, </a:t>
            </a:r>
            <a:r>
              <a:rPr lang="ru-RU" sz="2000" b="0" dirty="0" err="1">
                <a:latin typeface="Times New Roman" panose="02020603050405020304" pitchFamily="18" charset="0"/>
                <a:cs typeface="Times New Roman" panose="02020603050405020304" pitchFamily="18" charset="0"/>
              </a:rPr>
              <a:t>які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передбачають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що</a:t>
            </a:r>
            <a:r>
              <a:rPr lang="ru-RU" sz="2000" b="0" dirty="0">
                <a:latin typeface="Times New Roman" panose="02020603050405020304" pitchFamily="18" charset="0"/>
                <a:cs typeface="Times New Roman" panose="02020603050405020304" pitchFamily="18" charset="0"/>
              </a:rPr>
              <a:t> до будь-</a:t>
            </a:r>
            <a:r>
              <a:rPr lang="ru-RU" sz="2000" b="0" dirty="0" err="1">
                <a:latin typeface="Times New Roman" panose="02020603050405020304" pitchFamily="18" charset="0"/>
                <a:cs typeface="Times New Roman" panose="02020603050405020304" pitchFamily="18" charset="0"/>
              </a:rPr>
              <a:t>якого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переміщення</a:t>
            </a:r>
            <a:r>
              <a:rPr lang="ru-RU" sz="2000" b="0" dirty="0">
                <a:latin typeface="Times New Roman" panose="02020603050405020304" pitchFamily="18" charset="0"/>
                <a:cs typeface="Times New Roman" panose="02020603050405020304" pitchFamily="18" charset="0"/>
              </a:rPr>
              <a:t> по </a:t>
            </a:r>
            <a:r>
              <a:rPr lang="ru-RU" sz="2000" b="0" dirty="0" err="1">
                <a:latin typeface="Times New Roman" panose="02020603050405020304" pitchFamily="18" charset="0"/>
                <a:cs typeface="Times New Roman" panose="02020603050405020304" pitchFamily="18" charset="0"/>
              </a:rPr>
              <a:t>службі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чи</a:t>
            </a:r>
            <a:r>
              <a:rPr lang="ru-RU" sz="2000" b="0" dirty="0">
                <a:latin typeface="Times New Roman" panose="02020603050405020304" pitchFamily="18" charset="0"/>
                <a:cs typeface="Times New Roman" panose="02020603050405020304" pitchFamily="18" charset="0"/>
              </a:rPr>
              <a:t> до </a:t>
            </a:r>
            <a:r>
              <a:rPr lang="ru-RU" sz="2000" b="0" dirty="0" err="1">
                <a:latin typeface="Times New Roman" panose="02020603050405020304" pitchFamily="18" charset="0"/>
                <a:cs typeface="Times New Roman" panose="02020603050405020304" pitchFamily="18" charset="0"/>
              </a:rPr>
              <a:t>застосування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відповідної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санкції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службовець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має</a:t>
            </a:r>
            <a:r>
              <a:rPr lang="ru-RU" sz="2000" b="0" dirty="0">
                <a:latin typeface="Times New Roman" panose="02020603050405020304" pitchFamily="18" charset="0"/>
                <a:cs typeface="Times New Roman" panose="02020603050405020304" pitchFamily="18" charset="0"/>
              </a:rPr>
              <a:t> право на </a:t>
            </a:r>
            <a:r>
              <a:rPr lang="ru-RU" sz="2000" b="0" dirty="0" err="1">
                <a:latin typeface="Times New Roman" panose="02020603050405020304" pitchFamily="18" charset="0"/>
                <a:cs typeface="Times New Roman" panose="02020603050405020304" pitchFamily="18" charset="0"/>
              </a:rPr>
              <a:t>ознайомлення</a:t>
            </a:r>
            <a:r>
              <a:rPr lang="ru-RU" sz="2000" b="0" dirty="0">
                <a:latin typeface="Times New Roman" panose="02020603050405020304" pitchFamily="18" charset="0"/>
                <a:cs typeface="Times New Roman" panose="02020603050405020304" pitchFamily="18" charset="0"/>
              </a:rPr>
              <a:t> з </a:t>
            </a:r>
            <a:r>
              <a:rPr lang="ru-RU" sz="2000" b="0" dirty="0" err="1">
                <a:latin typeface="Times New Roman" panose="02020603050405020304" pitchFamily="18" charset="0"/>
                <a:cs typeface="Times New Roman" panose="02020603050405020304" pitchFamily="18" charset="0"/>
              </a:rPr>
              <a:t>матеріалами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особистого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досьє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Це</a:t>
            </a:r>
            <a:r>
              <a:rPr lang="ru-RU" sz="2000" b="0" dirty="0">
                <a:latin typeface="Times New Roman" panose="02020603050405020304" pitchFamily="18" charset="0"/>
                <a:cs typeface="Times New Roman" panose="02020603050405020304" pitchFamily="18" charset="0"/>
              </a:rPr>
              <a:t> право на </a:t>
            </a:r>
            <a:r>
              <a:rPr lang="ru-RU" sz="2000" b="0" dirty="0" err="1">
                <a:latin typeface="Times New Roman" panose="02020603050405020304" pitchFamily="18" charset="0"/>
                <a:cs typeface="Times New Roman" panose="02020603050405020304" pitchFamily="18" charset="0"/>
              </a:rPr>
              <a:t>ознайомлення</a:t>
            </a:r>
            <a:r>
              <a:rPr lang="ru-RU" sz="2000" b="0" dirty="0">
                <a:latin typeface="Times New Roman" panose="02020603050405020304" pitchFamily="18" charset="0"/>
                <a:cs typeface="Times New Roman" panose="02020603050405020304" pitchFamily="18" charset="0"/>
              </a:rPr>
              <a:t> з </a:t>
            </a:r>
            <a:r>
              <a:rPr lang="ru-RU" sz="2000" b="0" dirty="0" err="1">
                <a:latin typeface="Times New Roman" panose="02020603050405020304" pitchFamily="18" charset="0"/>
                <a:cs typeface="Times New Roman" panose="02020603050405020304" pitchFamily="18" charset="0"/>
              </a:rPr>
              <a:t>особистим</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досьє</a:t>
            </a:r>
            <a:r>
              <a:rPr lang="ru-RU" sz="2000" b="0" dirty="0">
                <a:latin typeface="Times New Roman" panose="02020603050405020304" pitchFamily="18" charset="0"/>
                <a:cs typeface="Times New Roman" panose="02020603050405020304" pitchFamily="18" charset="0"/>
              </a:rPr>
              <a:t> та право на </a:t>
            </a:r>
            <a:r>
              <a:rPr lang="ru-RU" sz="2000" b="0" dirty="0" err="1">
                <a:latin typeface="Times New Roman" panose="02020603050405020304" pitchFamily="18" charset="0"/>
                <a:cs typeface="Times New Roman" panose="02020603050405020304" pitchFamily="18" charset="0"/>
              </a:rPr>
              <a:t>захист</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були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включені</a:t>
            </a:r>
            <a:r>
              <a:rPr lang="ru-RU" sz="2000" b="0" dirty="0">
                <a:latin typeface="Times New Roman" panose="02020603050405020304" pitchFamily="18" charset="0"/>
                <a:cs typeface="Times New Roman" panose="02020603050405020304" pitchFamily="18" charset="0"/>
              </a:rPr>
              <a:t> в </a:t>
            </a:r>
            <a:r>
              <a:rPr lang="ru-RU" sz="2000" b="0" dirty="0" err="1">
                <a:latin typeface="Times New Roman" panose="02020603050405020304" pitchFamily="18" charset="0"/>
                <a:cs typeface="Times New Roman" panose="02020603050405020304" pitchFamily="18" charset="0"/>
              </a:rPr>
              <a:t>усі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статути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державних</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службовців</a:t>
            </a:r>
            <a:r>
              <a:rPr lang="ru-RU" sz="2000" b="0" dirty="0">
                <a:latin typeface="Times New Roman" panose="02020603050405020304" pitchFamily="18" charset="0"/>
                <a:cs typeface="Times New Roman" panose="02020603050405020304" pitchFamily="18" charset="0"/>
              </a:rPr>
              <a:t> і </a:t>
            </a:r>
            <a:r>
              <a:rPr lang="ru-RU" sz="2000" b="0" dirty="0" err="1">
                <a:latin typeface="Times New Roman" panose="02020603050405020304" pitchFamily="18" charset="0"/>
                <a:cs typeface="Times New Roman" panose="02020603050405020304" pitchFamily="18" charset="0"/>
              </a:rPr>
              <a:t>Державна</a:t>
            </a:r>
            <a:r>
              <a:rPr lang="ru-RU" sz="2000" b="0" dirty="0">
                <a:latin typeface="Times New Roman" panose="02020603050405020304" pitchFamily="18" charset="0"/>
                <a:cs typeface="Times New Roman" panose="02020603050405020304" pitchFamily="18" charset="0"/>
              </a:rPr>
              <a:t> рада </a:t>
            </a:r>
            <a:r>
              <a:rPr lang="ru-RU" sz="2000" b="0" dirty="0" err="1">
                <a:latin typeface="Times New Roman" panose="02020603050405020304" pitchFamily="18" charset="0"/>
                <a:cs typeface="Times New Roman" panose="02020603050405020304" pitchFamily="18" charset="0"/>
              </a:rPr>
              <a:t>віднесла</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цю</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формальність</a:t>
            </a:r>
            <a:r>
              <a:rPr lang="ru-RU" sz="2000" b="0" dirty="0">
                <a:latin typeface="Times New Roman" panose="02020603050405020304" pitchFamily="18" charset="0"/>
                <a:cs typeface="Times New Roman" panose="02020603050405020304" pitchFamily="18" charset="0"/>
              </a:rPr>
              <a:t> до </a:t>
            </a:r>
            <a:r>
              <a:rPr lang="ru-RU" sz="2000" b="0" dirty="0" err="1">
                <a:latin typeface="Times New Roman" panose="02020603050405020304" pitchFamily="18" charset="0"/>
                <a:cs typeface="Times New Roman" panose="02020603050405020304" pitchFamily="18" charset="0"/>
              </a:rPr>
              <a:t>загально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правових</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принципів</a:t>
            </a:r>
            <a:r>
              <a:rPr lang="ru-RU" sz="2000" b="0" dirty="0">
                <a:latin typeface="Times New Roman" panose="02020603050405020304" pitchFamily="18" charset="0"/>
                <a:cs typeface="Times New Roman" panose="02020603050405020304" pitchFamily="18" charset="0"/>
              </a:rPr>
              <a:t>. </a:t>
            </a:r>
            <a:endParaRPr lang="ru-RU" sz="20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i="1" dirty="0" smtClean="0">
                <a:latin typeface="Times New Roman" panose="02020603050405020304" pitchFamily="18" charset="0"/>
                <a:cs typeface="Times New Roman" panose="02020603050405020304" pitchFamily="18" charset="0"/>
              </a:rPr>
              <a:t>2</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Системи</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ухвалення</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рішення</a:t>
            </a:r>
            <a:r>
              <a:rPr lang="ru-RU" sz="2000" i="1"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Дисциплінарні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санкції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можуть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застосовуватися</a:t>
            </a:r>
            <a:r>
              <a:rPr lang="ru-RU" sz="2000" b="0" dirty="0">
                <a:latin typeface="Times New Roman" panose="02020603050405020304" pitchFamily="18" charset="0"/>
                <a:cs typeface="Times New Roman" panose="02020603050405020304" pitchFamily="18" charset="0"/>
              </a:rPr>
              <a:t> на </a:t>
            </a:r>
            <a:r>
              <a:rPr lang="ru-RU" sz="2000" b="0" dirty="0" err="1">
                <a:latin typeface="Times New Roman" panose="02020603050405020304" pitchFamily="18" charset="0"/>
                <a:cs typeface="Times New Roman" panose="02020603050405020304" pitchFamily="18" charset="0"/>
              </a:rPr>
              <a:t>основі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двох</a:t>
            </a:r>
            <a:r>
              <a:rPr lang="ru-RU" sz="2000" b="0" dirty="0">
                <a:latin typeface="Times New Roman" panose="02020603050405020304" pitchFamily="18" charset="0"/>
                <a:cs typeface="Times New Roman" panose="02020603050405020304" pitchFamily="18" charset="0"/>
              </a:rPr>
              <a:t> систем, з </a:t>
            </a:r>
            <a:r>
              <a:rPr lang="ru-RU" sz="2000" b="0" dirty="0" err="1">
                <a:latin typeface="Times New Roman" panose="02020603050405020304" pitchFamily="18" charset="0"/>
                <a:cs typeface="Times New Roman" panose="02020603050405020304" pitchFamily="18" charset="0"/>
              </a:rPr>
              <a:t>яких</a:t>
            </a:r>
            <a:r>
              <a:rPr lang="ru-RU" sz="2000" b="0" dirty="0">
                <a:latin typeface="Times New Roman" panose="02020603050405020304" pitchFamily="18" charset="0"/>
                <a:cs typeface="Times New Roman" panose="02020603050405020304" pitchFamily="18" charset="0"/>
              </a:rPr>
              <a:t> одна є </a:t>
            </a:r>
            <a:r>
              <a:rPr lang="ru-RU" sz="2000" b="0" dirty="0" err="1">
                <a:latin typeface="Times New Roman" panose="02020603050405020304" pitchFamily="18" charset="0"/>
                <a:cs typeface="Times New Roman" panose="02020603050405020304" pitchFamily="18" charset="0"/>
              </a:rPr>
              <a:t>загальноправовою</a:t>
            </a:r>
            <a:r>
              <a:rPr lang="ru-RU" sz="2000" b="0" dirty="0">
                <a:latin typeface="Times New Roman" panose="02020603050405020304" pitchFamily="18" charset="0"/>
                <a:cs typeface="Times New Roman" panose="02020603050405020304" pitchFamily="18" charset="0"/>
              </a:rPr>
              <a:t>, а </a:t>
            </a:r>
            <a:r>
              <a:rPr lang="ru-RU" sz="2000" b="0" dirty="0" err="1">
                <a:latin typeface="Times New Roman" panose="02020603050405020304" pitchFamily="18" charset="0"/>
                <a:cs typeface="Times New Roman" panose="02020603050405020304" pitchFamily="18" charset="0"/>
              </a:rPr>
              <a:t>інша</a:t>
            </a:r>
            <a:r>
              <a:rPr lang="ru-RU" sz="2000" b="0" dirty="0">
                <a:latin typeface="Times New Roman" panose="02020603050405020304" pitchFamily="18" charset="0"/>
                <a:cs typeface="Times New Roman" panose="02020603050405020304" pitchFamily="18" charset="0"/>
              </a:rPr>
              <a:t> - </a:t>
            </a:r>
            <a:r>
              <a:rPr lang="ru-RU" sz="2000" b="0" dirty="0" err="1">
                <a:latin typeface="Times New Roman" panose="02020603050405020304" pitchFamily="18" charset="0"/>
                <a:cs typeface="Times New Roman" panose="02020603050405020304" pitchFamily="18" charset="0"/>
              </a:rPr>
              <a:t>винятковою</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Загальноправова</a:t>
            </a:r>
            <a:r>
              <a:rPr lang="ru-RU" sz="2000" b="0" dirty="0">
                <a:latin typeface="Times New Roman" panose="02020603050405020304" pitchFamily="18" charset="0"/>
                <a:cs typeface="Times New Roman" panose="02020603050405020304" pitchFamily="18" charset="0"/>
              </a:rPr>
              <a:t> система </a:t>
            </a:r>
            <a:r>
              <a:rPr lang="ru-RU" sz="2000" b="0" dirty="0" err="1">
                <a:latin typeface="Times New Roman" panose="02020603050405020304" pitchFamily="18" charset="0"/>
                <a:cs typeface="Times New Roman" panose="02020603050405020304" pitchFamily="18" charset="0"/>
              </a:rPr>
              <a:t>поєднує</a:t>
            </a:r>
            <a:r>
              <a:rPr lang="ru-RU" sz="2000" b="0" dirty="0">
                <a:latin typeface="Times New Roman" panose="02020603050405020304" pitchFamily="18" charset="0"/>
                <a:cs typeface="Times New Roman" panose="02020603050405020304" pitchFamily="18" charset="0"/>
              </a:rPr>
              <a:t> в </a:t>
            </a:r>
            <a:r>
              <a:rPr lang="ru-RU" sz="2000" b="0" dirty="0" err="1">
                <a:latin typeface="Times New Roman" panose="02020603050405020304" pitchFamily="18" charset="0"/>
                <a:cs typeface="Times New Roman" panose="02020603050405020304" pitchFamily="18" charset="0"/>
              </a:rPr>
              <a:t>собі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рішення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вищих</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органів</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влади</a:t>
            </a:r>
            <a:r>
              <a:rPr lang="ru-RU" sz="2000" b="0" dirty="0">
                <a:latin typeface="Times New Roman" panose="02020603050405020304" pitchFamily="18" charset="0"/>
                <a:cs typeface="Times New Roman" panose="02020603050405020304" pitchFamily="18" charset="0"/>
              </a:rPr>
              <a:t> та </a:t>
            </a:r>
            <a:r>
              <a:rPr lang="ru-RU" sz="2000" b="0" dirty="0" err="1">
                <a:latin typeface="Times New Roman" panose="02020603050405020304" pitchFamily="18" charset="0"/>
                <a:cs typeface="Times New Roman" panose="02020603050405020304" pitchFamily="18" charset="0"/>
              </a:rPr>
              <a:t>втручання</a:t>
            </a:r>
            <a:r>
              <a:rPr lang="ru-RU" sz="2000" b="0" dirty="0">
                <a:latin typeface="Times New Roman" panose="02020603050405020304" pitchFamily="18" charset="0"/>
                <a:cs typeface="Times New Roman" panose="02020603050405020304" pitchFamily="18" charset="0"/>
              </a:rPr>
              <a:t> консультативного органу. Процедура </a:t>
            </a:r>
            <a:r>
              <a:rPr lang="ru-RU" sz="2000" b="0" dirty="0" err="1">
                <a:latin typeface="Times New Roman" panose="02020603050405020304" pitchFamily="18" charset="0"/>
                <a:cs typeface="Times New Roman" panose="02020603050405020304" pitchFamily="18" charset="0"/>
              </a:rPr>
              <a:t>здійснюється</a:t>
            </a:r>
            <a:r>
              <a:rPr lang="ru-RU" sz="2000" b="0" dirty="0">
                <a:latin typeface="Times New Roman" panose="02020603050405020304" pitchFamily="18" charset="0"/>
                <a:cs typeface="Times New Roman" panose="02020603050405020304" pitchFamily="18" charset="0"/>
              </a:rPr>
              <a:t> в три </a:t>
            </a:r>
            <a:r>
              <a:rPr lang="ru-RU" sz="2000" b="0" dirty="0" err="1">
                <a:latin typeface="Times New Roman" panose="02020603050405020304" pitchFamily="18" charset="0"/>
                <a:cs typeface="Times New Roman" panose="02020603050405020304" pitchFamily="18" charset="0"/>
              </a:rPr>
              <a:t>етапи</a:t>
            </a:r>
            <a:r>
              <a:rPr lang="ru-RU" sz="2000" b="0" dirty="0">
                <a:latin typeface="Times New Roman" panose="02020603050405020304" pitchFamily="18" charset="0"/>
                <a:cs typeface="Times New Roman" panose="02020603050405020304" pitchFamily="18" charset="0"/>
              </a:rPr>
              <a:t>. На </a:t>
            </a:r>
            <a:r>
              <a:rPr lang="ru-RU" sz="2000" b="0" dirty="0" err="1">
                <a:latin typeface="Times New Roman" panose="02020603050405020304" pitchFamily="18" charset="0"/>
                <a:cs typeface="Times New Roman" panose="02020603050405020304" pitchFamily="18" charset="0"/>
              </a:rPr>
              <a:t>першому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етапі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вищий</a:t>
            </a:r>
            <a:r>
              <a:rPr lang="ru-RU" sz="2000" b="0" dirty="0">
                <a:latin typeface="Times New Roman" panose="02020603050405020304" pitchFamily="18" charset="0"/>
                <a:cs typeface="Times New Roman" panose="02020603050405020304" pitchFamily="18" charset="0"/>
              </a:rPr>
              <a:t> орган </a:t>
            </a:r>
            <a:r>
              <a:rPr lang="ru-RU" sz="2000" b="0" dirty="0" err="1">
                <a:latin typeface="Times New Roman" panose="02020603050405020304" pitchFamily="18" charset="0"/>
                <a:cs typeface="Times New Roman" panose="02020603050405020304" pitchFamily="18" charset="0"/>
              </a:rPr>
              <a:t>влади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тобто</a:t>
            </a:r>
            <a:r>
              <a:rPr lang="ru-RU" sz="2000" b="0" dirty="0">
                <a:latin typeface="Times New Roman" panose="02020603050405020304" pitchFamily="18" charset="0"/>
                <a:cs typeface="Times New Roman" panose="02020603050405020304" pitchFamily="18" charset="0"/>
              </a:rPr>
              <a:t> орган, </a:t>
            </a:r>
            <a:r>
              <a:rPr lang="ru-RU" sz="2000" b="0" dirty="0" err="1">
                <a:latin typeface="Times New Roman" panose="02020603050405020304" pitchFamily="18" charset="0"/>
                <a:cs typeface="Times New Roman" panose="02020603050405020304" pitchFamily="18" charset="0"/>
              </a:rPr>
              <a:t>наділений</a:t>
            </a:r>
            <a:r>
              <a:rPr lang="ru-RU" sz="2000" b="0" dirty="0">
                <a:latin typeface="Times New Roman" panose="02020603050405020304" pitchFamily="18" charset="0"/>
                <a:cs typeface="Times New Roman" panose="02020603050405020304" pitchFamily="18" charset="0"/>
              </a:rPr>
              <a:t> правом </a:t>
            </a:r>
            <a:r>
              <a:rPr lang="ru-RU" sz="2000" b="0" dirty="0" err="1">
                <a:latin typeface="Times New Roman" panose="02020603050405020304" pitchFamily="18" charset="0"/>
                <a:cs typeface="Times New Roman" panose="02020603050405020304" pitchFamily="18" charset="0"/>
              </a:rPr>
              <a:t>призначення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службовців</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порушує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персональну</a:t>
            </a:r>
            <a:r>
              <a:rPr lang="ru-RU" sz="2000" b="0" dirty="0">
                <a:latin typeface="Times New Roman" panose="02020603050405020304" pitchFamily="18" charset="0"/>
                <a:cs typeface="Times New Roman" panose="02020603050405020304" pitchFamily="18" charset="0"/>
              </a:rPr>
              <a:t> справу. </a:t>
            </a:r>
            <a:r>
              <a:rPr lang="ru-RU" sz="2000" b="0" dirty="0" err="1">
                <a:latin typeface="Times New Roman" panose="02020603050405020304" pitchFamily="18" charset="0"/>
                <a:cs typeface="Times New Roman" panose="02020603050405020304" pitchFamily="18" charset="0"/>
              </a:rPr>
              <a:t>Керівник</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служби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міністр</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або</a:t>
            </a:r>
            <a:r>
              <a:rPr lang="ru-RU" sz="2000" b="0" dirty="0">
                <a:latin typeface="Times New Roman" panose="02020603050405020304" pitchFamily="18" charset="0"/>
                <a:cs typeface="Times New Roman" panose="02020603050405020304" pitchFamily="18" charset="0"/>
              </a:rPr>
              <a:t> префект </a:t>
            </a:r>
            <a:r>
              <a:rPr lang="ru-RU" sz="2000" b="0" dirty="0" err="1">
                <a:latin typeface="Times New Roman" panose="02020603050405020304" pitchFamily="18" charset="0"/>
                <a:cs typeface="Times New Roman" panose="02020603050405020304" pitchFamily="18" charset="0"/>
              </a:rPr>
              <a:t>вважає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що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службовець</a:t>
            </a:r>
            <a:r>
              <a:rPr lang="ru-RU" sz="2000" b="0" dirty="0">
                <a:latin typeface="Times New Roman" panose="02020603050405020304" pitchFamily="18" charset="0"/>
                <a:cs typeface="Times New Roman" panose="02020603050405020304" pitchFamily="18" charset="0"/>
              </a:rPr>
              <a:t> вчинив </a:t>
            </a:r>
            <a:r>
              <a:rPr lang="ru-RU" sz="2000" b="0" dirty="0" err="1">
                <a:latin typeface="Times New Roman" panose="02020603050405020304" pitchFamily="18" charset="0"/>
                <a:cs typeface="Times New Roman" panose="02020603050405020304" pitchFamily="18" charset="0"/>
              </a:rPr>
              <a:t>порушення</a:t>
            </a:r>
            <a:r>
              <a:rPr lang="ru-RU" sz="2000" b="0" dirty="0">
                <a:latin typeface="Times New Roman" panose="02020603050405020304" pitchFamily="18" charset="0"/>
                <a:cs typeface="Times New Roman" panose="02020603050405020304" pitchFamily="18" charset="0"/>
              </a:rPr>
              <a:t> та </a:t>
            </a:r>
            <a:r>
              <a:rPr lang="ru-RU" sz="2000" b="0" dirty="0" err="1">
                <a:latin typeface="Times New Roman" panose="02020603050405020304" pitchFamily="18" charset="0"/>
                <a:cs typeface="Times New Roman" panose="02020603050405020304" pitchFamily="18" charset="0"/>
              </a:rPr>
              <a:t>починає</a:t>
            </a:r>
            <a:r>
              <a:rPr lang="ru-RU" sz="2000" b="0" dirty="0">
                <a:latin typeface="Times New Roman" panose="02020603050405020304" pitchFamily="18" charset="0"/>
                <a:cs typeface="Times New Roman" panose="02020603050405020304" pitchFamily="18" charset="0"/>
              </a:rPr>
              <a:t> процедуру </a:t>
            </a:r>
            <a:r>
              <a:rPr lang="ru-RU" sz="2000" b="0" dirty="0" err="1">
                <a:latin typeface="Times New Roman" panose="02020603050405020304" pitchFamily="18" charset="0"/>
                <a:cs typeface="Times New Roman" panose="02020603050405020304" pitchFamily="18" charset="0"/>
              </a:rPr>
              <a:t>дисциплінарної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відповідальності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зокрема</a:t>
            </a:r>
            <a:r>
              <a:rPr lang="ru-RU" sz="2000" b="0" dirty="0">
                <a:latin typeface="Times New Roman" panose="02020603050405020304" pitchFamily="18" charset="0"/>
                <a:cs typeface="Times New Roman" panose="02020603050405020304" pitchFamily="18" charset="0"/>
              </a:rPr>
              <a:t> шляхом </a:t>
            </a:r>
            <a:r>
              <a:rPr lang="ru-RU" sz="2000" b="0" dirty="0" err="1">
                <a:latin typeface="Times New Roman" panose="02020603050405020304" pitchFamily="18" charset="0"/>
                <a:cs typeface="Times New Roman" panose="02020603050405020304" pitchFamily="18" charset="0"/>
              </a:rPr>
              <a:t>повідомлення</a:t>
            </a:r>
            <a:r>
              <a:rPr lang="ru-RU" sz="2000" b="0" dirty="0">
                <a:latin typeface="Times New Roman" panose="02020603050405020304" pitchFamily="18" charset="0"/>
                <a:cs typeface="Times New Roman" panose="02020603050405020304" pitchFamily="18" charset="0"/>
              </a:rPr>
              <a:t> про </a:t>
            </a:r>
            <a:r>
              <a:rPr lang="ru-RU" sz="2000" b="0" dirty="0" err="1">
                <a:latin typeface="Times New Roman" panose="02020603050405020304" pitchFamily="18" charset="0"/>
                <a:cs typeface="Times New Roman" panose="02020603050405020304" pitchFamily="18" charset="0"/>
              </a:rPr>
              <a:t>зміст</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особистого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досьє</a:t>
            </a:r>
            <a:r>
              <a:rPr lang="ru-RU" sz="2000" b="0" dirty="0">
                <a:latin typeface="Times New Roman" panose="02020603050405020304" pitchFamily="18" charset="0"/>
                <a:cs typeface="Times New Roman" panose="02020603050405020304" pitchFamily="18" charset="0"/>
              </a:rPr>
              <a:t>. На другому </a:t>
            </a:r>
            <a:r>
              <a:rPr lang="ru-RU" sz="2000" b="0" dirty="0" err="1">
                <a:latin typeface="Times New Roman" panose="02020603050405020304" pitchFamily="18" charset="0"/>
                <a:cs typeface="Times New Roman" panose="02020603050405020304" pitchFamily="18" charset="0"/>
              </a:rPr>
              <a:t>етапі</a:t>
            </a:r>
            <a:r>
              <a:rPr lang="ru-RU" sz="2000" b="0" dirty="0">
                <a:latin typeface="Times New Roman" panose="02020603050405020304" pitchFamily="18" charset="0"/>
                <a:cs typeface="Times New Roman" panose="02020603050405020304" pitchFamily="18" charset="0"/>
              </a:rPr>
              <a:t> проводиться </a:t>
            </a:r>
            <a:r>
              <a:rPr lang="ru-RU" sz="2000" b="0" dirty="0" err="1">
                <a:latin typeface="Times New Roman" panose="02020603050405020304" pitchFamily="18" charset="0"/>
                <a:cs typeface="Times New Roman" panose="02020603050405020304" pitchFamily="18" charset="0"/>
              </a:rPr>
              <a:t>консультація</a:t>
            </a:r>
            <a:r>
              <a:rPr lang="ru-RU" sz="2000" b="0" dirty="0">
                <a:latin typeface="Times New Roman" panose="02020603050405020304" pitchFamily="18" charset="0"/>
                <a:cs typeface="Times New Roman" panose="02020603050405020304" pitchFamily="18" charset="0"/>
              </a:rPr>
              <a:t> з </a:t>
            </a:r>
            <a:r>
              <a:rPr lang="ru-RU" sz="2000" b="0" dirty="0" err="1">
                <a:latin typeface="Times New Roman" panose="02020603050405020304" pitchFamily="18" charset="0"/>
                <a:cs typeface="Times New Roman" panose="02020603050405020304" pitchFamily="18" charset="0"/>
              </a:rPr>
              <a:t>відповідним</a:t>
            </a:r>
            <a:r>
              <a:rPr lang="ru-RU" sz="2000" b="0" dirty="0">
                <a:latin typeface="Times New Roman" panose="02020603050405020304" pitchFamily="18" charset="0"/>
                <a:cs typeface="Times New Roman" panose="02020603050405020304" pitchFamily="18" charset="0"/>
              </a:rPr>
              <a:t> органом.</a:t>
            </a:r>
          </a:p>
        </p:txBody>
      </p:sp>
    </p:spTree>
    <p:extLst>
      <p:ext uri="{BB962C8B-B14F-4D97-AF65-F5344CB8AC3E}">
        <p14:creationId xmlns:p14="http://schemas.microsoft.com/office/powerpoint/2010/main" val="20639932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Процедура </a:t>
            </a:r>
            <a:r>
              <a:rPr lang="ru-RU" sz="2400" dirty="0" err="1">
                <a:latin typeface="Times New Roman" panose="02020603050405020304" pitchFamily="18" charset="0"/>
                <a:cs typeface="Times New Roman" panose="02020603050405020304" pitchFamily="18" charset="0"/>
              </a:rPr>
              <a:t>накладення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дисциплінарних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санкцій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полягає</a:t>
            </a:r>
            <a:r>
              <a:rPr lang="ru-RU" sz="2400" dirty="0">
                <a:latin typeface="Times New Roman" panose="02020603050405020304" pitchFamily="18" charset="0"/>
                <a:cs typeface="Times New Roman" panose="02020603050405020304" pitchFamily="18" charset="0"/>
              </a:rPr>
              <a:t> в таких принципах та </a:t>
            </a:r>
            <a:r>
              <a:rPr lang="ru-RU" sz="2400" dirty="0" err="1">
                <a:latin typeface="Times New Roman" panose="02020603050405020304" pitchFamily="18" charset="0"/>
                <a:cs typeface="Times New Roman" panose="02020603050405020304" pitchFamily="18" charset="0"/>
              </a:rPr>
              <a:t>ключових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положеннях</a:t>
            </a:r>
            <a:r>
              <a:rPr lang="ru-RU" sz="240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i="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i="1" dirty="0">
                <a:latin typeface="Times New Roman" panose="02020603050405020304" pitchFamily="18" charset="0"/>
                <a:cs typeface="Times New Roman" panose="02020603050405020304" pitchFamily="18" charset="0"/>
              </a:rPr>
              <a:t>3. </a:t>
            </a:r>
            <a:r>
              <a:rPr lang="ru-RU" sz="2000" i="1" dirty="0" err="1">
                <a:latin typeface="Times New Roman" panose="02020603050405020304" pitchFamily="18" charset="0"/>
                <a:cs typeface="Times New Roman" panose="02020603050405020304" pitchFamily="18" charset="0"/>
              </a:rPr>
              <a:t>Обов'язок</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мотивування</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рішення</a:t>
            </a:r>
            <a:r>
              <a:rPr lang="ru-RU" sz="2000" b="0" i="1" dirty="0">
                <a:latin typeface="Times New Roman" panose="02020603050405020304" pitchFamily="18" charset="0"/>
                <a:cs typeface="Times New Roman" panose="02020603050405020304" pitchFamily="18" charset="0"/>
              </a:rPr>
              <a:t>. </a:t>
            </a:r>
            <a:r>
              <a:rPr lang="ru-RU" sz="2000" b="0" dirty="0">
                <a:latin typeface="Times New Roman" panose="02020603050405020304" pitchFamily="18" charset="0"/>
                <a:cs typeface="Times New Roman" panose="02020603050405020304" pitchFamily="18" charset="0"/>
              </a:rPr>
              <a:t>Орган, </a:t>
            </a:r>
            <a:r>
              <a:rPr lang="ru-RU" sz="2000" b="0" dirty="0" err="1">
                <a:latin typeface="Times New Roman" panose="02020603050405020304" pitchFamily="18" charset="0"/>
                <a:cs typeface="Times New Roman" panose="02020603050405020304" pitchFamily="18" charset="0"/>
              </a:rPr>
              <a:t>що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застосовує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санкцію</a:t>
            </a:r>
            <a:r>
              <a:rPr lang="ru-RU" sz="2000" b="0" dirty="0">
                <a:latin typeface="Times New Roman" panose="02020603050405020304" pitchFamily="18" charset="0"/>
                <a:cs typeface="Times New Roman" panose="02020603050405020304" pitchFamily="18" charset="0"/>
              </a:rPr>
              <a:t>, повинен </a:t>
            </a:r>
            <a:r>
              <a:rPr lang="ru-RU" sz="2000" b="0" dirty="0" err="1">
                <a:latin typeface="Times New Roman" panose="02020603050405020304" pitchFamily="18" charset="0"/>
                <a:cs typeface="Times New Roman" panose="02020603050405020304" pitchFamily="18" charset="0"/>
              </a:rPr>
              <a:t>вказати</a:t>
            </a:r>
            <a:r>
              <a:rPr lang="ru-RU" sz="2000" b="0" dirty="0">
                <a:latin typeface="Times New Roman" panose="02020603050405020304" pitchFamily="18" charset="0"/>
                <a:cs typeface="Times New Roman" panose="02020603050405020304" pitchFamily="18" charset="0"/>
              </a:rPr>
              <a:t> в </a:t>
            </a:r>
            <a:r>
              <a:rPr lang="ru-RU" sz="2000" b="0" dirty="0" err="1">
                <a:latin typeface="Times New Roman" panose="02020603050405020304" pitchFamily="18" charset="0"/>
                <a:cs typeface="Times New Roman" panose="02020603050405020304" pitchFamily="18" charset="0"/>
              </a:rPr>
              <a:t>тексті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свого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рішення</a:t>
            </a:r>
            <a:r>
              <a:rPr lang="ru-RU" sz="2000" b="0" dirty="0">
                <a:latin typeface="Times New Roman" panose="02020603050405020304" pitchFamily="18" charset="0"/>
                <a:cs typeface="Times New Roman" panose="02020603050405020304" pitchFamily="18" charset="0"/>
              </a:rPr>
              <a:t> причини, з </a:t>
            </a:r>
            <a:r>
              <a:rPr lang="ru-RU" sz="2000" b="0" dirty="0" err="1">
                <a:latin typeface="Times New Roman" panose="02020603050405020304" pitchFamily="18" charset="0"/>
                <a:cs typeface="Times New Roman" panose="02020603050405020304" pitchFamily="18" charset="0"/>
              </a:rPr>
              <a:t>яких</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воно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було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прийняте</a:t>
            </a:r>
            <a:r>
              <a:rPr lang="ru-RU" sz="2000" b="0" dirty="0">
                <a:latin typeface="Times New Roman" panose="02020603050405020304" pitchFamily="18" charset="0"/>
                <a:cs typeface="Times New Roman" panose="02020603050405020304" pitchFamily="18" charset="0"/>
              </a:rPr>
              <a:t>, а </a:t>
            </a:r>
            <a:r>
              <a:rPr lang="ru-RU" sz="2000" b="0" dirty="0" err="1">
                <a:latin typeface="Times New Roman" panose="02020603050405020304" pitchFamily="18" charset="0"/>
                <a:cs typeface="Times New Roman" panose="02020603050405020304" pitchFamily="18" charset="0"/>
              </a:rPr>
              <a:t>також</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претензії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пред'явлені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відповідній</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особі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тобто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існує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обов'язок</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мотивувати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дисциплінарну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санкцію</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Це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суттєве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значення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оскільки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можливість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особі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дізнатися</a:t>
            </a:r>
            <a:r>
              <a:rPr lang="ru-RU" sz="2000" b="0" dirty="0">
                <a:latin typeface="Times New Roman" panose="02020603050405020304" pitchFamily="18" charset="0"/>
                <a:cs typeface="Times New Roman" panose="02020603050405020304" pitchFamily="18" charset="0"/>
              </a:rPr>
              <a:t>, за </a:t>
            </a:r>
            <a:r>
              <a:rPr lang="ru-RU" sz="2000" b="0" dirty="0" err="1">
                <a:latin typeface="Times New Roman" panose="02020603050405020304" pitchFamily="18" charset="0"/>
                <a:cs typeface="Times New Roman" panose="02020603050405020304" pitchFamily="18" charset="0"/>
              </a:rPr>
              <a:t>що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її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піддали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дисциплінарному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стягненню</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Причому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уточнені</a:t>
            </a:r>
            <a:r>
              <a:rPr lang="ru-RU" sz="2000" b="0" dirty="0">
                <a:latin typeface="Times New Roman" panose="02020603050405020304" pitchFamily="18" charset="0"/>
                <a:cs typeface="Times New Roman" panose="02020603050405020304" pitchFamily="18" charset="0"/>
              </a:rPr>
              <a:t> на </a:t>
            </a:r>
            <a:r>
              <a:rPr lang="ru-RU" sz="2000" b="0" dirty="0" err="1">
                <a:latin typeface="Times New Roman" panose="02020603050405020304" pitchFamily="18" charset="0"/>
                <a:cs typeface="Times New Roman" panose="02020603050405020304" pitchFamily="18" charset="0"/>
              </a:rPr>
              <a:t>останньому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етапі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провадження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мотиви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можуть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дещо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відрізнятися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від</a:t>
            </a:r>
            <a:r>
              <a:rPr lang="ru-RU" sz="2000" b="0" dirty="0">
                <a:latin typeface="Times New Roman" panose="02020603050405020304" pitchFamily="18" charset="0"/>
                <a:cs typeface="Times New Roman" panose="02020603050405020304" pitchFamily="18" charset="0"/>
              </a:rPr>
              <a:t> тих, </a:t>
            </a:r>
            <a:r>
              <a:rPr lang="ru-RU" sz="2000" b="0" dirty="0" err="1">
                <a:latin typeface="Times New Roman" panose="02020603050405020304" pitchFamily="18" charset="0"/>
                <a:cs typeface="Times New Roman" panose="02020603050405020304" pitchFamily="18" charset="0"/>
              </a:rPr>
              <a:t>які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були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вказані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спочатку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Наприклад</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висувалось</a:t>
            </a:r>
            <a:r>
              <a:rPr lang="ru-RU" sz="2000" b="0" dirty="0">
                <a:latin typeface="Times New Roman" panose="02020603050405020304" pitchFamily="18" charset="0"/>
                <a:cs typeface="Times New Roman" panose="02020603050405020304" pitchFamily="18" charset="0"/>
              </a:rPr>
              <a:t> три </a:t>
            </a:r>
            <a:r>
              <a:rPr lang="ru-RU" sz="2000" b="0" dirty="0" err="1">
                <a:latin typeface="Times New Roman" panose="02020603050405020304" pitchFamily="18" charset="0"/>
                <a:cs typeface="Times New Roman" panose="02020603050405020304" pitchFamily="18" charset="0"/>
              </a:rPr>
              <a:t>претензії</a:t>
            </a:r>
            <a:r>
              <a:rPr lang="ru-RU" sz="2000" b="0" dirty="0">
                <a:latin typeface="Times New Roman" panose="02020603050405020304" pitchFamily="18" charset="0"/>
                <a:cs typeface="Times New Roman" panose="02020603050405020304" pitchFamily="18" charset="0"/>
              </a:rPr>
              <a:t>, з </a:t>
            </a:r>
            <a:r>
              <a:rPr lang="ru-RU" sz="2000" b="0" dirty="0" err="1">
                <a:latin typeface="Times New Roman" panose="02020603050405020304" pitchFamily="18" charset="0"/>
                <a:cs typeface="Times New Roman" panose="02020603050405020304" pitchFamily="18" charset="0"/>
              </a:rPr>
              <a:t>яких</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дві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були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відхилені</a:t>
            </a:r>
            <a:r>
              <a:rPr lang="ru-RU" sz="2000" b="0" dirty="0">
                <a:latin typeface="Times New Roman" panose="02020603050405020304" pitchFamily="18" charset="0"/>
                <a:cs typeface="Times New Roman" panose="02020603050405020304" pitchFamily="18" charset="0"/>
              </a:rPr>
              <a:t> в </a:t>
            </a:r>
            <a:r>
              <a:rPr lang="ru-RU" sz="2000" b="0" dirty="0" err="1">
                <a:latin typeface="Times New Roman" panose="02020603050405020304" pitchFamily="18" charset="0"/>
                <a:cs typeface="Times New Roman" panose="02020603050405020304" pitchFamily="18" charset="0"/>
              </a:rPr>
              <a:t>ході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розслідування</a:t>
            </a:r>
            <a:r>
              <a:rPr lang="ru-RU" sz="2000" b="0" dirty="0">
                <a:latin typeface="Times New Roman" panose="02020603050405020304" pitchFamily="18" charset="0"/>
                <a:cs typeface="Times New Roman" panose="02020603050405020304" pitchFamily="18" charset="0"/>
              </a:rPr>
              <a:t> і </a:t>
            </a:r>
            <a:r>
              <a:rPr lang="ru-RU" sz="2000" b="0" dirty="0" err="1">
                <a:latin typeface="Times New Roman" panose="02020603050405020304" pitchFamily="18" charset="0"/>
                <a:cs typeface="Times New Roman" panose="02020603050405020304" pitchFamily="18" charset="0"/>
              </a:rPr>
              <a:t>залишилася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лише</a:t>
            </a:r>
            <a:r>
              <a:rPr lang="ru-RU" sz="2000" b="0" dirty="0">
                <a:latin typeface="Times New Roman" panose="02020603050405020304" pitchFamily="18" charset="0"/>
                <a:cs typeface="Times New Roman" panose="02020603050405020304" pitchFamily="18" charset="0"/>
              </a:rPr>
              <a:t> одна. </a:t>
            </a:r>
            <a:r>
              <a:rPr lang="ru-RU" sz="2000" b="0" dirty="0" err="1">
                <a:latin typeface="Times New Roman" panose="02020603050405020304" pitchFamily="18" charset="0"/>
                <a:cs typeface="Times New Roman" panose="02020603050405020304" pitchFamily="18" charset="0"/>
              </a:rPr>
              <a:t>Зацікавлена</a:t>
            </a:r>
            <a:r>
              <a:rPr lang="ru-RU" sz="2000" b="0" dirty="0">
                <a:latin typeface="Times New Roman" panose="02020603050405020304" pitchFamily="18" charset="0"/>
                <a:cs typeface="Times New Roman" panose="02020603050405020304" pitchFamily="18" charset="0"/>
              </a:rPr>
              <a:t> особа </a:t>
            </a:r>
            <a:r>
              <a:rPr lang="ru-RU" sz="2000" b="0" dirty="0" err="1">
                <a:latin typeface="Times New Roman" panose="02020603050405020304" pitchFamily="18" charset="0"/>
                <a:cs typeface="Times New Roman" panose="02020603050405020304" pitchFamily="18" charset="0"/>
              </a:rPr>
              <a:t>може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оспорювати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вказані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мотиви</a:t>
            </a:r>
            <a:r>
              <a:rPr lang="ru-RU" sz="2000" b="0" dirty="0">
                <a:latin typeface="Times New Roman" panose="02020603050405020304" pitchFamily="18" charset="0"/>
                <a:cs typeface="Times New Roman" panose="02020603050405020304" pitchFamily="18" charset="0"/>
              </a:rPr>
              <a:t>, заявивши, </a:t>
            </a:r>
            <a:r>
              <a:rPr lang="ru-RU" sz="2000" b="0" dirty="0" err="1">
                <a:latin typeface="Times New Roman" panose="02020603050405020304" pitchFamily="18" charset="0"/>
                <a:cs typeface="Times New Roman" panose="02020603050405020304" pitchFamily="18" charset="0"/>
              </a:rPr>
              <a:t>що</a:t>
            </a:r>
            <a:r>
              <a:rPr lang="ru-RU" sz="2000" b="0" dirty="0">
                <a:latin typeface="Times New Roman" panose="02020603050405020304" pitchFamily="18" charset="0"/>
                <a:cs typeface="Times New Roman" panose="02020603050405020304" pitchFamily="18" charset="0"/>
              </a:rPr>
              <a:t> вони </a:t>
            </a:r>
            <a:r>
              <a:rPr lang="ru-RU" sz="2000" b="0" dirty="0" err="1">
                <a:latin typeface="Times New Roman" panose="02020603050405020304" pitchFamily="18" charset="0"/>
                <a:cs typeface="Times New Roman" panose="02020603050405020304" pitchFamily="18" charset="0"/>
              </a:rPr>
              <a:t>необґрунтовані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або</a:t>
            </a:r>
            <a:r>
              <a:rPr lang="ru-RU" sz="2000" b="0" dirty="0">
                <a:latin typeface="Times New Roman" panose="02020603050405020304" pitchFamily="18" charset="0"/>
                <a:cs typeface="Times New Roman" panose="02020603050405020304" pitchFamily="18" charset="0"/>
              </a:rPr>
              <a:t> ж </a:t>
            </a:r>
            <a:r>
              <a:rPr lang="ru-RU" sz="2000" b="0" dirty="0" err="1">
                <a:latin typeface="Times New Roman" panose="02020603050405020304" pitchFamily="18" charset="0"/>
                <a:cs typeface="Times New Roman" panose="02020603050405020304" pitchFamily="18" charset="0"/>
              </a:rPr>
              <a:t>пред'явлені</a:t>
            </a:r>
            <a:r>
              <a:rPr lang="ru-RU" sz="2000" b="0" dirty="0">
                <a:latin typeface="Times New Roman" panose="02020603050405020304" pitchFamily="18" charset="0"/>
                <a:cs typeface="Times New Roman" panose="02020603050405020304" pitchFamily="18" charset="0"/>
              </a:rPr>
              <a:t> справедливо, але не </a:t>
            </a:r>
            <a:r>
              <a:rPr lang="ru-RU" sz="2000" b="0" dirty="0" err="1">
                <a:latin typeface="Times New Roman" panose="02020603050405020304" pitchFamily="18" charset="0"/>
                <a:cs typeface="Times New Roman" panose="02020603050405020304" pitchFamily="18" charset="0"/>
              </a:rPr>
              <a:t>містять</a:t>
            </a:r>
            <a:r>
              <a:rPr lang="ru-RU" sz="2000" b="0" dirty="0">
                <a:latin typeface="Times New Roman" panose="02020603050405020304" pitchFamily="18" charset="0"/>
                <a:cs typeface="Times New Roman" panose="02020603050405020304" pitchFamily="18" charset="0"/>
              </a:rPr>
              <a:t> у </a:t>
            </a:r>
            <a:r>
              <a:rPr lang="ru-RU" sz="2000" b="0" dirty="0" err="1">
                <a:latin typeface="Times New Roman" panose="02020603050405020304" pitchFamily="18" charset="0"/>
                <a:cs typeface="Times New Roman" panose="02020603050405020304" pitchFamily="18" charset="0"/>
              </a:rPr>
              <a:t>собі</a:t>
            </a:r>
            <a:r>
              <a:rPr lang="ru-RU" sz="2000" b="0" dirty="0">
                <a:latin typeface="Times New Roman" panose="02020603050405020304" pitchFamily="18" charset="0"/>
                <a:cs typeface="Times New Roman" panose="02020603050405020304" pitchFamily="18" charset="0"/>
              </a:rPr>
              <a:t> складу </a:t>
            </a:r>
            <a:r>
              <a:rPr lang="ru-RU" sz="2000" b="0" dirty="0" err="1">
                <a:latin typeface="Times New Roman" panose="02020603050405020304" pitchFamily="18" charset="0"/>
                <a:cs typeface="Times New Roman" panose="02020603050405020304" pitchFamily="18" charset="0"/>
              </a:rPr>
              <a:t>протиправної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дії</a:t>
            </a:r>
            <a:r>
              <a:rPr lang="ru-RU" sz="2000" b="0" dirty="0">
                <a:latin typeface="Times New Roman" panose="02020603050405020304" pitchFamily="18" charset="0"/>
                <a:cs typeface="Times New Roman" panose="02020603050405020304" pitchFamily="18" charset="0"/>
              </a:rPr>
              <a:t> і тому не </a:t>
            </a:r>
            <a:r>
              <a:rPr lang="ru-RU" sz="2000" b="0" dirty="0" err="1">
                <a:latin typeface="Times New Roman" panose="02020603050405020304" pitchFamily="18" charset="0"/>
                <a:cs typeface="Times New Roman" panose="02020603050405020304" pitchFamily="18" charset="0"/>
              </a:rPr>
              <a:t>можуть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слугувати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підставою</a:t>
            </a:r>
            <a:r>
              <a:rPr lang="ru-RU" sz="2000" b="0" dirty="0">
                <a:latin typeface="Times New Roman" panose="02020603050405020304" pitchFamily="18" charset="0"/>
                <a:cs typeface="Times New Roman" panose="02020603050405020304" pitchFamily="18" charset="0"/>
              </a:rPr>
              <a:t> для </a:t>
            </a:r>
            <a:r>
              <a:rPr lang="ru-RU" sz="2000" b="0" dirty="0" err="1">
                <a:latin typeface="Times New Roman" panose="02020603050405020304" pitchFamily="18" charset="0"/>
                <a:cs typeface="Times New Roman" panose="02020603050405020304" pitchFamily="18" charset="0"/>
              </a:rPr>
              <a:t>покарання</a:t>
            </a:r>
            <a:r>
              <a:rPr lang="ru-RU" sz="2000" b="0" dirty="0">
                <a:latin typeface="Times New Roman" panose="02020603050405020304" pitchFamily="18" charset="0"/>
                <a:cs typeface="Times New Roman" panose="02020603050405020304" pitchFamily="18" charset="0"/>
              </a:rPr>
              <a:t>. Таким чином, </a:t>
            </a:r>
            <a:r>
              <a:rPr lang="ru-RU" sz="2000" b="0" dirty="0" err="1">
                <a:latin typeface="Times New Roman" panose="02020603050405020304" pitchFamily="18" charset="0"/>
                <a:cs typeface="Times New Roman" panose="02020603050405020304" pitchFamily="18" charset="0"/>
              </a:rPr>
              <a:t>суперечка</a:t>
            </a:r>
            <a:r>
              <a:rPr lang="ru-RU" sz="2000" b="0" dirty="0">
                <a:latin typeface="Times New Roman" panose="02020603050405020304" pitchFamily="18" charset="0"/>
                <a:cs typeface="Times New Roman" panose="02020603050405020304" pitchFamily="18" charset="0"/>
              </a:rPr>
              <a:t> про </a:t>
            </a:r>
            <a:r>
              <a:rPr lang="ru-RU" sz="2000" b="0" dirty="0" err="1">
                <a:latin typeface="Times New Roman" panose="02020603050405020304" pitchFamily="18" charset="0"/>
                <a:cs typeface="Times New Roman" panose="02020603050405020304" pitchFamily="18" charset="0"/>
              </a:rPr>
              <a:t>правомірність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санкцій</a:t>
            </a:r>
            <a:r>
              <a:rPr lang="ru-RU" sz="2000" b="0" dirty="0">
                <a:latin typeface="Times New Roman" panose="02020603050405020304" pitchFamily="18" charset="0"/>
                <a:cs typeface="Times New Roman" panose="02020603050405020304" pitchFamily="18" charset="0"/>
              </a:rPr>
              <a:t> буде </a:t>
            </a:r>
            <a:r>
              <a:rPr lang="ru-RU" sz="2000" b="0" dirty="0" err="1">
                <a:latin typeface="Times New Roman" panose="02020603050405020304" pitchFamily="18" charset="0"/>
                <a:cs typeface="Times New Roman" panose="02020603050405020304" pitchFamily="18" charset="0"/>
              </a:rPr>
              <a:t>значно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полегшена</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якщо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рішення</a:t>
            </a:r>
            <a:r>
              <a:rPr lang="ru-RU" sz="2000" b="0" dirty="0">
                <a:latin typeface="Times New Roman" panose="02020603050405020304" pitchFamily="18" charset="0"/>
                <a:cs typeface="Times New Roman" panose="02020603050405020304" pitchFamily="18" charset="0"/>
              </a:rPr>
              <a:t> буде </a:t>
            </a:r>
            <a:r>
              <a:rPr lang="ru-RU" sz="2000" b="0" dirty="0" err="1">
                <a:latin typeface="Times New Roman" panose="02020603050405020304" pitchFamily="18" charset="0"/>
                <a:cs typeface="Times New Roman" panose="02020603050405020304" pitchFamily="18" charset="0"/>
              </a:rPr>
              <a:t>мотивованим</a:t>
            </a:r>
            <a:r>
              <a:rPr lang="ru-RU" sz="20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52894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80572" y="275771"/>
            <a:ext cx="11110589" cy="3336310"/>
          </a:xfrm>
        </p:spPr>
        <p:txBody>
          <a:bodyPr/>
          <a:lstStyle/>
          <a:p>
            <a:pPr marL="0" indent="0" algn="just">
              <a:buNone/>
            </a:pPr>
            <a:r>
              <a:rPr lang="uk-UA" sz="2800" dirty="0">
                <a:latin typeface="Times New Roman" panose="02020603050405020304" pitchFamily="18" charset="0"/>
                <a:cs typeface="Times New Roman" panose="02020603050405020304" pitchFamily="18" charset="0"/>
              </a:rPr>
              <a:t>Суб'єктами адміністративного права Франції є приватні та публічні особи. </a:t>
            </a:r>
            <a:r>
              <a:rPr lang="uk-UA" sz="2800" b="0" dirty="0">
                <a:latin typeface="Times New Roman" panose="02020603050405020304" pitchFamily="18" charset="0"/>
                <a:cs typeface="Times New Roman" panose="02020603050405020304" pitchFamily="18" charset="0"/>
              </a:rPr>
              <a:t>До </a:t>
            </a:r>
            <a:r>
              <a:rPr lang="uk-UA" sz="2800" dirty="0">
                <a:latin typeface="Times New Roman" panose="02020603050405020304" pitchFamily="18" charset="0"/>
                <a:cs typeface="Times New Roman" panose="02020603050405020304" pitchFamily="18" charset="0"/>
              </a:rPr>
              <a:t>приватних осіб </a:t>
            </a:r>
            <a:r>
              <a:rPr lang="uk-UA" sz="2800" b="0" dirty="0">
                <a:latin typeface="Times New Roman" panose="02020603050405020304" pitchFamily="18" charset="0"/>
                <a:cs typeface="Times New Roman" panose="02020603050405020304" pitchFamily="18" charset="0"/>
              </a:rPr>
              <a:t>належать як фізичні, так і юридичні (приватні організації, фірми, компанії, корпорації і т. д.). </a:t>
            </a:r>
            <a:r>
              <a:rPr lang="uk-UA" sz="2800" dirty="0">
                <a:latin typeface="Times New Roman" panose="02020603050405020304" pitchFamily="18" charset="0"/>
                <a:cs typeface="Times New Roman" panose="02020603050405020304" pitchFamily="18" charset="0"/>
              </a:rPr>
              <a:t>Публічними особами </a:t>
            </a:r>
            <a:r>
              <a:rPr lang="uk-UA" sz="2800" b="0" dirty="0">
                <a:latin typeface="Times New Roman" panose="02020603050405020304" pitchFamily="18" charset="0"/>
                <a:cs typeface="Times New Roman" panose="02020603050405020304" pitchFamily="18" charset="0"/>
              </a:rPr>
              <a:t>можуть бути тільки юридичні особи: держава, що представлена головним чином її центральними органами; місцеві об'єднання (територіальні громади); публічні установи</a:t>
            </a:r>
            <a:r>
              <a:rPr lang="uk-UA" sz="2800" b="0" dirty="0" smtClean="0">
                <a:latin typeface="Times New Roman" panose="02020603050405020304" pitchFamily="18" charset="0"/>
                <a:cs typeface="Times New Roman" panose="02020603050405020304" pitchFamily="18" charset="0"/>
              </a:rPr>
              <a:t>.</a:t>
            </a:r>
          </a:p>
          <a:p>
            <a:pPr marL="0" indent="0" algn="just">
              <a:buNone/>
            </a:pPr>
            <a:endParaRPr lang="uk-UA" sz="800" b="0" dirty="0">
              <a:latin typeface="Times New Roman" panose="02020603050405020304" pitchFamily="18" charset="0"/>
              <a:cs typeface="Times New Roman" panose="02020603050405020304" pitchFamily="18" charset="0"/>
            </a:endParaRPr>
          </a:p>
          <a:p>
            <a:pPr marL="0" indent="0" algn="just">
              <a:buNone/>
            </a:pPr>
            <a:r>
              <a:rPr lang="ru-RU" sz="2800" b="0" dirty="0">
                <a:latin typeface="Times New Roman" panose="02020603050405020304" pitchFamily="18" charset="0"/>
                <a:cs typeface="Times New Roman" panose="02020603050405020304" pitchFamily="18" charset="0"/>
              </a:rPr>
              <a:t>Держава </a:t>
            </a:r>
            <a:r>
              <a:rPr lang="ru-RU" sz="2800" b="0" dirty="0" err="1">
                <a:latin typeface="Times New Roman" panose="02020603050405020304" pitchFamily="18" charset="0"/>
                <a:cs typeface="Times New Roman" panose="02020603050405020304" pitchFamily="18" charset="0"/>
              </a:rPr>
              <a:t>має</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усі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ознаки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юридичної</a:t>
            </a:r>
            <a:r>
              <a:rPr lang="ru-RU" sz="2800" b="0" dirty="0">
                <a:latin typeface="Times New Roman" panose="02020603050405020304" pitchFamily="18" charset="0"/>
                <a:cs typeface="Times New Roman" panose="02020603050405020304" pitchFamily="18" charset="0"/>
              </a:rPr>
              <a:t> особи: </a:t>
            </a:r>
            <a:r>
              <a:rPr lang="ru-RU" sz="2800" b="0" dirty="0" err="1">
                <a:latin typeface="Times New Roman" panose="02020603050405020304" pitchFamily="18" charset="0"/>
                <a:cs typeface="Times New Roman" panose="02020603050405020304" pitchFamily="18" charset="0"/>
              </a:rPr>
              <a:t>має</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майно</a:t>
            </a:r>
            <a:r>
              <a:rPr lang="ru-RU" sz="2800" b="0" dirty="0">
                <a:latin typeface="Times New Roman" panose="02020603050405020304" pitchFamily="18" charset="0"/>
                <a:cs typeface="Times New Roman" panose="02020603050405020304" pitchFamily="18" charset="0"/>
              </a:rPr>
              <a:t> - </a:t>
            </a:r>
            <a:r>
              <a:rPr lang="ru-RU" sz="2800" b="0" dirty="0" err="1">
                <a:latin typeface="Times New Roman" panose="02020603050405020304" pitchFamily="18" charset="0"/>
                <a:cs typeface="Times New Roman" panose="02020603050405020304" pitchFamily="18" charset="0"/>
              </a:rPr>
              <a:t>державну</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власність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має</a:t>
            </a:r>
            <a:r>
              <a:rPr lang="ru-RU" sz="2800" b="0" dirty="0">
                <a:latin typeface="Times New Roman" panose="02020603050405020304" pitchFamily="18" charset="0"/>
                <a:cs typeface="Times New Roman" panose="02020603050405020304" pitchFamily="18" charset="0"/>
              </a:rPr>
              <a:t> в </a:t>
            </a:r>
            <a:r>
              <a:rPr lang="ru-RU" sz="2800" b="0" dirty="0" err="1">
                <a:latin typeface="Times New Roman" panose="02020603050405020304" pitchFamily="18" charset="0"/>
                <a:cs typeface="Times New Roman" panose="02020603050405020304" pitchFamily="18" charset="0"/>
              </a:rPr>
              <a:t>розпорядженні</a:t>
            </a:r>
            <a:r>
              <a:rPr lang="ru-RU" sz="2800" b="0" dirty="0">
                <a:latin typeface="Times New Roman" panose="02020603050405020304" pitchFamily="18" charset="0"/>
                <a:cs typeface="Times New Roman" panose="02020603050405020304" pitchFamily="18" charset="0"/>
              </a:rPr>
              <a:t> штат </a:t>
            </a:r>
            <a:r>
              <a:rPr lang="ru-RU" sz="2800" b="0" dirty="0" err="1">
                <a:latin typeface="Times New Roman" panose="02020603050405020304" pitchFamily="18" charset="0"/>
                <a:cs typeface="Times New Roman" panose="02020603050405020304" pitchFamily="18" charset="0"/>
              </a:rPr>
              <a:t>службовців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укладає</a:t>
            </a:r>
            <a:r>
              <a:rPr lang="ru-RU" sz="2800" b="0" dirty="0">
                <a:latin typeface="Times New Roman" panose="02020603050405020304" pitchFamily="18" charset="0"/>
                <a:cs typeface="Times New Roman" panose="02020603050405020304" pitchFamily="18" charset="0"/>
              </a:rPr>
              <a:t> договори, </a:t>
            </a:r>
            <a:r>
              <a:rPr lang="ru-RU" sz="2800" b="0" dirty="0" err="1">
                <a:latin typeface="Times New Roman" panose="02020603050405020304" pitchFamily="18" charset="0"/>
                <a:cs typeface="Times New Roman" panose="02020603050405020304" pitchFamily="18" charset="0"/>
              </a:rPr>
              <a:t>бере</a:t>
            </a:r>
            <a:r>
              <a:rPr lang="ru-RU" sz="2800" b="0" dirty="0">
                <a:latin typeface="Times New Roman" panose="02020603050405020304" pitchFamily="18" charset="0"/>
                <a:cs typeface="Times New Roman" panose="02020603050405020304" pitchFamily="18" charset="0"/>
              </a:rPr>
              <a:t> на себе </a:t>
            </a:r>
            <a:r>
              <a:rPr lang="ru-RU" sz="2800" b="0" dirty="0" err="1">
                <a:latin typeface="Times New Roman" panose="02020603050405020304" pitchFamily="18" charset="0"/>
                <a:cs typeface="Times New Roman" panose="02020603050405020304" pitchFamily="18" charset="0"/>
              </a:rPr>
              <a:t>зобов'язання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виступає</a:t>
            </a:r>
            <a:r>
              <a:rPr lang="ru-RU" sz="2800" b="0" dirty="0">
                <a:latin typeface="Times New Roman" panose="02020603050405020304" pitchFamily="18" charset="0"/>
                <a:cs typeface="Times New Roman" panose="02020603050405020304" pitchFamily="18" charset="0"/>
              </a:rPr>
              <a:t> в </a:t>
            </a:r>
            <a:r>
              <a:rPr lang="ru-RU" sz="2800" b="0" dirty="0" err="1">
                <a:latin typeface="Times New Roman" panose="02020603050405020304" pitchFamily="18" charset="0"/>
                <a:cs typeface="Times New Roman" panose="02020603050405020304" pitchFamily="18" charset="0"/>
              </a:rPr>
              <a:t>суді</a:t>
            </a:r>
            <a:r>
              <a:rPr lang="ru-RU" sz="2800" b="0" dirty="0">
                <a:latin typeface="Times New Roman" panose="02020603050405020304" pitchFamily="18" charset="0"/>
                <a:cs typeface="Times New Roman" panose="02020603050405020304" pitchFamily="18" charset="0"/>
              </a:rPr>
              <a:t> в </a:t>
            </a:r>
            <a:r>
              <a:rPr lang="ru-RU" sz="2800" b="0" dirty="0" err="1">
                <a:latin typeface="Times New Roman" panose="02020603050405020304" pitchFamily="18" charset="0"/>
                <a:cs typeface="Times New Roman" panose="02020603050405020304" pitchFamily="18" charset="0"/>
              </a:rPr>
              <a:t>якості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сторони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Щодо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держави</a:t>
            </a:r>
            <a:r>
              <a:rPr lang="ru-RU" sz="2800" b="0" dirty="0">
                <a:latin typeface="Times New Roman" panose="02020603050405020304" pitchFamily="18" charset="0"/>
                <a:cs typeface="Times New Roman" panose="02020603050405020304" pitchFamily="18" charset="0"/>
              </a:rPr>
              <a:t> судом </a:t>
            </a:r>
            <a:r>
              <a:rPr lang="ru-RU" sz="2800" b="0" dirty="0" err="1">
                <a:latin typeface="Times New Roman" panose="02020603050405020304" pitchFamily="18" charset="0"/>
                <a:cs typeface="Times New Roman" panose="02020603050405020304" pitchFamily="18" charset="0"/>
              </a:rPr>
              <a:t>може</a:t>
            </a:r>
            <a:r>
              <a:rPr lang="ru-RU" sz="2800" b="0" dirty="0">
                <a:latin typeface="Times New Roman" panose="02020603050405020304" pitchFamily="18" charset="0"/>
                <a:cs typeface="Times New Roman" panose="02020603050405020304" pitchFamily="18" charset="0"/>
              </a:rPr>
              <a:t> бути </a:t>
            </a:r>
            <a:r>
              <a:rPr lang="ru-RU" sz="2800" b="0" dirty="0" err="1">
                <a:latin typeface="Times New Roman" panose="02020603050405020304" pitchFamily="18" charset="0"/>
                <a:cs typeface="Times New Roman" panose="02020603050405020304" pitchFamily="18" charset="0"/>
              </a:rPr>
              <a:t>винесена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ухвала</a:t>
            </a:r>
            <a:r>
              <a:rPr lang="ru-RU" sz="2800" b="0" dirty="0">
                <a:latin typeface="Times New Roman" panose="02020603050405020304" pitchFamily="18" charset="0"/>
                <a:cs typeface="Times New Roman" panose="02020603050405020304" pitchFamily="18" charset="0"/>
              </a:rPr>
              <a:t> про </a:t>
            </a:r>
            <a:r>
              <a:rPr lang="ru-RU" sz="2800" b="0" dirty="0" err="1">
                <a:latin typeface="Times New Roman" panose="02020603050405020304" pitchFamily="18" charset="0"/>
                <a:cs typeface="Times New Roman" panose="02020603050405020304" pitchFamily="18" charset="0"/>
              </a:rPr>
              <a:t>відшкодування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збитку</a:t>
            </a:r>
            <a:r>
              <a:rPr lang="ru-RU" sz="2800" b="0" dirty="0">
                <a:latin typeface="Times New Roman" panose="02020603050405020304" pitchFamily="18" charset="0"/>
                <a:cs typeface="Times New Roman" panose="02020603050405020304" pitchFamily="18" charset="0"/>
              </a:rPr>
              <a:t> і </a:t>
            </a:r>
            <a:r>
              <a:rPr lang="ru-RU" sz="2800" b="0" dirty="0" err="1">
                <a:latin typeface="Times New Roman" panose="02020603050405020304" pitchFamily="18" charset="0"/>
                <a:cs typeface="Times New Roman" panose="02020603050405020304" pitchFamily="18" charset="0"/>
              </a:rPr>
              <a:t>сплати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судових</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витрат</a:t>
            </a:r>
            <a:r>
              <a:rPr lang="ru-RU" sz="2800" b="0" dirty="0">
                <a:latin typeface="Times New Roman" panose="02020603050405020304" pitchFamily="18" charset="0"/>
                <a:cs typeface="Times New Roman" panose="02020603050405020304" pitchFamily="18" charset="0"/>
              </a:rPr>
              <a:t>. Держава як у </a:t>
            </a:r>
            <a:r>
              <a:rPr lang="ru-RU" sz="2800" b="0" dirty="0" err="1">
                <a:latin typeface="Times New Roman" panose="02020603050405020304" pitchFamily="18" charset="0"/>
                <a:cs typeface="Times New Roman" panose="02020603050405020304" pitchFamily="18" charset="0"/>
              </a:rPr>
              <a:t>центрі</a:t>
            </a:r>
            <a:r>
              <a:rPr lang="ru-RU" sz="2800" b="0" dirty="0">
                <a:latin typeface="Times New Roman" panose="02020603050405020304" pitchFamily="18" charset="0"/>
                <a:cs typeface="Times New Roman" panose="02020603050405020304" pitchFamily="18" charset="0"/>
              </a:rPr>
              <a:t>, так і на </a:t>
            </a:r>
            <a:r>
              <a:rPr lang="ru-RU" sz="2800" b="0" dirty="0" err="1">
                <a:latin typeface="Times New Roman" panose="02020603050405020304" pitchFamily="18" charset="0"/>
                <a:cs typeface="Times New Roman" panose="02020603050405020304" pitchFamily="18" charset="0"/>
              </a:rPr>
              <a:t>місцях</a:t>
            </a:r>
            <a:r>
              <a:rPr lang="ru-RU" sz="2800" b="0" dirty="0">
                <a:latin typeface="Times New Roman" panose="02020603050405020304" pitchFamily="18" charset="0"/>
                <a:cs typeface="Times New Roman" panose="02020603050405020304" pitchFamily="18" charset="0"/>
              </a:rPr>
              <a:t> представлена </a:t>
            </a:r>
            <a:r>
              <a:rPr lang="ru-RU" sz="2800" b="0" dirty="0" err="1">
                <a:latin typeface="Times New Roman" panose="02020603050405020304" pitchFamily="18" charset="0"/>
                <a:cs typeface="Times New Roman" panose="02020603050405020304" pitchFamily="18" charset="0"/>
              </a:rPr>
              <a:t>посадовими</a:t>
            </a:r>
            <a:r>
              <a:rPr lang="ru-RU" sz="2800" b="0" dirty="0">
                <a:latin typeface="Times New Roman" panose="02020603050405020304" pitchFamily="18" charset="0"/>
                <a:cs typeface="Times New Roman" panose="02020603050405020304" pitchFamily="18" charset="0"/>
              </a:rPr>
              <a:t> особами. У </a:t>
            </a:r>
            <a:r>
              <a:rPr lang="ru-RU" sz="2800" b="0" dirty="0" err="1">
                <a:latin typeface="Times New Roman" panose="02020603050405020304" pitchFamily="18" charset="0"/>
                <a:cs typeface="Times New Roman" panose="02020603050405020304" pitchFamily="18" charset="0"/>
              </a:rPr>
              <a:t>центрі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це</a:t>
            </a:r>
            <a:r>
              <a:rPr lang="ru-RU" sz="2800" b="0" dirty="0">
                <a:latin typeface="Times New Roman" panose="02020603050405020304" pitchFamily="18" charset="0"/>
                <a:cs typeface="Times New Roman" panose="02020603050405020304" pitchFamily="18" charset="0"/>
              </a:rPr>
              <a:t> - Президент, </a:t>
            </a:r>
            <a:r>
              <a:rPr lang="ru-RU" sz="2800" b="0" dirty="0" err="1">
                <a:latin typeface="Times New Roman" panose="02020603050405020304" pitchFamily="18" charset="0"/>
                <a:cs typeface="Times New Roman" panose="02020603050405020304" pitchFamily="18" charset="0"/>
              </a:rPr>
              <a:t>Прем'єр-міністр</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міністри</a:t>
            </a:r>
            <a:endParaRPr lang="uk-UA" sz="2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9368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Існує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чотири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основних</a:t>
            </a:r>
            <a:r>
              <a:rPr lang="ru-RU" sz="2400" dirty="0">
                <a:latin typeface="Times New Roman" panose="02020603050405020304" pitchFamily="18" charset="0"/>
                <a:cs typeface="Times New Roman" panose="02020603050405020304" pitchFamily="18" charset="0"/>
              </a:rPr>
              <a:t> правила, </a:t>
            </a:r>
            <a:r>
              <a:rPr lang="ru-RU" sz="2400" dirty="0" err="1">
                <a:latin typeface="Times New Roman" panose="02020603050405020304" pitchFamily="18" charset="0"/>
                <a:cs typeface="Times New Roman" panose="02020603050405020304" pitchFamily="18" charset="0"/>
              </a:rPr>
              <a:t>що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стосуються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суті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дисциплінарної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справи</a:t>
            </a:r>
            <a:r>
              <a:rPr lang="ru-RU" sz="2400" dirty="0">
                <a:latin typeface="Times New Roman" panose="02020603050405020304" pitchFamily="18" charset="0"/>
                <a:cs typeface="Times New Roman" panose="02020603050405020304" pitchFamily="18" charset="0"/>
              </a:rPr>
              <a:t>. Вони </a:t>
            </a:r>
            <a:r>
              <a:rPr lang="ru-RU" sz="2400" dirty="0" err="1">
                <a:latin typeface="Times New Roman" panose="02020603050405020304" pitchFamily="18" charset="0"/>
                <a:cs typeface="Times New Roman" panose="02020603050405020304" pitchFamily="18" charset="0"/>
              </a:rPr>
              <a:t>діють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незалежно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від</a:t>
            </a:r>
            <a:r>
              <a:rPr lang="ru-RU" sz="2400" dirty="0">
                <a:latin typeface="Times New Roman" panose="02020603050405020304" pitchFamily="18" charset="0"/>
                <a:cs typeface="Times New Roman" panose="02020603050405020304" pitchFamily="18" charset="0"/>
              </a:rPr>
              <a:t> того, </a:t>
            </a:r>
            <a:r>
              <a:rPr lang="ru-RU" sz="2400" dirty="0" err="1">
                <a:latin typeface="Times New Roman" panose="02020603050405020304" pitchFamily="18" charset="0"/>
                <a:cs typeface="Times New Roman" panose="02020603050405020304" pitchFamily="18" charset="0"/>
              </a:rPr>
              <a:t>приймається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рішення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вищим</a:t>
            </a:r>
            <a:r>
              <a:rPr lang="ru-RU" sz="2400" dirty="0">
                <a:latin typeface="Times New Roman" panose="02020603050405020304" pitchFamily="18" charset="0"/>
                <a:cs typeface="Times New Roman" panose="02020603050405020304" pitchFamily="18" charset="0"/>
              </a:rPr>
              <a:t> органом </a:t>
            </a:r>
            <a:r>
              <a:rPr lang="ru-RU" sz="2400" dirty="0" err="1">
                <a:latin typeface="Times New Roman" panose="02020603050405020304" pitchFamily="18" charset="0"/>
                <a:cs typeface="Times New Roman" panose="02020603050405020304" pitchFamily="18" charset="0"/>
              </a:rPr>
              <a:t>або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спеціальною</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юрисдикційно</a:t>
            </a:r>
            <a:r>
              <a:rPr lang="ru-RU" sz="2400" dirty="0">
                <a:latin typeface="Times New Roman" panose="02020603050405020304" pitchFamily="18" charset="0"/>
                <a:cs typeface="Times New Roman" panose="02020603050405020304" pitchFamily="18" charset="0"/>
              </a:rPr>
              <a:t>-контрольною </a:t>
            </a:r>
            <a:r>
              <a:rPr lang="ru-RU" sz="2400" dirty="0" err="1">
                <a:latin typeface="Times New Roman" panose="02020603050405020304" pitchFamily="18" charset="0"/>
                <a:cs typeface="Times New Roman" panose="02020603050405020304" pitchFamily="18" charset="0"/>
              </a:rPr>
              <a:t>інстанцією</a:t>
            </a:r>
            <a:r>
              <a:rPr lang="ru-RU" sz="240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Перше правило </a:t>
            </a:r>
            <a:r>
              <a:rPr lang="ru-RU" sz="2000" b="0" dirty="0" err="1">
                <a:latin typeface="Times New Roman" panose="02020603050405020304" pitchFamily="18" charset="0"/>
                <a:cs typeface="Times New Roman" panose="02020603050405020304" pitchFamily="18" charset="0"/>
              </a:rPr>
              <a:t>стосується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дотримання</a:t>
            </a:r>
            <a:r>
              <a:rPr lang="ru-RU" sz="2000" b="0" dirty="0">
                <a:latin typeface="Times New Roman" panose="02020603050405020304" pitchFamily="18" charset="0"/>
                <a:cs typeface="Times New Roman" panose="02020603050405020304" pitchFamily="18" charset="0"/>
              </a:rPr>
              <a:t> принципу </a:t>
            </a:r>
            <a:r>
              <a:rPr lang="ru-RU" sz="2000" b="0" dirty="0" err="1">
                <a:latin typeface="Times New Roman" panose="02020603050405020304" pitchFamily="18" charset="0"/>
                <a:cs typeface="Times New Roman" panose="02020603050405020304" pitchFamily="18" charset="0"/>
              </a:rPr>
              <a:t>законності</a:t>
            </a:r>
            <a:r>
              <a:rPr lang="ru-RU" sz="2000" b="0" dirty="0">
                <a:latin typeface="Times New Roman" panose="02020603050405020304" pitchFamily="18" charset="0"/>
                <a:cs typeface="Times New Roman" panose="02020603050405020304" pitchFamily="18" charset="0"/>
              </a:rPr>
              <a:t> в </a:t>
            </a:r>
            <a:r>
              <a:rPr lang="ru-RU" sz="2000" b="0" dirty="0" err="1">
                <a:latin typeface="Times New Roman" panose="02020603050405020304" pitchFamily="18" charset="0"/>
                <a:cs typeface="Times New Roman" panose="02020603050405020304" pitchFamily="18" charset="0"/>
              </a:rPr>
              <a:t>кримінально</a:t>
            </a:r>
            <a:r>
              <a:rPr lang="ru-RU" sz="2000" b="0" dirty="0">
                <a:latin typeface="Times New Roman" panose="02020603050405020304" pitchFamily="18" charset="0"/>
                <a:cs typeface="Times New Roman" panose="02020603050405020304" pitchFamily="18" charset="0"/>
              </a:rPr>
              <a:t>-правовому </a:t>
            </a:r>
            <a:r>
              <a:rPr lang="ru-RU" sz="2000" b="0" dirty="0" err="1">
                <a:latin typeface="Times New Roman" panose="02020603050405020304" pitchFamily="18" charset="0"/>
                <a:cs typeface="Times New Roman" panose="02020603050405020304" pitchFamily="18" charset="0"/>
              </a:rPr>
              <a:t>сенсі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Краще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всього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його</a:t>
            </a:r>
            <a:r>
              <a:rPr lang="ru-RU" sz="2000" b="0" dirty="0">
                <a:latin typeface="Times New Roman" panose="02020603050405020304" pitchFamily="18" charset="0"/>
                <a:cs typeface="Times New Roman" panose="02020603050405020304" pitchFamily="18" charset="0"/>
              </a:rPr>
              <a:t> суть </a:t>
            </a:r>
            <a:r>
              <a:rPr lang="ru-RU" sz="2000" b="0" dirty="0" err="1">
                <a:latin typeface="Times New Roman" panose="02020603050405020304" pitchFamily="18" charset="0"/>
                <a:cs typeface="Times New Roman" panose="02020603050405020304" pitchFamily="18" charset="0"/>
              </a:rPr>
              <a:t>виражена</a:t>
            </a:r>
            <a:r>
              <a:rPr lang="ru-RU" sz="2000" b="0" dirty="0">
                <a:latin typeface="Times New Roman" panose="02020603050405020304" pitchFamily="18" charset="0"/>
                <a:cs typeface="Times New Roman" panose="02020603050405020304" pitchFamily="18" charset="0"/>
              </a:rPr>
              <a:t> в </a:t>
            </a:r>
            <a:r>
              <a:rPr lang="ru-RU" sz="2000" b="0" dirty="0" err="1">
                <a:latin typeface="Times New Roman" panose="02020603050405020304" pitchFamily="18" charset="0"/>
                <a:cs typeface="Times New Roman" panose="02020603050405020304" pitchFamily="18" charset="0"/>
              </a:rPr>
              <a:t>латинському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вислові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немає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покарання</a:t>
            </a:r>
            <a:r>
              <a:rPr lang="ru-RU" sz="2000" b="0" dirty="0">
                <a:latin typeface="Times New Roman" panose="02020603050405020304" pitchFamily="18" charset="0"/>
                <a:cs typeface="Times New Roman" panose="02020603050405020304" pitchFamily="18" charset="0"/>
              </a:rPr>
              <a:t> і </a:t>
            </a:r>
            <a:r>
              <a:rPr lang="ru-RU" sz="2000" b="0" dirty="0" err="1">
                <a:latin typeface="Times New Roman" panose="02020603050405020304" pitchFamily="18" charset="0"/>
                <a:cs typeface="Times New Roman" panose="02020603050405020304" pitchFamily="18" charset="0"/>
              </a:rPr>
              <a:t>немає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злочину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якщо</a:t>
            </a:r>
            <a:r>
              <a:rPr lang="ru-RU" sz="2000" b="0" dirty="0">
                <a:latin typeface="Times New Roman" panose="02020603050405020304" pitchFamily="18" charset="0"/>
                <a:cs typeface="Times New Roman" panose="02020603050405020304" pitchFamily="18" charset="0"/>
              </a:rPr>
              <a:t> вони не </a:t>
            </a:r>
            <a:r>
              <a:rPr lang="ru-RU" sz="2000" b="0" dirty="0" err="1">
                <a:latin typeface="Times New Roman" panose="02020603050405020304" pitchFamily="18" charset="0"/>
                <a:cs typeface="Times New Roman" panose="02020603050405020304" pitchFamily="18" charset="0"/>
              </a:rPr>
              <a:t>передбачені</a:t>
            </a:r>
            <a:r>
              <a:rPr lang="ru-RU" sz="2000" b="0" dirty="0">
                <a:latin typeface="Times New Roman" panose="02020603050405020304" pitchFamily="18" charset="0"/>
                <a:cs typeface="Times New Roman" panose="02020603050405020304" pitchFamily="18" charset="0"/>
              </a:rPr>
              <a:t> в </a:t>
            </a:r>
            <a:r>
              <a:rPr lang="ru-RU" sz="2000" b="0" dirty="0" err="1">
                <a:latin typeface="Times New Roman" panose="02020603050405020304" pitchFamily="18" charset="0"/>
                <a:cs typeface="Times New Roman" panose="02020603050405020304" pitchFamily="18" charset="0"/>
              </a:rPr>
              <a:t>законі</a:t>
            </a:r>
            <a:r>
              <a:rPr lang="ru-RU" sz="2000" b="0" dirty="0">
                <a:latin typeface="Times New Roman" panose="02020603050405020304" pitchFamily="18" charset="0"/>
                <a:cs typeface="Times New Roman" panose="02020603050405020304" pitchFamily="18" charset="0"/>
              </a:rPr>
              <a:t>. </a:t>
            </a:r>
            <a:endParaRPr lang="ru-RU" sz="20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sz="20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Другим є правило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що</a:t>
            </a:r>
            <a:r>
              <a:rPr lang="ru-RU" sz="2000" b="0" dirty="0">
                <a:latin typeface="Times New Roman" panose="02020603050405020304" pitchFamily="18" charset="0"/>
                <a:cs typeface="Times New Roman" panose="02020603050405020304" pitchFamily="18" charset="0"/>
              </a:rPr>
              <a:t> не </a:t>
            </a:r>
            <a:r>
              <a:rPr lang="ru-RU" sz="2000" b="0" dirty="0" err="1">
                <a:latin typeface="Times New Roman" panose="02020603050405020304" pitchFamily="18" charset="0"/>
                <a:cs typeface="Times New Roman" panose="02020603050405020304" pitchFamily="18" charset="0"/>
              </a:rPr>
              <a:t>можна</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двічі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відповідати</a:t>
            </a:r>
            <a:r>
              <a:rPr lang="ru-RU" sz="2000" b="0" dirty="0">
                <a:latin typeface="Times New Roman" panose="02020603050405020304" pitchFamily="18" charset="0"/>
                <a:cs typeface="Times New Roman" panose="02020603050405020304" pitchFamily="18" charset="0"/>
              </a:rPr>
              <a:t> за один і той </a:t>
            </a:r>
            <a:r>
              <a:rPr lang="ru-RU" sz="2000" b="0" dirty="0" err="1">
                <a:latin typeface="Times New Roman" panose="02020603050405020304" pitchFamily="18" charset="0"/>
                <a:cs typeface="Times New Roman" panose="02020603050405020304" pitchFamily="18" charset="0"/>
              </a:rPr>
              <a:t>самий</a:t>
            </a:r>
            <a:r>
              <a:rPr lang="ru-RU" sz="2000" b="0" dirty="0">
                <a:latin typeface="Times New Roman" panose="02020603050405020304" pitchFamily="18" charset="0"/>
                <a:cs typeface="Times New Roman" panose="02020603050405020304" pitchFamily="18" charset="0"/>
              </a:rPr>
              <a:t> проступок. З </a:t>
            </a:r>
            <a:r>
              <a:rPr lang="ru-RU" sz="2000" b="0" dirty="0" err="1">
                <a:latin typeface="Times New Roman" panose="02020603050405020304" pitchFamily="18" charset="0"/>
                <a:cs typeface="Times New Roman" panose="02020603050405020304" pitchFamily="18" charset="0"/>
              </a:rPr>
              <a:t>цього</a:t>
            </a:r>
            <a:r>
              <a:rPr lang="ru-RU" sz="2000" b="0" dirty="0">
                <a:latin typeface="Times New Roman" panose="02020603050405020304" pitchFamily="18" charset="0"/>
                <a:cs typeface="Times New Roman" panose="02020603050405020304" pitchFamily="18" charset="0"/>
              </a:rPr>
              <a:t> правила </a:t>
            </a:r>
            <a:r>
              <a:rPr lang="ru-RU" sz="2000" b="0" dirty="0" err="1">
                <a:latin typeface="Times New Roman" panose="02020603050405020304" pitchFamily="18" charset="0"/>
                <a:cs typeface="Times New Roman" panose="02020603050405020304" pitchFamily="18" charset="0"/>
              </a:rPr>
              <a:t>існує</a:t>
            </a:r>
            <a:r>
              <a:rPr lang="ru-RU" sz="2000" b="0" dirty="0">
                <a:latin typeface="Times New Roman" panose="02020603050405020304" pitchFamily="18" charset="0"/>
                <a:cs typeface="Times New Roman" panose="02020603050405020304" pitchFamily="18" charset="0"/>
              </a:rPr>
              <a:t> два </a:t>
            </a:r>
            <a:r>
              <a:rPr lang="ru-RU" sz="2000" b="0" dirty="0" err="1">
                <a:latin typeface="Times New Roman" panose="02020603050405020304" pitchFamily="18" charset="0"/>
                <a:cs typeface="Times New Roman" panose="02020603050405020304" pitchFamily="18" charset="0"/>
              </a:rPr>
              <a:t>виключення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По-перше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якщо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службовець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відряджений</a:t>
            </a:r>
            <a:r>
              <a:rPr lang="ru-RU" sz="2000" b="0" dirty="0">
                <a:latin typeface="Times New Roman" panose="02020603050405020304" pitchFamily="18" charset="0"/>
                <a:cs typeface="Times New Roman" panose="02020603050405020304" pitchFamily="18" charset="0"/>
              </a:rPr>
              <a:t> до </a:t>
            </a:r>
            <a:r>
              <a:rPr lang="ru-RU" sz="2000" b="0" dirty="0" err="1">
                <a:latin typeface="Times New Roman" panose="02020603050405020304" pitchFamily="18" charset="0"/>
                <a:cs typeface="Times New Roman" panose="02020603050405020304" pitchFamily="18" charset="0"/>
              </a:rPr>
              <a:t>іншого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підрозділу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він</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може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отримати</a:t>
            </a:r>
            <a:r>
              <a:rPr lang="ru-RU" sz="2000" b="0" dirty="0">
                <a:latin typeface="Times New Roman" panose="02020603050405020304" pitchFamily="18" charset="0"/>
                <a:cs typeface="Times New Roman" panose="02020603050405020304" pitchFamily="18" charset="0"/>
              </a:rPr>
              <a:t> два </a:t>
            </a:r>
            <a:r>
              <a:rPr lang="ru-RU" sz="2000" b="0" dirty="0" err="1">
                <a:latin typeface="Times New Roman" panose="02020603050405020304" pitchFamily="18" charset="0"/>
                <a:cs typeface="Times New Roman" panose="02020603050405020304" pitchFamily="18" charset="0"/>
              </a:rPr>
              <a:t>покарання</a:t>
            </a:r>
            <a:r>
              <a:rPr lang="ru-RU" sz="2000" b="0" dirty="0">
                <a:latin typeface="Times New Roman" panose="02020603050405020304" pitchFamily="18" charset="0"/>
                <a:cs typeface="Times New Roman" panose="02020603050405020304" pitchFamily="18" charset="0"/>
              </a:rPr>
              <a:t> за </a:t>
            </a:r>
            <a:r>
              <a:rPr lang="ru-RU" sz="2000" b="0" dirty="0" err="1">
                <a:latin typeface="Times New Roman" panose="02020603050405020304" pitchFamily="18" charset="0"/>
                <a:cs typeface="Times New Roman" panose="02020603050405020304" pitchFamily="18" charset="0"/>
              </a:rPr>
              <a:t>одне</a:t>
            </a:r>
            <a:r>
              <a:rPr lang="ru-RU" sz="2000" b="0" dirty="0">
                <a:latin typeface="Times New Roman" panose="02020603050405020304" pitchFamily="18" charset="0"/>
                <a:cs typeface="Times New Roman" panose="02020603050405020304" pitchFamily="18" charset="0"/>
              </a:rPr>
              <a:t> і те </a:t>
            </a:r>
            <a:r>
              <a:rPr lang="ru-RU" sz="2000" b="0" dirty="0" err="1">
                <a:latin typeface="Times New Roman" panose="02020603050405020304" pitchFamily="18" charset="0"/>
                <a:cs typeface="Times New Roman" panose="02020603050405020304" pitchFamily="18" charset="0"/>
              </a:rPr>
              <a:t>саме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діяння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одне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покарання</a:t>
            </a:r>
            <a:r>
              <a:rPr lang="ru-RU" sz="2000" b="0" dirty="0">
                <a:latin typeface="Times New Roman" panose="02020603050405020304" pitchFamily="18" charset="0"/>
                <a:cs typeface="Times New Roman" panose="02020603050405020304" pitchFamily="18" charset="0"/>
              </a:rPr>
              <a:t> там, </a:t>
            </a:r>
            <a:r>
              <a:rPr lang="ru-RU" sz="2000" b="0" dirty="0" err="1">
                <a:latin typeface="Times New Roman" panose="02020603050405020304" pitchFamily="18" charset="0"/>
                <a:cs typeface="Times New Roman" panose="02020603050405020304" pitchFamily="18" charset="0"/>
              </a:rPr>
              <a:t>куди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він</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відряджений</a:t>
            </a:r>
            <a:r>
              <a:rPr lang="ru-RU" sz="2000" b="0" dirty="0">
                <a:latin typeface="Times New Roman" panose="02020603050405020304" pitchFamily="18" charset="0"/>
                <a:cs typeface="Times New Roman" panose="02020603050405020304" pitchFamily="18" charset="0"/>
              </a:rPr>
              <a:t>, а </a:t>
            </a:r>
            <a:r>
              <a:rPr lang="ru-RU" sz="2000" b="0" dirty="0" err="1">
                <a:latin typeface="Times New Roman" panose="02020603050405020304" pitchFamily="18" charset="0"/>
                <a:cs typeface="Times New Roman" panose="02020603050405020304" pitchFamily="18" charset="0"/>
              </a:rPr>
              <a:t>інше</a:t>
            </a:r>
            <a:r>
              <a:rPr lang="ru-RU" sz="2000" b="0" dirty="0">
                <a:latin typeface="Times New Roman" panose="02020603050405020304" pitchFamily="18" charset="0"/>
                <a:cs typeface="Times New Roman" panose="02020603050405020304" pitchFamily="18" charset="0"/>
              </a:rPr>
              <a:t> - за </a:t>
            </a:r>
            <a:r>
              <a:rPr lang="ru-RU" sz="2000" b="0" dirty="0" err="1">
                <a:latin typeface="Times New Roman" panose="02020603050405020304" pitchFamily="18" charset="0"/>
                <a:cs typeface="Times New Roman" panose="02020603050405020304" pitchFamily="18" charset="0"/>
              </a:rPr>
              <a:t>основним</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місцем</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роботи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Інше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виключення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із</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загального</a:t>
            </a:r>
            <a:r>
              <a:rPr lang="ru-RU" sz="2000" b="0" dirty="0">
                <a:latin typeface="Times New Roman" panose="02020603050405020304" pitchFamily="18" charset="0"/>
                <a:cs typeface="Times New Roman" panose="02020603050405020304" pitchFamily="18" charset="0"/>
              </a:rPr>
              <a:t> правила </a:t>
            </a:r>
            <a:r>
              <a:rPr lang="ru-RU" sz="2000" b="0" dirty="0" err="1">
                <a:latin typeface="Times New Roman" panose="02020603050405020304" pitchFamily="18" charset="0"/>
                <a:cs typeface="Times New Roman" panose="02020603050405020304" pitchFamily="18" charset="0"/>
              </a:rPr>
              <a:t>полягає</a:t>
            </a:r>
            <a:r>
              <a:rPr lang="ru-RU" sz="2000" b="0" dirty="0">
                <a:latin typeface="Times New Roman" panose="02020603050405020304" pitchFamily="18" charset="0"/>
                <a:cs typeface="Times New Roman" panose="02020603050405020304" pitchFamily="18" charset="0"/>
              </a:rPr>
              <a:t> в тому, </a:t>
            </a:r>
            <a:r>
              <a:rPr lang="ru-RU" sz="2000" b="0" dirty="0" err="1">
                <a:latin typeface="Times New Roman" panose="02020603050405020304" pitchFamily="18" charset="0"/>
                <a:cs typeface="Times New Roman" panose="02020603050405020304" pitchFamily="18" charset="0"/>
              </a:rPr>
              <a:t>що</a:t>
            </a:r>
            <a:r>
              <a:rPr lang="ru-RU" sz="2000" b="0" dirty="0">
                <a:latin typeface="Times New Roman" panose="02020603050405020304" pitchFamily="18" charset="0"/>
                <a:cs typeface="Times New Roman" panose="02020603050405020304" pitchFamily="18" charset="0"/>
              </a:rPr>
              <a:t> за </a:t>
            </a:r>
            <a:r>
              <a:rPr lang="ru-RU" sz="2000" b="0" dirty="0" err="1">
                <a:latin typeface="Times New Roman" panose="02020603050405020304" pitchFamily="18" charset="0"/>
                <a:cs typeface="Times New Roman" panose="02020603050405020304" pitchFamily="18" charset="0"/>
              </a:rPr>
              <a:t>одне</a:t>
            </a:r>
            <a:r>
              <a:rPr lang="ru-RU" sz="2000" b="0" dirty="0">
                <a:latin typeface="Times New Roman" panose="02020603050405020304" pitchFamily="18" charset="0"/>
                <a:cs typeface="Times New Roman" panose="02020603050405020304" pitchFamily="18" charset="0"/>
              </a:rPr>
              <a:t> й те </a:t>
            </a:r>
            <a:r>
              <a:rPr lang="ru-RU" sz="2000" b="0" dirty="0" err="1">
                <a:latin typeface="Times New Roman" panose="02020603050405020304" pitchFamily="18" charset="0"/>
                <a:cs typeface="Times New Roman" panose="02020603050405020304" pitchFamily="18" charset="0"/>
              </a:rPr>
              <a:t>саме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діяння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можливо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застосувати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кримінальне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покарання</a:t>
            </a:r>
            <a:r>
              <a:rPr lang="ru-RU" sz="2000" b="0" dirty="0">
                <a:latin typeface="Times New Roman" panose="02020603050405020304" pitchFamily="18" charset="0"/>
                <a:cs typeface="Times New Roman" panose="02020603050405020304" pitchFamily="18" charset="0"/>
              </a:rPr>
              <a:t> і </a:t>
            </a:r>
            <a:r>
              <a:rPr lang="ru-RU" sz="2000" b="0" dirty="0" err="1">
                <a:latin typeface="Times New Roman" panose="02020603050405020304" pitchFamily="18" charset="0"/>
                <a:cs typeface="Times New Roman" panose="02020603050405020304" pitchFamily="18" charset="0"/>
              </a:rPr>
              <a:t>дисциплінарну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санкцію</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Якщо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службовець</a:t>
            </a:r>
            <a:r>
              <a:rPr lang="ru-RU" sz="2000" b="0" dirty="0">
                <a:latin typeface="Times New Roman" panose="02020603050405020304" pitchFamily="18" charset="0"/>
                <a:cs typeface="Times New Roman" panose="02020603050405020304" pitchFamily="18" charset="0"/>
              </a:rPr>
              <a:t> вчинив </a:t>
            </a:r>
            <a:r>
              <a:rPr lang="ru-RU" sz="2000" b="0" dirty="0" err="1">
                <a:latin typeface="Times New Roman" panose="02020603050405020304" pitchFamily="18" charset="0"/>
                <a:cs typeface="Times New Roman" panose="02020603050405020304" pitchFamily="18" charset="0"/>
              </a:rPr>
              <a:t>крадіжку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він</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може</a:t>
            </a:r>
            <a:r>
              <a:rPr lang="ru-RU" sz="2000" b="0" dirty="0">
                <a:latin typeface="Times New Roman" panose="02020603050405020304" pitchFamily="18" charset="0"/>
                <a:cs typeface="Times New Roman" panose="02020603050405020304" pitchFamily="18" charset="0"/>
              </a:rPr>
              <a:t> бути </a:t>
            </a:r>
            <a:r>
              <a:rPr lang="ru-RU" sz="2000" b="0" dirty="0" err="1">
                <a:latin typeface="Times New Roman" panose="02020603050405020304" pitchFamily="18" charset="0"/>
                <a:cs typeface="Times New Roman" panose="02020603050405020304" pitchFamily="18" charset="0"/>
              </a:rPr>
              <a:t>засуджений</a:t>
            </a:r>
            <a:r>
              <a:rPr lang="ru-RU" sz="2000" b="0" dirty="0">
                <a:latin typeface="Times New Roman" panose="02020603050405020304" pitchFamily="18" charset="0"/>
                <a:cs typeface="Times New Roman" panose="02020603050405020304" pitchFamily="18" charset="0"/>
              </a:rPr>
              <a:t> до </a:t>
            </a:r>
            <a:r>
              <a:rPr lang="ru-RU" sz="2000" b="0" dirty="0" err="1">
                <a:latin typeface="Times New Roman" panose="02020603050405020304" pitchFamily="18" charset="0"/>
                <a:cs typeface="Times New Roman" panose="02020603050405020304" pitchFamily="18" charset="0"/>
              </a:rPr>
              <a:t>ув'язнення</a:t>
            </a:r>
            <a:r>
              <a:rPr lang="ru-RU" sz="2000" b="0" dirty="0">
                <a:latin typeface="Times New Roman" panose="02020603050405020304" pitchFamily="18" charset="0"/>
                <a:cs typeface="Times New Roman" panose="02020603050405020304" pitchFamily="18" charset="0"/>
              </a:rPr>
              <a:t> та </a:t>
            </a:r>
            <a:r>
              <a:rPr lang="ru-RU" sz="2000" b="0" dirty="0" err="1">
                <a:latin typeface="Times New Roman" panose="02020603050405020304" pitchFamily="18" charset="0"/>
                <a:cs typeface="Times New Roman" panose="02020603050405020304" pitchFamily="18" charset="0"/>
              </a:rPr>
              <a:t>одночасно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усунений</a:t>
            </a:r>
            <a:r>
              <a:rPr lang="ru-RU" sz="2000" b="0" dirty="0">
                <a:latin typeface="Times New Roman" panose="02020603050405020304" pitchFamily="18" charset="0"/>
                <a:cs typeface="Times New Roman" panose="02020603050405020304" pitchFamily="18" charset="0"/>
              </a:rPr>
              <a:t> з посади.</a:t>
            </a:r>
          </a:p>
        </p:txBody>
      </p:sp>
    </p:spTree>
    <p:extLst>
      <p:ext uri="{BB962C8B-B14F-4D97-AF65-F5344CB8AC3E}">
        <p14:creationId xmlns:p14="http://schemas.microsoft.com/office/powerpoint/2010/main" val="30115151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09600" y="362857"/>
            <a:ext cx="11110589" cy="5196112"/>
          </a:xfrm>
        </p:spPr>
        <p:txBody>
          <a:bodyPr/>
          <a:lstStyle/>
          <a:p>
            <a:pPr marL="0" indent="0" algn="just">
              <a:lnSpc>
                <a:spcPct val="100000"/>
              </a:lnSpc>
              <a:spcBef>
                <a:spcPts val="0"/>
              </a:spcBef>
              <a:buNone/>
            </a:pPr>
            <a:r>
              <a:rPr lang="ru-RU" sz="2000" dirty="0" err="1">
                <a:latin typeface="Times New Roman" panose="02020603050405020304" pitchFamily="18" charset="0"/>
                <a:cs typeface="Times New Roman" panose="02020603050405020304" pitchFamily="18" charset="0"/>
              </a:rPr>
              <a:t>Третє</a:t>
            </a:r>
            <a:r>
              <a:rPr lang="ru-RU" sz="2000" dirty="0">
                <a:latin typeface="Times New Roman" panose="02020603050405020304" pitchFamily="18" charset="0"/>
                <a:cs typeface="Times New Roman" panose="02020603050405020304" pitchFamily="18" charset="0"/>
              </a:rPr>
              <a:t> правило </a:t>
            </a:r>
            <a:r>
              <a:rPr lang="ru-RU" sz="2000" b="0" dirty="0" err="1">
                <a:latin typeface="Times New Roman" panose="02020603050405020304" pitchFamily="18" charset="0"/>
                <a:cs typeface="Times New Roman" panose="02020603050405020304" pitchFamily="18" charset="0"/>
              </a:rPr>
              <a:t>полягає</a:t>
            </a:r>
            <a:r>
              <a:rPr lang="ru-RU" sz="2000" b="0" dirty="0">
                <a:latin typeface="Times New Roman" panose="02020603050405020304" pitchFamily="18" charset="0"/>
                <a:cs typeface="Times New Roman" panose="02020603050405020304" pitchFamily="18" charset="0"/>
              </a:rPr>
              <a:t> у </a:t>
            </a:r>
            <a:r>
              <a:rPr lang="ru-RU" sz="2000" b="0" dirty="0" err="1">
                <a:latin typeface="Times New Roman" panose="02020603050405020304" pitchFamily="18" charset="0"/>
                <a:cs typeface="Times New Roman" panose="02020603050405020304" pitchFamily="18" charset="0"/>
              </a:rPr>
              <a:t>відокремленому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розгляді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кримінальної</a:t>
            </a:r>
            <a:r>
              <a:rPr lang="ru-RU" sz="2000" b="0" dirty="0">
                <a:latin typeface="Times New Roman" panose="02020603050405020304" pitchFamily="18" charset="0"/>
                <a:cs typeface="Times New Roman" panose="02020603050405020304" pitchFamily="18" charset="0"/>
              </a:rPr>
              <a:t> та </a:t>
            </a:r>
            <a:r>
              <a:rPr lang="ru-RU" sz="2000" b="0" dirty="0" err="1">
                <a:latin typeface="Times New Roman" panose="02020603050405020304" pitchFamily="18" charset="0"/>
                <a:cs typeface="Times New Roman" panose="02020603050405020304" pitchFamily="18" charset="0"/>
              </a:rPr>
              <a:t>дисциплінарної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справи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Може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статися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що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одночасно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будуть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розпочаті</a:t>
            </a:r>
            <a:r>
              <a:rPr lang="ru-RU" sz="2000" b="0" dirty="0">
                <a:latin typeface="Times New Roman" panose="02020603050405020304" pitchFamily="18" charset="0"/>
                <a:cs typeface="Times New Roman" panose="02020603050405020304" pitchFamily="18" charset="0"/>
              </a:rPr>
              <a:t> два </a:t>
            </a:r>
            <a:r>
              <a:rPr lang="ru-RU" sz="2000" b="0" dirty="0" err="1">
                <a:latin typeface="Times New Roman" panose="02020603050405020304" pitchFamily="18" charset="0"/>
                <a:cs typeface="Times New Roman" panose="02020603050405020304" pitchFamily="18" charset="0"/>
              </a:rPr>
              <a:t>провадження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наприклад</a:t>
            </a:r>
            <a:r>
              <a:rPr lang="ru-RU" sz="2000" b="0" dirty="0">
                <a:latin typeface="Times New Roman" panose="02020603050405020304" pitchFamily="18" charset="0"/>
                <a:cs typeface="Times New Roman" panose="02020603050405020304" pitchFamily="18" charset="0"/>
              </a:rPr>
              <a:t>, за </a:t>
            </a:r>
            <a:r>
              <a:rPr lang="ru-RU" sz="2000" b="0" dirty="0" err="1">
                <a:latin typeface="Times New Roman" panose="02020603050405020304" pitchFamily="18" charset="0"/>
                <a:cs typeface="Times New Roman" panose="02020603050405020304" pitchFamily="18" charset="0"/>
              </a:rPr>
              <a:t>крадіжку</a:t>
            </a:r>
            <a:r>
              <a:rPr lang="ru-RU" sz="2000" b="0" dirty="0">
                <a:latin typeface="Times New Roman" panose="02020603050405020304" pitchFamily="18" charset="0"/>
                <a:cs typeface="Times New Roman" panose="02020603050405020304" pitchFamily="18" charset="0"/>
              </a:rPr>
              <a:t> майна в порядку </a:t>
            </a:r>
            <a:r>
              <a:rPr lang="ru-RU" sz="2000" b="0" dirty="0" err="1">
                <a:latin typeface="Times New Roman" panose="02020603050405020304" pitchFamily="18" charset="0"/>
                <a:cs typeface="Times New Roman" panose="02020603050405020304" pitchFamily="18" charset="0"/>
              </a:rPr>
              <a:t>кримінального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процесу</a:t>
            </a:r>
            <a:r>
              <a:rPr lang="ru-RU" sz="2000" b="0" dirty="0">
                <a:latin typeface="Times New Roman" panose="02020603050405020304" pitchFamily="18" charset="0"/>
                <a:cs typeface="Times New Roman" panose="02020603050405020304" pitchFamily="18" charset="0"/>
              </a:rPr>
              <a:t> й </a:t>
            </a:r>
            <a:r>
              <a:rPr lang="ru-RU" sz="2000" b="0" dirty="0" err="1">
                <a:latin typeface="Times New Roman" panose="02020603050405020304" pitchFamily="18" charset="0"/>
                <a:cs typeface="Times New Roman" panose="02020603050405020304" pitchFamily="18" charset="0"/>
              </a:rPr>
              <a:t>дисциплінарного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провадження</a:t>
            </a:r>
            <a:r>
              <a:rPr lang="ru-RU" sz="2000" b="0" dirty="0">
                <a:latin typeface="Times New Roman" panose="02020603050405020304" pitchFamily="18" charset="0"/>
                <a:cs typeface="Times New Roman" panose="02020603050405020304" pitchFamily="18" charset="0"/>
              </a:rPr>
              <a:t>. У такому </a:t>
            </a:r>
            <a:r>
              <a:rPr lang="ru-RU" sz="2000" b="0" dirty="0" err="1">
                <a:latin typeface="Times New Roman" panose="02020603050405020304" pitchFamily="18" charset="0"/>
                <a:cs typeface="Times New Roman" panose="02020603050405020304" pitchFamily="18" charset="0"/>
              </a:rPr>
              <a:t>випадку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адміністративний</a:t>
            </a:r>
            <a:r>
              <a:rPr lang="ru-RU" sz="2000" b="0" dirty="0">
                <a:latin typeface="Times New Roman" panose="02020603050405020304" pitchFamily="18" charset="0"/>
                <a:cs typeface="Times New Roman" panose="02020603050405020304" pitchFamily="18" charset="0"/>
              </a:rPr>
              <a:t> орган </a:t>
            </a:r>
            <a:r>
              <a:rPr lang="ru-RU" sz="2000" b="0" dirty="0" err="1">
                <a:latin typeface="Times New Roman" panose="02020603050405020304" pitchFamily="18" charset="0"/>
                <a:cs typeface="Times New Roman" panose="02020603050405020304" pitchFamily="18" charset="0"/>
              </a:rPr>
              <a:t>має</a:t>
            </a:r>
            <a:r>
              <a:rPr lang="ru-RU" sz="2000" b="0" dirty="0">
                <a:latin typeface="Times New Roman" panose="02020603050405020304" pitchFamily="18" charset="0"/>
                <a:cs typeface="Times New Roman" panose="02020603050405020304" pitchFamily="18" charset="0"/>
              </a:rPr>
              <a:t> право </a:t>
            </a:r>
            <a:r>
              <a:rPr lang="ru-RU" sz="2000" b="0" dirty="0" err="1">
                <a:latin typeface="Times New Roman" panose="02020603050405020304" pitchFamily="18" charset="0"/>
                <a:cs typeface="Times New Roman" panose="02020603050405020304" pitchFamily="18" charset="0"/>
              </a:rPr>
              <a:t>зачекати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результати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кримінального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процесу</a:t>
            </a:r>
            <a:r>
              <a:rPr lang="ru-RU" sz="2000" b="0" dirty="0">
                <a:latin typeface="Times New Roman" panose="02020603050405020304" pitchFamily="18" charset="0"/>
                <a:cs typeface="Times New Roman" panose="02020603050405020304" pitchFamily="18" charset="0"/>
              </a:rPr>
              <a:t>, але не </a:t>
            </a:r>
            <a:r>
              <a:rPr lang="ru-RU" sz="2000" b="0" dirty="0" err="1">
                <a:latin typeface="Times New Roman" panose="02020603050405020304" pitchFamily="18" charset="0"/>
                <a:cs typeface="Times New Roman" panose="02020603050405020304" pitchFamily="18" charset="0"/>
              </a:rPr>
              <a:t>зобов'язаний</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це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робити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якщо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дисциплінарний</a:t>
            </a:r>
            <a:r>
              <a:rPr lang="ru-RU" sz="2000" b="0" dirty="0">
                <a:latin typeface="Times New Roman" panose="02020603050405020304" pitchFamily="18" charset="0"/>
                <a:cs typeface="Times New Roman" panose="02020603050405020304" pitchFamily="18" charset="0"/>
              </a:rPr>
              <a:t> орган </a:t>
            </a:r>
            <a:r>
              <a:rPr lang="ru-RU" sz="2000" b="0" dirty="0" err="1">
                <a:latin typeface="Times New Roman" panose="02020603050405020304" pitchFamily="18" charset="0"/>
                <a:cs typeface="Times New Roman" panose="02020603050405020304" pitchFamily="18" charset="0"/>
              </a:rPr>
              <a:t>дійшов</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висновку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що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крадіжка</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була</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здійснена</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саме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цим</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службовцем</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він</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може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негайно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застосувати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щодо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нього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дисциплінарну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санкцію</a:t>
            </a:r>
            <a:r>
              <a:rPr lang="ru-RU" sz="2000" b="0" dirty="0">
                <a:latin typeface="Times New Roman" panose="02020603050405020304" pitchFamily="18" charset="0"/>
                <a:cs typeface="Times New Roman" panose="02020603050405020304" pitchFamily="18" charset="0"/>
              </a:rPr>
              <a:t>, не </a:t>
            </a:r>
            <a:r>
              <a:rPr lang="ru-RU" sz="2000" b="0" dirty="0" err="1">
                <a:latin typeface="Times New Roman" panose="02020603050405020304" pitchFamily="18" charset="0"/>
                <a:cs typeface="Times New Roman" panose="02020603050405020304" pitchFamily="18" charset="0"/>
              </a:rPr>
              <a:t>чекаючи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рішення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кримінального</a:t>
            </a:r>
            <a:r>
              <a:rPr lang="ru-RU" sz="2000" b="0" dirty="0">
                <a:latin typeface="Times New Roman" panose="02020603050405020304" pitchFamily="18" charset="0"/>
                <a:cs typeface="Times New Roman" panose="02020603050405020304" pitchFamily="18" charset="0"/>
              </a:rPr>
              <a:t> суду. З </a:t>
            </a:r>
            <a:r>
              <a:rPr lang="ru-RU" sz="2000" b="0" dirty="0" err="1">
                <a:latin typeface="Times New Roman" panose="02020603050405020304" pitchFamily="18" charset="0"/>
                <a:cs typeface="Times New Roman" panose="02020603050405020304" pitchFamily="18" charset="0"/>
              </a:rPr>
              <a:t>іншого</a:t>
            </a:r>
            <a:r>
              <a:rPr lang="ru-RU" sz="2000" b="0" dirty="0">
                <a:latin typeface="Times New Roman" panose="02020603050405020304" pitchFamily="18" charset="0"/>
                <a:cs typeface="Times New Roman" panose="02020603050405020304" pitchFamily="18" charset="0"/>
              </a:rPr>
              <a:t> боку, </a:t>
            </a:r>
            <a:r>
              <a:rPr lang="ru-RU" sz="2000" b="0" dirty="0" err="1">
                <a:latin typeface="Times New Roman" panose="02020603050405020304" pitchFamily="18" charset="0"/>
                <a:cs typeface="Times New Roman" panose="02020603050405020304" pitchFamily="18" charset="0"/>
              </a:rPr>
              <a:t>кримінальне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провадження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може</a:t>
            </a:r>
            <a:r>
              <a:rPr lang="ru-RU" sz="2000" b="0" dirty="0">
                <a:latin typeface="Times New Roman" panose="02020603050405020304" pitchFamily="18" charset="0"/>
                <a:cs typeface="Times New Roman" panose="02020603050405020304" pitchFamily="18" charset="0"/>
              </a:rPr>
              <a:t> бути </a:t>
            </a:r>
            <a:r>
              <a:rPr lang="ru-RU" sz="2000" b="0" dirty="0" err="1">
                <a:latin typeface="Times New Roman" panose="02020603050405020304" pitchFamily="18" charset="0"/>
                <a:cs typeface="Times New Roman" panose="02020603050405020304" pitchFamily="18" charset="0"/>
              </a:rPr>
              <a:t>розпочате</a:t>
            </a:r>
            <a:r>
              <a:rPr lang="ru-RU" sz="2000" b="0" dirty="0">
                <a:latin typeface="Times New Roman" panose="02020603050405020304" pitchFamily="18" charset="0"/>
                <a:cs typeface="Times New Roman" panose="02020603050405020304" pitchFamily="18" charset="0"/>
              </a:rPr>
              <a:t> без </a:t>
            </a:r>
            <a:r>
              <a:rPr lang="ru-RU" sz="2000" b="0" dirty="0" err="1">
                <a:latin typeface="Times New Roman" panose="02020603050405020304" pitchFamily="18" charset="0"/>
                <a:cs typeface="Times New Roman" panose="02020603050405020304" pitchFamily="18" charset="0"/>
              </a:rPr>
              <a:t>дисциплінарного</a:t>
            </a:r>
            <a:r>
              <a:rPr lang="ru-RU" sz="2000" b="0" dirty="0">
                <a:latin typeface="Times New Roman" panose="02020603050405020304" pitchFamily="18" charset="0"/>
                <a:cs typeface="Times New Roman" panose="02020603050405020304" pitchFamily="18" charset="0"/>
              </a:rPr>
              <a:t> і </a:t>
            </a:r>
            <a:r>
              <a:rPr lang="ru-RU" sz="2000" b="0" dirty="0" err="1">
                <a:latin typeface="Times New Roman" panose="02020603050405020304" pitchFamily="18" charset="0"/>
                <a:cs typeface="Times New Roman" panose="02020603050405020304" pitchFamily="18" charset="0"/>
              </a:rPr>
              <a:t>навпаки</a:t>
            </a:r>
            <a:r>
              <a:rPr lang="ru-RU" sz="20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0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dirty="0" err="1">
                <a:latin typeface="Times New Roman" panose="02020603050405020304" pitchFamily="18" charset="0"/>
                <a:cs typeface="Times New Roman" panose="02020603050405020304" pitchFamily="18" charset="0"/>
              </a:rPr>
              <a:t>Останнє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питання</a:t>
            </a:r>
            <a:r>
              <a:rPr lang="ru-RU" sz="200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стосується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застосування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законів</a:t>
            </a:r>
            <a:r>
              <a:rPr lang="ru-RU" sz="2000" b="0" dirty="0">
                <a:latin typeface="Times New Roman" panose="02020603050405020304" pitchFamily="18" charset="0"/>
                <a:cs typeface="Times New Roman" panose="02020603050405020304" pitchFamily="18" charset="0"/>
              </a:rPr>
              <a:t> про </a:t>
            </a:r>
            <a:r>
              <a:rPr lang="ru-RU" sz="2000" b="0" dirty="0" err="1">
                <a:latin typeface="Times New Roman" panose="02020603050405020304" pitchFamily="18" charset="0"/>
                <a:cs typeface="Times New Roman" panose="02020603050405020304" pitchFamily="18" charset="0"/>
              </a:rPr>
              <a:t>амністію</a:t>
            </a:r>
            <a:r>
              <a:rPr lang="ru-RU" sz="2000" b="0" dirty="0">
                <a:latin typeface="Times New Roman" panose="02020603050405020304" pitchFamily="18" charset="0"/>
                <a:cs typeface="Times New Roman" panose="02020603050405020304" pitchFamily="18" charset="0"/>
              </a:rPr>
              <a:t>. У </a:t>
            </a:r>
            <a:r>
              <a:rPr lang="ru-RU" sz="2000" b="0" dirty="0" err="1">
                <a:latin typeface="Times New Roman" panose="02020603050405020304" pitchFamily="18" charset="0"/>
                <a:cs typeface="Times New Roman" panose="02020603050405020304" pitchFamily="18" charset="0"/>
              </a:rPr>
              <a:t>Франції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після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президентських</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виборів</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ухвалюється</a:t>
            </a:r>
            <a:r>
              <a:rPr lang="ru-RU" sz="2000" b="0" dirty="0">
                <a:latin typeface="Times New Roman" panose="02020603050405020304" pitchFamily="18" charset="0"/>
                <a:cs typeface="Times New Roman" panose="02020603050405020304" pitchFamily="18" charset="0"/>
              </a:rPr>
              <a:t> закон про </a:t>
            </a:r>
            <a:r>
              <a:rPr lang="ru-RU" sz="2000" b="0" dirty="0" err="1">
                <a:latin typeface="Times New Roman" panose="02020603050405020304" pitchFamily="18" charset="0"/>
                <a:cs typeface="Times New Roman" panose="02020603050405020304" pitchFamily="18" charset="0"/>
              </a:rPr>
              <a:t>амністію</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Раніше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закони</a:t>
            </a:r>
            <a:r>
              <a:rPr lang="ru-RU" sz="2000" b="0" dirty="0">
                <a:latin typeface="Times New Roman" panose="02020603050405020304" pitchFamily="18" charset="0"/>
                <a:cs typeface="Times New Roman" panose="02020603050405020304" pitchFamily="18" charset="0"/>
              </a:rPr>
              <a:t> про </a:t>
            </a:r>
            <a:r>
              <a:rPr lang="ru-RU" sz="2000" b="0" dirty="0" err="1">
                <a:latin typeface="Times New Roman" panose="02020603050405020304" pitchFamily="18" charset="0"/>
                <a:cs typeface="Times New Roman" panose="02020603050405020304" pitchFamily="18" charset="0"/>
              </a:rPr>
              <a:t>амністію</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стосувались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кримінальних</a:t>
            </a:r>
            <a:r>
              <a:rPr lang="ru-RU" sz="2000" b="0" dirty="0">
                <a:latin typeface="Times New Roman" panose="02020603050405020304" pitchFamily="18" charset="0"/>
                <a:cs typeface="Times New Roman" panose="02020603050405020304" pitchFamily="18" charset="0"/>
              </a:rPr>
              <a:t> справ. </a:t>
            </a:r>
            <a:r>
              <a:rPr lang="ru-RU" sz="2000" b="0" dirty="0" err="1">
                <a:latin typeface="Times New Roman" panose="02020603050405020304" pitchFamily="18" charset="0"/>
                <a:cs typeface="Times New Roman" panose="02020603050405020304" pitchFamily="18" charset="0"/>
              </a:rPr>
              <a:t>Однак</a:t>
            </a:r>
            <a:r>
              <a:rPr lang="ru-RU" sz="2000" b="0" dirty="0">
                <a:latin typeface="Times New Roman" panose="02020603050405020304" pitchFamily="18" charset="0"/>
                <a:cs typeface="Times New Roman" panose="02020603050405020304" pitchFamily="18" charset="0"/>
              </a:rPr>
              <a:t> з часом </a:t>
            </a:r>
            <a:r>
              <a:rPr lang="ru-RU" sz="2000" b="0" dirty="0" err="1">
                <a:latin typeface="Times New Roman" panose="02020603050405020304" pitchFamily="18" charset="0"/>
                <a:cs typeface="Times New Roman" panose="02020603050405020304" pitchFamily="18" charset="0"/>
              </a:rPr>
              <a:t>такі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нормативні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акти</a:t>
            </a:r>
            <a:r>
              <a:rPr lang="ru-RU" sz="2000" b="0" dirty="0">
                <a:latin typeface="Times New Roman" panose="02020603050405020304" pitchFamily="18" charset="0"/>
                <a:cs typeface="Times New Roman" panose="02020603050405020304" pitchFamily="18" charset="0"/>
              </a:rPr>
              <a:t> почали </a:t>
            </a:r>
            <a:r>
              <a:rPr lang="ru-RU" sz="2000" b="0" dirty="0" err="1">
                <a:latin typeface="Times New Roman" panose="02020603050405020304" pitchFamily="18" charset="0"/>
                <a:cs typeface="Times New Roman" panose="02020603050405020304" pitchFamily="18" charset="0"/>
              </a:rPr>
              <a:t>застосовуватись</a:t>
            </a:r>
            <a:r>
              <a:rPr lang="ru-RU" sz="2000" b="0" dirty="0">
                <a:latin typeface="Times New Roman" panose="02020603050405020304" pitchFamily="18" charset="0"/>
                <a:cs typeface="Times New Roman" panose="02020603050405020304" pitchFamily="18" charset="0"/>
              </a:rPr>
              <a:t> у </a:t>
            </a:r>
            <a:r>
              <a:rPr lang="ru-RU" sz="2000" b="0" dirty="0" err="1">
                <a:latin typeface="Times New Roman" panose="02020603050405020304" pitchFamily="18" charset="0"/>
                <a:cs typeface="Times New Roman" panose="02020603050405020304" pitchFamily="18" charset="0"/>
              </a:rPr>
              <a:t>дисциплінарній</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практиці</a:t>
            </a:r>
            <a:r>
              <a:rPr lang="ru-RU" sz="2000" b="0" dirty="0">
                <a:latin typeface="Times New Roman" panose="02020603050405020304" pitchFamily="18" charset="0"/>
                <a:cs typeface="Times New Roman" panose="02020603050405020304" pitchFamily="18" charset="0"/>
              </a:rPr>
              <a:t>. Особа </a:t>
            </a:r>
            <a:r>
              <a:rPr lang="ru-RU" sz="2000" b="0" dirty="0" err="1">
                <a:latin typeface="Times New Roman" panose="02020603050405020304" pitchFamily="18" charset="0"/>
                <a:cs typeface="Times New Roman" panose="02020603050405020304" pitchFamily="18" charset="0"/>
              </a:rPr>
              <a:t>звільняється</a:t>
            </a:r>
            <a:r>
              <a:rPr lang="ru-RU" sz="2000" b="0" dirty="0">
                <a:latin typeface="Times New Roman" panose="02020603050405020304" pitchFamily="18" charset="0"/>
                <a:cs typeface="Times New Roman" panose="02020603050405020304" pitchFamily="18" charset="0"/>
              </a:rPr>
              <a:t> не </a:t>
            </a:r>
            <a:r>
              <a:rPr lang="ru-RU" sz="2000" b="0" dirty="0" err="1">
                <a:latin typeface="Times New Roman" panose="02020603050405020304" pitchFamily="18" charset="0"/>
                <a:cs typeface="Times New Roman" panose="02020603050405020304" pitchFamily="18" charset="0"/>
              </a:rPr>
              <a:t>лише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від</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кримінальної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відповідальності</a:t>
            </a:r>
            <a:r>
              <a:rPr lang="ru-RU" sz="2000" b="0" dirty="0">
                <a:latin typeface="Times New Roman" panose="02020603050405020304" pitchFamily="18" charset="0"/>
                <a:cs typeface="Times New Roman" panose="02020603050405020304" pitchFamily="18" charset="0"/>
              </a:rPr>
              <a:t>, а й </a:t>
            </a:r>
            <a:r>
              <a:rPr lang="ru-RU" sz="2000" b="0" dirty="0" err="1">
                <a:latin typeface="Times New Roman" panose="02020603050405020304" pitchFamily="18" charset="0"/>
                <a:cs typeface="Times New Roman" panose="02020603050405020304" pitchFamily="18" charset="0"/>
              </a:rPr>
              <a:t>від</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дисциплінарної</a:t>
            </a:r>
            <a:r>
              <a:rPr lang="ru-RU" sz="2000" b="0" dirty="0">
                <a:latin typeface="Times New Roman" panose="02020603050405020304" pitchFamily="18" charset="0"/>
                <a:cs typeface="Times New Roman" panose="02020603050405020304" pitchFamily="18" charset="0"/>
              </a:rPr>
              <a:t> за </a:t>
            </a:r>
            <a:r>
              <a:rPr lang="ru-RU" sz="2000" b="0" dirty="0" err="1">
                <a:latin typeface="Times New Roman" panose="02020603050405020304" pitchFamily="18" charset="0"/>
                <a:cs typeface="Times New Roman" panose="02020603050405020304" pitchFamily="18" charset="0"/>
              </a:rPr>
              <a:t>вчинений</a:t>
            </a:r>
            <a:r>
              <a:rPr lang="ru-RU" sz="2000" b="0" dirty="0">
                <a:latin typeface="Times New Roman" panose="02020603050405020304" pitchFamily="18" charset="0"/>
                <a:cs typeface="Times New Roman" panose="02020603050405020304" pitchFamily="18" charset="0"/>
              </a:rPr>
              <a:t> нею проступок. </a:t>
            </a:r>
            <a:r>
              <a:rPr lang="ru-RU" sz="2000" b="0" dirty="0" err="1">
                <a:latin typeface="Times New Roman" panose="02020603050405020304" pitchFamily="18" charset="0"/>
                <a:cs typeface="Times New Roman" panose="02020603050405020304" pitchFamily="18" charset="0"/>
              </a:rPr>
              <a:t>Якщо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правопорушення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було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вчинене</a:t>
            </a:r>
            <a:r>
              <a:rPr lang="ru-RU" sz="2000" b="0" dirty="0">
                <a:latin typeface="Times New Roman" panose="02020603050405020304" pitchFamily="18" charset="0"/>
                <a:cs typeface="Times New Roman" panose="02020603050405020304" pitchFamily="18" charset="0"/>
              </a:rPr>
              <a:t> до </a:t>
            </a:r>
            <a:r>
              <a:rPr lang="ru-RU" sz="2000" b="0" dirty="0" err="1">
                <a:latin typeface="Times New Roman" panose="02020603050405020304" pitchFamily="18" charset="0"/>
                <a:cs typeface="Times New Roman" panose="02020603050405020304" pitchFamily="18" charset="0"/>
              </a:rPr>
              <a:t>амністії</a:t>
            </a:r>
            <a:r>
              <a:rPr lang="ru-RU" sz="2000" b="0" dirty="0">
                <a:latin typeface="Times New Roman" panose="02020603050405020304" pitchFamily="18" charset="0"/>
                <a:cs typeface="Times New Roman" panose="02020603050405020304" pitchFamily="18" charset="0"/>
              </a:rPr>
              <a:t>, заходи </a:t>
            </a:r>
            <a:r>
              <a:rPr lang="ru-RU" sz="2000" b="0" dirty="0" err="1">
                <a:latin typeface="Times New Roman" panose="02020603050405020304" pitchFamily="18" charset="0"/>
                <a:cs typeface="Times New Roman" panose="02020603050405020304" pitchFamily="18" charset="0"/>
              </a:rPr>
              <a:t>покарання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після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її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прийняття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застосовувати</a:t>
            </a:r>
            <a:r>
              <a:rPr lang="ru-RU" sz="2000" b="0" dirty="0">
                <a:latin typeface="Times New Roman" panose="02020603050405020304" pitchFamily="18" charset="0"/>
                <a:cs typeface="Times New Roman" panose="02020603050405020304" pitchFamily="18" charset="0"/>
              </a:rPr>
              <a:t> не </a:t>
            </a:r>
            <a:r>
              <a:rPr lang="ru-RU" sz="2000" b="0" dirty="0" err="1">
                <a:latin typeface="Times New Roman" panose="02020603050405020304" pitchFamily="18" charset="0"/>
                <a:cs typeface="Times New Roman" panose="02020603050405020304" pitchFamily="18" charset="0"/>
              </a:rPr>
              <a:t>можна</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Якщо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міра</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покарання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була</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застосована</a:t>
            </a:r>
            <a:r>
              <a:rPr lang="ru-RU" sz="2000" b="0" dirty="0">
                <a:latin typeface="Times New Roman" panose="02020603050405020304" pitchFamily="18" charset="0"/>
                <a:cs typeface="Times New Roman" panose="02020603050405020304" pitchFamily="18" charset="0"/>
              </a:rPr>
              <a:t> до закону про </a:t>
            </a:r>
            <a:r>
              <a:rPr lang="ru-RU" sz="2000" b="0" dirty="0" err="1">
                <a:latin typeface="Times New Roman" panose="02020603050405020304" pitchFamily="18" charset="0"/>
                <a:cs typeface="Times New Roman" panose="02020603050405020304" pitchFamily="18" charset="0"/>
              </a:rPr>
              <a:t>амністію</a:t>
            </a:r>
            <a:r>
              <a:rPr lang="ru-RU" sz="2000" b="0" dirty="0">
                <a:latin typeface="Times New Roman" panose="02020603050405020304" pitchFamily="18" charset="0"/>
                <a:cs typeface="Times New Roman" panose="02020603050405020304" pitchFamily="18" charset="0"/>
              </a:rPr>
              <a:t>, вона не </a:t>
            </a:r>
            <a:r>
              <a:rPr lang="ru-RU" sz="2000" b="0" dirty="0" err="1">
                <a:latin typeface="Times New Roman" panose="02020603050405020304" pitchFamily="18" charset="0"/>
                <a:cs typeface="Times New Roman" panose="02020603050405020304" pitchFamily="18" charset="0"/>
              </a:rPr>
              <a:t>скасовується</a:t>
            </a:r>
            <a:r>
              <a:rPr lang="ru-RU" sz="2000" b="0" dirty="0">
                <a:latin typeface="Times New Roman" panose="02020603050405020304" pitchFamily="18" charset="0"/>
                <a:cs typeface="Times New Roman" panose="02020603050405020304" pitchFamily="18" charset="0"/>
              </a:rPr>
              <a:t> законом. Закон не </a:t>
            </a:r>
            <a:r>
              <a:rPr lang="ru-RU" sz="2000" b="0" dirty="0" err="1">
                <a:latin typeface="Times New Roman" panose="02020603050405020304" pitchFamily="18" charset="0"/>
                <a:cs typeface="Times New Roman" panose="02020603050405020304" pitchFamily="18" charset="0"/>
              </a:rPr>
              <a:t>скасовує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покарання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він</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скасовує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лише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караність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діянь</a:t>
            </a:r>
            <a:r>
              <a:rPr lang="ru-RU" sz="2000" b="0" dirty="0">
                <a:latin typeface="Times New Roman" panose="02020603050405020304" pitchFamily="18" charset="0"/>
                <a:cs typeface="Times New Roman" panose="02020603050405020304" pitchFamily="18" charset="0"/>
              </a:rPr>
              <a:t>, за </a:t>
            </a:r>
            <a:r>
              <a:rPr lang="ru-RU" sz="2000" b="0" dirty="0" err="1">
                <a:latin typeface="Times New Roman" panose="02020603050405020304" pitchFamily="18" charset="0"/>
                <a:cs typeface="Times New Roman" panose="02020603050405020304" pitchFamily="18" charset="0"/>
              </a:rPr>
              <a:t>умови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якщо</a:t>
            </a:r>
            <a:r>
              <a:rPr lang="ru-RU" sz="2000" b="0" dirty="0">
                <a:latin typeface="Times New Roman" panose="02020603050405020304" pitchFamily="18" charset="0"/>
                <a:cs typeface="Times New Roman" panose="02020603050405020304" pitchFamily="18" charset="0"/>
              </a:rPr>
              <a:t> заходи </a:t>
            </a:r>
            <a:r>
              <a:rPr lang="ru-RU" sz="2000" b="0" dirty="0" err="1">
                <a:latin typeface="Times New Roman" panose="02020603050405020304" pitchFamily="18" charset="0"/>
                <a:cs typeface="Times New Roman" panose="02020603050405020304" pitchFamily="18" charset="0"/>
              </a:rPr>
              <a:t>покарання</a:t>
            </a:r>
            <a:r>
              <a:rPr lang="ru-RU" sz="2000" b="0" dirty="0">
                <a:latin typeface="Times New Roman" panose="02020603050405020304" pitchFamily="18" charset="0"/>
                <a:cs typeface="Times New Roman" panose="02020603050405020304" pitchFamily="18" charset="0"/>
              </a:rPr>
              <a:t> за </a:t>
            </a:r>
            <a:r>
              <a:rPr lang="ru-RU" sz="2000" b="0" dirty="0" err="1">
                <a:latin typeface="Times New Roman" panose="02020603050405020304" pitchFamily="18" charset="0"/>
                <a:cs typeface="Times New Roman" panose="02020603050405020304" pitchFamily="18" charset="0"/>
              </a:rPr>
              <a:t>такі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діяння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ще</a:t>
            </a:r>
            <a:r>
              <a:rPr lang="ru-RU" sz="2000" b="0" dirty="0">
                <a:latin typeface="Times New Roman" panose="02020603050405020304" pitchFamily="18" charset="0"/>
                <a:cs typeface="Times New Roman" panose="02020603050405020304" pitchFamily="18" charset="0"/>
              </a:rPr>
              <a:t> не </a:t>
            </a:r>
            <a:r>
              <a:rPr lang="ru-RU" sz="2000" b="0" dirty="0" err="1">
                <a:latin typeface="Times New Roman" panose="02020603050405020304" pitchFamily="18" charset="0"/>
                <a:cs typeface="Times New Roman" panose="02020603050405020304" pitchFamily="18" charset="0"/>
              </a:rPr>
              <a:t>застосовані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їх</a:t>
            </a:r>
            <a:r>
              <a:rPr lang="ru-RU" sz="2000" b="0" dirty="0">
                <a:latin typeface="Times New Roman" panose="02020603050405020304" pitchFamily="18" charset="0"/>
                <a:cs typeface="Times New Roman" panose="02020603050405020304" pitchFamily="18" charset="0"/>
              </a:rPr>
              <a:t> не </a:t>
            </a:r>
            <a:r>
              <a:rPr lang="ru-RU" sz="2000" b="0" dirty="0" err="1">
                <a:latin typeface="Times New Roman" panose="02020603050405020304" pitchFamily="18" charset="0"/>
                <a:cs typeface="Times New Roman" panose="02020603050405020304" pitchFamily="18" charset="0"/>
              </a:rPr>
              <a:t>можна</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більше</a:t>
            </a:r>
            <a:r>
              <a:rPr lang="ru-RU" sz="2000" b="0" dirty="0">
                <a:latin typeface="Times New Roman" panose="02020603050405020304" pitchFamily="18" charset="0"/>
                <a:cs typeface="Times New Roman" panose="02020603050405020304" pitchFamily="18" charset="0"/>
              </a:rPr>
              <a:t> до них </a:t>
            </a:r>
            <a:r>
              <a:rPr lang="ru-RU" sz="2000" b="0" dirty="0" err="1">
                <a:latin typeface="Times New Roman" panose="02020603050405020304" pitchFamily="18" charset="0"/>
                <a:cs typeface="Times New Roman" panose="02020603050405020304" pitchFamily="18" charset="0"/>
              </a:rPr>
              <a:t>застосовувати</a:t>
            </a:r>
            <a:r>
              <a:rPr lang="ru-RU" sz="20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05654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53143" y="174170"/>
            <a:ext cx="11110589" cy="5762171"/>
          </a:xfrm>
        </p:spPr>
        <p:txBody>
          <a:bodyPr/>
          <a:lstStyle/>
          <a:p>
            <a:pPr marL="0" indent="0" algn="just">
              <a:lnSpc>
                <a:spcPct val="100000"/>
              </a:lnSpc>
              <a:spcBef>
                <a:spcPts val="0"/>
              </a:spcBef>
              <a:buNone/>
            </a:pPr>
            <a:r>
              <a:rPr lang="uk-UA" sz="2300" i="1" dirty="0">
                <a:latin typeface="Times New Roman" panose="02020603050405020304" pitchFamily="18" charset="0"/>
                <a:cs typeface="Times New Roman" panose="02020603050405020304" pitchFamily="18" charset="0"/>
              </a:rPr>
              <a:t>Президент і Прем'єр-міністр </a:t>
            </a:r>
            <a:r>
              <a:rPr lang="uk-UA" sz="2300" b="0" dirty="0">
                <a:latin typeface="Times New Roman" panose="02020603050405020304" pitchFamily="18" charset="0"/>
                <a:cs typeface="Times New Roman" panose="02020603050405020304" pitchFamily="18" charset="0"/>
              </a:rPr>
              <a:t>керують адміністративним апаратом держави. Вони видають нормативні акти для забезпечення виконання законів і здійснення власних повноважень у сфері правотворчості; призначають вищих посадовців держави (міністрів, суддів, префектів, послів, директорів міністерств і державних компаній, ректорів і т. п.); координують діяльність міністерств і відомств і у разі потреби вирішують спори між ними.</a:t>
            </a:r>
          </a:p>
          <a:p>
            <a:pPr marL="0" indent="0" algn="just">
              <a:lnSpc>
                <a:spcPct val="100000"/>
              </a:lnSpc>
              <a:spcBef>
                <a:spcPts val="0"/>
              </a:spcBef>
              <a:buNone/>
            </a:pPr>
            <a:endParaRPr lang="uk-UA" sz="9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uk-UA" sz="2300" i="1" dirty="0">
                <a:latin typeface="Times New Roman" panose="02020603050405020304" pitchFamily="18" charset="0"/>
                <a:cs typeface="Times New Roman" panose="02020603050405020304" pitchFamily="18" charset="0"/>
              </a:rPr>
              <a:t>Прем'єр-міністр і міністри утворюють уряд </a:t>
            </a:r>
            <a:r>
              <a:rPr lang="uk-UA" sz="2300" b="0" dirty="0">
                <a:latin typeface="Times New Roman" panose="02020603050405020304" pitchFamily="18" charset="0"/>
                <a:cs typeface="Times New Roman" panose="02020603050405020304" pitchFamily="18" charset="0"/>
              </a:rPr>
              <a:t>- Раду міністрів. Конституція не розмежовує чітко повноваження Президента і Прем'єр-міністра. Через це нерідко виникає плутанина. Кількість і повноваження міністрів не встановлюються ні Конституцією, ні окремими законами, а визначаються Прем'єр-міністром.</a:t>
            </a:r>
          </a:p>
          <a:p>
            <a:pPr marL="0" indent="0" algn="just">
              <a:lnSpc>
                <a:spcPct val="100000"/>
              </a:lnSpc>
              <a:spcBef>
                <a:spcPts val="0"/>
              </a:spcBef>
              <a:buNone/>
            </a:pPr>
            <a:endParaRPr lang="uk-UA" sz="9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uk-UA" sz="2300" i="1" dirty="0">
                <a:latin typeface="Times New Roman" panose="02020603050405020304" pitchFamily="18" charset="0"/>
                <a:cs typeface="Times New Roman" panose="02020603050405020304" pitchFamily="18" charset="0"/>
              </a:rPr>
              <a:t>Міністри</a:t>
            </a:r>
            <a:r>
              <a:rPr lang="uk-UA" sz="2300" b="0" dirty="0">
                <a:latin typeface="Times New Roman" panose="02020603050405020304" pitchFamily="18" charset="0"/>
                <a:cs typeface="Times New Roman" panose="02020603050405020304" pitchFamily="18" charset="0"/>
              </a:rPr>
              <a:t> мають вищу адміністративну владу в підвідомчих їм сферах. їх рішення можуть бути скасовані лише адміністративними судами, а не Президентом чи Прем'єр-міністром. У разі необхідності Прем'єр-міністр може домогтися відставки міністра, діючи через Президента, а новий міністр вже має право скасувати рішення свого попередника.</a:t>
            </a:r>
            <a:endParaRPr lang="uk-UA" sz="23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253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53143" y="174170"/>
            <a:ext cx="11110589" cy="5762171"/>
          </a:xfrm>
        </p:spPr>
        <p:txBody>
          <a:bodyPr/>
          <a:lstStyle/>
          <a:p>
            <a:pPr marL="0" indent="0" algn="just">
              <a:lnSpc>
                <a:spcPct val="100000"/>
              </a:lnSpc>
              <a:spcBef>
                <a:spcPts val="0"/>
              </a:spcBef>
              <a:buNone/>
            </a:pPr>
            <a:r>
              <a:rPr lang="uk-UA" sz="2300" b="0" dirty="0">
                <a:latin typeface="Times New Roman" panose="02020603050405020304" pitchFamily="18" charset="0"/>
                <a:cs typeface="Times New Roman" panose="02020603050405020304" pitchFamily="18" charset="0"/>
              </a:rPr>
              <a:t>Допомогу міністрові в управлінні забезпечує його кабінет, який може включати </a:t>
            </a:r>
            <a:r>
              <a:rPr lang="uk-UA" sz="2300" dirty="0">
                <a:latin typeface="Times New Roman" panose="02020603050405020304" pitchFamily="18" charset="0"/>
                <a:cs typeface="Times New Roman" panose="02020603050405020304" pitchFamily="18" charset="0"/>
              </a:rPr>
              <a:t>не більше 10 чоловік</a:t>
            </a:r>
            <a:r>
              <a:rPr lang="uk-UA" sz="2300" b="0" dirty="0">
                <a:latin typeface="Times New Roman" panose="02020603050405020304" pitchFamily="18" charset="0"/>
                <a:cs typeface="Times New Roman" panose="02020603050405020304" pitchFamily="18" charset="0"/>
              </a:rPr>
              <a:t>. Кожен міністр сам визначає внутрішню структуру свого міністерства. Найбільші підрозділи міністерств очолюються генеральними директорами. У підпорядкуванні генеральних директорів знаходяться директори, їх заступники, керівники відділів, служб, начальники бюро тощо.</a:t>
            </a:r>
          </a:p>
          <a:p>
            <a:pPr marL="0" indent="0" algn="just">
              <a:lnSpc>
                <a:spcPct val="100000"/>
              </a:lnSpc>
              <a:spcBef>
                <a:spcPts val="0"/>
              </a:spcBef>
              <a:buNone/>
            </a:pPr>
            <a:endParaRPr lang="uk-UA" sz="9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uk-UA" sz="2300" b="0" dirty="0">
                <a:latin typeface="Times New Roman" panose="02020603050405020304" pitchFamily="18" charset="0"/>
                <a:cs typeface="Times New Roman" panose="02020603050405020304" pitchFamily="18" charset="0"/>
              </a:rPr>
              <a:t>Центральний апарат міністерства зазвичай не займається повсякденною оперативною діяльністю. Цим зайняті місцеві (периферійні) служби міністерства. Головна функція центрального апарату - надання допомоги міністрові в розробці політики міністерства та здійснення контролю за її впровадженням.</a:t>
            </a:r>
          </a:p>
          <a:p>
            <a:pPr marL="0" indent="0" algn="just">
              <a:lnSpc>
                <a:spcPct val="100000"/>
              </a:lnSpc>
              <a:spcBef>
                <a:spcPts val="0"/>
              </a:spcBef>
              <a:buNone/>
            </a:pPr>
            <a:endParaRPr lang="uk-UA" sz="9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uk-UA" sz="2300" b="0" dirty="0">
                <a:latin typeface="Times New Roman" panose="02020603050405020304" pitchFamily="18" charset="0"/>
                <a:cs typeface="Times New Roman" panose="02020603050405020304" pitchFamily="18" charset="0"/>
              </a:rPr>
              <a:t>Представниками держави в департаментах і регіонах </a:t>
            </a:r>
            <a:r>
              <a:rPr lang="uk-UA" sz="2300" dirty="0">
                <a:latin typeface="Times New Roman" panose="02020603050405020304" pitchFamily="18" charset="0"/>
                <a:cs typeface="Times New Roman" panose="02020603050405020304" pitchFamily="18" charset="0"/>
              </a:rPr>
              <a:t>є префекти</a:t>
            </a:r>
            <a:r>
              <a:rPr lang="uk-UA" sz="2300" b="0" dirty="0">
                <a:latin typeface="Times New Roman" panose="02020603050405020304" pitchFamily="18" charset="0"/>
                <a:cs typeface="Times New Roman" panose="02020603050405020304" pitchFamily="18" charset="0"/>
              </a:rPr>
              <a:t>. Вони інформують уряд про стан справ на місцях, керують поліцією та іншими місцевими службами: з благоустрою території, сільського господарства, санітарними і соціальними (їх чисельність складає близько 10% усього персоналу місцевих державних служб, що підпорядковуються столичним міністерствам). </a:t>
            </a:r>
            <a:r>
              <a:rPr lang="ru-RU" sz="2000" b="0" dirty="0" err="1">
                <a:latin typeface="Times New Roman" panose="02020603050405020304" pitchFamily="18" charset="0"/>
                <a:cs typeface="Times New Roman" panose="02020603050405020304" pitchFamily="18" charset="0"/>
              </a:rPr>
              <a:t>Префекти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мають</a:t>
            </a:r>
            <a:r>
              <a:rPr lang="ru-RU" sz="2000" b="0" dirty="0">
                <a:latin typeface="Times New Roman" panose="02020603050405020304" pitchFamily="18" charset="0"/>
                <a:cs typeface="Times New Roman" panose="02020603050405020304" pitchFamily="18" charset="0"/>
              </a:rPr>
              <a:t> право </a:t>
            </a:r>
            <a:r>
              <a:rPr lang="ru-RU" sz="2000" b="0" dirty="0" err="1">
                <a:latin typeface="Times New Roman" panose="02020603050405020304" pitchFamily="18" charset="0"/>
                <a:cs typeface="Times New Roman" panose="02020603050405020304" pitchFamily="18" charset="0"/>
              </a:rPr>
              <a:t>видавати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нормативні</a:t>
            </a:r>
            <a:r>
              <a:rPr lang="ru-RU" sz="2000" b="0" dirty="0">
                <a:latin typeface="Times New Roman" panose="02020603050405020304" pitchFamily="18" charset="0"/>
                <a:cs typeface="Times New Roman" panose="02020603050405020304" pitchFamily="18" charset="0"/>
              </a:rPr>
              <a:t> та </a:t>
            </a:r>
            <a:r>
              <a:rPr lang="ru-RU" sz="2000" b="0" dirty="0" err="1">
                <a:latin typeface="Times New Roman" panose="02020603050405020304" pitchFamily="18" charset="0"/>
                <a:cs typeface="Times New Roman" panose="02020603050405020304" pitchFamily="18" charset="0"/>
              </a:rPr>
              <a:t>індивідуальні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акти</a:t>
            </a:r>
            <a:r>
              <a:rPr lang="ru-RU" sz="2000" b="0" dirty="0">
                <a:latin typeface="Times New Roman" panose="02020603050405020304" pitchFamily="18" charset="0"/>
                <a:cs typeface="Times New Roman" panose="02020603050405020304" pitchFamily="18" charset="0"/>
              </a:rPr>
              <a:t>. Вони </a:t>
            </a:r>
            <a:r>
              <a:rPr lang="ru-RU" sz="2000" b="0" dirty="0" err="1">
                <a:latin typeface="Times New Roman" panose="02020603050405020304" pitchFamily="18" charset="0"/>
                <a:cs typeface="Times New Roman" panose="02020603050405020304" pitchFamily="18" charset="0"/>
              </a:rPr>
              <a:t>також</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контролюють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діяльність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місцевих</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співтовариств</a:t>
            </a:r>
            <a:r>
              <a:rPr lang="ru-RU" sz="2000" b="0" dirty="0">
                <a:latin typeface="Times New Roman" panose="02020603050405020304" pitchFamily="18" charset="0"/>
                <a:cs typeface="Times New Roman" panose="02020603050405020304" pitchFamily="18" charset="0"/>
              </a:rPr>
              <a:t>.</a:t>
            </a:r>
            <a:endParaRPr lang="uk-UA" sz="20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2495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53143" y="740229"/>
            <a:ext cx="11110589" cy="5196112"/>
          </a:xfrm>
        </p:spPr>
        <p:txBody>
          <a:bodyPr/>
          <a:lstStyle/>
          <a:p>
            <a:pPr marL="0" indent="0" algn="just">
              <a:lnSpc>
                <a:spcPct val="100000"/>
              </a:lnSpc>
              <a:spcBef>
                <a:spcPts val="0"/>
              </a:spcBef>
              <a:buNone/>
            </a:pPr>
            <a:r>
              <a:rPr lang="uk-UA" sz="2400" dirty="0">
                <a:latin typeface="Times New Roman" panose="02020603050405020304" pitchFamily="18" charset="0"/>
                <a:cs typeface="Times New Roman" panose="02020603050405020304" pitchFamily="18" charset="0"/>
              </a:rPr>
              <a:t>Місцеві об'єднання. </a:t>
            </a:r>
            <a:r>
              <a:rPr lang="uk-UA" sz="2400" b="0" dirty="0">
                <a:latin typeface="Times New Roman" panose="02020603050405020304" pitchFamily="18" charset="0"/>
                <a:cs typeface="Times New Roman" panose="02020603050405020304" pitchFamily="18" charset="0"/>
              </a:rPr>
              <a:t>Місцеві об'єднання бувають двох видів: </a:t>
            </a:r>
            <a:r>
              <a:rPr lang="uk-UA" sz="2400" dirty="0">
                <a:latin typeface="Times New Roman" panose="02020603050405020304" pitchFamily="18" charset="0"/>
                <a:cs typeface="Times New Roman" panose="02020603050405020304" pitchFamily="18" charset="0"/>
              </a:rPr>
              <a:t>звичайн</a:t>
            </a:r>
            <a:r>
              <a:rPr lang="uk-UA" sz="2400" b="0" dirty="0">
                <a:latin typeface="Times New Roman" panose="02020603050405020304" pitchFamily="18" charset="0"/>
                <a:cs typeface="Times New Roman" panose="02020603050405020304" pitchFamily="18" charset="0"/>
              </a:rPr>
              <a:t>і (більшість громад, департаментів і регіонів) і </a:t>
            </a:r>
            <a:r>
              <a:rPr lang="uk-UA" sz="2400" dirty="0">
                <a:latin typeface="Times New Roman" panose="02020603050405020304" pitchFamily="18" charset="0"/>
                <a:cs typeface="Times New Roman" panose="02020603050405020304" pitchFamily="18" charset="0"/>
              </a:rPr>
              <a:t>особливі </a:t>
            </a:r>
            <a:r>
              <a:rPr lang="uk-UA" sz="2400" b="0" dirty="0">
                <a:latin typeface="Times New Roman" panose="02020603050405020304" pitchFamily="18" charset="0"/>
                <a:cs typeface="Times New Roman" panose="02020603050405020304" pitchFamily="18" charset="0"/>
              </a:rPr>
              <a:t>(регіони </a:t>
            </a:r>
            <a:r>
              <a:rPr lang="uk-UA" sz="2400" b="0" dirty="0" err="1">
                <a:latin typeface="Times New Roman" panose="02020603050405020304" pitchFamily="18" charset="0"/>
                <a:cs typeface="Times New Roman" panose="02020603050405020304" pitchFamily="18" charset="0"/>
              </a:rPr>
              <a:t>Іль</a:t>
            </a:r>
            <a:r>
              <a:rPr lang="uk-UA" sz="2400" b="0" dirty="0">
                <a:latin typeface="Times New Roman" panose="02020603050405020304" pitchFamily="18" charset="0"/>
                <a:cs typeface="Times New Roman" panose="02020603050405020304" pitchFamily="18" charset="0"/>
              </a:rPr>
              <a:t>-де-Франс і </a:t>
            </a:r>
            <a:r>
              <a:rPr lang="uk-UA" sz="2400" b="0" dirty="0" err="1">
                <a:latin typeface="Times New Roman" panose="02020603050405020304" pitchFamily="18" charset="0"/>
                <a:cs typeface="Times New Roman" panose="02020603050405020304" pitchFamily="18" charset="0"/>
              </a:rPr>
              <a:t>Корсіка</a:t>
            </a:r>
            <a:r>
              <a:rPr lang="uk-UA" sz="2400" b="0" dirty="0">
                <a:latin typeface="Times New Roman" panose="02020603050405020304" pitchFamily="18" charset="0"/>
                <a:cs typeface="Times New Roman" panose="02020603050405020304" pitchFamily="18" charset="0"/>
              </a:rPr>
              <a:t>, Париж, Марсель, Ліон, заморські регіони і території). Відповідно до закону усе це - публічні юридичні особи, їх статус встановлюється законами, а не адміністративними актами (закон, втім, визначає тільки основні принципи статусу, а деталі формулює виконавча влада). Керівні органи об'єднань обираються населенням. Фінансовий контроль здійснюється через регіональні відділення Національної рахункової палати.</a:t>
            </a:r>
          </a:p>
          <a:p>
            <a:pPr marL="0" indent="0" algn="just">
              <a:lnSpc>
                <a:spcPct val="100000"/>
              </a:lnSpc>
              <a:spcBef>
                <a:spcPts val="0"/>
              </a:spcBef>
              <a:buNone/>
            </a:pPr>
            <a:endParaRPr lang="uk-UA" sz="24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uk-UA" sz="2400" dirty="0">
                <a:latin typeface="Times New Roman" panose="02020603050405020304" pitchFamily="18" charset="0"/>
                <a:cs typeface="Times New Roman" panose="02020603050405020304" pitchFamily="18" charset="0"/>
              </a:rPr>
              <a:t>Звичайні місцеві об'єднання </a:t>
            </a:r>
            <a:r>
              <a:rPr lang="uk-UA" sz="2400" b="0" dirty="0">
                <a:latin typeface="Times New Roman" panose="02020603050405020304" pitchFamily="18" charset="0"/>
                <a:cs typeface="Times New Roman" panose="02020603050405020304" pitchFamily="18" charset="0"/>
              </a:rPr>
              <a:t>- громади і департаменти - передбачені ст. 72 Конституції. Така нова їх категорія, як регіони, була </a:t>
            </a:r>
            <a:r>
              <a:rPr lang="uk-UA" sz="2400" dirty="0">
                <a:latin typeface="Times New Roman" panose="02020603050405020304" pitchFamily="18" charset="0"/>
                <a:cs typeface="Times New Roman" panose="02020603050405020304" pitchFamily="18" charset="0"/>
              </a:rPr>
              <a:t>створена Законом 1972 р.</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3206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53143" y="740229"/>
            <a:ext cx="11110589" cy="5196112"/>
          </a:xfrm>
        </p:spPr>
        <p:txBody>
          <a:bodyPr/>
          <a:lstStyle/>
          <a:p>
            <a:pPr marL="0" indent="0" algn="just">
              <a:lnSpc>
                <a:spcPct val="100000"/>
              </a:lnSpc>
              <a:spcBef>
                <a:spcPts val="0"/>
              </a:spcBef>
              <a:buNone/>
            </a:pPr>
            <a:r>
              <a:rPr lang="uk-UA" sz="2800" b="0" dirty="0">
                <a:latin typeface="Times New Roman" panose="02020603050405020304" pitchFamily="18" charset="0"/>
                <a:cs typeface="Times New Roman" panose="02020603050405020304" pitchFamily="18" charset="0"/>
              </a:rPr>
              <a:t>Найбільш численні об'єднання - це </a:t>
            </a:r>
            <a:r>
              <a:rPr lang="uk-UA" sz="2800" dirty="0">
                <a:latin typeface="Times New Roman" panose="02020603050405020304" pitchFamily="18" charset="0"/>
                <a:cs typeface="Times New Roman" panose="02020603050405020304" pitchFamily="18" charset="0"/>
              </a:rPr>
              <a:t>громади</a:t>
            </a:r>
            <a:r>
              <a:rPr lang="uk-UA" sz="2800" b="0" dirty="0">
                <a:latin typeface="Times New Roman" panose="02020603050405020304" pitchFamily="18" charset="0"/>
                <a:cs typeface="Times New Roman" panose="02020603050405020304" pitchFamily="18" charset="0"/>
              </a:rPr>
              <a:t>. їх близько </a:t>
            </a:r>
            <a:r>
              <a:rPr lang="uk-UA" sz="2800" dirty="0">
                <a:latin typeface="Times New Roman" panose="02020603050405020304" pitchFamily="18" charset="0"/>
                <a:cs typeface="Times New Roman" panose="02020603050405020304" pitchFamily="18" charset="0"/>
              </a:rPr>
              <a:t>36,7 тис</a:t>
            </a:r>
            <a:r>
              <a:rPr lang="uk-UA" sz="2800" b="0" dirty="0">
                <a:latin typeface="Times New Roman" panose="02020603050405020304" pitchFamily="18" charset="0"/>
                <a:cs typeface="Times New Roman" panose="02020603050405020304" pitchFamily="18" charset="0"/>
              </a:rPr>
              <a:t>, різних за чисельністю населення: від 100 чоловік у невеликій сільській громаді до 1 млн у міській. Правове положення громад визначається Загальним статутом, затвердженим законом у 1984 р. До компетенції громад належать водопостачання, очисні споруди, ринки, ярмарки, бойні, муніципальні бібліотеки та музеї, похоронні бюро і кладовища, а також частково - навчальні заклади. В окремих випадках вони можуть втручатися в господарську та іншу діяльність приватних осіб.</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3147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53143" y="740229"/>
            <a:ext cx="11110589" cy="5196112"/>
          </a:xfrm>
        </p:spPr>
        <p:txBody>
          <a:bodyPr/>
          <a:lstStyle/>
          <a:p>
            <a:pPr marL="0" indent="0" algn="just">
              <a:lnSpc>
                <a:spcPct val="100000"/>
              </a:lnSpc>
              <a:spcBef>
                <a:spcPts val="0"/>
              </a:spcBef>
              <a:buNone/>
            </a:pPr>
            <a:r>
              <a:rPr lang="ru-RU" sz="2800" dirty="0" err="1">
                <a:latin typeface="Times New Roman" panose="02020603050405020304" pitchFamily="18" charset="0"/>
                <a:cs typeface="Times New Roman" panose="02020603050405020304" pitchFamily="18" charset="0"/>
              </a:rPr>
              <a:t>Департаменти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їх</a:t>
            </a:r>
            <a:r>
              <a:rPr lang="ru-RU" sz="2800" b="0" dirty="0">
                <a:latin typeface="Times New Roman" panose="02020603050405020304" pitchFamily="18" charset="0"/>
                <a:cs typeface="Times New Roman" panose="02020603050405020304" pitchFamily="18" charset="0"/>
              </a:rPr>
              <a:t> 99, </a:t>
            </a:r>
            <a:r>
              <a:rPr lang="ru-RU" sz="2800" b="0" dirty="0" err="1">
                <a:latin typeface="Times New Roman" panose="02020603050405020304" pitchFamily="18" charset="0"/>
                <a:cs typeface="Times New Roman" panose="02020603050405020304" pitchFamily="18" charset="0"/>
              </a:rPr>
              <a:t>включаючи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особливі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були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створені</a:t>
            </a:r>
            <a:r>
              <a:rPr lang="ru-RU" sz="2800" b="0" dirty="0">
                <a:latin typeface="Times New Roman" panose="02020603050405020304" pitchFamily="18" charset="0"/>
                <a:cs typeface="Times New Roman" panose="02020603050405020304" pitchFamily="18" charset="0"/>
              </a:rPr>
              <a:t> в 1791 р. </a:t>
            </a:r>
            <a:r>
              <a:rPr lang="ru-RU" sz="2800" b="0" dirty="0" err="1">
                <a:latin typeface="Times New Roman" panose="02020603050405020304" pitchFamily="18" charset="0"/>
                <a:cs typeface="Times New Roman" panose="02020603050405020304" pitchFamily="18" charset="0"/>
              </a:rPr>
              <a:t>замість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провінцій</a:t>
            </a:r>
            <a:r>
              <a:rPr lang="ru-RU" sz="2800" b="0" dirty="0">
                <a:latin typeface="Times New Roman" panose="02020603050405020304" pitchFamily="18" charset="0"/>
                <a:cs typeface="Times New Roman" panose="02020603050405020304" pitchFamily="18" charset="0"/>
              </a:rPr>
              <a:t>. Вони </a:t>
            </a:r>
            <a:r>
              <a:rPr lang="ru-RU" sz="2800" b="0" dirty="0" err="1">
                <a:latin typeface="Times New Roman" panose="02020603050405020304" pitchFamily="18" charset="0"/>
                <a:cs typeface="Times New Roman" panose="02020603050405020304" pitchFamily="18" charset="0"/>
              </a:rPr>
              <a:t>менш</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самостійні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ніж</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громади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оскільки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жорсткіше</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контролюються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центральними</a:t>
            </a:r>
            <a:r>
              <a:rPr lang="ru-RU" sz="2800" b="0" dirty="0">
                <a:latin typeface="Times New Roman" panose="02020603050405020304" pitchFamily="18" charset="0"/>
                <a:cs typeface="Times New Roman" panose="02020603050405020304" pitchFamily="18" charset="0"/>
              </a:rPr>
              <a:t> органами </a:t>
            </a:r>
            <a:r>
              <a:rPr lang="ru-RU" sz="2800" b="0" dirty="0" err="1">
                <a:latin typeface="Times New Roman" panose="02020603050405020304" pitchFamily="18" charset="0"/>
                <a:cs typeface="Times New Roman" panose="02020603050405020304" pitchFamily="18" charset="0"/>
              </a:rPr>
              <a:t>влади</a:t>
            </a:r>
            <a:r>
              <a:rPr lang="ru-RU" sz="2800" b="0" dirty="0">
                <a:latin typeface="Times New Roman" panose="02020603050405020304" pitchFamily="18" charset="0"/>
                <a:cs typeface="Times New Roman" panose="02020603050405020304" pitchFamily="18" charset="0"/>
              </a:rPr>
              <a:t> за </a:t>
            </a:r>
            <a:r>
              <a:rPr lang="ru-RU" sz="2800" b="0" dirty="0" err="1">
                <a:latin typeface="Times New Roman" panose="02020603050405020304" pitchFamily="18" charset="0"/>
                <a:cs typeface="Times New Roman" panose="02020603050405020304" pitchFamily="18" charset="0"/>
              </a:rPr>
              <a:t>допомогою</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префектів</a:t>
            </a:r>
            <a:r>
              <a:rPr lang="ru-RU" sz="2800" b="0" dirty="0">
                <a:latin typeface="Times New Roman" panose="02020603050405020304" pitchFamily="18" charset="0"/>
                <a:cs typeface="Times New Roman" panose="02020603050405020304" pitchFamily="18" charset="0"/>
              </a:rPr>
              <a:t>. У них </a:t>
            </a:r>
            <a:r>
              <a:rPr lang="ru-RU" sz="2800" b="0" dirty="0" err="1">
                <a:latin typeface="Times New Roman" panose="02020603050405020304" pitchFamily="18" charset="0"/>
                <a:cs typeface="Times New Roman" panose="02020603050405020304" pitchFamily="18" charset="0"/>
              </a:rPr>
              <a:t>зосереджена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основна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маса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місцевих</a:t>
            </a:r>
            <a:r>
              <a:rPr lang="ru-RU" sz="2800" b="0" dirty="0">
                <a:latin typeface="Times New Roman" panose="02020603050405020304" pitchFamily="18" charset="0"/>
                <a:cs typeface="Times New Roman" panose="02020603050405020304" pitchFamily="18" charset="0"/>
              </a:rPr>
              <a:t> служб </a:t>
            </a:r>
            <a:r>
              <a:rPr lang="ru-RU" sz="2800" b="0" dirty="0" err="1">
                <a:latin typeface="Times New Roman" panose="02020603050405020304" pitchFamily="18" charset="0"/>
                <a:cs typeface="Times New Roman" panose="02020603050405020304" pitchFamily="18" charset="0"/>
              </a:rPr>
              <a:t>міністерств</a:t>
            </a:r>
            <a:r>
              <a:rPr lang="ru-RU" sz="2800" b="0" dirty="0">
                <a:latin typeface="Times New Roman" panose="02020603050405020304" pitchFamily="18" charset="0"/>
                <a:cs typeface="Times New Roman" panose="02020603050405020304" pitchFamily="18" charset="0"/>
              </a:rPr>
              <a:t>. У той </a:t>
            </a:r>
            <a:r>
              <a:rPr lang="ru-RU" sz="2800" b="0" dirty="0" err="1">
                <a:latin typeface="Times New Roman" panose="02020603050405020304" pitchFamily="18" charset="0"/>
                <a:cs typeface="Times New Roman" panose="02020603050405020304" pitchFamily="18" charset="0"/>
              </a:rPr>
              <a:t>самий</a:t>
            </a:r>
            <a:r>
              <a:rPr lang="ru-RU" sz="2800" b="0" dirty="0">
                <a:latin typeface="Times New Roman" panose="02020603050405020304" pitchFamily="18" charset="0"/>
                <a:cs typeface="Times New Roman" panose="02020603050405020304" pitchFamily="18" charset="0"/>
              </a:rPr>
              <a:t> час </a:t>
            </a:r>
            <a:r>
              <a:rPr lang="ru-RU" sz="2800" b="0" dirty="0" err="1">
                <a:latin typeface="Times New Roman" panose="02020603050405020304" pitchFamily="18" charset="0"/>
                <a:cs typeface="Times New Roman" panose="02020603050405020304" pitchFamily="18" charset="0"/>
              </a:rPr>
              <a:t>реформи</a:t>
            </a:r>
            <a:r>
              <a:rPr lang="ru-RU" sz="2800" b="0" dirty="0">
                <a:latin typeface="Times New Roman" panose="02020603050405020304" pitchFamily="18" charset="0"/>
                <a:cs typeface="Times New Roman" panose="02020603050405020304" pitchFamily="18" charset="0"/>
              </a:rPr>
              <a:t> 1982-1983 </a:t>
            </a:r>
            <a:r>
              <a:rPr lang="ru-RU" sz="2800" b="0" dirty="0" err="1">
                <a:latin typeface="Times New Roman" panose="02020603050405020304" pitchFamily="18" charset="0"/>
                <a:cs typeface="Times New Roman" panose="02020603050405020304" pitchFamily="18" charset="0"/>
              </a:rPr>
              <a:t>рр</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істотно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зміцнили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самостійність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департаментів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їм</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відійшла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частина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повноважень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які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здійснювалися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центральними</a:t>
            </a:r>
            <a:r>
              <a:rPr lang="ru-RU" sz="2800" b="0" dirty="0">
                <a:latin typeface="Times New Roman" panose="02020603050405020304" pitchFamily="18" charset="0"/>
                <a:cs typeface="Times New Roman" panose="02020603050405020304" pitchFamily="18" charset="0"/>
              </a:rPr>
              <a:t> органами </a:t>
            </a:r>
            <a:r>
              <a:rPr lang="ru-RU" sz="2800" b="0" dirty="0" err="1">
                <a:latin typeface="Times New Roman" panose="02020603050405020304" pitchFamily="18" charset="0"/>
                <a:cs typeface="Times New Roman" panose="02020603050405020304" pitchFamily="18" charset="0"/>
              </a:rPr>
              <a:t>влади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Виконавчим</a:t>
            </a:r>
            <a:r>
              <a:rPr lang="ru-RU" sz="2800" b="0" dirty="0">
                <a:latin typeface="Times New Roman" panose="02020603050405020304" pitchFamily="18" charset="0"/>
                <a:cs typeface="Times New Roman" panose="02020603050405020304" pitchFamily="18" charset="0"/>
              </a:rPr>
              <a:t> органом департаменту є префект, </a:t>
            </a:r>
            <a:r>
              <a:rPr lang="ru-RU" sz="2800" b="0" dirty="0" err="1">
                <a:latin typeface="Times New Roman" panose="02020603050405020304" pitchFamily="18" charset="0"/>
                <a:cs typeface="Times New Roman" panose="02020603050405020304" pitchFamily="18" charset="0"/>
              </a:rPr>
              <a:t>який</a:t>
            </a:r>
            <a:r>
              <a:rPr lang="ru-RU" sz="2800" b="0" dirty="0">
                <a:latin typeface="Times New Roman" panose="02020603050405020304" pitchFamily="18" charset="0"/>
                <a:cs typeface="Times New Roman" panose="02020603050405020304" pitchFamily="18" charset="0"/>
              </a:rPr>
              <a:t> не </a:t>
            </a:r>
            <a:r>
              <a:rPr lang="ru-RU" sz="2800" b="0" dirty="0" err="1">
                <a:latin typeface="Times New Roman" panose="02020603050405020304" pitchFamily="18" charset="0"/>
                <a:cs typeface="Times New Roman" panose="02020603050405020304" pitchFamily="18" charset="0"/>
              </a:rPr>
              <a:t>призначається</a:t>
            </a:r>
            <a:r>
              <a:rPr lang="ru-RU" sz="2800" b="0" dirty="0">
                <a:latin typeface="Times New Roman" panose="02020603050405020304" pitchFamily="18" charset="0"/>
                <a:cs typeface="Times New Roman" panose="02020603050405020304" pitchFamily="18" charset="0"/>
              </a:rPr>
              <a:t> урядом, а </a:t>
            </a:r>
            <a:r>
              <a:rPr lang="ru-RU" sz="2800" b="0" dirty="0" err="1">
                <a:latin typeface="Times New Roman" panose="02020603050405020304" pitchFamily="18" charset="0"/>
                <a:cs typeface="Times New Roman" panose="02020603050405020304" pitchFamily="18" charset="0"/>
              </a:rPr>
              <a:t>обирається</a:t>
            </a:r>
            <a:r>
              <a:rPr lang="ru-RU" sz="2800" b="0" dirty="0">
                <a:latin typeface="Times New Roman" panose="02020603050405020304" pitchFamily="18" charset="0"/>
                <a:cs typeface="Times New Roman" panose="02020603050405020304" pitchFamily="18" charset="0"/>
              </a:rPr>
              <a:t> генеральною радою департаменту та </a:t>
            </a:r>
            <a:r>
              <a:rPr lang="ru-RU" sz="2800" b="0" dirty="0" err="1">
                <a:latin typeface="Times New Roman" panose="02020603050405020304" pitchFamily="18" charset="0"/>
                <a:cs typeface="Times New Roman" panose="02020603050405020304" pitchFamily="18" charset="0"/>
              </a:rPr>
              <a:t>стає</a:t>
            </a:r>
            <a:r>
              <a:rPr lang="ru-RU" sz="2800" b="0" dirty="0">
                <a:latin typeface="Times New Roman" panose="02020603050405020304" pitchFamily="18" charset="0"/>
                <a:cs typeface="Times New Roman" panose="02020603050405020304" pitchFamily="18" charset="0"/>
              </a:rPr>
              <a:t> головою </a:t>
            </a:r>
            <a:r>
              <a:rPr lang="ru-RU" sz="2800" b="0" dirty="0" err="1">
                <a:latin typeface="Times New Roman" panose="02020603050405020304" pitchFamily="18" charset="0"/>
                <a:cs typeface="Times New Roman" panose="02020603050405020304" pitchFamily="18" charset="0"/>
              </a:rPr>
              <a:t>цієї</a:t>
            </a:r>
            <a:r>
              <a:rPr lang="ru-RU" sz="2800" b="0" dirty="0">
                <a:latin typeface="Times New Roman" panose="02020603050405020304" pitchFamily="18" charset="0"/>
                <a:cs typeface="Times New Roman" panose="02020603050405020304" pitchFamily="18" charset="0"/>
              </a:rPr>
              <a:t> ради.</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7372555"/>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TotalTime>
  <Words>4670</Words>
  <Application>Microsoft Office PowerPoint</Application>
  <PresentationFormat>Широкий екран</PresentationFormat>
  <Paragraphs>114</Paragraphs>
  <Slides>41</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41</vt:i4>
      </vt:variant>
    </vt:vector>
  </HeadingPairs>
  <TitlesOfParts>
    <vt:vector size="46" baseType="lpstr">
      <vt:lpstr>Arial</vt:lpstr>
      <vt:lpstr>Montserrat</vt:lpstr>
      <vt:lpstr>Montserrat ExtraBold</vt:lpstr>
      <vt:lpstr>Times New Roman</vt:lpstr>
      <vt:lpstr>Тема Office</vt:lpstr>
      <vt:lpstr>Публічне управління у  Франції</vt:lpstr>
      <vt:lpstr>Презентація PowerPoint</vt:lpstr>
      <vt:lpstr>Публічна адміністрація Франції  Поняття публічної адміністрації (administration publique) грає провідну роль в адміністративному праві переважної більшості зарубіжних країн. Органи і установи публічної адміністрації визнаються обов'язковими суб'єктами адміністративно-правових відносин. Поняття публічної адміністрації є одним із найскладніших у сучасному адміністративному праві, оскільки воно узагальнює управлінські поняття на високому рівні абстракції.</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Адміністративні послуги у Франції  Статичну категорію юридичних осіб публічного права "пожвавлює" зміст їх діяльності - service public (публічні служби, надання публічних послуг). Власне, французьке адміністративне право довгий час визначалося через поняття публічних служб. Ще у XIX ст. головне поняття публічної влади поступилося своїм місцем публічній службі, або точніше - воно з'явилося в постанові Blanco Трибуналу з конфліктів 1873 р. Концепція публічних служб базується на виникненні держави з суспільного договору. Така держава легалізувалася через свою діяльність - діяльність з надання публічних послуг.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Адміністративні судочинство у Франції   Початок адміністративної юстиції був покладений Наполеоном в 1799 р. (Уложення Державної ради). Наступного року були створені ради префектур. До 1872 р. рішення рад були для адміністрації необов'язковими, але за рідкісним винятком нею виконувалися. Законом 1872 р. радам були передані судові повноваження - право виносити судові постанови. У своїх рішеннях нові суди сформулювали безліч норм адміністративного права, які згодом були закріплені в законах та інших правових актах. Спеціалізація суддів у питаннях управління допомагає їм глибше проникати в суть даних справ, приймати кваліфіковані рішення. Започаткована у Франції ротація службовців адміністрації і суддів сприяє зміцненню взаєморозуміння і довіри між ними. Адміністрація більше довіряє адміністративному суду, ніж загальному, оскільки бачить, що перший краще розбирається в роботі установи.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Відповідальність представників публічної адміністрації Франції     Французьке право знає два режими юридичної відповідальності: цивільно-правову, а це суперечки (спори) між приватними особами, і адміністративно-правову, яка характеризується взаємовідносинами між державними службами та окремими громадянами. В адміністративному праві Франції відповідальність юридичних осіб, що потрапляють під режим публічного права, поєднується з індивідуальною відповідальністю службовців. Крім того, існує декілька видів відповідальності службовців.</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Кусік Наталія Борисівна</cp:lastModifiedBy>
  <cp:revision>39</cp:revision>
  <dcterms:created xsi:type="dcterms:W3CDTF">2023-01-12T09:20:21Z</dcterms:created>
  <dcterms:modified xsi:type="dcterms:W3CDTF">2024-10-10T13:38:46Z</dcterms:modified>
</cp:coreProperties>
</file>