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5"/>
  </p:notesMasterIdLst>
  <p:sldIdLst>
    <p:sldId id="256" r:id="rId2"/>
    <p:sldId id="278" r:id="rId3"/>
    <p:sldId id="286" r:id="rId4"/>
    <p:sldId id="287" r:id="rId5"/>
    <p:sldId id="288" r:id="rId6"/>
    <p:sldId id="292" r:id="rId7"/>
    <p:sldId id="289" r:id="rId8"/>
    <p:sldId id="290" r:id="rId9"/>
    <p:sldId id="294" r:id="rId10"/>
    <p:sldId id="295" r:id="rId11"/>
    <p:sldId id="296" r:id="rId12"/>
    <p:sldId id="297" r:id="rId13"/>
    <p:sldId id="298" r:id="rId14"/>
    <p:sldId id="299" r:id="rId15"/>
    <p:sldId id="300" r:id="rId16"/>
    <p:sldId id="302" r:id="rId17"/>
    <p:sldId id="303" r:id="rId18"/>
    <p:sldId id="301" r:id="rId19"/>
    <p:sldId id="304" r:id="rId20"/>
    <p:sldId id="291" r:id="rId21"/>
    <p:sldId id="293"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279"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299"/>
    <a:srgbClr val="6B7D72"/>
    <a:srgbClr val="F1C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5" autoAdjust="0"/>
    <p:restoredTop sz="94524" autoAdjust="0"/>
  </p:normalViewPr>
  <p:slideViewPr>
    <p:cSldViewPr snapToGrid="0">
      <p:cViewPr varScale="1">
        <p:scale>
          <a:sx n="81" d="100"/>
          <a:sy n="81" d="100"/>
        </p:scale>
        <p:origin x="86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AC530-59AE-49BB-A0B3-0A8A3E0C2F8A}"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uk-UA"/>
        </a:p>
      </dgm:t>
    </dgm:pt>
    <dgm:pt modelId="{A041DE60-78BD-43EC-A87C-BA50EE0DA709}">
      <dgm:prSet phldrT="[Текст]"/>
      <dgm:spPr/>
      <dgm:t>
        <a:bodyPr/>
        <a:lstStyle/>
        <a:p>
          <a:r>
            <a:rPr lang="uk-UA" b="1" dirty="0">
              <a:solidFill>
                <a:schemeClr val="bg1"/>
              </a:solidFill>
            </a:rPr>
            <a:t>1.Економічні чинники змін</a:t>
          </a:r>
        </a:p>
        <a:p>
          <a:r>
            <a:rPr lang="uk-UA" b="0" dirty="0"/>
            <a:t> </a:t>
          </a:r>
          <a:r>
            <a:rPr lang="uk-UA" dirty="0"/>
            <a:t>- Скорочення значимості сировини у собівартості продукції </a:t>
          </a:r>
        </a:p>
        <a:p>
          <a:r>
            <a:rPr lang="uk-UA" dirty="0"/>
            <a:t>- Вплив глобальних стратегічних альянсів транснаціональних корпорацій на свою інвестиційну і купівельну поведінку </a:t>
          </a:r>
        </a:p>
        <a:p>
          <a:r>
            <a:rPr lang="uk-UA" dirty="0"/>
            <a:t>- Надмірна пропозиція продукції , що виробляється у ключових глобальних секторах </a:t>
          </a:r>
        </a:p>
        <a:p>
          <a:r>
            <a:rPr lang="uk-UA" dirty="0"/>
            <a:t>- Синхронізація економік різних країн </a:t>
          </a:r>
        </a:p>
        <a:p>
          <a:r>
            <a:rPr lang="uk-UA" dirty="0"/>
            <a:t>- Збільшення мобільності капіталу, що полегшує доступ до джерел фінансування практично для всіх, незалежно від місцеперебування </a:t>
          </a:r>
        </a:p>
        <a:p>
          <a:r>
            <a:rPr lang="uk-UA" dirty="0"/>
            <a:t>- Скорочення частки працівників, зайнятих у сировинній і виробничій сферах за рахунок збільшення частки працівників, зайнятих у сфері обслуговування.</a:t>
          </a:r>
        </a:p>
      </dgm:t>
    </dgm:pt>
    <dgm:pt modelId="{472AE352-0805-4D94-AACB-5B776B3EC7BC}" type="parTrans" cxnId="{82FB32A8-5731-4EB3-B904-6BCE22ECE17A}">
      <dgm:prSet/>
      <dgm:spPr/>
      <dgm:t>
        <a:bodyPr/>
        <a:lstStyle/>
        <a:p>
          <a:endParaRPr lang="uk-UA"/>
        </a:p>
      </dgm:t>
    </dgm:pt>
    <dgm:pt modelId="{ABF6F0B2-5AD1-48BA-8586-393885DE1443}" type="sibTrans" cxnId="{82FB32A8-5731-4EB3-B904-6BCE22ECE17A}">
      <dgm:prSet/>
      <dgm:spPr/>
      <dgm:t>
        <a:bodyPr/>
        <a:lstStyle/>
        <a:p>
          <a:endParaRPr lang="uk-UA"/>
        </a:p>
      </dgm:t>
    </dgm:pt>
    <dgm:pt modelId="{6421B3E1-9ECD-4B3B-B410-CF3D5F2B2DE1}">
      <dgm:prSet/>
      <dgm:spPr/>
      <dgm:t>
        <a:bodyPr/>
        <a:lstStyle/>
        <a:p>
          <a:r>
            <a:rPr lang="uk-UA" b="1" dirty="0">
              <a:solidFill>
                <a:schemeClr val="bg1"/>
              </a:solidFill>
            </a:rPr>
            <a:t>2.Технологічні чинники змін</a:t>
          </a:r>
          <a:r>
            <a:rPr lang="uk-UA" dirty="0">
              <a:solidFill>
                <a:schemeClr val="bg1"/>
              </a:solidFill>
            </a:rPr>
            <a:t> </a:t>
          </a:r>
        </a:p>
        <a:p>
          <a:r>
            <a:rPr lang="uk-UA" dirty="0"/>
            <a:t>- Технологічні вдосконалення та зростання ефективності виробничих процесів </a:t>
          </a:r>
        </a:p>
        <a:p>
          <a:r>
            <a:rPr lang="uk-UA" dirty="0"/>
            <a:t>- Відсутність національних кордонів у системах зв’язку через мережу інтернет (наприклад, у системах електронної торгівлі та електронного державного управління) </a:t>
          </a:r>
        </a:p>
        <a:p>
          <a:r>
            <a:rPr lang="uk-UA" dirty="0"/>
            <a:t>- Удосконалення в логістиці, наслідком яких є скорочення потреб у вантажних перевезеннях </a:t>
          </a:r>
        </a:p>
        <a:p>
          <a:r>
            <a:rPr lang="uk-UA" dirty="0"/>
            <a:t>- Зростання важливості інформаційних послуг та інформаційних технологій в усіх секторах економіки </a:t>
          </a:r>
        </a:p>
        <a:p>
          <a:r>
            <a:rPr lang="uk-UA" dirty="0"/>
            <a:t>- Технологічні вдосконалення вимагають встановлення вищих вимог до кваліфікації працівників.</a:t>
          </a:r>
        </a:p>
      </dgm:t>
    </dgm:pt>
    <dgm:pt modelId="{23F75AE6-15BE-4DFA-86A9-D7166232DE52}" type="parTrans" cxnId="{8A3155F1-E694-4620-8D4B-C89AC4A0FF72}">
      <dgm:prSet/>
      <dgm:spPr/>
      <dgm:t>
        <a:bodyPr/>
        <a:lstStyle/>
        <a:p>
          <a:endParaRPr lang="uk-UA"/>
        </a:p>
      </dgm:t>
    </dgm:pt>
    <dgm:pt modelId="{7648239F-03F6-4F11-979A-494448EC7E41}" type="sibTrans" cxnId="{8A3155F1-E694-4620-8D4B-C89AC4A0FF72}">
      <dgm:prSet/>
      <dgm:spPr/>
      <dgm:t>
        <a:bodyPr/>
        <a:lstStyle/>
        <a:p>
          <a:endParaRPr lang="uk-UA"/>
        </a:p>
      </dgm:t>
    </dgm:pt>
    <dgm:pt modelId="{284ED7CF-D5A1-4C76-B025-F7D35E7840F0}">
      <dgm:prSet/>
      <dgm:spPr/>
      <dgm:t>
        <a:bodyPr/>
        <a:lstStyle/>
        <a:p>
          <a:r>
            <a:rPr lang="uk-UA" b="1" dirty="0">
              <a:solidFill>
                <a:schemeClr val="bg1"/>
              </a:solidFill>
            </a:rPr>
            <a:t>3.Регуляторні та політичні чинники змін </a:t>
          </a:r>
        </a:p>
        <a:p>
          <a:r>
            <a:rPr lang="uk-UA" dirty="0"/>
            <a:t>- Усунення політичних бар’єрів торгівлі </a:t>
          </a:r>
        </a:p>
        <a:p>
          <a:r>
            <a:rPr lang="uk-UA" dirty="0"/>
            <a:t>- Регіональне групування та регіональна інтеграція у сфері торгівлі </a:t>
          </a:r>
        </a:p>
        <a:p>
          <a:r>
            <a:rPr lang="uk-UA" dirty="0"/>
            <a:t>- Зростання масштабів демократизації , що посилює тиск і збільшує очікування з боку окремих громадян та груп </a:t>
          </a:r>
        </a:p>
        <a:p>
          <a:r>
            <a:rPr lang="uk-UA" dirty="0"/>
            <a:t>- Впровадження глобальних стандартів праці та охорони довкілля </a:t>
          </a:r>
        </a:p>
        <a:p>
          <a:r>
            <a:rPr lang="uk-UA" dirty="0"/>
            <a:t>- Поширення приватизації цілих галузей </a:t>
          </a:r>
        </a:p>
        <a:p>
          <a:r>
            <a:rPr lang="uk-UA" dirty="0"/>
            <a:t>- Децентралізація урядових послуг.</a:t>
          </a:r>
        </a:p>
      </dgm:t>
    </dgm:pt>
    <dgm:pt modelId="{8ACA2BAC-46D0-45E2-B4F8-CA1E5C308DFE}" type="parTrans" cxnId="{CAD8B2AD-5085-4C6E-9ADE-17537BFC9F2D}">
      <dgm:prSet/>
      <dgm:spPr/>
      <dgm:t>
        <a:bodyPr/>
        <a:lstStyle/>
        <a:p>
          <a:endParaRPr lang="uk-UA"/>
        </a:p>
      </dgm:t>
    </dgm:pt>
    <dgm:pt modelId="{480E532F-6366-4696-819D-DE774EFBC51B}" type="sibTrans" cxnId="{CAD8B2AD-5085-4C6E-9ADE-17537BFC9F2D}">
      <dgm:prSet/>
      <dgm:spPr/>
      <dgm:t>
        <a:bodyPr/>
        <a:lstStyle/>
        <a:p>
          <a:endParaRPr lang="uk-UA"/>
        </a:p>
      </dgm:t>
    </dgm:pt>
    <dgm:pt modelId="{98E11BCC-7998-4494-8F94-C8EEF16AA581}" type="pres">
      <dgm:prSet presAssocID="{42DAC530-59AE-49BB-A0B3-0A8A3E0C2F8A}" presName="Name0" presStyleCnt="0">
        <dgm:presLayoutVars>
          <dgm:dir/>
          <dgm:resizeHandles val="exact"/>
        </dgm:presLayoutVars>
      </dgm:prSet>
      <dgm:spPr/>
    </dgm:pt>
    <dgm:pt modelId="{AF47823D-F5A1-49AC-AD8B-97B7298CA212}" type="pres">
      <dgm:prSet presAssocID="{A041DE60-78BD-43EC-A87C-BA50EE0DA709}" presName="node" presStyleLbl="node1" presStyleIdx="0" presStyleCnt="3">
        <dgm:presLayoutVars>
          <dgm:bulletEnabled val="1"/>
        </dgm:presLayoutVars>
      </dgm:prSet>
      <dgm:spPr/>
    </dgm:pt>
    <dgm:pt modelId="{0F5890D4-7660-457B-8659-88903DBCCC6F}" type="pres">
      <dgm:prSet presAssocID="{ABF6F0B2-5AD1-48BA-8586-393885DE1443}" presName="sibTrans" presStyleCnt="0"/>
      <dgm:spPr/>
    </dgm:pt>
    <dgm:pt modelId="{8032D972-526E-4BED-ADA0-942984FD3C65}" type="pres">
      <dgm:prSet presAssocID="{6421B3E1-9ECD-4B3B-B410-CF3D5F2B2DE1}" presName="node" presStyleLbl="node1" presStyleIdx="1" presStyleCnt="3">
        <dgm:presLayoutVars>
          <dgm:bulletEnabled val="1"/>
        </dgm:presLayoutVars>
      </dgm:prSet>
      <dgm:spPr/>
    </dgm:pt>
    <dgm:pt modelId="{4E2808E0-1A3F-41D1-81D5-52068F332C04}" type="pres">
      <dgm:prSet presAssocID="{7648239F-03F6-4F11-979A-494448EC7E41}" presName="sibTrans" presStyleCnt="0"/>
      <dgm:spPr/>
    </dgm:pt>
    <dgm:pt modelId="{7BE24181-272A-488B-ADEA-A320E9116355}" type="pres">
      <dgm:prSet presAssocID="{284ED7CF-D5A1-4C76-B025-F7D35E7840F0}" presName="node" presStyleLbl="node1" presStyleIdx="2" presStyleCnt="3">
        <dgm:presLayoutVars>
          <dgm:bulletEnabled val="1"/>
        </dgm:presLayoutVars>
      </dgm:prSet>
      <dgm:spPr/>
    </dgm:pt>
  </dgm:ptLst>
  <dgm:cxnLst>
    <dgm:cxn modelId="{19404B3D-9564-45C3-BC09-25C0F352E4B7}" type="presOf" srcId="{42DAC530-59AE-49BB-A0B3-0A8A3E0C2F8A}" destId="{98E11BCC-7998-4494-8F94-C8EEF16AA581}" srcOrd="0" destOrd="0" presId="urn:microsoft.com/office/officeart/2005/8/layout/hList6"/>
    <dgm:cxn modelId="{016C3847-6AFC-4FF6-AA01-F7F15046C194}" type="presOf" srcId="{284ED7CF-D5A1-4C76-B025-F7D35E7840F0}" destId="{7BE24181-272A-488B-ADEA-A320E9116355}" srcOrd="0" destOrd="0" presId="urn:microsoft.com/office/officeart/2005/8/layout/hList6"/>
    <dgm:cxn modelId="{0D2BF678-7588-44F3-B981-550B439163B6}" type="presOf" srcId="{A041DE60-78BD-43EC-A87C-BA50EE0DA709}" destId="{AF47823D-F5A1-49AC-AD8B-97B7298CA212}" srcOrd="0" destOrd="0" presId="urn:microsoft.com/office/officeart/2005/8/layout/hList6"/>
    <dgm:cxn modelId="{82FB32A8-5731-4EB3-B904-6BCE22ECE17A}" srcId="{42DAC530-59AE-49BB-A0B3-0A8A3E0C2F8A}" destId="{A041DE60-78BD-43EC-A87C-BA50EE0DA709}" srcOrd="0" destOrd="0" parTransId="{472AE352-0805-4D94-AACB-5B776B3EC7BC}" sibTransId="{ABF6F0B2-5AD1-48BA-8586-393885DE1443}"/>
    <dgm:cxn modelId="{BD4469AB-FF0D-4251-BBB0-A654C79AB840}" type="presOf" srcId="{6421B3E1-9ECD-4B3B-B410-CF3D5F2B2DE1}" destId="{8032D972-526E-4BED-ADA0-942984FD3C65}" srcOrd="0" destOrd="0" presId="urn:microsoft.com/office/officeart/2005/8/layout/hList6"/>
    <dgm:cxn modelId="{CAD8B2AD-5085-4C6E-9ADE-17537BFC9F2D}" srcId="{42DAC530-59AE-49BB-A0B3-0A8A3E0C2F8A}" destId="{284ED7CF-D5A1-4C76-B025-F7D35E7840F0}" srcOrd="2" destOrd="0" parTransId="{8ACA2BAC-46D0-45E2-B4F8-CA1E5C308DFE}" sibTransId="{480E532F-6366-4696-819D-DE774EFBC51B}"/>
    <dgm:cxn modelId="{8A3155F1-E694-4620-8D4B-C89AC4A0FF72}" srcId="{42DAC530-59AE-49BB-A0B3-0A8A3E0C2F8A}" destId="{6421B3E1-9ECD-4B3B-B410-CF3D5F2B2DE1}" srcOrd="1" destOrd="0" parTransId="{23F75AE6-15BE-4DFA-86A9-D7166232DE52}" sibTransId="{7648239F-03F6-4F11-979A-494448EC7E41}"/>
    <dgm:cxn modelId="{61940C71-504E-4B82-8569-6F2410AFA2ED}" type="presParOf" srcId="{98E11BCC-7998-4494-8F94-C8EEF16AA581}" destId="{AF47823D-F5A1-49AC-AD8B-97B7298CA212}" srcOrd="0" destOrd="0" presId="urn:microsoft.com/office/officeart/2005/8/layout/hList6"/>
    <dgm:cxn modelId="{836848A4-A58B-4239-83B6-24A5B97A2369}" type="presParOf" srcId="{98E11BCC-7998-4494-8F94-C8EEF16AA581}" destId="{0F5890D4-7660-457B-8659-88903DBCCC6F}" srcOrd="1" destOrd="0" presId="urn:microsoft.com/office/officeart/2005/8/layout/hList6"/>
    <dgm:cxn modelId="{3769E536-1087-4F78-939D-3D906E2E3642}" type="presParOf" srcId="{98E11BCC-7998-4494-8F94-C8EEF16AA581}" destId="{8032D972-526E-4BED-ADA0-942984FD3C65}" srcOrd="2" destOrd="0" presId="urn:microsoft.com/office/officeart/2005/8/layout/hList6"/>
    <dgm:cxn modelId="{6DC338F9-80D0-49F3-9460-0F150B4CEEB4}" type="presParOf" srcId="{98E11BCC-7998-4494-8F94-C8EEF16AA581}" destId="{4E2808E0-1A3F-41D1-81D5-52068F332C04}" srcOrd="3" destOrd="0" presId="urn:microsoft.com/office/officeart/2005/8/layout/hList6"/>
    <dgm:cxn modelId="{B4B0D445-E9A5-45A2-A53C-2D38A94E34B4}" type="presParOf" srcId="{98E11BCC-7998-4494-8F94-C8EEF16AA581}" destId="{7BE24181-272A-488B-ADEA-A320E9116355}"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6AB674-FB64-4BF2-9623-39E46C809F3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5BE158F1-30B9-4861-A15C-03B86D5F613B}">
      <dgm:prSet/>
      <dgm:spPr/>
      <dgm:t>
        <a:bodyPr/>
        <a:lstStyle/>
        <a:p>
          <a:r>
            <a:rPr lang="uk-UA" dirty="0"/>
            <a:t>1. ІНСТИТУЦІЙНІ СТРУКТУРИ ТА ПОВНОВАЖЕННЯ: У тому числі: системи управління та врядування, форма та підтримка місцевого економічного розвитку, правила та законодавство у сфері розвитку.</a:t>
          </a:r>
        </a:p>
      </dgm:t>
    </dgm:pt>
    <dgm:pt modelId="{B5DD37BE-1F94-454B-8682-BB563A49BE47}" type="parTrans" cxnId="{C399A232-447F-43A4-9936-79E5468CA109}">
      <dgm:prSet/>
      <dgm:spPr/>
      <dgm:t>
        <a:bodyPr/>
        <a:lstStyle/>
        <a:p>
          <a:endParaRPr lang="uk-UA"/>
        </a:p>
      </dgm:t>
    </dgm:pt>
    <dgm:pt modelId="{B1E57626-3B63-4B29-A57C-97641C977311}" type="sibTrans" cxnId="{C399A232-447F-43A4-9936-79E5468CA109}">
      <dgm:prSet/>
      <dgm:spPr/>
      <dgm:t>
        <a:bodyPr/>
        <a:lstStyle/>
        <a:p>
          <a:endParaRPr lang="uk-UA"/>
        </a:p>
      </dgm:t>
    </dgm:pt>
    <dgm:pt modelId="{17537883-5690-44E1-AFC6-CEC5AD67FF8A}">
      <dgm:prSet/>
      <dgm:spPr/>
      <dgm:t>
        <a:bodyPr/>
        <a:lstStyle/>
        <a:p>
          <a:r>
            <a:rPr lang="uk-UA"/>
            <a:t>2. ЕКОНОМІЧНА СИТУАЦІЯ ТА МОЖЛИВОСТІ: У тому числі: конкурентоспроможність і конкурентні переваги підприємництво характер, напрям і спосіб розвитку підприємств доходи та зайнятість ринки праці та капіталу близькість ринку / доступ до ринку.</a:t>
          </a:r>
        </a:p>
      </dgm:t>
    </dgm:pt>
    <dgm:pt modelId="{1714C294-C3D2-4D4D-BAD6-51E6226136AA}" type="parTrans" cxnId="{50433394-B32C-49A6-989D-8108D0F74FF7}">
      <dgm:prSet/>
      <dgm:spPr/>
      <dgm:t>
        <a:bodyPr/>
        <a:lstStyle/>
        <a:p>
          <a:endParaRPr lang="uk-UA"/>
        </a:p>
      </dgm:t>
    </dgm:pt>
    <dgm:pt modelId="{4ABD4E31-8343-4B90-A0C0-DFF185810DA1}" type="sibTrans" cxnId="{50433394-B32C-49A6-989D-8108D0F74FF7}">
      <dgm:prSet/>
      <dgm:spPr/>
      <dgm:t>
        <a:bodyPr/>
        <a:lstStyle/>
        <a:p>
          <a:endParaRPr lang="uk-UA"/>
        </a:p>
      </dgm:t>
    </dgm:pt>
    <dgm:pt modelId="{26F1E372-FDE8-40C0-90F5-84B6EB36B8EF}">
      <dgm:prSet/>
      <dgm:spPr/>
      <dgm:t>
        <a:bodyPr/>
        <a:lstStyle/>
        <a:p>
          <a:r>
            <a:rPr lang="uk-UA"/>
            <a:t>3. СОЦІАЛЬНИЙ РОЗВИТОК І СОЦІАЛЬНИЙ КАПІТАЛ: У тому числі: ґендерна рівність громадянське суспільство культура, освіта, охорона здоров’я, житло та безпека.</a:t>
          </a:r>
        </a:p>
      </dgm:t>
    </dgm:pt>
    <dgm:pt modelId="{E87AC80E-106E-4BB6-AAED-033B1D04A00D}" type="parTrans" cxnId="{6545E9FA-FC0F-4082-AC84-FD09FF0ED512}">
      <dgm:prSet/>
      <dgm:spPr/>
      <dgm:t>
        <a:bodyPr/>
        <a:lstStyle/>
        <a:p>
          <a:endParaRPr lang="uk-UA"/>
        </a:p>
      </dgm:t>
    </dgm:pt>
    <dgm:pt modelId="{FE3C8A2D-3A88-4987-8FF4-096C44CEFD8C}" type="sibTrans" cxnId="{6545E9FA-FC0F-4082-AC84-FD09FF0ED512}">
      <dgm:prSet/>
      <dgm:spPr/>
      <dgm:t>
        <a:bodyPr/>
        <a:lstStyle/>
        <a:p>
          <a:endParaRPr lang="uk-UA"/>
        </a:p>
      </dgm:t>
    </dgm:pt>
    <dgm:pt modelId="{2C80CF4D-E602-43A4-A31B-861E0E478352}">
      <dgm:prSet/>
      <dgm:spPr/>
      <dgm:t>
        <a:bodyPr/>
        <a:lstStyle/>
        <a:p>
          <a:r>
            <a:rPr lang="uk-UA"/>
            <a:t>4. СТАН І СТАЛІСТЬ ДОВКІЛЛЯ: У тому числі: земельні, повітряні, водні ресурси - стан, обсяг тощо природоохоронне законодавство та практика «зелені» альтернативи та можливості. </a:t>
          </a:r>
        </a:p>
      </dgm:t>
    </dgm:pt>
    <dgm:pt modelId="{85CA1C32-CCCD-44D8-BE60-B90E44C408D5}" type="parTrans" cxnId="{9AC35BF5-ADF3-4C8C-A175-7101EF784140}">
      <dgm:prSet/>
      <dgm:spPr/>
      <dgm:t>
        <a:bodyPr/>
        <a:lstStyle/>
        <a:p>
          <a:endParaRPr lang="uk-UA"/>
        </a:p>
      </dgm:t>
    </dgm:pt>
    <dgm:pt modelId="{872BD5EE-0D2B-41D4-9548-D777953B0838}" type="sibTrans" cxnId="{9AC35BF5-ADF3-4C8C-A175-7101EF784140}">
      <dgm:prSet/>
      <dgm:spPr/>
      <dgm:t>
        <a:bodyPr/>
        <a:lstStyle/>
        <a:p>
          <a:endParaRPr lang="uk-UA"/>
        </a:p>
      </dgm:t>
    </dgm:pt>
    <dgm:pt modelId="{EFA0348F-76FC-4D1C-B0E5-FB616F6C73BA}" type="pres">
      <dgm:prSet presAssocID="{B56AB674-FB64-4BF2-9623-39E46C809F38}" presName="linear" presStyleCnt="0">
        <dgm:presLayoutVars>
          <dgm:animLvl val="lvl"/>
          <dgm:resizeHandles val="exact"/>
        </dgm:presLayoutVars>
      </dgm:prSet>
      <dgm:spPr/>
    </dgm:pt>
    <dgm:pt modelId="{43ECA89F-796D-4DED-8D44-B6F925BF03AE}" type="pres">
      <dgm:prSet presAssocID="{5BE158F1-30B9-4861-A15C-03B86D5F613B}" presName="parentText" presStyleLbl="node1" presStyleIdx="0" presStyleCnt="4">
        <dgm:presLayoutVars>
          <dgm:chMax val="0"/>
          <dgm:bulletEnabled val="1"/>
        </dgm:presLayoutVars>
      </dgm:prSet>
      <dgm:spPr/>
    </dgm:pt>
    <dgm:pt modelId="{B093DE30-1091-4D7D-8BE8-1DF8CB60BF7D}" type="pres">
      <dgm:prSet presAssocID="{B1E57626-3B63-4B29-A57C-97641C977311}" presName="spacer" presStyleCnt="0"/>
      <dgm:spPr/>
    </dgm:pt>
    <dgm:pt modelId="{F08B0387-0577-4281-BC61-F542D7FC2BD6}" type="pres">
      <dgm:prSet presAssocID="{17537883-5690-44E1-AFC6-CEC5AD67FF8A}" presName="parentText" presStyleLbl="node1" presStyleIdx="1" presStyleCnt="4">
        <dgm:presLayoutVars>
          <dgm:chMax val="0"/>
          <dgm:bulletEnabled val="1"/>
        </dgm:presLayoutVars>
      </dgm:prSet>
      <dgm:spPr/>
    </dgm:pt>
    <dgm:pt modelId="{A82F2803-7725-4D98-9727-CA3D0B4C84CF}" type="pres">
      <dgm:prSet presAssocID="{4ABD4E31-8343-4B90-A0C0-DFF185810DA1}" presName="spacer" presStyleCnt="0"/>
      <dgm:spPr/>
    </dgm:pt>
    <dgm:pt modelId="{A909B9FD-32B5-4270-81AB-92AD9A382106}" type="pres">
      <dgm:prSet presAssocID="{26F1E372-FDE8-40C0-90F5-84B6EB36B8EF}" presName="parentText" presStyleLbl="node1" presStyleIdx="2" presStyleCnt="4">
        <dgm:presLayoutVars>
          <dgm:chMax val="0"/>
          <dgm:bulletEnabled val="1"/>
        </dgm:presLayoutVars>
      </dgm:prSet>
      <dgm:spPr/>
    </dgm:pt>
    <dgm:pt modelId="{C37E0C43-D9EC-43D7-B891-A9579E4739B6}" type="pres">
      <dgm:prSet presAssocID="{FE3C8A2D-3A88-4987-8FF4-096C44CEFD8C}" presName="spacer" presStyleCnt="0"/>
      <dgm:spPr/>
    </dgm:pt>
    <dgm:pt modelId="{5CA9E4C0-AA78-4444-B6C2-BA91D41A6FDB}" type="pres">
      <dgm:prSet presAssocID="{2C80CF4D-E602-43A4-A31B-861E0E478352}" presName="parentText" presStyleLbl="node1" presStyleIdx="3" presStyleCnt="4">
        <dgm:presLayoutVars>
          <dgm:chMax val="0"/>
          <dgm:bulletEnabled val="1"/>
        </dgm:presLayoutVars>
      </dgm:prSet>
      <dgm:spPr/>
    </dgm:pt>
  </dgm:ptLst>
  <dgm:cxnLst>
    <dgm:cxn modelId="{2F583103-3119-4D73-9E2A-0678BFF2BD90}" type="presOf" srcId="{17537883-5690-44E1-AFC6-CEC5AD67FF8A}" destId="{F08B0387-0577-4281-BC61-F542D7FC2BD6}" srcOrd="0" destOrd="0" presId="urn:microsoft.com/office/officeart/2005/8/layout/vList2"/>
    <dgm:cxn modelId="{0E21C924-32A7-4256-AD4C-AB4899DDC4DD}" type="presOf" srcId="{5BE158F1-30B9-4861-A15C-03B86D5F613B}" destId="{43ECA89F-796D-4DED-8D44-B6F925BF03AE}" srcOrd="0" destOrd="0" presId="urn:microsoft.com/office/officeart/2005/8/layout/vList2"/>
    <dgm:cxn modelId="{C399A232-447F-43A4-9936-79E5468CA109}" srcId="{B56AB674-FB64-4BF2-9623-39E46C809F38}" destId="{5BE158F1-30B9-4861-A15C-03B86D5F613B}" srcOrd="0" destOrd="0" parTransId="{B5DD37BE-1F94-454B-8682-BB563A49BE47}" sibTransId="{B1E57626-3B63-4B29-A57C-97641C977311}"/>
    <dgm:cxn modelId="{50433394-B32C-49A6-989D-8108D0F74FF7}" srcId="{B56AB674-FB64-4BF2-9623-39E46C809F38}" destId="{17537883-5690-44E1-AFC6-CEC5AD67FF8A}" srcOrd="1" destOrd="0" parTransId="{1714C294-C3D2-4D4D-BAD6-51E6226136AA}" sibTransId="{4ABD4E31-8343-4B90-A0C0-DFF185810DA1}"/>
    <dgm:cxn modelId="{09D964AE-2E7E-4264-86AA-72B7AE1D6E46}" type="presOf" srcId="{B56AB674-FB64-4BF2-9623-39E46C809F38}" destId="{EFA0348F-76FC-4D1C-B0E5-FB616F6C73BA}" srcOrd="0" destOrd="0" presId="urn:microsoft.com/office/officeart/2005/8/layout/vList2"/>
    <dgm:cxn modelId="{253060D9-121B-4187-A9AC-A3FF352544A8}" type="presOf" srcId="{26F1E372-FDE8-40C0-90F5-84B6EB36B8EF}" destId="{A909B9FD-32B5-4270-81AB-92AD9A382106}" srcOrd="0" destOrd="0" presId="urn:microsoft.com/office/officeart/2005/8/layout/vList2"/>
    <dgm:cxn modelId="{05CA49DC-2656-40CB-9853-82FB1BDF0466}" type="presOf" srcId="{2C80CF4D-E602-43A4-A31B-861E0E478352}" destId="{5CA9E4C0-AA78-4444-B6C2-BA91D41A6FDB}" srcOrd="0" destOrd="0" presId="urn:microsoft.com/office/officeart/2005/8/layout/vList2"/>
    <dgm:cxn modelId="{9AC35BF5-ADF3-4C8C-A175-7101EF784140}" srcId="{B56AB674-FB64-4BF2-9623-39E46C809F38}" destId="{2C80CF4D-E602-43A4-A31B-861E0E478352}" srcOrd="3" destOrd="0" parTransId="{85CA1C32-CCCD-44D8-BE60-B90E44C408D5}" sibTransId="{872BD5EE-0D2B-41D4-9548-D777953B0838}"/>
    <dgm:cxn modelId="{6545E9FA-FC0F-4082-AC84-FD09FF0ED512}" srcId="{B56AB674-FB64-4BF2-9623-39E46C809F38}" destId="{26F1E372-FDE8-40C0-90F5-84B6EB36B8EF}" srcOrd="2" destOrd="0" parTransId="{E87AC80E-106E-4BB6-AAED-033B1D04A00D}" sibTransId="{FE3C8A2D-3A88-4987-8FF4-096C44CEFD8C}"/>
    <dgm:cxn modelId="{F801D9E0-A390-4E17-9785-E2ABF843F5A3}" type="presParOf" srcId="{EFA0348F-76FC-4D1C-B0E5-FB616F6C73BA}" destId="{43ECA89F-796D-4DED-8D44-B6F925BF03AE}" srcOrd="0" destOrd="0" presId="urn:microsoft.com/office/officeart/2005/8/layout/vList2"/>
    <dgm:cxn modelId="{04A2C16F-5BCB-4B11-A1FC-890BEB9DECD7}" type="presParOf" srcId="{EFA0348F-76FC-4D1C-B0E5-FB616F6C73BA}" destId="{B093DE30-1091-4D7D-8BE8-1DF8CB60BF7D}" srcOrd="1" destOrd="0" presId="urn:microsoft.com/office/officeart/2005/8/layout/vList2"/>
    <dgm:cxn modelId="{6079DF92-9796-41A7-9F03-C69DB2C134D8}" type="presParOf" srcId="{EFA0348F-76FC-4D1C-B0E5-FB616F6C73BA}" destId="{F08B0387-0577-4281-BC61-F542D7FC2BD6}" srcOrd="2" destOrd="0" presId="urn:microsoft.com/office/officeart/2005/8/layout/vList2"/>
    <dgm:cxn modelId="{39CAE884-C92B-47C3-970E-9EDE54B467A0}" type="presParOf" srcId="{EFA0348F-76FC-4D1C-B0E5-FB616F6C73BA}" destId="{A82F2803-7725-4D98-9727-CA3D0B4C84CF}" srcOrd="3" destOrd="0" presId="urn:microsoft.com/office/officeart/2005/8/layout/vList2"/>
    <dgm:cxn modelId="{453BD998-E6DF-4682-AE7D-3A07EB8C2F25}" type="presParOf" srcId="{EFA0348F-76FC-4D1C-B0E5-FB616F6C73BA}" destId="{A909B9FD-32B5-4270-81AB-92AD9A382106}" srcOrd="4" destOrd="0" presId="urn:microsoft.com/office/officeart/2005/8/layout/vList2"/>
    <dgm:cxn modelId="{0ECC30AF-1B11-4968-905A-9DA60A09CD6B}" type="presParOf" srcId="{EFA0348F-76FC-4D1C-B0E5-FB616F6C73BA}" destId="{C37E0C43-D9EC-43D7-B891-A9579E4739B6}" srcOrd="5" destOrd="0" presId="urn:microsoft.com/office/officeart/2005/8/layout/vList2"/>
    <dgm:cxn modelId="{1B35C4DE-27F3-4C25-805D-5465EE863FD5}" type="presParOf" srcId="{EFA0348F-76FC-4D1C-B0E5-FB616F6C73BA}" destId="{5CA9E4C0-AA78-4444-B6C2-BA91D41A6FD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585802-44F0-496A-BE68-D211CC06C320}"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uk-UA"/>
        </a:p>
      </dgm:t>
    </dgm:pt>
    <dgm:pt modelId="{8B4F132D-8FA5-4B23-800D-0388479FFAC7}">
      <dgm:prSet phldrT="[Текст]"/>
      <dgm:spPr/>
      <dgm:t>
        <a:bodyPr/>
        <a:lstStyle/>
        <a:p>
          <a:r>
            <a:rPr lang="uk-UA" b="1" dirty="0"/>
            <a:t>За типом бізнесової діяльності: </a:t>
          </a:r>
          <a:endParaRPr lang="uk-UA" dirty="0"/>
        </a:p>
      </dgm:t>
    </dgm:pt>
    <dgm:pt modelId="{0421C326-429D-4A3E-A3DA-95F3168E5E50}" type="parTrans" cxnId="{CEBE4FB2-A8D9-4CE6-8604-38D8AF50DDF9}">
      <dgm:prSet/>
      <dgm:spPr/>
      <dgm:t>
        <a:bodyPr/>
        <a:lstStyle/>
        <a:p>
          <a:endParaRPr lang="uk-UA"/>
        </a:p>
      </dgm:t>
    </dgm:pt>
    <dgm:pt modelId="{57319E86-2729-4E7A-AF59-D9610ECB6A55}" type="sibTrans" cxnId="{CEBE4FB2-A8D9-4CE6-8604-38D8AF50DDF9}">
      <dgm:prSet/>
      <dgm:spPr/>
      <dgm:t>
        <a:bodyPr/>
        <a:lstStyle/>
        <a:p>
          <a:endParaRPr lang="uk-UA"/>
        </a:p>
      </dgm:t>
    </dgm:pt>
    <dgm:pt modelId="{CB2AEEC6-6F80-4CF5-9D61-79AFEB4AF798}">
      <dgm:prSet phldrT="[Текст]"/>
      <dgm:spPr/>
      <dgm:t>
        <a:bodyPr/>
        <a:lstStyle/>
        <a:p>
          <a:r>
            <a:rPr lang="uk-UA" b="1" dirty="0"/>
            <a:t>Підтримка діючого бізнесу </a:t>
          </a:r>
          <a:r>
            <a:rPr lang="uk-UA" dirty="0"/>
            <a:t>— інструменти, що допомагають покращувати якість робочих місць і підвищувати </a:t>
          </a:r>
          <a:r>
            <a:rPr lang="uk-UA" dirty="0" err="1"/>
            <a:t>інноваційність</a:t>
          </a:r>
          <a:r>
            <a:rPr lang="uk-UA" dirty="0"/>
            <a:t> бізнесу. </a:t>
          </a:r>
        </a:p>
      </dgm:t>
    </dgm:pt>
    <dgm:pt modelId="{0A431F6B-69CB-4EC9-9080-B1CDC9DFBEA6}" type="parTrans" cxnId="{03F8329F-06C8-46F0-953D-606C07FC8081}">
      <dgm:prSet/>
      <dgm:spPr/>
      <dgm:t>
        <a:bodyPr/>
        <a:lstStyle/>
        <a:p>
          <a:endParaRPr lang="uk-UA"/>
        </a:p>
      </dgm:t>
    </dgm:pt>
    <dgm:pt modelId="{620CA05F-4861-4370-BCAA-313FD0DCAD2D}" type="sibTrans" cxnId="{03F8329F-06C8-46F0-953D-606C07FC8081}">
      <dgm:prSet/>
      <dgm:spPr/>
      <dgm:t>
        <a:bodyPr/>
        <a:lstStyle/>
        <a:p>
          <a:endParaRPr lang="uk-UA"/>
        </a:p>
      </dgm:t>
    </dgm:pt>
    <dgm:pt modelId="{122CEF92-E33B-4480-B42C-2FE2657AEF07}">
      <dgm:prSet phldrT="[Текст]"/>
      <dgm:spPr/>
      <dgm:t>
        <a:bodyPr/>
        <a:lstStyle/>
        <a:p>
          <a:r>
            <a:rPr lang="uk-UA" b="1" dirty="0"/>
            <a:t>За чинниками ведення бізнесу:</a:t>
          </a:r>
          <a:endParaRPr lang="uk-UA" dirty="0"/>
        </a:p>
      </dgm:t>
    </dgm:pt>
    <dgm:pt modelId="{217BD4C1-C1A0-46F1-8EBC-04F9B8FB7467}" type="parTrans" cxnId="{E88C5B25-E904-40D7-9D82-86AA8252D3A5}">
      <dgm:prSet/>
      <dgm:spPr/>
      <dgm:t>
        <a:bodyPr/>
        <a:lstStyle/>
        <a:p>
          <a:endParaRPr lang="uk-UA"/>
        </a:p>
      </dgm:t>
    </dgm:pt>
    <dgm:pt modelId="{0E31628B-85EE-4317-86BC-D7724C4FBC6D}" type="sibTrans" cxnId="{E88C5B25-E904-40D7-9D82-86AA8252D3A5}">
      <dgm:prSet/>
      <dgm:spPr/>
      <dgm:t>
        <a:bodyPr/>
        <a:lstStyle/>
        <a:p>
          <a:endParaRPr lang="uk-UA"/>
        </a:p>
      </dgm:t>
    </dgm:pt>
    <dgm:pt modelId="{57282D98-A0D6-44D2-B7A3-FAD338C7C5DE}">
      <dgm:prSet phldrT="[Текст]"/>
      <dgm:spPr/>
      <dgm:t>
        <a:bodyPr/>
        <a:lstStyle/>
        <a:p>
          <a:r>
            <a:rPr lang="uk-UA" b="1" dirty="0"/>
            <a:t>Розвиток людського капіталу </a:t>
          </a:r>
          <a:r>
            <a:rPr lang="uk-UA" dirty="0"/>
            <a:t>— інструменти, націлені на підвищення рівня компетентності працівників, розвиток їхніх навичок і зменшення міграції робочої сили.</a:t>
          </a:r>
        </a:p>
      </dgm:t>
    </dgm:pt>
    <dgm:pt modelId="{0EB703E6-03FA-4191-A380-F031DEEE5B71}" type="parTrans" cxnId="{9C4673E6-72CE-4406-8845-B037C09C9A81}">
      <dgm:prSet/>
      <dgm:spPr/>
      <dgm:t>
        <a:bodyPr/>
        <a:lstStyle/>
        <a:p>
          <a:endParaRPr lang="uk-UA"/>
        </a:p>
      </dgm:t>
    </dgm:pt>
    <dgm:pt modelId="{604E2A74-69CA-4B97-BF95-FF309AD0AC01}" type="sibTrans" cxnId="{9C4673E6-72CE-4406-8845-B037C09C9A81}">
      <dgm:prSet/>
      <dgm:spPr/>
      <dgm:t>
        <a:bodyPr/>
        <a:lstStyle/>
        <a:p>
          <a:endParaRPr lang="uk-UA"/>
        </a:p>
      </dgm:t>
    </dgm:pt>
    <dgm:pt modelId="{1A27906A-B425-474D-8736-52208619DD6A}">
      <dgm:prSet/>
      <dgm:spPr/>
      <dgm:t>
        <a:bodyPr/>
        <a:lstStyle/>
        <a:p>
          <a:r>
            <a:rPr lang="uk-UA" b="1" dirty="0"/>
            <a:t>Сприяння розвитку підприємництва </a:t>
          </a:r>
          <a:r>
            <a:rPr lang="uk-UA" dirty="0"/>
            <a:t>— інструменти, що створюють сприятливі умови для започаткування нового бізнесу, збільшення кількості підприємців і компаній. </a:t>
          </a:r>
        </a:p>
      </dgm:t>
    </dgm:pt>
    <dgm:pt modelId="{B85C959B-47DF-4F20-8A6F-0335C1FB3AA6}" type="parTrans" cxnId="{C88A8340-B9FE-430C-B848-89CD1945C147}">
      <dgm:prSet/>
      <dgm:spPr/>
      <dgm:t>
        <a:bodyPr/>
        <a:lstStyle/>
        <a:p>
          <a:endParaRPr lang="uk-UA"/>
        </a:p>
      </dgm:t>
    </dgm:pt>
    <dgm:pt modelId="{35E473A6-8830-4F91-85E1-2C40021272FF}" type="sibTrans" cxnId="{C88A8340-B9FE-430C-B848-89CD1945C147}">
      <dgm:prSet/>
      <dgm:spPr/>
      <dgm:t>
        <a:bodyPr/>
        <a:lstStyle/>
        <a:p>
          <a:endParaRPr lang="uk-UA"/>
        </a:p>
      </dgm:t>
    </dgm:pt>
    <dgm:pt modelId="{4F4D320D-9497-4EFE-BCFC-5BEE92C3B572}">
      <dgm:prSet/>
      <dgm:spPr/>
      <dgm:t>
        <a:bodyPr/>
        <a:lstStyle/>
        <a:p>
          <a:r>
            <a:rPr lang="uk-UA" b="1" dirty="0"/>
            <a:t>Залучення нового бізнесу та інвестицій </a:t>
          </a:r>
          <a:r>
            <a:rPr lang="uk-UA" dirty="0"/>
            <a:t>— інструменти, що створюють сприятливі економічні та інфраструктурні умови для залучення нового бізнесу на територію та інвестицій для компаній.</a:t>
          </a:r>
        </a:p>
      </dgm:t>
    </dgm:pt>
    <dgm:pt modelId="{134AA758-1DB9-48C3-B7AB-45129F78C965}" type="parTrans" cxnId="{D55F9FF4-BBDC-4A8A-917E-0A07AC9EFB4F}">
      <dgm:prSet/>
      <dgm:spPr/>
      <dgm:t>
        <a:bodyPr/>
        <a:lstStyle/>
        <a:p>
          <a:endParaRPr lang="uk-UA"/>
        </a:p>
      </dgm:t>
    </dgm:pt>
    <dgm:pt modelId="{C655A801-18B4-4387-8E3D-ECEE7D5B2CD1}" type="sibTrans" cxnId="{D55F9FF4-BBDC-4A8A-917E-0A07AC9EFB4F}">
      <dgm:prSet/>
      <dgm:spPr/>
      <dgm:t>
        <a:bodyPr/>
        <a:lstStyle/>
        <a:p>
          <a:endParaRPr lang="uk-UA"/>
        </a:p>
      </dgm:t>
    </dgm:pt>
    <dgm:pt modelId="{344ADCC0-DE92-4CF1-BEE1-CAE8ACF8F775}">
      <dgm:prSet/>
      <dgm:spPr/>
      <dgm:t>
        <a:bodyPr/>
        <a:lstStyle/>
        <a:p>
          <a:r>
            <a:rPr lang="uk-UA" b="1" dirty="0"/>
            <a:t>Привабливість території </a:t>
          </a:r>
          <a:r>
            <a:rPr lang="uk-UA" dirty="0"/>
            <a:t>— інструменти для підвищення якості інфраструктури та громадських просторів, а також збереження довкілля.</a:t>
          </a:r>
        </a:p>
      </dgm:t>
    </dgm:pt>
    <dgm:pt modelId="{6C26FEFF-0529-4C9C-B18C-D05D3BFE697A}" type="parTrans" cxnId="{4090E876-8089-4675-A6A4-6A571988E5D7}">
      <dgm:prSet/>
      <dgm:spPr/>
      <dgm:t>
        <a:bodyPr/>
        <a:lstStyle/>
        <a:p>
          <a:endParaRPr lang="uk-UA"/>
        </a:p>
      </dgm:t>
    </dgm:pt>
    <dgm:pt modelId="{BF7CA092-1162-405F-848E-FF38FDABEAC0}" type="sibTrans" cxnId="{4090E876-8089-4675-A6A4-6A571988E5D7}">
      <dgm:prSet/>
      <dgm:spPr/>
      <dgm:t>
        <a:bodyPr/>
        <a:lstStyle/>
        <a:p>
          <a:endParaRPr lang="uk-UA"/>
        </a:p>
      </dgm:t>
    </dgm:pt>
    <dgm:pt modelId="{06F58FC5-4CD7-4252-B951-E854D1C52DF0}">
      <dgm:prSet/>
      <dgm:spPr/>
      <dgm:t>
        <a:bodyPr/>
        <a:lstStyle/>
        <a:p>
          <a:r>
            <a:rPr lang="uk-UA" b="1" dirty="0"/>
            <a:t>Доступ до фінансування </a:t>
          </a:r>
          <a:r>
            <a:rPr lang="uk-UA" dirty="0"/>
            <a:t>— інструменти, що полегшують доступ діючого бізнесу до фінансових ресурсів, наявних на ринку.</a:t>
          </a:r>
        </a:p>
      </dgm:t>
    </dgm:pt>
    <dgm:pt modelId="{D181D4F9-79E1-4AEB-AB64-3469746B61E9}" type="parTrans" cxnId="{67A5D750-4482-478C-AF19-48852988DA4D}">
      <dgm:prSet/>
      <dgm:spPr/>
      <dgm:t>
        <a:bodyPr/>
        <a:lstStyle/>
        <a:p>
          <a:endParaRPr lang="uk-UA"/>
        </a:p>
      </dgm:t>
    </dgm:pt>
    <dgm:pt modelId="{F4079290-7CFC-465F-B787-6560564BF3A3}" type="sibTrans" cxnId="{67A5D750-4482-478C-AF19-48852988DA4D}">
      <dgm:prSet/>
      <dgm:spPr/>
      <dgm:t>
        <a:bodyPr/>
        <a:lstStyle/>
        <a:p>
          <a:endParaRPr lang="uk-UA"/>
        </a:p>
      </dgm:t>
    </dgm:pt>
    <dgm:pt modelId="{1748F362-5F4D-4FFE-96C7-74977902F815}" type="pres">
      <dgm:prSet presAssocID="{1F585802-44F0-496A-BE68-D211CC06C320}" presName="Name0" presStyleCnt="0">
        <dgm:presLayoutVars>
          <dgm:dir/>
          <dgm:animLvl val="lvl"/>
          <dgm:resizeHandles val="exact"/>
        </dgm:presLayoutVars>
      </dgm:prSet>
      <dgm:spPr/>
    </dgm:pt>
    <dgm:pt modelId="{C9E16E01-88E9-4CD7-B315-9A3AF4E420E7}" type="pres">
      <dgm:prSet presAssocID="{122CEF92-E33B-4480-B42C-2FE2657AEF07}" presName="boxAndChildren" presStyleCnt="0"/>
      <dgm:spPr/>
    </dgm:pt>
    <dgm:pt modelId="{5FCA5361-48C1-4017-8992-840089ECC195}" type="pres">
      <dgm:prSet presAssocID="{122CEF92-E33B-4480-B42C-2FE2657AEF07}" presName="parentTextBox" presStyleLbl="node1" presStyleIdx="0" presStyleCnt="2"/>
      <dgm:spPr/>
    </dgm:pt>
    <dgm:pt modelId="{63EB2E3A-B9D0-4DD9-B626-7A40D3A69CB7}" type="pres">
      <dgm:prSet presAssocID="{122CEF92-E33B-4480-B42C-2FE2657AEF07}" presName="entireBox" presStyleLbl="node1" presStyleIdx="0" presStyleCnt="2"/>
      <dgm:spPr/>
    </dgm:pt>
    <dgm:pt modelId="{FDF4DD59-540E-441F-AE2C-61E5AD6643B8}" type="pres">
      <dgm:prSet presAssocID="{122CEF92-E33B-4480-B42C-2FE2657AEF07}" presName="descendantBox" presStyleCnt="0"/>
      <dgm:spPr/>
    </dgm:pt>
    <dgm:pt modelId="{D30754B5-07FA-45EE-B88F-3E8AC798617A}" type="pres">
      <dgm:prSet presAssocID="{57282D98-A0D6-44D2-B7A3-FAD338C7C5DE}" presName="childTextBox" presStyleLbl="fgAccFollowNode1" presStyleIdx="0" presStyleCnt="6">
        <dgm:presLayoutVars>
          <dgm:bulletEnabled val="1"/>
        </dgm:presLayoutVars>
      </dgm:prSet>
      <dgm:spPr/>
    </dgm:pt>
    <dgm:pt modelId="{CB8B172B-ACCB-4446-B77F-D2C6E675B4C3}" type="pres">
      <dgm:prSet presAssocID="{344ADCC0-DE92-4CF1-BEE1-CAE8ACF8F775}" presName="childTextBox" presStyleLbl="fgAccFollowNode1" presStyleIdx="1" presStyleCnt="6">
        <dgm:presLayoutVars>
          <dgm:bulletEnabled val="1"/>
        </dgm:presLayoutVars>
      </dgm:prSet>
      <dgm:spPr/>
    </dgm:pt>
    <dgm:pt modelId="{A0A93B4C-F8B9-49C8-86BD-00C704A1B111}" type="pres">
      <dgm:prSet presAssocID="{06F58FC5-4CD7-4252-B951-E854D1C52DF0}" presName="childTextBox" presStyleLbl="fgAccFollowNode1" presStyleIdx="2" presStyleCnt="6">
        <dgm:presLayoutVars>
          <dgm:bulletEnabled val="1"/>
        </dgm:presLayoutVars>
      </dgm:prSet>
      <dgm:spPr/>
    </dgm:pt>
    <dgm:pt modelId="{491A9E87-4C3D-4E5F-9AFC-9712D4BF4CE6}" type="pres">
      <dgm:prSet presAssocID="{57319E86-2729-4E7A-AF59-D9610ECB6A55}" presName="sp" presStyleCnt="0"/>
      <dgm:spPr/>
    </dgm:pt>
    <dgm:pt modelId="{625C9C0E-9688-43EF-B7B2-051A3CD0ABF9}" type="pres">
      <dgm:prSet presAssocID="{8B4F132D-8FA5-4B23-800D-0388479FFAC7}" presName="arrowAndChildren" presStyleCnt="0"/>
      <dgm:spPr/>
    </dgm:pt>
    <dgm:pt modelId="{C2ABE4D1-C6D4-4FA4-B317-69D662DA3F54}" type="pres">
      <dgm:prSet presAssocID="{8B4F132D-8FA5-4B23-800D-0388479FFAC7}" presName="parentTextArrow" presStyleLbl="node1" presStyleIdx="0" presStyleCnt="2"/>
      <dgm:spPr/>
    </dgm:pt>
    <dgm:pt modelId="{0514DDB8-D5E6-48F0-A470-075B5E9F0809}" type="pres">
      <dgm:prSet presAssocID="{8B4F132D-8FA5-4B23-800D-0388479FFAC7}" presName="arrow" presStyleLbl="node1" presStyleIdx="1" presStyleCnt="2"/>
      <dgm:spPr/>
    </dgm:pt>
    <dgm:pt modelId="{3FE7061B-56D5-43E0-A8F7-1ABE33CB7437}" type="pres">
      <dgm:prSet presAssocID="{8B4F132D-8FA5-4B23-800D-0388479FFAC7}" presName="descendantArrow" presStyleCnt="0"/>
      <dgm:spPr/>
    </dgm:pt>
    <dgm:pt modelId="{45F518A1-2B4D-48C5-80FC-AA62B4758CBA}" type="pres">
      <dgm:prSet presAssocID="{CB2AEEC6-6F80-4CF5-9D61-79AFEB4AF798}" presName="childTextArrow" presStyleLbl="fgAccFollowNode1" presStyleIdx="3" presStyleCnt="6">
        <dgm:presLayoutVars>
          <dgm:bulletEnabled val="1"/>
        </dgm:presLayoutVars>
      </dgm:prSet>
      <dgm:spPr/>
    </dgm:pt>
    <dgm:pt modelId="{4689C42E-57CF-4A42-80AF-CCA102F02B53}" type="pres">
      <dgm:prSet presAssocID="{1A27906A-B425-474D-8736-52208619DD6A}" presName="childTextArrow" presStyleLbl="fgAccFollowNode1" presStyleIdx="4" presStyleCnt="6">
        <dgm:presLayoutVars>
          <dgm:bulletEnabled val="1"/>
        </dgm:presLayoutVars>
      </dgm:prSet>
      <dgm:spPr/>
    </dgm:pt>
    <dgm:pt modelId="{1603A866-A68E-4A16-AE26-C2B7868BCB49}" type="pres">
      <dgm:prSet presAssocID="{4F4D320D-9497-4EFE-BCFC-5BEE92C3B572}" presName="childTextArrow" presStyleLbl="fgAccFollowNode1" presStyleIdx="5" presStyleCnt="6">
        <dgm:presLayoutVars>
          <dgm:bulletEnabled val="1"/>
        </dgm:presLayoutVars>
      </dgm:prSet>
      <dgm:spPr/>
    </dgm:pt>
  </dgm:ptLst>
  <dgm:cxnLst>
    <dgm:cxn modelId="{35CDC40C-0280-41CA-BF97-3CF41CA42210}" type="presOf" srcId="{344ADCC0-DE92-4CF1-BEE1-CAE8ACF8F775}" destId="{CB8B172B-ACCB-4446-B77F-D2C6E675B4C3}" srcOrd="0" destOrd="0" presId="urn:microsoft.com/office/officeart/2005/8/layout/process4"/>
    <dgm:cxn modelId="{58CD2515-DC09-4C6E-B852-545E950D3894}" type="presOf" srcId="{8B4F132D-8FA5-4B23-800D-0388479FFAC7}" destId="{C2ABE4D1-C6D4-4FA4-B317-69D662DA3F54}" srcOrd="0" destOrd="0" presId="urn:microsoft.com/office/officeart/2005/8/layout/process4"/>
    <dgm:cxn modelId="{E88C5B25-E904-40D7-9D82-86AA8252D3A5}" srcId="{1F585802-44F0-496A-BE68-D211CC06C320}" destId="{122CEF92-E33B-4480-B42C-2FE2657AEF07}" srcOrd="1" destOrd="0" parTransId="{217BD4C1-C1A0-46F1-8EBC-04F9B8FB7467}" sibTransId="{0E31628B-85EE-4317-86BC-D7724C4FBC6D}"/>
    <dgm:cxn modelId="{C36E3930-864A-4CA9-A8BB-00C79A5CF566}" type="presOf" srcId="{06F58FC5-4CD7-4252-B951-E854D1C52DF0}" destId="{A0A93B4C-F8B9-49C8-86BD-00C704A1B111}" srcOrd="0" destOrd="0" presId="urn:microsoft.com/office/officeart/2005/8/layout/process4"/>
    <dgm:cxn modelId="{C88A8340-B9FE-430C-B848-89CD1945C147}" srcId="{8B4F132D-8FA5-4B23-800D-0388479FFAC7}" destId="{1A27906A-B425-474D-8736-52208619DD6A}" srcOrd="1" destOrd="0" parTransId="{B85C959B-47DF-4F20-8A6F-0335C1FB3AA6}" sibTransId="{35E473A6-8830-4F91-85E1-2C40021272FF}"/>
    <dgm:cxn modelId="{67A5D750-4482-478C-AF19-48852988DA4D}" srcId="{122CEF92-E33B-4480-B42C-2FE2657AEF07}" destId="{06F58FC5-4CD7-4252-B951-E854D1C52DF0}" srcOrd="2" destOrd="0" parTransId="{D181D4F9-79E1-4AEB-AB64-3469746B61E9}" sibTransId="{F4079290-7CFC-465F-B787-6560564BF3A3}"/>
    <dgm:cxn modelId="{4090E876-8089-4675-A6A4-6A571988E5D7}" srcId="{122CEF92-E33B-4480-B42C-2FE2657AEF07}" destId="{344ADCC0-DE92-4CF1-BEE1-CAE8ACF8F775}" srcOrd="1" destOrd="0" parTransId="{6C26FEFF-0529-4C9C-B18C-D05D3BFE697A}" sibTransId="{BF7CA092-1162-405F-848E-FF38FDABEAC0}"/>
    <dgm:cxn modelId="{A90EE178-C437-4216-80D6-81420CA1EDB6}" type="presOf" srcId="{CB2AEEC6-6F80-4CF5-9D61-79AFEB4AF798}" destId="{45F518A1-2B4D-48C5-80FC-AA62B4758CBA}" srcOrd="0" destOrd="0" presId="urn:microsoft.com/office/officeart/2005/8/layout/process4"/>
    <dgm:cxn modelId="{E794E678-5D56-46B1-90CC-70701292D1AD}" type="presOf" srcId="{4F4D320D-9497-4EFE-BCFC-5BEE92C3B572}" destId="{1603A866-A68E-4A16-AE26-C2B7868BCB49}" srcOrd="0" destOrd="0" presId="urn:microsoft.com/office/officeart/2005/8/layout/process4"/>
    <dgm:cxn modelId="{6885AF81-DC3B-4C99-ACBA-D84D98C51376}" type="presOf" srcId="{122CEF92-E33B-4480-B42C-2FE2657AEF07}" destId="{63EB2E3A-B9D0-4DD9-B626-7A40D3A69CB7}" srcOrd="1" destOrd="0" presId="urn:microsoft.com/office/officeart/2005/8/layout/process4"/>
    <dgm:cxn modelId="{9E845A86-267A-41A2-B359-CEAD96E3DD86}" type="presOf" srcId="{1A27906A-B425-474D-8736-52208619DD6A}" destId="{4689C42E-57CF-4A42-80AF-CCA102F02B53}" srcOrd="0" destOrd="0" presId="urn:microsoft.com/office/officeart/2005/8/layout/process4"/>
    <dgm:cxn modelId="{3A64B687-B53B-4141-82A1-6FD9A80166E6}" type="presOf" srcId="{8B4F132D-8FA5-4B23-800D-0388479FFAC7}" destId="{0514DDB8-D5E6-48F0-A470-075B5E9F0809}" srcOrd="1" destOrd="0" presId="urn:microsoft.com/office/officeart/2005/8/layout/process4"/>
    <dgm:cxn modelId="{E92B418E-D437-4DC4-B64F-E2FEB59A4BD0}" type="presOf" srcId="{1F585802-44F0-496A-BE68-D211CC06C320}" destId="{1748F362-5F4D-4FFE-96C7-74977902F815}" srcOrd="0" destOrd="0" presId="urn:microsoft.com/office/officeart/2005/8/layout/process4"/>
    <dgm:cxn modelId="{DF16A996-3276-4455-92A0-A801D8036231}" type="presOf" srcId="{57282D98-A0D6-44D2-B7A3-FAD338C7C5DE}" destId="{D30754B5-07FA-45EE-B88F-3E8AC798617A}" srcOrd="0" destOrd="0" presId="urn:microsoft.com/office/officeart/2005/8/layout/process4"/>
    <dgm:cxn modelId="{03F8329F-06C8-46F0-953D-606C07FC8081}" srcId="{8B4F132D-8FA5-4B23-800D-0388479FFAC7}" destId="{CB2AEEC6-6F80-4CF5-9D61-79AFEB4AF798}" srcOrd="0" destOrd="0" parTransId="{0A431F6B-69CB-4EC9-9080-B1CDC9DFBEA6}" sibTransId="{620CA05F-4861-4370-BCAA-313FD0DCAD2D}"/>
    <dgm:cxn modelId="{CEBE4FB2-A8D9-4CE6-8604-38D8AF50DDF9}" srcId="{1F585802-44F0-496A-BE68-D211CC06C320}" destId="{8B4F132D-8FA5-4B23-800D-0388479FFAC7}" srcOrd="0" destOrd="0" parTransId="{0421C326-429D-4A3E-A3DA-95F3168E5E50}" sibTransId="{57319E86-2729-4E7A-AF59-D9610ECB6A55}"/>
    <dgm:cxn modelId="{562633C0-B88E-4593-9C69-F2F7C216952E}" type="presOf" srcId="{122CEF92-E33B-4480-B42C-2FE2657AEF07}" destId="{5FCA5361-48C1-4017-8992-840089ECC195}" srcOrd="0" destOrd="0" presId="urn:microsoft.com/office/officeart/2005/8/layout/process4"/>
    <dgm:cxn modelId="{9C4673E6-72CE-4406-8845-B037C09C9A81}" srcId="{122CEF92-E33B-4480-B42C-2FE2657AEF07}" destId="{57282D98-A0D6-44D2-B7A3-FAD338C7C5DE}" srcOrd="0" destOrd="0" parTransId="{0EB703E6-03FA-4191-A380-F031DEEE5B71}" sibTransId="{604E2A74-69CA-4B97-BF95-FF309AD0AC01}"/>
    <dgm:cxn modelId="{D55F9FF4-BBDC-4A8A-917E-0A07AC9EFB4F}" srcId="{8B4F132D-8FA5-4B23-800D-0388479FFAC7}" destId="{4F4D320D-9497-4EFE-BCFC-5BEE92C3B572}" srcOrd="2" destOrd="0" parTransId="{134AA758-1DB9-48C3-B7AB-45129F78C965}" sibTransId="{C655A801-18B4-4387-8E3D-ECEE7D5B2CD1}"/>
    <dgm:cxn modelId="{5ED4D17C-CD51-4FE5-9165-83230F086F13}" type="presParOf" srcId="{1748F362-5F4D-4FFE-96C7-74977902F815}" destId="{C9E16E01-88E9-4CD7-B315-9A3AF4E420E7}" srcOrd="0" destOrd="0" presId="urn:microsoft.com/office/officeart/2005/8/layout/process4"/>
    <dgm:cxn modelId="{384DA412-B8A8-4E73-92B9-1E3AAB5F4A36}" type="presParOf" srcId="{C9E16E01-88E9-4CD7-B315-9A3AF4E420E7}" destId="{5FCA5361-48C1-4017-8992-840089ECC195}" srcOrd="0" destOrd="0" presId="urn:microsoft.com/office/officeart/2005/8/layout/process4"/>
    <dgm:cxn modelId="{A6589A69-8A37-4599-ABD0-3AB325368E7D}" type="presParOf" srcId="{C9E16E01-88E9-4CD7-B315-9A3AF4E420E7}" destId="{63EB2E3A-B9D0-4DD9-B626-7A40D3A69CB7}" srcOrd="1" destOrd="0" presId="urn:microsoft.com/office/officeart/2005/8/layout/process4"/>
    <dgm:cxn modelId="{F4CEE30A-D174-4EEE-8F23-BE67359B1BF4}" type="presParOf" srcId="{C9E16E01-88E9-4CD7-B315-9A3AF4E420E7}" destId="{FDF4DD59-540E-441F-AE2C-61E5AD6643B8}" srcOrd="2" destOrd="0" presId="urn:microsoft.com/office/officeart/2005/8/layout/process4"/>
    <dgm:cxn modelId="{22A643C4-1A8F-42DF-A2A3-E236B7138323}" type="presParOf" srcId="{FDF4DD59-540E-441F-AE2C-61E5AD6643B8}" destId="{D30754B5-07FA-45EE-B88F-3E8AC798617A}" srcOrd="0" destOrd="0" presId="urn:microsoft.com/office/officeart/2005/8/layout/process4"/>
    <dgm:cxn modelId="{9F3894EF-BF28-4226-A06D-0AA13234F938}" type="presParOf" srcId="{FDF4DD59-540E-441F-AE2C-61E5AD6643B8}" destId="{CB8B172B-ACCB-4446-B77F-D2C6E675B4C3}" srcOrd="1" destOrd="0" presId="urn:microsoft.com/office/officeart/2005/8/layout/process4"/>
    <dgm:cxn modelId="{F6AD369C-760A-426F-91D7-B66162184EBC}" type="presParOf" srcId="{FDF4DD59-540E-441F-AE2C-61E5AD6643B8}" destId="{A0A93B4C-F8B9-49C8-86BD-00C704A1B111}" srcOrd="2" destOrd="0" presId="urn:microsoft.com/office/officeart/2005/8/layout/process4"/>
    <dgm:cxn modelId="{8D46DAE6-A800-4002-91B5-23F07C7FB91A}" type="presParOf" srcId="{1748F362-5F4D-4FFE-96C7-74977902F815}" destId="{491A9E87-4C3D-4E5F-9AFC-9712D4BF4CE6}" srcOrd="1" destOrd="0" presId="urn:microsoft.com/office/officeart/2005/8/layout/process4"/>
    <dgm:cxn modelId="{2D8C8C7F-07A0-482B-AD2F-405CEBCC32F7}" type="presParOf" srcId="{1748F362-5F4D-4FFE-96C7-74977902F815}" destId="{625C9C0E-9688-43EF-B7B2-051A3CD0ABF9}" srcOrd="2" destOrd="0" presId="urn:microsoft.com/office/officeart/2005/8/layout/process4"/>
    <dgm:cxn modelId="{84651C14-E6AC-409D-AA4E-6F29A468DBDA}" type="presParOf" srcId="{625C9C0E-9688-43EF-B7B2-051A3CD0ABF9}" destId="{C2ABE4D1-C6D4-4FA4-B317-69D662DA3F54}" srcOrd="0" destOrd="0" presId="urn:microsoft.com/office/officeart/2005/8/layout/process4"/>
    <dgm:cxn modelId="{C59AD1F7-6CA2-4830-BCDE-CA094F28BD87}" type="presParOf" srcId="{625C9C0E-9688-43EF-B7B2-051A3CD0ABF9}" destId="{0514DDB8-D5E6-48F0-A470-075B5E9F0809}" srcOrd="1" destOrd="0" presId="urn:microsoft.com/office/officeart/2005/8/layout/process4"/>
    <dgm:cxn modelId="{B0D3E85C-1CDA-482F-8668-F2582FC8FDDB}" type="presParOf" srcId="{625C9C0E-9688-43EF-B7B2-051A3CD0ABF9}" destId="{3FE7061B-56D5-43E0-A8F7-1ABE33CB7437}" srcOrd="2" destOrd="0" presId="urn:microsoft.com/office/officeart/2005/8/layout/process4"/>
    <dgm:cxn modelId="{6DD22E42-25A4-4F6F-BEB3-985AA338C3F3}" type="presParOf" srcId="{3FE7061B-56D5-43E0-A8F7-1ABE33CB7437}" destId="{45F518A1-2B4D-48C5-80FC-AA62B4758CBA}" srcOrd="0" destOrd="0" presId="urn:microsoft.com/office/officeart/2005/8/layout/process4"/>
    <dgm:cxn modelId="{FD5179CE-70F0-47F0-8255-4A223806F256}" type="presParOf" srcId="{3FE7061B-56D5-43E0-A8F7-1ABE33CB7437}" destId="{4689C42E-57CF-4A42-80AF-CCA102F02B53}" srcOrd="1" destOrd="0" presId="urn:microsoft.com/office/officeart/2005/8/layout/process4"/>
    <dgm:cxn modelId="{F8C33104-BFC6-4470-B5F9-05CF49F2B139}" type="presParOf" srcId="{3FE7061B-56D5-43E0-A8F7-1ABE33CB7437}" destId="{1603A866-A68E-4A16-AE26-C2B7868BCB49}"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77E245-8750-4D9B-BECF-74973C59ED1F}" type="doc">
      <dgm:prSet loTypeId="urn:microsoft.com/office/officeart/2005/8/layout/bList2" loCatId="list" qsTypeId="urn:microsoft.com/office/officeart/2005/8/quickstyle/simple1" qsCatId="simple" csTypeId="urn:microsoft.com/office/officeart/2005/8/colors/colorful5" csCatId="colorful" phldr="1"/>
      <dgm:spPr/>
      <dgm:t>
        <a:bodyPr/>
        <a:lstStyle/>
        <a:p>
          <a:endParaRPr lang="uk-UA"/>
        </a:p>
      </dgm:t>
    </dgm:pt>
    <dgm:pt modelId="{ADFD67BE-A146-4D64-9732-4B6B7AFD6831}">
      <dgm:prSet phldrT="[Текст]"/>
      <dgm:spPr/>
      <dgm:t>
        <a:bodyPr/>
        <a:lstStyle/>
        <a:p>
          <a:r>
            <a:rPr lang="uk-UA" dirty="0"/>
            <a:t>1. Установи регіонального та місцевого розвитку — установи, створені для покращення економічного, соціального та екологічного розвитку територій: </a:t>
          </a:r>
        </a:p>
      </dgm:t>
    </dgm:pt>
    <dgm:pt modelId="{DA34F791-2AC8-44E8-A6EC-CFFAC99F958A}" type="parTrans" cxnId="{BB5FA4B7-4117-4EFB-8E46-DCDEA1DFAF9C}">
      <dgm:prSet/>
      <dgm:spPr/>
      <dgm:t>
        <a:bodyPr/>
        <a:lstStyle/>
        <a:p>
          <a:endParaRPr lang="uk-UA"/>
        </a:p>
      </dgm:t>
    </dgm:pt>
    <dgm:pt modelId="{4D99FA3D-390F-4E0A-B555-1FFDA76AA8ED}" type="sibTrans" cxnId="{BB5FA4B7-4117-4EFB-8E46-DCDEA1DFAF9C}">
      <dgm:prSet/>
      <dgm:spPr/>
      <dgm:t>
        <a:bodyPr/>
        <a:lstStyle/>
        <a:p>
          <a:endParaRPr lang="uk-UA"/>
        </a:p>
      </dgm:t>
    </dgm:pt>
    <dgm:pt modelId="{31B36671-F813-4047-928C-A9FABD6181CF}">
      <dgm:prSet phldrT="[Текст]"/>
      <dgm:spPr/>
      <dgm:t>
        <a:bodyPr/>
        <a:lstStyle/>
        <a:p>
          <a:pPr marL="0" indent="263525" algn="just"/>
          <a:r>
            <a:rPr lang="uk-UA" dirty="0"/>
            <a:t>агенції регіонального розвитку (АРР) — неприбуткові установи, створені для ефективного виконання державної регіональної політики; </a:t>
          </a:r>
        </a:p>
      </dgm:t>
    </dgm:pt>
    <dgm:pt modelId="{240F71A2-0A0A-45C9-989E-7EB4993D6E8E}" type="parTrans" cxnId="{629BB5CB-B126-4A2A-9BAE-9DA50D8A78FF}">
      <dgm:prSet/>
      <dgm:spPr/>
      <dgm:t>
        <a:bodyPr/>
        <a:lstStyle/>
        <a:p>
          <a:endParaRPr lang="uk-UA"/>
        </a:p>
      </dgm:t>
    </dgm:pt>
    <dgm:pt modelId="{F18E272A-5129-44B4-A866-0FFE8E1D202F}" type="sibTrans" cxnId="{629BB5CB-B126-4A2A-9BAE-9DA50D8A78FF}">
      <dgm:prSet/>
      <dgm:spPr/>
      <dgm:t>
        <a:bodyPr/>
        <a:lstStyle/>
        <a:p>
          <a:endParaRPr lang="uk-UA"/>
        </a:p>
      </dgm:t>
    </dgm:pt>
    <dgm:pt modelId="{6D6B5527-CFD3-449E-A0DC-AF383A9D1612}">
      <dgm:prSet phldrT="[Текст]"/>
      <dgm:spPr/>
      <dgm:t>
        <a:bodyPr/>
        <a:lstStyle/>
        <a:p>
          <a:r>
            <a:rPr lang="uk-UA" dirty="0"/>
            <a:t>2. Організації підтримки бізнесу — установи, створені для розвитку бізнесу та сприяння розвитку підприємництва шляхом надання інформаційної, експертної, фінансової та іншої підтримки: </a:t>
          </a:r>
        </a:p>
      </dgm:t>
    </dgm:pt>
    <dgm:pt modelId="{B3A543BD-B7D2-4A54-960B-305B89332932}" type="parTrans" cxnId="{1AB16D1C-B060-4790-B122-92FB42C54C38}">
      <dgm:prSet/>
      <dgm:spPr/>
      <dgm:t>
        <a:bodyPr/>
        <a:lstStyle/>
        <a:p>
          <a:endParaRPr lang="uk-UA"/>
        </a:p>
      </dgm:t>
    </dgm:pt>
    <dgm:pt modelId="{AF292A9D-578A-4A5F-8189-BC33BF434267}" type="sibTrans" cxnId="{1AB16D1C-B060-4790-B122-92FB42C54C38}">
      <dgm:prSet/>
      <dgm:spPr/>
      <dgm:t>
        <a:bodyPr/>
        <a:lstStyle/>
        <a:p>
          <a:endParaRPr lang="uk-UA"/>
        </a:p>
      </dgm:t>
    </dgm:pt>
    <dgm:pt modelId="{5EB40C23-F263-4E17-B5B5-44B502B0386C}">
      <dgm:prSet phldrT="[Текст]"/>
      <dgm:spPr/>
      <dgm:t>
        <a:bodyPr/>
        <a:lstStyle/>
        <a:p>
          <a:pPr marL="0" indent="263525" algn="just"/>
          <a:r>
            <a:rPr lang="uk-UA" dirty="0"/>
            <a:t>центри інформаційної підтримки бізнесу (ЦІПБ) — організації, відповідальні за надання підприємцям і компаніям інформації про можливості, які існують на ринку. В Україні функціонує 15 ЦІПБ за підтримки програми EU4Business і ЄБРР; </a:t>
          </a:r>
        </a:p>
      </dgm:t>
    </dgm:pt>
    <dgm:pt modelId="{84E2BA0A-01A4-48D4-B5DB-169066574FB9}" type="parTrans" cxnId="{329A1A09-B2A7-44EA-8F07-80FABDFD6B8A}">
      <dgm:prSet/>
      <dgm:spPr/>
      <dgm:t>
        <a:bodyPr/>
        <a:lstStyle/>
        <a:p>
          <a:endParaRPr lang="uk-UA"/>
        </a:p>
      </dgm:t>
    </dgm:pt>
    <dgm:pt modelId="{176E10F6-2876-4238-A4C8-607DE34954E4}" type="sibTrans" cxnId="{329A1A09-B2A7-44EA-8F07-80FABDFD6B8A}">
      <dgm:prSet/>
      <dgm:spPr/>
      <dgm:t>
        <a:bodyPr/>
        <a:lstStyle/>
        <a:p>
          <a:endParaRPr lang="uk-UA"/>
        </a:p>
      </dgm:t>
    </dgm:pt>
    <dgm:pt modelId="{B6FBF265-B0BE-4915-A1EE-AEAF9557CCB5}">
      <dgm:prSet/>
      <dgm:spPr/>
      <dgm:t>
        <a:bodyPr/>
        <a:lstStyle/>
        <a:p>
          <a:pPr marL="0" indent="263525" algn="just"/>
          <a:r>
            <a:rPr lang="uk-UA" dirty="0"/>
            <a:t> агенції місцевого економічного розвитку (АМЕР). </a:t>
          </a:r>
        </a:p>
      </dgm:t>
    </dgm:pt>
    <dgm:pt modelId="{1D34D473-279A-4067-B668-31CF0FA530AC}" type="parTrans" cxnId="{AF371CD3-BA70-443B-BD1C-EC72214414B8}">
      <dgm:prSet/>
      <dgm:spPr/>
      <dgm:t>
        <a:bodyPr/>
        <a:lstStyle/>
        <a:p>
          <a:endParaRPr lang="uk-UA"/>
        </a:p>
      </dgm:t>
    </dgm:pt>
    <dgm:pt modelId="{347CAA9B-9068-4E65-9DB5-955419C55CA7}" type="sibTrans" cxnId="{AF371CD3-BA70-443B-BD1C-EC72214414B8}">
      <dgm:prSet/>
      <dgm:spPr/>
      <dgm:t>
        <a:bodyPr/>
        <a:lstStyle/>
        <a:p>
          <a:endParaRPr lang="uk-UA"/>
        </a:p>
      </dgm:t>
    </dgm:pt>
    <dgm:pt modelId="{D237BA8E-E681-4EA0-B6AA-0E6E1053FD61}">
      <dgm:prSet/>
      <dgm:spPr/>
      <dgm:t>
        <a:bodyPr/>
        <a:lstStyle/>
        <a:p>
          <a:pPr marL="0" indent="263525" algn="just"/>
          <a:r>
            <a:rPr lang="uk-UA" dirty="0"/>
            <a:t>консалтингові компанії, бізнес-асоціації, торгово-промислові палати, клуби підприємців, кластери, які можуть надати професійну підтримку бізнесу; </a:t>
          </a:r>
        </a:p>
      </dgm:t>
    </dgm:pt>
    <dgm:pt modelId="{6CED076E-C252-468B-A9D9-B06176070DB9}" type="parTrans" cxnId="{A7E5085B-8EB5-423A-8C2A-88B0F37A6E79}">
      <dgm:prSet/>
      <dgm:spPr/>
      <dgm:t>
        <a:bodyPr/>
        <a:lstStyle/>
        <a:p>
          <a:endParaRPr lang="uk-UA"/>
        </a:p>
      </dgm:t>
    </dgm:pt>
    <dgm:pt modelId="{CF992E00-4A4A-40CF-B824-7E9A1E1FA930}" type="sibTrans" cxnId="{A7E5085B-8EB5-423A-8C2A-88B0F37A6E79}">
      <dgm:prSet/>
      <dgm:spPr/>
      <dgm:t>
        <a:bodyPr/>
        <a:lstStyle/>
        <a:p>
          <a:endParaRPr lang="uk-UA"/>
        </a:p>
      </dgm:t>
    </dgm:pt>
    <dgm:pt modelId="{D35680E7-428E-4442-A489-3936EDD4F036}">
      <dgm:prSet/>
      <dgm:spPr/>
      <dgm:t>
        <a:bodyPr/>
        <a:lstStyle/>
        <a:p>
          <a:pPr marL="0" indent="263525" algn="just"/>
          <a:r>
            <a:rPr lang="uk-UA" dirty="0"/>
            <a:t>бізнес-клуби — об’єднання підприємців, створені для захисту та просування інтересів своїх членів і/або створення середовища підприємців; </a:t>
          </a:r>
        </a:p>
      </dgm:t>
    </dgm:pt>
    <dgm:pt modelId="{23E8EA7F-0756-4CFB-9585-CD3AC7A461A6}" type="parTrans" cxnId="{CC8F03C7-CFA6-48F6-B5B4-77D87FE6BADF}">
      <dgm:prSet/>
      <dgm:spPr/>
      <dgm:t>
        <a:bodyPr/>
        <a:lstStyle/>
        <a:p>
          <a:endParaRPr lang="uk-UA"/>
        </a:p>
      </dgm:t>
    </dgm:pt>
    <dgm:pt modelId="{B2F837BF-7D42-4049-81D0-40942B3CA7B9}" type="sibTrans" cxnId="{CC8F03C7-CFA6-48F6-B5B4-77D87FE6BADF}">
      <dgm:prSet/>
      <dgm:spPr/>
      <dgm:t>
        <a:bodyPr/>
        <a:lstStyle/>
        <a:p>
          <a:endParaRPr lang="uk-UA"/>
        </a:p>
      </dgm:t>
    </dgm:pt>
    <dgm:pt modelId="{8856F4BD-06EB-426E-BA6E-6A6B4E7B744F}">
      <dgm:prSet/>
      <dgm:spPr/>
      <dgm:t>
        <a:bodyPr/>
        <a:lstStyle/>
        <a:p>
          <a:pPr marL="0" indent="263525" algn="just"/>
          <a:r>
            <a:rPr lang="uk-UA" dirty="0"/>
            <a:t>бізнес-центри, хаби, </a:t>
          </a:r>
          <a:r>
            <a:rPr lang="uk-UA" dirty="0" err="1"/>
            <a:t>коворкінги</a:t>
          </a:r>
          <a:r>
            <a:rPr lang="uk-UA" dirty="0"/>
            <a:t>, які можуть надати приміщення для бізнесу. </a:t>
          </a:r>
        </a:p>
      </dgm:t>
    </dgm:pt>
    <dgm:pt modelId="{96D97EAC-4B3B-4F89-BAF6-2E7C37200C8D}" type="parTrans" cxnId="{8B4886C6-98F8-48B3-8A0B-7FBBB355DB32}">
      <dgm:prSet/>
      <dgm:spPr/>
      <dgm:t>
        <a:bodyPr/>
        <a:lstStyle/>
        <a:p>
          <a:endParaRPr lang="uk-UA"/>
        </a:p>
      </dgm:t>
    </dgm:pt>
    <dgm:pt modelId="{ADD5B412-535D-4029-B10E-DFED18431110}" type="sibTrans" cxnId="{8B4886C6-98F8-48B3-8A0B-7FBBB355DB32}">
      <dgm:prSet/>
      <dgm:spPr/>
      <dgm:t>
        <a:bodyPr/>
        <a:lstStyle/>
        <a:p>
          <a:endParaRPr lang="uk-UA"/>
        </a:p>
      </dgm:t>
    </dgm:pt>
    <dgm:pt modelId="{8BC5089F-C14F-41A2-8DDC-A51ED63542A4}" type="pres">
      <dgm:prSet presAssocID="{8F77E245-8750-4D9B-BECF-74973C59ED1F}" presName="diagram" presStyleCnt="0">
        <dgm:presLayoutVars>
          <dgm:dir/>
          <dgm:animLvl val="lvl"/>
          <dgm:resizeHandles val="exact"/>
        </dgm:presLayoutVars>
      </dgm:prSet>
      <dgm:spPr/>
    </dgm:pt>
    <dgm:pt modelId="{F8A34191-B470-4F92-8147-1D5FAA74191B}" type="pres">
      <dgm:prSet presAssocID="{ADFD67BE-A146-4D64-9732-4B6B7AFD6831}" presName="compNode" presStyleCnt="0"/>
      <dgm:spPr/>
    </dgm:pt>
    <dgm:pt modelId="{2D0CDECF-00B8-4B23-BFBD-BECDF5E7AC06}" type="pres">
      <dgm:prSet presAssocID="{ADFD67BE-A146-4D64-9732-4B6B7AFD6831}" presName="childRect" presStyleLbl="bgAcc1" presStyleIdx="0" presStyleCnt="2">
        <dgm:presLayoutVars>
          <dgm:bulletEnabled val="1"/>
        </dgm:presLayoutVars>
      </dgm:prSet>
      <dgm:spPr/>
    </dgm:pt>
    <dgm:pt modelId="{D5BD4F1A-4F5C-44DB-BD00-CAD000E35ED7}" type="pres">
      <dgm:prSet presAssocID="{ADFD67BE-A146-4D64-9732-4B6B7AFD6831}" presName="parentText" presStyleLbl="node1" presStyleIdx="0" presStyleCnt="0">
        <dgm:presLayoutVars>
          <dgm:chMax val="0"/>
          <dgm:bulletEnabled val="1"/>
        </dgm:presLayoutVars>
      </dgm:prSet>
      <dgm:spPr/>
    </dgm:pt>
    <dgm:pt modelId="{D9AE83F0-1ED6-44BC-89B1-4855420401B9}" type="pres">
      <dgm:prSet presAssocID="{ADFD67BE-A146-4D64-9732-4B6B7AFD6831}" presName="parentRect" presStyleLbl="alignNode1" presStyleIdx="0" presStyleCnt="2"/>
      <dgm:spPr/>
    </dgm:pt>
    <dgm:pt modelId="{CD9934FC-9E09-46F1-B126-91A8DD8C7EDA}" type="pres">
      <dgm:prSet presAssocID="{ADFD67BE-A146-4D64-9732-4B6B7AFD6831}"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ilding with solid fill"/>
        </a:ext>
      </dgm:extLst>
    </dgm:pt>
    <dgm:pt modelId="{F1E92C3C-C345-4B20-8AB0-FFF3DE62A92A}" type="pres">
      <dgm:prSet presAssocID="{4D99FA3D-390F-4E0A-B555-1FFDA76AA8ED}" presName="sibTrans" presStyleLbl="sibTrans2D1" presStyleIdx="0" presStyleCnt="0"/>
      <dgm:spPr/>
    </dgm:pt>
    <dgm:pt modelId="{BBF2FDB6-0384-489C-B97C-898CD29A6890}" type="pres">
      <dgm:prSet presAssocID="{6D6B5527-CFD3-449E-A0DC-AF383A9D1612}" presName="compNode" presStyleCnt="0"/>
      <dgm:spPr/>
    </dgm:pt>
    <dgm:pt modelId="{A393D6DB-F87B-4CB8-9562-C4DD363C86B7}" type="pres">
      <dgm:prSet presAssocID="{6D6B5527-CFD3-449E-A0DC-AF383A9D1612}" presName="childRect" presStyleLbl="bgAcc1" presStyleIdx="1" presStyleCnt="2">
        <dgm:presLayoutVars>
          <dgm:bulletEnabled val="1"/>
        </dgm:presLayoutVars>
      </dgm:prSet>
      <dgm:spPr/>
    </dgm:pt>
    <dgm:pt modelId="{620F3895-689D-4109-8658-129D92C6CB21}" type="pres">
      <dgm:prSet presAssocID="{6D6B5527-CFD3-449E-A0DC-AF383A9D1612}" presName="parentText" presStyleLbl="node1" presStyleIdx="0" presStyleCnt="0">
        <dgm:presLayoutVars>
          <dgm:chMax val="0"/>
          <dgm:bulletEnabled val="1"/>
        </dgm:presLayoutVars>
      </dgm:prSet>
      <dgm:spPr/>
    </dgm:pt>
    <dgm:pt modelId="{711D6121-6CD2-4BB1-9050-F88748DBBEF7}" type="pres">
      <dgm:prSet presAssocID="{6D6B5527-CFD3-449E-A0DC-AF383A9D1612}" presName="parentRect" presStyleLbl="alignNode1" presStyleIdx="1" presStyleCnt="2"/>
      <dgm:spPr/>
    </dgm:pt>
    <dgm:pt modelId="{574E7EE2-B64C-4E74-BD21-71B83C198675}" type="pres">
      <dgm:prSet presAssocID="{6D6B5527-CFD3-449E-A0DC-AF383A9D1612}" presName="adorn" presStyleLbl="fgAccFollow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r graph with upward trend with solid fill"/>
        </a:ext>
      </dgm:extLst>
    </dgm:pt>
  </dgm:ptLst>
  <dgm:cxnLst>
    <dgm:cxn modelId="{329A1A09-B2A7-44EA-8F07-80FABDFD6B8A}" srcId="{6D6B5527-CFD3-449E-A0DC-AF383A9D1612}" destId="{5EB40C23-F263-4E17-B5B5-44B502B0386C}" srcOrd="0" destOrd="0" parTransId="{84E2BA0A-01A4-48D4-B5DB-169066574FB9}" sibTransId="{176E10F6-2876-4238-A4C8-607DE34954E4}"/>
    <dgm:cxn modelId="{460EAC19-4D7E-415B-AC7C-8345E3DDC1C2}" type="presOf" srcId="{6D6B5527-CFD3-449E-A0DC-AF383A9D1612}" destId="{711D6121-6CD2-4BB1-9050-F88748DBBEF7}" srcOrd="1" destOrd="0" presId="urn:microsoft.com/office/officeart/2005/8/layout/bList2"/>
    <dgm:cxn modelId="{1AB16D1C-B060-4790-B122-92FB42C54C38}" srcId="{8F77E245-8750-4D9B-BECF-74973C59ED1F}" destId="{6D6B5527-CFD3-449E-A0DC-AF383A9D1612}" srcOrd="1" destOrd="0" parTransId="{B3A543BD-B7D2-4A54-960B-305B89332932}" sibTransId="{AF292A9D-578A-4A5F-8189-BC33BF434267}"/>
    <dgm:cxn modelId="{F84E752E-BC9E-4261-9F29-40CE739D4C39}" type="presOf" srcId="{D35680E7-428E-4442-A489-3936EDD4F036}" destId="{A393D6DB-F87B-4CB8-9562-C4DD363C86B7}" srcOrd="0" destOrd="2" presId="urn:microsoft.com/office/officeart/2005/8/layout/bList2"/>
    <dgm:cxn modelId="{A7E5085B-8EB5-423A-8C2A-88B0F37A6E79}" srcId="{6D6B5527-CFD3-449E-A0DC-AF383A9D1612}" destId="{D237BA8E-E681-4EA0-B6AA-0E6E1053FD61}" srcOrd="1" destOrd="0" parTransId="{6CED076E-C252-468B-A9D9-B06176070DB9}" sibTransId="{CF992E00-4A4A-40CF-B824-7E9A1E1FA930}"/>
    <dgm:cxn modelId="{B0DE145E-2888-49CA-8959-42EBFA8F4EF7}" type="presOf" srcId="{31B36671-F813-4047-928C-A9FABD6181CF}" destId="{2D0CDECF-00B8-4B23-BFBD-BECDF5E7AC06}" srcOrd="0" destOrd="0" presId="urn:microsoft.com/office/officeart/2005/8/layout/bList2"/>
    <dgm:cxn modelId="{1B6F1542-DF82-4CCA-B267-D23A40089EAE}" type="presOf" srcId="{D237BA8E-E681-4EA0-B6AA-0E6E1053FD61}" destId="{A393D6DB-F87B-4CB8-9562-C4DD363C86B7}" srcOrd="0" destOrd="1" presId="urn:microsoft.com/office/officeart/2005/8/layout/bList2"/>
    <dgm:cxn modelId="{C32A6B6A-059E-4AB2-9AAC-94F6AF290435}" type="presOf" srcId="{ADFD67BE-A146-4D64-9732-4B6B7AFD6831}" destId="{D9AE83F0-1ED6-44BC-89B1-4855420401B9}" srcOrd="1" destOrd="0" presId="urn:microsoft.com/office/officeart/2005/8/layout/bList2"/>
    <dgm:cxn modelId="{2DF81050-1C14-4C06-A214-DE0D3FCEC1D9}" type="presOf" srcId="{8F77E245-8750-4D9B-BECF-74973C59ED1F}" destId="{8BC5089F-C14F-41A2-8DDC-A51ED63542A4}" srcOrd="0" destOrd="0" presId="urn:microsoft.com/office/officeart/2005/8/layout/bList2"/>
    <dgm:cxn modelId="{A0E5D0AD-4B18-43DA-A7B3-DD1EE2A17B98}" type="presOf" srcId="{B6FBF265-B0BE-4915-A1EE-AEAF9557CCB5}" destId="{2D0CDECF-00B8-4B23-BFBD-BECDF5E7AC06}" srcOrd="0" destOrd="1" presId="urn:microsoft.com/office/officeart/2005/8/layout/bList2"/>
    <dgm:cxn modelId="{BB5FA4B7-4117-4EFB-8E46-DCDEA1DFAF9C}" srcId="{8F77E245-8750-4D9B-BECF-74973C59ED1F}" destId="{ADFD67BE-A146-4D64-9732-4B6B7AFD6831}" srcOrd="0" destOrd="0" parTransId="{DA34F791-2AC8-44E8-A6EC-CFFAC99F958A}" sibTransId="{4D99FA3D-390F-4E0A-B555-1FFDA76AA8ED}"/>
    <dgm:cxn modelId="{8B4886C6-98F8-48B3-8A0B-7FBBB355DB32}" srcId="{6D6B5527-CFD3-449E-A0DC-AF383A9D1612}" destId="{8856F4BD-06EB-426E-BA6E-6A6B4E7B744F}" srcOrd="3" destOrd="0" parTransId="{96D97EAC-4B3B-4F89-BAF6-2E7C37200C8D}" sibTransId="{ADD5B412-535D-4029-B10E-DFED18431110}"/>
    <dgm:cxn modelId="{CC8F03C7-CFA6-48F6-B5B4-77D87FE6BADF}" srcId="{6D6B5527-CFD3-449E-A0DC-AF383A9D1612}" destId="{D35680E7-428E-4442-A489-3936EDD4F036}" srcOrd="2" destOrd="0" parTransId="{23E8EA7F-0756-4CFB-9585-CD3AC7A461A6}" sibTransId="{B2F837BF-7D42-4049-81D0-40942B3CA7B9}"/>
    <dgm:cxn modelId="{DF5158C8-05A3-47D2-B88F-44AB388D9E38}" type="presOf" srcId="{6D6B5527-CFD3-449E-A0DC-AF383A9D1612}" destId="{620F3895-689D-4109-8658-129D92C6CB21}" srcOrd="0" destOrd="0" presId="urn:microsoft.com/office/officeart/2005/8/layout/bList2"/>
    <dgm:cxn modelId="{842518C9-A1AD-4B5E-8F91-96F0A6034062}" type="presOf" srcId="{8856F4BD-06EB-426E-BA6E-6A6B4E7B744F}" destId="{A393D6DB-F87B-4CB8-9562-C4DD363C86B7}" srcOrd="0" destOrd="3" presId="urn:microsoft.com/office/officeart/2005/8/layout/bList2"/>
    <dgm:cxn modelId="{629BB5CB-B126-4A2A-9BAE-9DA50D8A78FF}" srcId="{ADFD67BE-A146-4D64-9732-4B6B7AFD6831}" destId="{31B36671-F813-4047-928C-A9FABD6181CF}" srcOrd="0" destOrd="0" parTransId="{240F71A2-0A0A-45C9-989E-7EB4993D6E8E}" sibTransId="{F18E272A-5129-44B4-A866-0FFE8E1D202F}"/>
    <dgm:cxn modelId="{AF371CD3-BA70-443B-BD1C-EC72214414B8}" srcId="{ADFD67BE-A146-4D64-9732-4B6B7AFD6831}" destId="{B6FBF265-B0BE-4915-A1EE-AEAF9557CCB5}" srcOrd="1" destOrd="0" parTransId="{1D34D473-279A-4067-B668-31CF0FA530AC}" sibTransId="{347CAA9B-9068-4E65-9DB5-955419C55CA7}"/>
    <dgm:cxn modelId="{59578AEB-1F57-4535-A311-1E47732CA084}" type="presOf" srcId="{5EB40C23-F263-4E17-B5B5-44B502B0386C}" destId="{A393D6DB-F87B-4CB8-9562-C4DD363C86B7}" srcOrd="0" destOrd="0" presId="urn:microsoft.com/office/officeart/2005/8/layout/bList2"/>
    <dgm:cxn modelId="{7953C4EF-BC70-4753-B6B5-73A28B4596AA}" type="presOf" srcId="{4D99FA3D-390F-4E0A-B555-1FFDA76AA8ED}" destId="{F1E92C3C-C345-4B20-8AB0-FFF3DE62A92A}" srcOrd="0" destOrd="0" presId="urn:microsoft.com/office/officeart/2005/8/layout/bList2"/>
    <dgm:cxn modelId="{C8BACEF7-D3DB-4BEE-8BDF-C0E9B3E0C3B2}" type="presOf" srcId="{ADFD67BE-A146-4D64-9732-4B6B7AFD6831}" destId="{D5BD4F1A-4F5C-44DB-BD00-CAD000E35ED7}" srcOrd="0" destOrd="0" presId="urn:microsoft.com/office/officeart/2005/8/layout/bList2"/>
    <dgm:cxn modelId="{9509F8F0-E974-472D-8FBF-72E850D414FA}" type="presParOf" srcId="{8BC5089F-C14F-41A2-8DDC-A51ED63542A4}" destId="{F8A34191-B470-4F92-8147-1D5FAA74191B}" srcOrd="0" destOrd="0" presId="urn:microsoft.com/office/officeart/2005/8/layout/bList2"/>
    <dgm:cxn modelId="{E4749301-CF8F-4F1F-9F59-49012840B429}" type="presParOf" srcId="{F8A34191-B470-4F92-8147-1D5FAA74191B}" destId="{2D0CDECF-00B8-4B23-BFBD-BECDF5E7AC06}" srcOrd="0" destOrd="0" presId="urn:microsoft.com/office/officeart/2005/8/layout/bList2"/>
    <dgm:cxn modelId="{2EE18BC9-91B7-49ED-AE01-740A15821857}" type="presParOf" srcId="{F8A34191-B470-4F92-8147-1D5FAA74191B}" destId="{D5BD4F1A-4F5C-44DB-BD00-CAD000E35ED7}" srcOrd="1" destOrd="0" presId="urn:microsoft.com/office/officeart/2005/8/layout/bList2"/>
    <dgm:cxn modelId="{ED2C305E-4EC0-4556-AB45-2FB3B8637BF4}" type="presParOf" srcId="{F8A34191-B470-4F92-8147-1D5FAA74191B}" destId="{D9AE83F0-1ED6-44BC-89B1-4855420401B9}" srcOrd="2" destOrd="0" presId="urn:microsoft.com/office/officeart/2005/8/layout/bList2"/>
    <dgm:cxn modelId="{C39FDBA2-581F-435A-9F21-3A3C45022CA4}" type="presParOf" srcId="{F8A34191-B470-4F92-8147-1D5FAA74191B}" destId="{CD9934FC-9E09-46F1-B126-91A8DD8C7EDA}" srcOrd="3" destOrd="0" presId="urn:microsoft.com/office/officeart/2005/8/layout/bList2"/>
    <dgm:cxn modelId="{DB18A843-4690-42AF-AB42-DCCF6401E71E}" type="presParOf" srcId="{8BC5089F-C14F-41A2-8DDC-A51ED63542A4}" destId="{F1E92C3C-C345-4B20-8AB0-FFF3DE62A92A}" srcOrd="1" destOrd="0" presId="urn:microsoft.com/office/officeart/2005/8/layout/bList2"/>
    <dgm:cxn modelId="{5BC5B7E5-FF3F-4344-8F14-528459DFF07A}" type="presParOf" srcId="{8BC5089F-C14F-41A2-8DDC-A51ED63542A4}" destId="{BBF2FDB6-0384-489C-B97C-898CD29A6890}" srcOrd="2" destOrd="0" presId="urn:microsoft.com/office/officeart/2005/8/layout/bList2"/>
    <dgm:cxn modelId="{E93D9CE0-7FF8-484A-BB1F-2C80BDD9548C}" type="presParOf" srcId="{BBF2FDB6-0384-489C-B97C-898CD29A6890}" destId="{A393D6DB-F87B-4CB8-9562-C4DD363C86B7}" srcOrd="0" destOrd="0" presId="urn:microsoft.com/office/officeart/2005/8/layout/bList2"/>
    <dgm:cxn modelId="{B4B5CF9D-9124-4851-B041-B06493F2C820}" type="presParOf" srcId="{BBF2FDB6-0384-489C-B97C-898CD29A6890}" destId="{620F3895-689D-4109-8658-129D92C6CB21}" srcOrd="1" destOrd="0" presId="urn:microsoft.com/office/officeart/2005/8/layout/bList2"/>
    <dgm:cxn modelId="{B9F57DCB-9099-4A75-8F84-25DAB61E8994}" type="presParOf" srcId="{BBF2FDB6-0384-489C-B97C-898CD29A6890}" destId="{711D6121-6CD2-4BB1-9050-F88748DBBEF7}" srcOrd="2" destOrd="0" presId="urn:microsoft.com/office/officeart/2005/8/layout/bList2"/>
    <dgm:cxn modelId="{92B6F70C-7AC5-4755-83C8-DE57971F88F0}" type="presParOf" srcId="{BBF2FDB6-0384-489C-B97C-898CD29A6890}" destId="{574E7EE2-B64C-4E74-BD21-71B83C198675}"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C1EFA9-494B-4260-922B-57035A6BEC4C}" type="doc">
      <dgm:prSet loTypeId="urn:microsoft.com/office/officeart/2005/8/layout/bList2" loCatId="list" qsTypeId="urn:microsoft.com/office/officeart/2005/8/quickstyle/simple1" qsCatId="simple" csTypeId="urn:microsoft.com/office/officeart/2005/8/colors/colorful5" csCatId="colorful" phldr="1"/>
      <dgm:spPr/>
      <dgm:t>
        <a:bodyPr/>
        <a:lstStyle/>
        <a:p>
          <a:endParaRPr lang="uk-UA"/>
        </a:p>
      </dgm:t>
    </dgm:pt>
    <dgm:pt modelId="{36ABC03F-0419-456D-8887-7C1DBBF08C78}">
      <dgm:prSet phldrT="[Текст]"/>
      <dgm:spPr/>
      <dgm:t>
        <a:bodyPr/>
        <a:lstStyle/>
        <a:p>
          <a:r>
            <a:rPr lang="uk-UA" dirty="0"/>
            <a:t>3. Консультанти — незалежні фахівці, які можуть надати допомогу з розвитку бізнесу: </a:t>
          </a:r>
        </a:p>
      </dgm:t>
    </dgm:pt>
    <dgm:pt modelId="{32FB90DB-11C9-47AD-AF0D-3B52FD6D33A6}" type="parTrans" cxnId="{6E4E5505-2795-4990-A02E-A4D4517D7D24}">
      <dgm:prSet/>
      <dgm:spPr/>
      <dgm:t>
        <a:bodyPr/>
        <a:lstStyle/>
        <a:p>
          <a:endParaRPr lang="uk-UA"/>
        </a:p>
      </dgm:t>
    </dgm:pt>
    <dgm:pt modelId="{510FE56B-9F45-451F-9F28-4D9A1A19EA92}" type="sibTrans" cxnId="{6E4E5505-2795-4990-A02E-A4D4517D7D24}">
      <dgm:prSet/>
      <dgm:spPr/>
      <dgm:t>
        <a:bodyPr/>
        <a:lstStyle/>
        <a:p>
          <a:endParaRPr lang="uk-UA"/>
        </a:p>
      </dgm:t>
    </dgm:pt>
    <dgm:pt modelId="{FFC4584A-2974-47C1-9974-F6922B30CFC0}">
      <dgm:prSet phldrT="[Текст]"/>
      <dgm:spPr/>
      <dgm:t>
        <a:bodyPr/>
        <a:lstStyle/>
        <a:p>
          <a:pPr marL="0" indent="358775" algn="just"/>
          <a:r>
            <a:rPr lang="uk-UA" dirty="0"/>
            <a:t>реєстрація та супровід юридичної особи; </a:t>
          </a:r>
        </a:p>
      </dgm:t>
    </dgm:pt>
    <dgm:pt modelId="{17629DE8-BD46-403F-9B8F-8588F6926031}" type="parTrans" cxnId="{7CA1076A-A0E5-4272-A5DF-D491556E9EDB}">
      <dgm:prSet/>
      <dgm:spPr/>
      <dgm:t>
        <a:bodyPr/>
        <a:lstStyle/>
        <a:p>
          <a:endParaRPr lang="uk-UA"/>
        </a:p>
      </dgm:t>
    </dgm:pt>
    <dgm:pt modelId="{7A95B261-50AC-4DA7-A7C4-4EC1AF9F5EC3}" type="sibTrans" cxnId="{7CA1076A-A0E5-4272-A5DF-D491556E9EDB}">
      <dgm:prSet/>
      <dgm:spPr/>
      <dgm:t>
        <a:bodyPr/>
        <a:lstStyle/>
        <a:p>
          <a:endParaRPr lang="uk-UA"/>
        </a:p>
      </dgm:t>
    </dgm:pt>
    <dgm:pt modelId="{BD29E945-9B8B-40B4-BE9D-D7705C997645}">
      <dgm:prSet phldrT="[Текст]"/>
      <dgm:spPr/>
      <dgm:t>
        <a:bodyPr/>
        <a:lstStyle/>
        <a:p>
          <a:r>
            <a:rPr lang="uk-UA" dirty="0"/>
            <a:t>4. Освітні установи. Місцева влада та підприємці повинні працювати із закладами освіти, оскільки вони розвивають людський капітал і вирощують таланти, які їм потрібні: </a:t>
          </a:r>
        </a:p>
      </dgm:t>
    </dgm:pt>
    <dgm:pt modelId="{1EBB2E1C-3C44-4586-85E4-9014CEE646A9}" type="parTrans" cxnId="{0976360E-188D-4573-8EC0-BE209DE535CB}">
      <dgm:prSet/>
      <dgm:spPr/>
      <dgm:t>
        <a:bodyPr/>
        <a:lstStyle/>
        <a:p>
          <a:endParaRPr lang="uk-UA"/>
        </a:p>
      </dgm:t>
    </dgm:pt>
    <dgm:pt modelId="{2FD8045D-6E4A-49CE-AB7D-4E74F6CF0973}" type="sibTrans" cxnId="{0976360E-188D-4573-8EC0-BE209DE535CB}">
      <dgm:prSet/>
      <dgm:spPr/>
      <dgm:t>
        <a:bodyPr/>
        <a:lstStyle/>
        <a:p>
          <a:endParaRPr lang="uk-UA"/>
        </a:p>
      </dgm:t>
    </dgm:pt>
    <dgm:pt modelId="{6BAC6121-D1DC-4FF1-92D9-9FD8C7DCF34B}">
      <dgm:prSet phldrT="[Текст]"/>
      <dgm:spPr/>
      <dgm:t>
        <a:bodyPr/>
        <a:lstStyle/>
        <a:p>
          <a:pPr marL="0" indent="358775" algn="just"/>
          <a:r>
            <a:rPr lang="uk-UA" dirty="0"/>
            <a:t>заклади формальної освіти (школи, професійно-технічні училища, технікуми); </a:t>
          </a:r>
        </a:p>
      </dgm:t>
    </dgm:pt>
    <dgm:pt modelId="{E1C58CA4-BB56-4EB1-9F1A-B18C86115E0D}" type="parTrans" cxnId="{B7861C23-8BEE-4737-AC4A-1131B6A0CAA7}">
      <dgm:prSet/>
      <dgm:spPr/>
      <dgm:t>
        <a:bodyPr/>
        <a:lstStyle/>
        <a:p>
          <a:endParaRPr lang="uk-UA"/>
        </a:p>
      </dgm:t>
    </dgm:pt>
    <dgm:pt modelId="{8DBF2416-8DDC-45F4-9F22-BA0683608A04}" type="sibTrans" cxnId="{B7861C23-8BEE-4737-AC4A-1131B6A0CAA7}">
      <dgm:prSet/>
      <dgm:spPr/>
      <dgm:t>
        <a:bodyPr/>
        <a:lstStyle/>
        <a:p>
          <a:endParaRPr lang="uk-UA"/>
        </a:p>
      </dgm:t>
    </dgm:pt>
    <dgm:pt modelId="{988F2A34-92D7-4848-A519-DBC1E0EFF6C0}">
      <dgm:prSet phldrT="[Текст]"/>
      <dgm:spPr/>
      <dgm:t>
        <a:bodyPr/>
        <a:lstStyle/>
        <a:p>
          <a:r>
            <a:rPr lang="uk-UA" dirty="0"/>
            <a:t>5. Фінансування бізнесу — надання фінансових ресурсів такими організаціями: </a:t>
          </a:r>
        </a:p>
      </dgm:t>
    </dgm:pt>
    <dgm:pt modelId="{CF02F9B9-9A08-4A73-9D41-1D3E18EC1078}" type="parTrans" cxnId="{E12C6356-F9EF-46C4-BCC1-9B17C92D0928}">
      <dgm:prSet/>
      <dgm:spPr/>
      <dgm:t>
        <a:bodyPr/>
        <a:lstStyle/>
        <a:p>
          <a:endParaRPr lang="uk-UA"/>
        </a:p>
      </dgm:t>
    </dgm:pt>
    <dgm:pt modelId="{CCD439DF-C2EF-4160-86A2-30DE72D48C38}" type="sibTrans" cxnId="{E12C6356-F9EF-46C4-BCC1-9B17C92D0928}">
      <dgm:prSet/>
      <dgm:spPr/>
      <dgm:t>
        <a:bodyPr/>
        <a:lstStyle/>
        <a:p>
          <a:endParaRPr lang="uk-UA"/>
        </a:p>
      </dgm:t>
    </dgm:pt>
    <dgm:pt modelId="{0DC7E495-FB28-412F-AECC-7E7B3685BFBB}">
      <dgm:prSet phldrT="[Текст]"/>
      <dgm:spPr/>
      <dgm:t>
        <a:bodyPr/>
        <a:lstStyle/>
        <a:p>
          <a:pPr marL="0" indent="358775" algn="just"/>
          <a:r>
            <a:rPr lang="uk-UA" dirty="0"/>
            <a:t>банківськими установами, кредитними спілками, фондами прямих інвестицій, приватними інвесторами (бізнес-ангелами), фондами мікрокредитування, програмами ваучерної та грантової підтримки тощо.</a:t>
          </a:r>
        </a:p>
      </dgm:t>
    </dgm:pt>
    <dgm:pt modelId="{72B2CFB7-907F-468C-B1D7-402A8F31FBE8}" type="parTrans" cxnId="{37D1D000-30EA-4982-ADB0-97267C3F3DAC}">
      <dgm:prSet/>
      <dgm:spPr/>
      <dgm:t>
        <a:bodyPr/>
        <a:lstStyle/>
        <a:p>
          <a:endParaRPr lang="uk-UA"/>
        </a:p>
      </dgm:t>
    </dgm:pt>
    <dgm:pt modelId="{1930B315-0360-45F2-A964-EB37A5E90690}" type="sibTrans" cxnId="{37D1D000-30EA-4982-ADB0-97267C3F3DAC}">
      <dgm:prSet/>
      <dgm:spPr/>
      <dgm:t>
        <a:bodyPr/>
        <a:lstStyle/>
        <a:p>
          <a:endParaRPr lang="uk-UA"/>
        </a:p>
      </dgm:t>
    </dgm:pt>
    <dgm:pt modelId="{A766A276-8809-4931-B413-598A292F2050}">
      <dgm:prSet/>
      <dgm:spPr/>
      <dgm:t>
        <a:bodyPr/>
        <a:lstStyle/>
        <a:p>
          <a:pPr marL="0" indent="358775" algn="just"/>
          <a:r>
            <a:rPr lang="uk-UA" dirty="0"/>
            <a:t>налагодження бізнес-процесів (виробництво, продаж тощо); </a:t>
          </a:r>
        </a:p>
      </dgm:t>
    </dgm:pt>
    <dgm:pt modelId="{A323999B-9BCB-4A8B-B9C4-F1DDCA98D487}" type="parTrans" cxnId="{A9D26DAB-F056-4B17-A73F-FA6A5BAE31DA}">
      <dgm:prSet/>
      <dgm:spPr/>
      <dgm:t>
        <a:bodyPr/>
        <a:lstStyle/>
        <a:p>
          <a:endParaRPr lang="uk-UA"/>
        </a:p>
      </dgm:t>
    </dgm:pt>
    <dgm:pt modelId="{4A707D7A-30BE-49C0-96AF-CB1AA4118F47}" type="sibTrans" cxnId="{A9D26DAB-F056-4B17-A73F-FA6A5BAE31DA}">
      <dgm:prSet/>
      <dgm:spPr/>
      <dgm:t>
        <a:bodyPr/>
        <a:lstStyle/>
        <a:p>
          <a:endParaRPr lang="uk-UA"/>
        </a:p>
      </dgm:t>
    </dgm:pt>
    <dgm:pt modelId="{664A42B6-EB49-4325-9AE3-B2EEA596BBDB}">
      <dgm:prSet/>
      <dgm:spPr/>
      <dgm:t>
        <a:bodyPr/>
        <a:lstStyle/>
        <a:p>
          <a:pPr marL="0" indent="358775" algn="just"/>
          <a:r>
            <a:rPr lang="uk-UA" dirty="0"/>
            <a:t>розробка стратегій, бізнес-планів і планів комерціалізації продукції; </a:t>
          </a:r>
        </a:p>
      </dgm:t>
    </dgm:pt>
    <dgm:pt modelId="{C49358DE-049D-416A-8918-184556402E01}" type="parTrans" cxnId="{46616BC2-C70D-4BF6-A09A-6DEC648274DC}">
      <dgm:prSet/>
      <dgm:spPr/>
      <dgm:t>
        <a:bodyPr/>
        <a:lstStyle/>
        <a:p>
          <a:endParaRPr lang="uk-UA"/>
        </a:p>
      </dgm:t>
    </dgm:pt>
    <dgm:pt modelId="{851FE149-91A9-4A56-BAA6-F1F68D0E2D98}" type="sibTrans" cxnId="{46616BC2-C70D-4BF6-A09A-6DEC648274DC}">
      <dgm:prSet/>
      <dgm:spPr/>
      <dgm:t>
        <a:bodyPr/>
        <a:lstStyle/>
        <a:p>
          <a:endParaRPr lang="uk-UA"/>
        </a:p>
      </dgm:t>
    </dgm:pt>
    <dgm:pt modelId="{BE1CA53D-8ADC-489B-9924-D75D7B662080}">
      <dgm:prSet/>
      <dgm:spPr/>
      <dgm:t>
        <a:bodyPr/>
        <a:lstStyle/>
        <a:p>
          <a:pPr marL="0" indent="358775" algn="just"/>
          <a:r>
            <a:rPr lang="uk-UA" dirty="0"/>
            <a:t>залучення фінансування. </a:t>
          </a:r>
        </a:p>
      </dgm:t>
    </dgm:pt>
    <dgm:pt modelId="{23D375DD-E035-42F9-A667-6E967FC1EE8C}" type="parTrans" cxnId="{BA384676-B479-4C3D-81B7-819007DD84AF}">
      <dgm:prSet/>
      <dgm:spPr/>
      <dgm:t>
        <a:bodyPr/>
        <a:lstStyle/>
        <a:p>
          <a:endParaRPr lang="uk-UA"/>
        </a:p>
      </dgm:t>
    </dgm:pt>
    <dgm:pt modelId="{0AC85AFE-74FA-4E6A-B02F-68539CAA3EAE}" type="sibTrans" cxnId="{BA384676-B479-4C3D-81B7-819007DD84AF}">
      <dgm:prSet/>
      <dgm:spPr/>
      <dgm:t>
        <a:bodyPr/>
        <a:lstStyle/>
        <a:p>
          <a:endParaRPr lang="uk-UA"/>
        </a:p>
      </dgm:t>
    </dgm:pt>
    <dgm:pt modelId="{C469C36F-DF30-40E2-8BE4-F95A67D46486}">
      <dgm:prSet/>
      <dgm:spPr/>
      <dgm:t>
        <a:bodyPr/>
        <a:lstStyle/>
        <a:p>
          <a:pPr marL="0" indent="358775" algn="just"/>
          <a:r>
            <a:rPr lang="uk-UA" dirty="0"/>
            <a:t>заклади неформальної освіти (бізнес-школи, тренінгові центри тощо), які можуть організовувати навчальні заходи для персоналу, зокрема семінари, тренінги, курси, програми підвищення кваліфікації, перекваліфікації, стажувань тощо. </a:t>
          </a:r>
        </a:p>
      </dgm:t>
    </dgm:pt>
    <dgm:pt modelId="{F4D06778-6F70-490A-A7D9-8520D7955F23}" type="parTrans" cxnId="{1202963C-ADE2-49A2-BF09-5B2D6A7C9531}">
      <dgm:prSet/>
      <dgm:spPr/>
      <dgm:t>
        <a:bodyPr/>
        <a:lstStyle/>
        <a:p>
          <a:endParaRPr lang="uk-UA"/>
        </a:p>
      </dgm:t>
    </dgm:pt>
    <dgm:pt modelId="{A1D0F057-25F2-4E91-89F2-244853098E36}" type="sibTrans" cxnId="{1202963C-ADE2-49A2-BF09-5B2D6A7C9531}">
      <dgm:prSet/>
      <dgm:spPr/>
      <dgm:t>
        <a:bodyPr/>
        <a:lstStyle/>
        <a:p>
          <a:endParaRPr lang="uk-UA"/>
        </a:p>
      </dgm:t>
    </dgm:pt>
    <dgm:pt modelId="{6412BE33-85A2-43E3-8733-734726606091}" type="pres">
      <dgm:prSet presAssocID="{53C1EFA9-494B-4260-922B-57035A6BEC4C}" presName="diagram" presStyleCnt="0">
        <dgm:presLayoutVars>
          <dgm:dir/>
          <dgm:animLvl val="lvl"/>
          <dgm:resizeHandles val="exact"/>
        </dgm:presLayoutVars>
      </dgm:prSet>
      <dgm:spPr/>
    </dgm:pt>
    <dgm:pt modelId="{F9596872-9932-4ABA-9CA4-DC7EDAEF94BF}" type="pres">
      <dgm:prSet presAssocID="{36ABC03F-0419-456D-8887-7C1DBBF08C78}" presName="compNode" presStyleCnt="0"/>
      <dgm:spPr/>
    </dgm:pt>
    <dgm:pt modelId="{DC0BC9DA-5F29-46B4-BDD5-95B2EAA0F735}" type="pres">
      <dgm:prSet presAssocID="{36ABC03F-0419-456D-8887-7C1DBBF08C78}" presName="childRect" presStyleLbl="bgAcc1" presStyleIdx="0" presStyleCnt="3">
        <dgm:presLayoutVars>
          <dgm:bulletEnabled val="1"/>
        </dgm:presLayoutVars>
      </dgm:prSet>
      <dgm:spPr/>
    </dgm:pt>
    <dgm:pt modelId="{3A0AC3C6-6AF7-49BD-8F78-9ABCF47C30F3}" type="pres">
      <dgm:prSet presAssocID="{36ABC03F-0419-456D-8887-7C1DBBF08C78}" presName="parentText" presStyleLbl="node1" presStyleIdx="0" presStyleCnt="0">
        <dgm:presLayoutVars>
          <dgm:chMax val="0"/>
          <dgm:bulletEnabled val="1"/>
        </dgm:presLayoutVars>
      </dgm:prSet>
      <dgm:spPr/>
    </dgm:pt>
    <dgm:pt modelId="{2DD733EE-82A9-451E-ADB7-4F26C6C2110A}" type="pres">
      <dgm:prSet presAssocID="{36ABC03F-0419-456D-8887-7C1DBBF08C78}" presName="parentRect" presStyleLbl="alignNode1" presStyleIdx="0" presStyleCnt="3"/>
      <dgm:spPr/>
    </dgm:pt>
    <dgm:pt modelId="{9FAC7D5B-90C8-4430-8F19-27AB1BBFDFBD}" type="pres">
      <dgm:prSet presAssocID="{36ABC03F-0419-456D-8887-7C1DBBF08C78}"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le profile with solid fill"/>
        </a:ext>
      </dgm:extLst>
    </dgm:pt>
    <dgm:pt modelId="{803C55F5-20A3-4DFF-A744-A95AFD3ECD77}" type="pres">
      <dgm:prSet presAssocID="{510FE56B-9F45-451F-9F28-4D9A1A19EA92}" presName="sibTrans" presStyleLbl="sibTrans2D1" presStyleIdx="0" presStyleCnt="0"/>
      <dgm:spPr/>
    </dgm:pt>
    <dgm:pt modelId="{10DB2202-2B7B-4405-A091-6916D7DE3604}" type="pres">
      <dgm:prSet presAssocID="{BD29E945-9B8B-40B4-BE9D-D7705C997645}" presName="compNode" presStyleCnt="0"/>
      <dgm:spPr/>
    </dgm:pt>
    <dgm:pt modelId="{B4C009E7-C6EB-499C-B5AD-B8B87F59A177}" type="pres">
      <dgm:prSet presAssocID="{BD29E945-9B8B-40B4-BE9D-D7705C997645}" presName="childRect" presStyleLbl="bgAcc1" presStyleIdx="1" presStyleCnt="3">
        <dgm:presLayoutVars>
          <dgm:bulletEnabled val="1"/>
        </dgm:presLayoutVars>
      </dgm:prSet>
      <dgm:spPr/>
    </dgm:pt>
    <dgm:pt modelId="{EE5B91AA-AEB8-4714-BA07-AB957CBEBC9C}" type="pres">
      <dgm:prSet presAssocID="{BD29E945-9B8B-40B4-BE9D-D7705C997645}" presName="parentText" presStyleLbl="node1" presStyleIdx="0" presStyleCnt="0">
        <dgm:presLayoutVars>
          <dgm:chMax val="0"/>
          <dgm:bulletEnabled val="1"/>
        </dgm:presLayoutVars>
      </dgm:prSet>
      <dgm:spPr/>
    </dgm:pt>
    <dgm:pt modelId="{F1495ECE-F6D8-4E05-90CD-6E325F45FE0C}" type="pres">
      <dgm:prSet presAssocID="{BD29E945-9B8B-40B4-BE9D-D7705C997645}" presName="parentRect" presStyleLbl="alignNode1" presStyleIdx="1" presStyleCnt="3"/>
      <dgm:spPr/>
    </dgm:pt>
    <dgm:pt modelId="{D7EEE408-560C-42D4-B0C1-C76F282206EB}" type="pres">
      <dgm:prSet presAssocID="{BD29E945-9B8B-40B4-BE9D-D7705C997645}"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nk with solid fill"/>
        </a:ext>
      </dgm:extLst>
    </dgm:pt>
    <dgm:pt modelId="{C99F9DB3-0AFA-44AA-9229-CE70C16489AB}" type="pres">
      <dgm:prSet presAssocID="{2FD8045D-6E4A-49CE-AB7D-4E74F6CF0973}" presName="sibTrans" presStyleLbl="sibTrans2D1" presStyleIdx="0" presStyleCnt="0"/>
      <dgm:spPr/>
    </dgm:pt>
    <dgm:pt modelId="{BFB38262-7456-4C91-89EA-504D127EE06B}" type="pres">
      <dgm:prSet presAssocID="{988F2A34-92D7-4848-A519-DBC1E0EFF6C0}" presName="compNode" presStyleCnt="0"/>
      <dgm:spPr/>
    </dgm:pt>
    <dgm:pt modelId="{873A0DC4-6D3B-4D3A-8BC6-C7560AD4E92C}" type="pres">
      <dgm:prSet presAssocID="{988F2A34-92D7-4848-A519-DBC1E0EFF6C0}" presName="childRect" presStyleLbl="bgAcc1" presStyleIdx="2" presStyleCnt="3">
        <dgm:presLayoutVars>
          <dgm:bulletEnabled val="1"/>
        </dgm:presLayoutVars>
      </dgm:prSet>
      <dgm:spPr/>
    </dgm:pt>
    <dgm:pt modelId="{EEA7DD5B-83FF-4552-9606-D01D5556760D}" type="pres">
      <dgm:prSet presAssocID="{988F2A34-92D7-4848-A519-DBC1E0EFF6C0}" presName="parentText" presStyleLbl="node1" presStyleIdx="0" presStyleCnt="0">
        <dgm:presLayoutVars>
          <dgm:chMax val="0"/>
          <dgm:bulletEnabled val="1"/>
        </dgm:presLayoutVars>
      </dgm:prSet>
      <dgm:spPr/>
    </dgm:pt>
    <dgm:pt modelId="{C910231F-631C-4581-B133-030E5E41B6D0}" type="pres">
      <dgm:prSet presAssocID="{988F2A34-92D7-4848-A519-DBC1E0EFF6C0}" presName="parentRect" presStyleLbl="alignNode1" presStyleIdx="2" presStyleCnt="3"/>
      <dgm:spPr/>
    </dgm:pt>
    <dgm:pt modelId="{2B59A7B6-5058-4DBC-8018-838B44140962}" type="pres">
      <dgm:prSet presAssocID="{988F2A34-92D7-4848-A519-DBC1E0EFF6C0}"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riefcase with solid fill"/>
        </a:ext>
      </dgm:extLst>
    </dgm:pt>
  </dgm:ptLst>
  <dgm:cxnLst>
    <dgm:cxn modelId="{37D1D000-30EA-4982-ADB0-97267C3F3DAC}" srcId="{988F2A34-92D7-4848-A519-DBC1E0EFF6C0}" destId="{0DC7E495-FB28-412F-AECC-7E7B3685BFBB}" srcOrd="0" destOrd="0" parTransId="{72B2CFB7-907F-468C-B1D7-402A8F31FBE8}" sibTransId="{1930B315-0360-45F2-A964-EB37A5E90690}"/>
    <dgm:cxn modelId="{6E4E5505-2795-4990-A02E-A4D4517D7D24}" srcId="{53C1EFA9-494B-4260-922B-57035A6BEC4C}" destId="{36ABC03F-0419-456D-8887-7C1DBBF08C78}" srcOrd="0" destOrd="0" parTransId="{32FB90DB-11C9-47AD-AF0D-3B52FD6D33A6}" sibTransId="{510FE56B-9F45-451F-9F28-4D9A1A19EA92}"/>
    <dgm:cxn modelId="{0976360E-188D-4573-8EC0-BE209DE535CB}" srcId="{53C1EFA9-494B-4260-922B-57035A6BEC4C}" destId="{BD29E945-9B8B-40B4-BE9D-D7705C997645}" srcOrd="1" destOrd="0" parTransId="{1EBB2E1C-3C44-4586-85E4-9014CEE646A9}" sibTransId="{2FD8045D-6E4A-49CE-AB7D-4E74F6CF0973}"/>
    <dgm:cxn modelId="{A2CE2410-2604-4A74-B555-EDD583EAC377}" type="presOf" srcId="{FFC4584A-2974-47C1-9974-F6922B30CFC0}" destId="{DC0BC9DA-5F29-46B4-BDD5-95B2EAA0F735}" srcOrd="0" destOrd="0" presId="urn:microsoft.com/office/officeart/2005/8/layout/bList2"/>
    <dgm:cxn modelId="{1159591A-110A-4BA0-AA2B-96959549D76F}" type="presOf" srcId="{510FE56B-9F45-451F-9F28-4D9A1A19EA92}" destId="{803C55F5-20A3-4DFF-A744-A95AFD3ECD77}" srcOrd="0" destOrd="0" presId="urn:microsoft.com/office/officeart/2005/8/layout/bList2"/>
    <dgm:cxn modelId="{B7861C23-8BEE-4737-AC4A-1131B6A0CAA7}" srcId="{BD29E945-9B8B-40B4-BE9D-D7705C997645}" destId="{6BAC6121-D1DC-4FF1-92D9-9FD8C7DCF34B}" srcOrd="0" destOrd="0" parTransId="{E1C58CA4-BB56-4EB1-9F1A-B18C86115E0D}" sibTransId="{8DBF2416-8DDC-45F4-9F22-BA0683608A04}"/>
    <dgm:cxn modelId="{F21D2B2C-C620-4D92-9BDE-00A187A751E9}" type="presOf" srcId="{0DC7E495-FB28-412F-AECC-7E7B3685BFBB}" destId="{873A0DC4-6D3B-4D3A-8BC6-C7560AD4E92C}" srcOrd="0" destOrd="0" presId="urn:microsoft.com/office/officeart/2005/8/layout/bList2"/>
    <dgm:cxn modelId="{1202963C-ADE2-49A2-BF09-5B2D6A7C9531}" srcId="{BD29E945-9B8B-40B4-BE9D-D7705C997645}" destId="{C469C36F-DF30-40E2-8BE4-F95A67D46486}" srcOrd="1" destOrd="0" parTransId="{F4D06778-6F70-490A-A7D9-8520D7955F23}" sibTransId="{A1D0F057-25F2-4E91-89F2-244853098E36}"/>
    <dgm:cxn modelId="{7CA1076A-A0E5-4272-A5DF-D491556E9EDB}" srcId="{36ABC03F-0419-456D-8887-7C1DBBF08C78}" destId="{FFC4584A-2974-47C1-9974-F6922B30CFC0}" srcOrd="0" destOrd="0" parTransId="{17629DE8-BD46-403F-9B8F-8588F6926031}" sibTransId="{7A95B261-50AC-4DA7-A7C4-4EC1AF9F5EC3}"/>
    <dgm:cxn modelId="{E9CEF76B-A707-4F32-B147-378D68300A99}" type="presOf" srcId="{BD29E945-9B8B-40B4-BE9D-D7705C997645}" destId="{F1495ECE-F6D8-4E05-90CD-6E325F45FE0C}" srcOrd="1" destOrd="0" presId="urn:microsoft.com/office/officeart/2005/8/layout/bList2"/>
    <dgm:cxn modelId="{597C914D-F398-45D4-AE0D-F7172D8FD032}" type="presOf" srcId="{6BAC6121-D1DC-4FF1-92D9-9FD8C7DCF34B}" destId="{B4C009E7-C6EB-499C-B5AD-B8B87F59A177}" srcOrd="0" destOrd="0" presId="urn:microsoft.com/office/officeart/2005/8/layout/bList2"/>
    <dgm:cxn modelId="{C4801456-D4C2-4D34-937A-FC87498C5198}" type="presOf" srcId="{53C1EFA9-494B-4260-922B-57035A6BEC4C}" destId="{6412BE33-85A2-43E3-8733-734726606091}" srcOrd="0" destOrd="0" presId="urn:microsoft.com/office/officeart/2005/8/layout/bList2"/>
    <dgm:cxn modelId="{E12C6356-F9EF-46C4-BCC1-9B17C92D0928}" srcId="{53C1EFA9-494B-4260-922B-57035A6BEC4C}" destId="{988F2A34-92D7-4848-A519-DBC1E0EFF6C0}" srcOrd="2" destOrd="0" parTransId="{CF02F9B9-9A08-4A73-9D41-1D3E18EC1078}" sibTransId="{CCD439DF-C2EF-4160-86A2-30DE72D48C38}"/>
    <dgm:cxn modelId="{BA384676-B479-4C3D-81B7-819007DD84AF}" srcId="{36ABC03F-0419-456D-8887-7C1DBBF08C78}" destId="{BE1CA53D-8ADC-489B-9924-D75D7B662080}" srcOrd="3" destOrd="0" parTransId="{23D375DD-E035-42F9-A667-6E967FC1EE8C}" sibTransId="{0AC85AFE-74FA-4E6A-B02F-68539CAA3EAE}"/>
    <dgm:cxn modelId="{A0CB1382-C0CF-45F6-ABC0-A16593442438}" type="presOf" srcId="{C469C36F-DF30-40E2-8BE4-F95A67D46486}" destId="{B4C009E7-C6EB-499C-B5AD-B8B87F59A177}" srcOrd="0" destOrd="1" presId="urn:microsoft.com/office/officeart/2005/8/layout/bList2"/>
    <dgm:cxn modelId="{009B9595-51DD-4437-9F7E-08B93BEA33DF}" type="presOf" srcId="{36ABC03F-0419-456D-8887-7C1DBBF08C78}" destId="{2DD733EE-82A9-451E-ADB7-4F26C6C2110A}" srcOrd="1" destOrd="0" presId="urn:microsoft.com/office/officeart/2005/8/layout/bList2"/>
    <dgm:cxn modelId="{74AB0B9C-737E-4A25-A1A9-341A357C85BC}" type="presOf" srcId="{2FD8045D-6E4A-49CE-AB7D-4E74F6CF0973}" destId="{C99F9DB3-0AFA-44AA-9229-CE70C16489AB}" srcOrd="0" destOrd="0" presId="urn:microsoft.com/office/officeart/2005/8/layout/bList2"/>
    <dgm:cxn modelId="{FE735AA1-CB1B-4714-92A2-149586AA39DC}" type="presOf" srcId="{664A42B6-EB49-4325-9AE3-B2EEA596BBDB}" destId="{DC0BC9DA-5F29-46B4-BDD5-95B2EAA0F735}" srcOrd="0" destOrd="2" presId="urn:microsoft.com/office/officeart/2005/8/layout/bList2"/>
    <dgm:cxn modelId="{A9D26DAB-F056-4B17-A73F-FA6A5BAE31DA}" srcId="{36ABC03F-0419-456D-8887-7C1DBBF08C78}" destId="{A766A276-8809-4931-B413-598A292F2050}" srcOrd="1" destOrd="0" parTransId="{A323999B-9BCB-4A8B-B9C4-F1DDCA98D487}" sibTransId="{4A707D7A-30BE-49C0-96AF-CB1AA4118F47}"/>
    <dgm:cxn modelId="{B4C3E9B5-F756-476D-AB27-EC41A13A3B63}" type="presOf" srcId="{A766A276-8809-4931-B413-598A292F2050}" destId="{DC0BC9DA-5F29-46B4-BDD5-95B2EAA0F735}" srcOrd="0" destOrd="1" presId="urn:microsoft.com/office/officeart/2005/8/layout/bList2"/>
    <dgm:cxn modelId="{C39477BC-8275-4BF9-809D-570451064772}" type="presOf" srcId="{BD29E945-9B8B-40B4-BE9D-D7705C997645}" destId="{EE5B91AA-AEB8-4714-BA07-AB957CBEBC9C}" srcOrd="0" destOrd="0" presId="urn:microsoft.com/office/officeart/2005/8/layout/bList2"/>
    <dgm:cxn modelId="{46616BC2-C70D-4BF6-A09A-6DEC648274DC}" srcId="{36ABC03F-0419-456D-8887-7C1DBBF08C78}" destId="{664A42B6-EB49-4325-9AE3-B2EEA596BBDB}" srcOrd="2" destOrd="0" parTransId="{C49358DE-049D-416A-8918-184556402E01}" sibTransId="{851FE149-91A9-4A56-BAA6-F1F68D0E2D98}"/>
    <dgm:cxn modelId="{ADF28DCA-C46E-4230-A352-5F5F60E7016B}" type="presOf" srcId="{988F2A34-92D7-4848-A519-DBC1E0EFF6C0}" destId="{C910231F-631C-4581-B133-030E5E41B6D0}" srcOrd="1" destOrd="0" presId="urn:microsoft.com/office/officeart/2005/8/layout/bList2"/>
    <dgm:cxn modelId="{695827D7-DC4F-423E-BE57-874606F5D067}" type="presOf" srcId="{988F2A34-92D7-4848-A519-DBC1E0EFF6C0}" destId="{EEA7DD5B-83FF-4552-9606-D01D5556760D}" srcOrd="0" destOrd="0" presId="urn:microsoft.com/office/officeart/2005/8/layout/bList2"/>
    <dgm:cxn modelId="{928D94DD-28A7-404A-80DB-426187BFDB7C}" type="presOf" srcId="{36ABC03F-0419-456D-8887-7C1DBBF08C78}" destId="{3A0AC3C6-6AF7-49BD-8F78-9ABCF47C30F3}" srcOrd="0" destOrd="0" presId="urn:microsoft.com/office/officeart/2005/8/layout/bList2"/>
    <dgm:cxn modelId="{237993EA-2D13-48AA-8C6C-3FB83019C2D4}" type="presOf" srcId="{BE1CA53D-8ADC-489B-9924-D75D7B662080}" destId="{DC0BC9DA-5F29-46B4-BDD5-95B2EAA0F735}" srcOrd="0" destOrd="3" presId="urn:microsoft.com/office/officeart/2005/8/layout/bList2"/>
    <dgm:cxn modelId="{01E70CBD-C794-47F9-8360-079937850DA5}" type="presParOf" srcId="{6412BE33-85A2-43E3-8733-734726606091}" destId="{F9596872-9932-4ABA-9CA4-DC7EDAEF94BF}" srcOrd="0" destOrd="0" presId="urn:microsoft.com/office/officeart/2005/8/layout/bList2"/>
    <dgm:cxn modelId="{D9DF12EB-67CA-4F69-9B5A-D6596E406A5F}" type="presParOf" srcId="{F9596872-9932-4ABA-9CA4-DC7EDAEF94BF}" destId="{DC0BC9DA-5F29-46B4-BDD5-95B2EAA0F735}" srcOrd="0" destOrd="0" presId="urn:microsoft.com/office/officeart/2005/8/layout/bList2"/>
    <dgm:cxn modelId="{716FB463-590E-4BCF-8E73-F85EFBC6BD59}" type="presParOf" srcId="{F9596872-9932-4ABA-9CA4-DC7EDAEF94BF}" destId="{3A0AC3C6-6AF7-49BD-8F78-9ABCF47C30F3}" srcOrd="1" destOrd="0" presId="urn:microsoft.com/office/officeart/2005/8/layout/bList2"/>
    <dgm:cxn modelId="{B0BD1A31-2EFD-4A71-91AE-863D31C17D7D}" type="presParOf" srcId="{F9596872-9932-4ABA-9CA4-DC7EDAEF94BF}" destId="{2DD733EE-82A9-451E-ADB7-4F26C6C2110A}" srcOrd="2" destOrd="0" presId="urn:microsoft.com/office/officeart/2005/8/layout/bList2"/>
    <dgm:cxn modelId="{687EDEB7-3848-4FA9-B37D-C4BBF5BDD0F7}" type="presParOf" srcId="{F9596872-9932-4ABA-9CA4-DC7EDAEF94BF}" destId="{9FAC7D5B-90C8-4430-8F19-27AB1BBFDFBD}" srcOrd="3" destOrd="0" presId="urn:microsoft.com/office/officeart/2005/8/layout/bList2"/>
    <dgm:cxn modelId="{79DB2955-E7DB-4EAD-A753-433D5419A1ED}" type="presParOf" srcId="{6412BE33-85A2-43E3-8733-734726606091}" destId="{803C55F5-20A3-4DFF-A744-A95AFD3ECD77}" srcOrd="1" destOrd="0" presId="urn:microsoft.com/office/officeart/2005/8/layout/bList2"/>
    <dgm:cxn modelId="{CFD237BB-B573-46B7-88DC-F82EA30BD053}" type="presParOf" srcId="{6412BE33-85A2-43E3-8733-734726606091}" destId="{10DB2202-2B7B-4405-A091-6916D7DE3604}" srcOrd="2" destOrd="0" presId="urn:microsoft.com/office/officeart/2005/8/layout/bList2"/>
    <dgm:cxn modelId="{2DE48BAF-311A-4A32-BAF5-A18C562BCCE5}" type="presParOf" srcId="{10DB2202-2B7B-4405-A091-6916D7DE3604}" destId="{B4C009E7-C6EB-499C-B5AD-B8B87F59A177}" srcOrd="0" destOrd="0" presId="urn:microsoft.com/office/officeart/2005/8/layout/bList2"/>
    <dgm:cxn modelId="{F8D465DC-FF0D-440B-B478-CFD2C843ECC4}" type="presParOf" srcId="{10DB2202-2B7B-4405-A091-6916D7DE3604}" destId="{EE5B91AA-AEB8-4714-BA07-AB957CBEBC9C}" srcOrd="1" destOrd="0" presId="urn:microsoft.com/office/officeart/2005/8/layout/bList2"/>
    <dgm:cxn modelId="{C29F6C1A-7D69-4AC2-B069-44581EF8DC37}" type="presParOf" srcId="{10DB2202-2B7B-4405-A091-6916D7DE3604}" destId="{F1495ECE-F6D8-4E05-90CD-6E325F45FE0C}" srcOrd="2" destOrd="0" presId="urn:microsoft.com/office/officeart/2005/8/layout/bList2"/>
    <dgm:cxn modelId="{A7CEA896-52DC-4364-BBD9-092A19AE979B}" type="presParOf" srcId="{10DB2202-2B7B-4405-A091-6916D7DE3604}" destId="{D7EEE408-560C-42D4-B0C1-C76F282206EB}" srcOrd="3" destOrd="0" presId="urn:microsoft.com/office/officeart/2005/8/layout/bList2"/>
    <dgm:cxn modelId="{61BD0D8A-0424-4F19-AC7D-619C6792372F}" type="presParOf" srcId="{6412BE33-85A2-43E3-8733-734726606091}" destId="{C99F9DB3-0AFA-44AA-9229-CE70C16489AB}" srcOrd="3" destOrd="0" presId="urn:microsoft.com/office/officeart/2005/8/layout/bList2"/>
    <dgm:cxn modelId="{F18E0437-34DC-4438-8599-EA57F7CFAEF5}" type="presParOf" srcId="{6412BE33-85A2-43E3-8733-734726606091}" destId="{BFB38262-7456-4C91-89EA-504D127EE06B}" srcOrd="4" destOrd="0" presId="urn:microsoft.com/office/officeart/2005/8/layout/bList2"/>
    <dgm:cxn modelId="{4AA10CEA-A7A9-4059-89B0-97B902B7C894}" type="presParOf" srcId="{BFB38262-7456-4C91-89EA-504D127EE06B}" destId="{873A0DC4-6D3B-4D3A-8BC6-C7560AD4E92C}" srcOrd="0" destOrd="0" presId="urn:microsoft.com/office/officeart/2005/8/layout/bList2"/>
    <dgm:cxn modelId="{376EEF97-9448-4F61-8E27-64E3421630B6}" type="presParOf" srcId="{BFB38262-7456-4C91-89EA-504D127EE06B}" destId="{EEA7DD5B-83FF-4552-9606-D01D5556760D}" srcOrd="1" destOrd="0" presId="urn:microsoft.com/office/officeart/2005/8/layout/bList2"/>
    <dgm:cxn modelId="{62E38DA7-D4A9-46A0-801E-18D1E146D2A4}" type="presParOf" srcId="{BFB38262-7456-4C91-89EA-504D127EE06B}" destId="{C910231F-631C-4581-B133-030E5E41B6D0}" srcOrd="2" destOrd="0" presId="urn:microsoft.com/office/officeart/2005/8/layout/bList2"/>
    <dgm:cxn modelId="{47A16E12-636C-4FE9-969F-5853FAC6993A}" type="presParOf" srcId="{BFB38262-7456-4C91-89EA-504D127EE06B}" destId="{2B59A7B6-5058-4DBC-8018-838B4414096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7823D-F5A1-49AC-AD8B-97B7298CA212}">
      <dsp:nvSpPr>
        <dsp:cNvPr id="0" name=""/>
        <dsp:cNvSpPr/>
      </dsp:nvSpPr>
      <dsp:spPr>
        <a:xfrm rot="16200000">
          <a:off x="-764747" y="766070"/>
          <a:ext cx="4972800" cy="3440658"/>
        </a:xfrm>
        <a:prstGeom prst="flowChartManualOperati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445" bIns="0" numCol="1" spcCol="1270" anchor="ctr" anchorCtr="0">
          <a:noAutofit/>
        </a:bodyPr>
        <a:lstStyle/>
        <a:p>
          <a:pPr marL="0" lvl="0" indent="0" algn="ctr" defTabSz="488950">
            <a:lnSpc>
              <a:spcPct val="90000"/>
            </a:lnSpc>
            <a:spcBef>
              <a:spcPct val="0"/>
            </a:spcBef>
            <a:spcAft>
              <a:spcPct val="35000"/>
            </a:spcAft>
            <a:buNone/>
          </a:pPr>
          <a:r>
            <a:rPr lang="uk-UA" sz="1100" b="1" kern="1200" dirty="0">
              <a:solidFill>
                <a:schemeClr val="bg1"/>
              </a:solidFill>
            </a:rPr>
            <a:t>1.Економічні чинники змін</a:t>
          </a:r>
        </a:p>
        <a:p>
          <a:pPr marL="0" lvl="0" indent="0" algn="ctr" defTabSz="488950">
            <a:lnSpc>
              <a:spcPct val="90000"/>
            </a:lnSpc>
            <a:spcBef>
              <a:spcPct val="0"/>
            </a:spcBef>
            <a:spcAft>
              <a:spcPct val="35000"/>
            </a:spcAft>
            <a:buNone/>
          </a:pPr>
          <a:r>
            <a:rPr lang="uk-UA" sz="1100" b="0" kern="1200" dirty="0"/>
            <a:t> </a:t>
          </a:r>
          <a:r>
            <a:rPr lang="uk-UA" sz="1100" kern="1200" dirty="0"/>
            <a:t>- Скорочення значимості сировини у собівартості продукції </a:t>
          </a:r>
        </a:p>
        <a:p>
          <a:pPr marL="0" lvl="0" indent="0" algn="ctr" defTabSz="488950">
            <a:lnSpc>
              <a:spcPct val="90000"/>
            </a:lnSpc>
            <a:spcBef>
              <a:spcPct val="0"/>
            </a:spcBef>
            <a:spcAft>
              <a:spcPct val="35000"/>
            </a:spcAft>
            <a:buNone/>
          </a:pPr>
          <a:r>
            <a:rPr lang="uk-UA" sz="1100" kern="1200" dirty="0"/>
            <a:t>- Вплив глобальних стратегічних альянсів транснаціональних корпорацій на свою інвестиційну і купівельну поведінку </a:t>
          </a:r>
        </a:p>
        <a:p>
          <a:pPr marL="0" lvl="0" indent="0" algn="ctr" defTabSz="488950">
            <a:lnSpc>
              <a:spcPct val="90000"/>
            </a:lnSpc>
            <a:spcBef>
              <a:spcPct val="0"/>
            </a:spcBef>
            <a:spcAft>
              <a:spcPct val="35000"/>
            </a:spcAft>
            <a:buNone/>
          </a:pPr>
          <a:r>
            <a:rPr lang="uk-UA" sz="1100" kern="1200" dirty="0"/>
            <a:t>- Надмірна пропозиція продукції , що виробляється у ключових глобальних секторах </a:t>
          </a:r>
        </a:p>
        <a:p>
          <a:pPr marL="0" lvl="0" indent="0" algn="ctr" defTabSz="488950">
            <a:lnSpc>
              <a:spcPct val="90000"/>
            </a:lnSpc>
            <a:spcBef>
              <a:spcPct val="0"/>
            </a:spcBef>
            <a:spcAft>
              <a:spcPct val="35000"/>
            </a:spcAft>
            <a:buNone/>
          </a:pPr>
          <a:r>
            <a:rPr lang="uk-UA" sz="1100" kern="1200" dirty="0"/>
            <a:t>- Синхронізація економік різних країн </a:t>
          </a:r>
        </a:p>
        <a:p>
          <a:pPr marL="0" lvl="0" indent="0" algn="ctr" defTabSz="488950">
            <a:lnSpc>
              <a:spcPct val="90000"/>
            </a:lnSpc>
            <a:spcBef>
              <a:spcPct val="0"/>
            </a:spcBef>
            <a:spcAft>
              <a:spcPct val="35000"/>
            </a:spcAft>
            <a:buNone/>
          </a:pPr>
          <a:r>
            <a:rPr lang="uk-UA" sz="1100" kern="1200" dirty="0"/>
            <a:t>- Збільшення мобільності капіталу, що полегшує доступ до джерел фінансування практично для всіх, незалежно від місцеперебування </a:t>
          </a:r>
        </a:p>
        <a:p>
          <a:pPr marL="0" lvl="0" indent="0" algn="ctr" defTabSz="488950">
            <a:lnSpc>
              <a:spcPct val="90000"/>
            </a:lnSpc>
            <a:spcBef>
              <a:spcPct val="0"/>
            </a:spcBef>
            <a:spcAft>
              <a:spcPct val="35000"/>
            </a:spcAft>
            <a:buNone/>
          </a:pPr>
          <a:r>
            <a:rPr lang="uk-UA" sz="1100" kern="1200" dirty="0"/>
            <a:t>- Скорочення частки працівників, зайнятих у сировинній і виробничій сферах за рахунок збільшення частки працівників, зайнятих у сфері обслуговування.</a:t>
          </a:r>
        </a:p>
      </dsp:txBody>
      <dsp:txXfrm rot="5400000">
        <a:off x="1324" y="994559"/>
        <a:ext cx="3440658" cy="2983680"/>
      </dsp:txXfrm>
    </dsp:sp>
    <dsp:sp modelId="{8032D972-526E-4BED-ADA0-942984FD3C65}">
      <dsp:nvSpPr>
        <dsp:cNvPr id="0" name=""/>
        <dsp:cNvSpPr/>
      </dsp:nvSpPr>
      <dsp:spPr>
        <a:xfrm rot="16200000">
          <a:off x="2933960" y="766070"/>
          <a:ext cx="4972800" cy="3440658"/>
        </a:xfrm>
        <a:prstGeom prst="flowChartManualOperation">
          <a:avLst/>
        </a:prstGeom>
        <a:solidFill>
          <a:schemeClr val="accent5">
            <a:hueOff val="8842340"/>
            <a:satOff val="-35925"/>
            <a:lumOff val="-7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445" bIns="0" numCol="1" spcCol="1270" anchor="ctr" anchorCtr="0">
          <a:noAutofit/>
        </a:bodyPr>
        <a:lstStyle/>
        <a:p>
          <a:pPr marL="0" lvl="0" indent="0" algn="ctr" defTabSz="488950">
            <a:lnSpc>
              <a:spcPct val="90000"/>
            </a:lnSpc>
            <a:spcBef>
              <a:spcPct val="0"/>
            </a:spcBef>
            <a:spcAft>
              <a:spcPct val="35000"/>
            </a:spcAft>
            <a:buNone/>
          </a:pPr>
          <a:r>
            <a:rPr lang="uk-UA" sz="1100" b="1" kern="1200" dirty="0">
              <a:solidFill>
                <a:schemeClr val="bg1"/>
              </a:solidFill>
            </a:rPr>
            <a:t>2.Технологічні чинники змін</a:t>
          </a:r>
          <a:r>
            <a:rPr lang="uk-UA" sz="1100" kern="1200" dirty="0">
              <a:solidFill>
                <a:schemeClr val="bg1"/>
              </a:solidFill>
            </a:rPr>
            <a:t> </a:t>
          </a:r>
        </a:p>
        <a:p>
          <a:pPr marL="0" lvl="0" indent="0" algn="ctr" defTabSz="488950">
            <a:lnSpc>
              <a:spcPct val="90000"/>
            </a:lnSpc>
            <a:spcBef>
              <a:spcPct val="0"/>
            </a:spcBef>
            <a:spcAft>
              <a:spcPct val="35000"/>
            </a:spcAft>
            <a:buNone/>
          </a:pPr>
          <a:r>
            <a:rPr lang="uk-UA" sz="1100" kern="1200" dirty="0"/>
            <a:t>- Технологічні вдосконалення та зростання ефективності виробничих процесів </a:t>
          </a:r>
        </a:p>
        <a:p>
          <a:pPr marL="0" lvl="0" indent="0" algn="ctr" defTabSz="488950">
            <a:lnSpc>
              <a:spcPct val="90000"/>
            </a:lnSpc>
            <a:spcBef>
              <a:spcPct val="0"/>
            </a:spcBef>
            <a:spcAft>
              <a:spcPct val="35000"/>
            </a:spcAft>
            <a:buNone/>
          </a:pPr>
          <a:r>
            <a:rPr lang="uk-UA" sz="1100" kern="1200" dirty="0"/>
            <a:t>- Відсутність національних кордонів у системах зв’язку через мережу інтернет (наприклад, у системах електронної торгівлі та електронного державного управління) </a:t>
          </a:r>
        </a:p>
        <a:p>
          <a:pPr marL="0" lvl="0" indent="0" algn="ctr" defTabSz="488950">
            <a:lnSpc>
              <a:spcPct val="90000"/>
            </a:lnSpc>
            <a:spcBef>
              <a:spcPct val="0"/>
            </a:spcBef>
            <a:spcAft>
              <a:spcPct val="35000"/>
            </a:spcAft>
            <a:buNone/>
          </a:pPr>
          <a:r>
            <a:rPr lang="uk-UA" sz="1100" kern="1200" dirty="0"/>
            <a:t>- Удосконалення в логістиці, наслідком яких є скорочення потреб у вантажних перевезеннях </a:t>
          </a:r>
        </a:p>
        <a:p>
          <a:pPr marL="0" lvl="0" indent="0" algn="ctr" defTabSz="488950">
            <a:lnSpc>
              <a:spcPct val="90000"/>
            </a:lnSpc>
            <a:spcBef>
              <a:spcPct val="0"/>
            </a:spcBef>
            <a:spcAft>
              <a:spcPct val="35000"/>
            </a:spcAft>
            <a:buNone/>
          </a:pPr>
          <a:r>
            <a:rPr lang="uk-UA" sz="1100" kern="1200" dirty="0"/>
            <a:t>- Зростання важливості інформаційних послуг та інформаційних технологій в усіх секторах економіки </a:t>
          </a:r>
        </a:p>
        <a:p>
          <a:pPr marL="0" lvl="0" indent="0" algn="ctr" defTabSz="488950">
            <a:lnSpc>
              <a:spcPct val="90000"/>
            </a:lnSpc>
            <a:spcBef>
              <a:spcPct val="0"/>
            </a:spcBef>
            <a:spcAft>
              <a:spcPct val="35000"/>
            </a:spcAft>
            <a:buNone/>
          </a:pPr>
          <a:r>
            <a:rPr lang="uk-UA" sz="1100" kern="1200" dirty="0"/>
            <a:t>- Технологічні вдосконалення вимагають встановлення вищих вимог до кваліфікації працівників.</a:t>
          </a:r>
        </a:p>
      </dsp:txBody>
      <dsp:txXfrm rot="5400000">
        <a:off x="3700031" y="994559"/>
        <a:ext cx="3440658" cy="2983680"/>
      </dsp:txXfrm>
    </dsp:sp>
    <dsp:sp modelId="{7BE24181-272A-488B-ADEA-A320E9116355}">
      <dsp:nvSpPr>
        <dsp:cNvPr id="0" name=""/>
        <dsp:cNvSpPr/>
      </dsp:nvSpPr>
      <dsp:spPr>
        <a:xfrm rot="16200000">
          <a:off x="6632667" y="766070"/>
          <a:ext cx="4972800" cy="3440658"/>
        </a:xfrm>
        <a:prstGeom prst="flowChartManualOperation">
          <a:avLst/>
        </a:prstGeom>
        <a:solidFill>
          <a:schemeClr val="accent5">
            <a:hueOff val="17684680"/>
            <a:satOff val="-71851"/>
            <a:lumOff val="-15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445" bIns="0" numCol="1" spcCol="1270" anchor="ctr" anchorCtr="0">
          <a:noAutofit/>
        </a:bodyPr>
        <a:lstStyle/>
        <a:p>
          <a:pPr marL="0" lvl="0" indent="0" algn="ctr" defTabSz="488950">
            <a:lnSpc>
              <a:spcPct val="90000"/>
            </a:lnSpc>
            <a:spcBef>
              <a:spcPct val="0"/>
            </a:spcBef>
            <a:spcAft>
              <a:spcPct val="35000"/>
            </a:spcAft>
            <a:buNone/>
          </a:pPr>
          <a:r>
            <a:rPr lang="uk-UA" sz="1100" b="1" kern="1200" dirty="0">
              <a:solidFill>
                <a:schemeClr val="bg1"/>
              </a:solidFill>
            </a:rPr>
            <a:t>3.Регуляторні та політичні чинники змін </a:t>
          </a:r>
        </a:p>
        <a:p>
          <a:pPr marL="0" lvl="0" indent="0" algn="ctr" defTabSz="488950">
            <a:lnSpc>
              <a:spcPct val="90000"/>
            </a:lnSpc>
            <a:spcBef>
              <a:spcPct val="0"/>
            </a:spcBef>
            <a:spcAft>
              <a:spcPct val="35000"/>
            </a:spcAft>
            <a:buNone/>
          </a:pPr>
          <a:r>
            <a:rPr lang="uk-UA" sz="1100" kern="1200" dirty="0"/>
            <a:t>- Усунення політичних бар’єрів торгівлі </a:t>
          </a:r>
        </a:p>
        <a:p>
          <a:pPr marL="0" lvl="0" indent="0" algn="ctr" defTabSz="488950">
            <a:lnSpc>
              <a:spcPct val="90000"/>
            </a:lnSpc>
            <a:spcBef>
              <a:spcPct val="0"/>
            </a:spcBef>
            <a:spcAft>
              <a:spcPct val="35000"/>
            </a:spcAft>
            <a:buNone/>
          </a:pPr>
          <a:r>
            <a:rPr lang="uk-UA" sz="1100" kern="1200" dirty="0"/>
            <a:t>- Регіональне групування та регіональна інтеграція у сфері торгівлі </a:t>
          </a:r>
        </a:p>
        <a:p>
          <a:pPr marL="0" lvl="0" indent="0" algn="ctr" defTabSz="488950">
            <a:lnSpc>
              <a:spcPct val="90000"/>
            </a:lnSpc>
            <a:spcBef>
              <a:spcPct val="0"/>
            </a:spcBef>
            <a:spcAft>
              <a:spcPct val="35000"/>
            </a:spcAft>
            <a:buNone/>
          </a:pPr>
          <a:r>
            <a:rPr lang="uk-UA" sz="1100" kern="1200" dirty="0"/>
            <a:t>- Зростання масштабів демократизації , що посилює тиск і збільшує очікування з боку окремих громадян та груп </a:t>
          </a:r>
        </a:p>
        <a:p>
          <a:pPr marL="0" lvl="0" indent="0" algn="ctr" defTabSz="488950">
            <a:lnSpc>
              <a:spcPct val="90000"/>
            </a:lnSpc>
            <a:spcBef>
              <a:spcPct val="0"/>
            </a:spcBef>
            <a:spcAft>
              <a:spcPct val="35000"/>
            </a:spcAft>
            <a:buNone/>
          </a:pPr>
          <a:r>
            <a:rPr lang="uk-UA" sz="1100" kern="1200" dirty="0"/>
            <a:t>- Впровадження глобальних стандартів праці та охорони довкілля </a:t>
          </a:r>
        </a:p>
        <a:p>
          <a:pPr marL="0" lvl="0" indent="0" algn="ctr" defTabSz="488950">
            <a:lnSpc>
              <a:spcPct val="90000"/>
            </a:lnSpc>
            <a:spcBef>
              <a:spcPct val="0"/>
            </a:spcBef>
            <a:spcAft>
              <a:spcPct val="35000"/>
            </a:spcAft>
            <a:buNone/>
          </a:pPr>
          <a:r>
            <a:rPr lang="uk-UA" sz="1100" kern="1200" dirty="0"/>
            <a:t>- Поширення приватизації цілих галузей </a:t>
          </a:r>
        </a:p>
        <a:p>
          <a:pPr marL="0" lvl="0" indent="0" algn="ctr" defTabSz="488950">
            <a:lnSpc>
              <a:spcPct val="90000"/>
            </a:lnSpc>
            <a:spcBef>
              <a:spcPct val="0"/>
            </a:spcBef>
            <a:spcAft>
              <a:spcPct val="35000"/>
            </a:spcAft>
            <a:buNone/>
          </a:pPr>
          <a:r>
            <a:rPr lang="uk-UA" sz="1100" kern="1200" dirty="0"/>
            <a:t>- Децентралізація урядових послуг.</a:t>
          </a:r>
        </a:p>
      </dsp:txBody>
      <dsp:txXfrm rot="5400000">
        <a:off x="7398738" y="994559"/>
        <a:ext cx="3440658" cy="2983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CA89F-796D-4DED-8D44-B6F925BF03AE}">
      <dsp:nvSpPr>
        <dsp:cNvPr id="0" name=""/>
        <dsp:cNvSpPr/>
      </dsp:nvSpPr>
      <dsp:spPr>
        <a:xfrm>
          <a:off x="0" y="473166"/>
          <a:ext cx="8155459" cy="13782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kern="1200" dirty="0"/>
            <a:t>1. ІНСТИТУЦІЙНІ СТРУКТУРИ ТА ПОВНОВАЖЕННЯ: У тому числі: системи управління та врядування, форма та підтримка місцевого економічного розвитку, правила та законодавство у сфері розвитку.</a:t>
          </a:r>
        </a:p>
      </dsp:txBody>
      <dsp:txXfrm>
        <a:off x="67281" y="540447"/>
        <a:ext cx="8020897" cy="1243697"/>
      </dsp:txXfrm>
    </dsp:sp>
    <dsp:sp modelId="{F08B0387-0577-4281-BC61-F542D7FC2BD6}">
      <dsp:nvSpPr>
        <dsp:cNvPr id="0" name=""/>
        <dsp:cNvSpPr/>
      </dsp:nvSpPr>
      <dsp:spPr>
        <a:xfrm>
          <a:off x="0" y="1906146"/>
          <a:ext cx="8155459" cy="13782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kern="1200"/>
            <a:t>2. ЕКОНОМІЧНА СИТУАЦІЯ ТА МОЖЛИВОСТІ: У тому числі: конкурентоспроможність і конкурентні переваги підприємництво характер, напрям і спосіб розвитку підприємств доходи та зайнятість ринки праці та капіталу близькість ринку / доступ до ринку.</a:t>
          </a:r>
        </a:p>
      </dsp:txBody>
      <dsp:txXfrm>
        <a:off x="67281" y="1973427"/>
        <a:ext cx="8020897" cy="1243697"/>
      </dsp:txXfrm>
    </dsp:sp>
    <dsp:sp modelId="{A909B9FD-32B5-4270-81AB-92AD9A382106}">
      <dsp:nvSpPr>
        <dsp:cNvPr id="0" name=""/>
        <dsp:cNvSpPr/>
      </dsp:nvSpPr>
      <dsp:spPr>
        <a:xfrm>
          <a:off x="0" y="3339126"/>
          <a:ext cx="8155459" cy="13782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kern="1200"/>
            <a:t>3. СОЦІАЛЬНИЙ РОЗВИТОК І СОЦІАЛЬНИЙ КАПІТАЛ: У тому числі: ґендерна рівність громадянське суспільство культура, освіта, охорона здоров’я, житло та безпека.</a:t>
          </a:r>
        </a:p>
      </dsp:txBody>
      <dsp:txXfrm>
        <a:off x="67281" y="3406407"/>
        <a:ext cx="8020897" cy="1243697"/>
      </dsp:txXfrm>
    </dsp:sp>
    <dsp:sp modelId="{5CA9E4C0-AA78-4444-B6C2-BA91D41A6FDB}">
      <dsp:nvSpPr>
        <dsp:cNvPr id="0" name=""/>
        <dsp:cNvSpPr/>
      </dsp:nvSpPr>
      <dsp:spPr>
        <a:xfrm>
          <a:off x="0" y="4772105"/>
          <a:ext cx="8155459" cy="13782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kern="1200"/>
            <a:t>4. СТАН І СТАЛІСТЬ ДОВКІЛЛЯ: У тому числі: земельні, повітряні, водні ресурси - стан, обсяг тощо природоохоронне законодавство та практика «зелені» альтернативи та можливості. </a:t>
          </a:r>
        </a:p>
      </dsp:txBody>
      <dsp:txXfrm>
        <a:off x="67281" y="4839386"/>
        <a:ext cx="8020897" cy="1243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B2E3A-B9D0-4DD9-B626-7A40D3A69CB7}">
      <dsp:nvSpPr>
        <dsp:cNvPr id="0" name=""/>
        <dsp:cNvSpPr/>
      </dsp:nvSpPr>
      <dsp:spPr>
        <a:xfrm>
          <a:off x="0" y="3323597"/>
          <a:ext cx="10505440" cy="218063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uk-UA" sz="4100" b="1" kern="1200" dirty="0"/>
            <a:t>За чинниками ведення бізнесу:</a:t>
          </a:r>
          <a:endParaRPr lang="uk-UA" sz="4100" kern="1200" dirty="0"/>
        </a:p>
      </dsp:txBody>
      <dsp:txXfrm>
        <a:off x="0" y="3323597"/>
        <a:ext cx="10505440" cy="1177545"/>
      </dsp:txXfrm>
    </dsp:sp>
    <dsp:sp modelId="{D30754B5-07FA-45EE-B88F-3E8AC798617A}">
      <dsp:nvSpPr>
        <dsp:cNvPr id="0" name=""/>
        <dsp:cNvSpPr/>
      </dsp:nvSpPr>
      <dsp:spPr>
        <a:xfrm>
          <a:off x="5129" y="4457529"/>
          <a:ext cx="3498393" cy="1003094"/>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uk-UA" sz="1300" b="1" kern="1200" dirty="0"/>
            <a:t>Розвиток людського капіталу </a:t>
          </a:r>
          <a:r>
            <a:rPr lang="uk-UA" sz="1300" kern="1200" dirty="0"/>
            <a:t>— інструменти, націлені на підвищення рівня компетентності працівників, розвиток їхніх навичок і зменшення міграції робочої сили.</a:t>
          </a:r>
        </a:p>
      </dsp:txBody>
      <dsp:txXfrm>
        <a:off x="5129" y="4457529"/>
        <a:ext cx="3498393" cy="1003094"/>
      </dsp:txXfrm>
    </dsp:sp>
    <dsp:sp modelId="{CB8B172B-ACCB-4446-B77F-D2C6E675B4C3}">
      <dsp:nvSpPr>
        <dsp:cNvPr id="0" name=""/>
        <dsp:cNvSpPr/>
      </dsp:nvSpPr>
      <dsp:spPr>
        <a:xfrm>
          <a:off x="3503523" y="4457529"/>
          <a:ext cx="3498393" cy="1003094"/>
        </a:xfrm>
        <a:prstGeom prst="rect">
          <a:avLst/>
        </a:prstGeom>
        <a:solidFill>
          <a:schemeClr val="accent5">
            <a:tint val="40000"/>
            <a:alpha val="90000"/>
            <a:hueOff val="3629482"/>
            <a:satOff val="-13158"/>
            <a:lumOff val="-1073"/>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uk-UA" sz="1300" b="1" kern="1200" dirty="0"/>
            <a:t>Привабливість території </a:t>
          </a:r>
          <a:r>
            <a:rPr lang="uk-UA" sz="1300" kern="1200" dirty="0"/>
            <a:t>— інструменти для підвищення якості інфраструктури та громадських просторів, а також збереження довкілля.</a:t>
          </a:r>
        </a:p>
      </dsp:txBody>
      <dsp:txXfrm>
        <a:off x="3503523" y="4457529"/>
        <a:ext cx="3498393" cy="1003094"/>
      </dsp:txXfrm>
    </dsp:sp>
    <dsp:sp modelId="{A0A93B4C-F8B9-49C8-86BD-00C704A1B111}">
      <dsp:nvSpPr>
        <dsp:cNvPr id="0" name=""/>
        <dsp:cNvSpPr/>
      </dsp:nvSpPr>
      <dsp:spPr>
        <a:xfrm>
          <a:off x="7001916" y="4457529"/>
          <a:ext cx="3498393" cy="1003094"/>
        </a:xfrm>
        <a:prstGeom prst="rect">
          <a:avLst/>
        </a:prstGeom>
        <a:solidFill>
          <a:schemeClr val="accent5">
            <a:tint val="40000"/>
            <a:alpha val="90000"/>
            <a:hueOff val="7258963"/>
            <a:satOff val="-26317"/>
            <a:lumOff val="-214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uk-UA" sz="1300" b="1" kern="1200" dirty="0"/>
            <a:t>Доступ до фінансування </a:t>
          </a:r>
          <a:r>
            <a:rPr lang="uk-UA" sz="1300" kern="1200" dirty="0"/>
            <a:t>— інструменти, що полегшують доступ діючого бізнесу до фінансових ресурсів, наявних на ринку.</a:t>
          </a:r>
        </a:p>
      </dsp:txBody>
      <dsp:txXfrm>
        <a:off x="7001916" y="4457529"/>
        <a:ext cx="3498393" cy="1003094"/>
      </dsp:txXfrm>
    </dsp:sp>
    <dsp:sp modelId="{0514DDB8-D5E6-48F0-A470-075B5E9F0809}">
      <dsp:nvSpPr>
        <dsp:cNvPr id="0" name=""/>
        <dsp:cNvSpPr/>
      </dsp:nvSpPr>
      <dsp:spPr>
        <a:xfrm rot="10800000">
          <a:off x="0" y="2483"/>
          <a:ext cx="10505440" cy="3353823"/>
        </a:xfrm>
        <a:prstGeom prst="upArrowCallout">
          <a:avLst/>
        </a:prstGeom>
        <a:solidFill>
          <a:schemeClr val="accent5">
            <a:hueOff val="17684680"/>
            <a:satOff val="-71851"/>
            <a:lumOff val="-15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uk-UA" sz="4100" b="1" kern="1200" dirty="0"/>
            <a:t>За типом бізнесової діяльності: </a:t>
          </a:r>
          <a:endParaRPr lang="uk-UA" sz="4100" kern="1200" dirty="0"/>
        </a:p>
      </dsp:txBody>
      <dsp:txXfrm rot="-10800000">
        <a:off x="0" y="2483"/>
        <a:ext cx="10505440" cy="1177192"/>
      </dsp:txXfrm>
    </dsp:sp>
    <dsp:sp modelId="{45F518A1-2B4D-48C5-80FC-AA62B4758CBA}">
      <dsp:nvSpPr>
        <dsp:cNvPr id="0" name=""/>
        <dsp:cNvSpPr/>
      </dsp:nvSpPr>
      <dsp:spPr>
        <a:xfrm>
          <a:off x="5129" y="1179675"/>
          <a:ext cx="3498393" cy="1002793"/>
        </a:xfrm>
        <a:prstGeom prst="rect">
          <a:avLst/>
        </a:prstGeom>
        <a:solidFill>
          <a:schemeClr val="accent5">
            <a:tint val="40000"/>
            <a:alpha val="90000"/>
            <a:hueOff val="10888445"/>
            <a:satOff val="-39475"/>
            <a:lumOff val="-322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uk-UA" sz="1300" b="1" kern="1200" dirty="0"/>
            <a:t>Підтримка діючого бізнесу </a:t>
          </a:r>
          <a:r>
            <a:rPr lang="uk-UA" sz="1300" kern="1200" dirty="0"/>
            <a:t>— інструменти, що допомагають покращувати якість робочих місць і підвищувати </a:t>
          </a:r>
          <a:r>
            <a:rPr lang="uk-UA" sz="1300" kern="1200" dirty="0" err="1"/>
            <a:t>інноваційність</a:t>
          </a:r>
          <a:r>
            <a:rPr lang="uk-UA" sz="1300" kern="1200" dirty="0"/>
            <a:t> бізнесу. </a:t>
          </a:r>
        </a:p>
      </dsp:txBody>
      <dsp:txXfrm>
        <a:off x="5129" y="1179675"/>
        <a:ext cx="3498393" cy="1002793"/>
      </dsp:txXfrm>
    </dsp:sp>
    <dsp:sp modelId="{4689C42E-57CF-4A42-80AF-CCA102F02B53}">
      <dsp:nvSpPr>
        <dsp:cNvPr id="0" name=""/>
        <dsp:cNvSpPr/>
      </dsp:nvSpPr>
      <dsp:spPr>
        <a:xfrm>
          <a:off x="3503523" y="1179675"/>
          <a:ext cx="3498393" cy="1002793"/>
        </a:xfrm>
        <a:prstGeom prst="rect">
          <a:avLst/>
        </a:prstGeom>
        <a:solidFill>
          <a:schemeClr val="accent5">
            <a:tint val="40000"/>
            <a:alpha val="90000"/>
            <a:hueOff val="14517926"/>
            <a:satOff val="-52634"/>
            <a:lumOff val="-4294"/>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uk-UA" sz="1300" b="1" kern="1200" dirty="0"/>
            <a:t>Сприяння розвитку підприємництва </a:t>
          </a:r>
          <a:r>
            <a:rPr lang="uk-UA" sz="1300" kern="1200" dirty="0"/>
            <a:t>— інструменти, що створюють сприятливі умови для започаткування нового бізнесу, збільшення кількості підприємців і компаній. </a:t>
          </a:r>
        </a:p>
      </dsp:txBody>
      <dsp:txXfrm>
        <a:off x="3503523" y="1179675"/>
        <a:ext cx="3498393" cy="1002793"/>
      </dsp:txXfrm>
    </dsp:sp>
    <dsp:sp modelId="{1603A866-A68E-4A16-AE26-C2B7868BCB49}">
      <dsp:nvSpPr>
        <dsp:cNvPr id="0" name=""/>
        <dsp:cNvSpPr/>
      </dsp:nvSpPr>
      <dsp:spPr>
        <a:xfrm>
          <a:off x="7001916" y="1179675"/>
          <a:ext cx="3498393" cy="1002793"/>
        </a:xfrm>
        <a:prstGeom prst="rect">
          <a:avLst/>
        </a:prstGeom>
        <a:solidFill>
          <a:schemeClr val="accent5">
            <a:tint val="40000"/>
            <a:alpha val="90000"/>
            <a:hueOff val="18147407"/>
            <a:satOff val="-65792"/>
            <a:lumOff val="-536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uk-UA" sz="1300" b="1" kern="1200" dirty="0"/>
            <a:t>Залучення нового бізнесу та інвестицій </a:t>
          </a:r>
          <a:r>
            <a:rPr lang="uk-UA" sz="1300" kern="1200" dirty="0"/>
            <a:t>— інструменти, що створюють сприятливі економічні та інфраструктурні умови для залучення нового бізнесу на територію та інвестицій для компаній.</a:t>
          </a:r>
        </a:p>
      </dsp:txBody>
      <dsp:txXfrm>
        <a:off x="7001916" y="1179675"/>
        <a:ext cx="3498393" cy="1002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CDECF-00B8-4B23-BFBD-BECDF5E7AC06}">
      <dsp:nvSpPr>
        <dsp:cNvPr id="0" name=""/>
        <dsp:cNvSpPr/>
      </dsp:nvSpPr>
      <dsp:spPr>
        <a:xfrm>
          <a:off x="1857974" y="4801"/>
          <a:ext cx="4041790" cy="3017110"/>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0" lvl="1" indent="263525" algn="just" defTabSz="533400">
            <a:lnSpc>
              <a:spcPct val="90000"/>
            </a:lnSpc>
            <a:spcBef>
              <a:spcPct val="0"/>
            </a:spcBef>
            <a:spcAft>
              <a:spcPct val="15000"/>
            </a:spcAft>
            <a:buChar char="•"/>
          </a:pPr>
          <a:r>
            <a:rPr lang="uk-UA" sz="1200" kern="1200" dirty="0"/>
            <a:t>агенції регіонального розвитку (АРР) — неприбуткові установи, створені для ефективного виконання державної регіональної політики; </a:t>
          </a:r>
        </a:p>
        <a:p>
          <a:pPr marL="0" lvl="1" indent="263525" algn="just" defTabSz="533400">
            <a:lnSpc>
              <a:spcPct val="90000"/>
            </a:lnSpc>
            <a:spcBef>
              <a:spcPct val="0"/>
            </a:spcBef>
            <a:spcAft>
              <a:spcPct val="15000"/>
            </a:spcAft>
            <a:buChar char="•"/>
          </a:pPr>
          <a:r>
            <a:rPr lang="uk-UA" sz="1200" kern="1200" dirty="0"/>
            <a:t> агенції місцевого економічного розвитку (АМЕР). </a:t>
          </a:r>
        </a:p>
      </dsp:txBody>
      <dsp:txXfrm>
        <a:off x="1928669" y="75496"/>
        <a:ext cx="3900400" cy="2946415"/>
      </dsp:txXfrm>
    </dsp:sp>
    <dsp:sp modelId="{D9AE83F0-1ED6-44BC-89B1-4855420401B9}">
      <dsp:nvSpPr>
        <dsp:cNvPr id="0" name=""/>
        <dsp:cNvSpPr/>
      </dsp:nvSpPr>
      <dsp:spPr>
        <a:xfrm>
          <a:off x="1857974" y="3021911"/>
          <a:ext cx="4041790" cy="1297357"/>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uk-UA" sz="1300" kern="1200" dirty="0"/>
            <a:t>1. Установи регіонального та місцевого розвитку — установи, створені для покращення економічного, соціального та екологічного розвитку територій: </a:t>
          </a:r>
        </a:p>
      </dsp:txBody>
      <dsp:txXfrm>
        <a:off x="1857974" y="3021911"/>
        <a:ext cx="2846331" cy="1297357"/>
      </dsp:txXfrm>
    </dsp:sp>
    <dsp:sp modelId="{CD9934FC-9E09-46F1-B126-91A8DD8C7EDA}">
      <dsp:nvSpPr>
        <dsp:cNvPr id="0" name=""/>
        <dsp:cNvSpPr/>
      </dsp:nvSpPr>
      <dsp:spPr>
        <a:xfrm>
          <a:off x="4818641" y="3227985"/>
          <a:ext cx="1414626" cy="141462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93D6DB-F87B-4CB8-9562-C4DD363C86B7}">
      <dsp:nvSpPr>
        <dsp:cNvPr id="0" name=""/>
        <dsp:cNvSpPr/>
      </dsp:nvSpPr>
      <dsp:spPr>
        <a:xfrm>
          <a:off x="6583732" y="4801"/>
          <a:ext cx="4041790" cy="3017110"/>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5">
              <a:hueOff val="17684680"/>
              <a:satOff val="-71851"/>
              <a:lumOff val="-15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0" lvl="1" indent="263525" algn="just" defTabSz="533400">
            <a:lnSpc>
              <a:spcPct val="90000"/>
            </a:lnSpc>
            <a:spcBef>
              <a:spcPct val="0"/>
            </a:spcBef>
            <a:spcAft>
              <a:spcPct val="15000"/>
            </a:spcAft>
            <a:buChar char="•"/>
          </a:pPr>
          <a:r>
            <a:rPr lang="uk-UA" sz="1200" kern="1200" dirty="0"/>
            <a:t>центри інформаційної підтримки бізнесу (ЦІПБ) — організації, відповідальні за надання підприємцям і компаніям інформації про можливості, які існують на ринку. В Україні функціонує 15 ЦІПБ за підтримки програми EU4Business і ЄБРР; </a:t>
          </a:r>
        </a:p>
        <a:p>
          <a:pPr marL="0" lvl="1" indent="263525" algn="just" defTabSz="533400">
            <a:lnSpc>
              <a:spcPct val="90000"/>
            </a:lnSpc>
            <a:spcBef>
              <a:spcPct val="0"/>
            </a:spcBef>
            <a:spcAft>
              <a:spcPct val="15000"/>
            </a:spcAft>
            <a:buChar char="•"/>
          </a:pPr>
          <a:r>
            <a:rPr lang="uk-UA" sz="1200" kern="1200" dirty="0"/>
            <a:t>консалтингові компанії, бізнес-асоціації, торгово-промислові палати, клуби підприємців, кластери, які можуть надати професійну підтримку бізнесу; </a:t>
          </a:r>
        </a:p>
        <a:p>
          <a:pPr marL="0" lvl="1" indent="263525" algn="just" defTabSz="533400">
            <a:lnSpc>
              <a:spcPct val="90000"/>
            </a:lnSpc>
            <a:spcBef>
              <a:spcPct val="0"/>
            </a:spcBef>
            <a:spcAft>
              <a:spcPct val="15000"/>
            </a:spcAft>
            <a:buChar char="•"/>
          </a:pPr>
          <a:r>
            <a:rPr lang="uk-UA" sz="1200" kern="1200" dirty="0"/>
            <a:t>бізнес-клуби — об’єднання підприємців, створені для захисту та просування інтересів своїх членів і/або створення середовища підприємців; </a:t>
          </a:r>
        </a:p>
        <a:p>
          <a:pPr marL="0" lvl="1" indent="263525" algn="just" defTabSz="533400">
            <a:lnSpc>
              <a:spcPct val="90000"/>
            </a:lnSpc>
            <a:spcBef>
              <a:spcPct val="0"/>
            </a:spcBef>
            <a:spcAft>
              <a:spcPct val="15000"/>
            </a:spcAft>
            <a:buChar char="•"/>
          </a:pPr>
          <a:r>
            <a:rPr lang="uk-UA" sz="1200" kern="1200" dirty="0"/>
            <a:t>бізнес-центри, хаби, </a:t>
          </a:r>
          <a:r>
            <a:rPr lang="uk-UA" sz="1200" kern="1200" dirty="0" err="1"/>
            <a:t>коворкінги</a:t>
          </a:r>
          <a:r>
            <a:rPr lang="uk-UA" sz="1200" kern="1200" dirty="0"/>
            <a:t>, які можуть надати приміщення для бізнесу. </a:t>
          </a:r>
        </a:p>
      </dsp:txBody>
      <dsp:txXfrm>
        <a:off x="6654427" y="75496"/>
        <a:ext cx="3900400" cy="2946415"/>
      </dsp:txXfrm>
    </dsp:sp>
    <dsp:sp modelId="{711D6121-6CD2-4BB1-9050-F88748DBBEF7}">
      <dsp:nvSpPr>
        <dsp:cNvPr id="0" name=""/>
        <dsp:cNvSpPr/>
      </dsp:nvSpPr>
      <dsp:spPr>
        <a:xfrm>
          <a:off x="6583732" y="3021911"/>
          <a:ext cx="4041790" cy="1297357"/>
        </a:xfrm>
        <a:prstGeom prst="rect">
          <a:avLst/>
        </a:prstGeom>
        <a:solidFill>
          <a:schemeClr val="accent5">
            <a:hueOff val="17684680"/>
            <a:satOff val="-71851"/>
            <a:lumOff val="-15882"/>
            <a:alphaOff val="0"/>
          </a:schemeClr>
        </a:solidFill>
        <a:ln w="15875" cap="flat" cmpd="sng" algn="ctr">
          <a:solidFill>
            <a:schemeClr val="accent5">
              <a:hueOff val="17684680"/>
              <a:satOff val="-71851"/>
              <a:lumOff val="-15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uk-UA" sz="1300" kern="1200" dirty="0"/>
            <a:t>2. Організації підтримки бізнесу — установи, створені для розвитку бізнесу та сприяння розвитку підприємництва шляхом надання інформаційної, експертної, фінансової та іншої підтримки: </a:t>
          </a:r>
        </a:p>
      </dsp:txBody>
      <dsp:txXfrm>
        <a:off x="6583732" y="3021911"/>
        <a:ext cx="2846331" cy="1297357"/>
      </dsp:txXfrm>
    </dsp:sp>
    <dsp:sp modelId="{574E7EE2-B64C-4E74-BD21-71B83C198675}">
      <dsp:nvSpPr>
        <dsp:cNvPr id="0" name=""/>
        <dsp:cNvSpPr/>
      </dsp:nvSpPr>
      <dsp:spPr>
        <a:xfrm>
          <a:off x="9544399" y="3227985"/>
          <a:ext cx="1414626" cy="141462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BC9DA-5F29-46B4-BDD5-95B2EAA0F735}">
      <dsp:nvSpPr>
        <dsp:cNvPr id="0" name=""/>
        <dsp:cNvSpPr/>
      </dsp:nvSpPr>
      <dsp:spPr>
        <a:xfrm>
          <a:off x="7873" y="1070743"/>
          <a:ext cx="3400480" cy="25383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0" lvl="1" indent="358775" algn="just" defTabSz="666750">
            <a:lnSpc>
              <a:spcPct val="90000"/>
            </a:lnSpc>
            <a:spcBef>
              <a:spcPct val="0"/>
            </a:spcBef>
            <a:spcAft>
              <a:spcPct val="15000"/>
            </a:spcAft>
            <a:buChar char="•"/>
          </a:pPr>
          <a:r>
            <a:rPr lang="uk-UA" sz="1500" kern="1200" dirty="0"/>
            <a:t>реєстрація та супровід юридичної особи; </a:t>
          </a:r>
        </a:p>
        <a:p>
          <a:pPr marL="0" lvl="1" indent="358775" algn="just" defTabSz="666750">
            <a:lnSpc>
              <a:spcPct val="90000"/>
            </a:lnSpc>
            <a:spcBef>
              <a:spcPct val="0"/>
            </a:spcBef>
            <a:spcAft>
              <a:spcPct val="15000"/>
            </a:spcAft>
            <a:buChar char="•"/>
          </a:pPr>
          <a:r>
            <a:rPr lang="uk-UA" sz="1500" kern="1200" dirty="0"/>
            <a:t>налагодження бізнес-процесів (виробництво, продаж тощо); </a:t>
          </a:r>
        </a:p>
        <a:p>
          <a:pPr marL="0" lvl="1" indent="358775" algn="just" defTabSz="666750">
            <a:lnSpc>
              <a:spcPct val="90000"/>
            </a:lnSpc>
            <a:spcBef>
              <a:spcPct val="0"/>
            </a:spcBef>
            <a:spcAft>
              <a:spcPct val="15000"/>
            </a:spcAft>
            <a:buChar char="•"/>
          </a:pPr>
          <a:r>
            <a:rPr lang="uk-UA" sz="1500" kern="1200" dirty="0"/>
            <a:t>розробка стратегій, бізнес-планів і планів комерціалізації продукції; </a:t>
          </a:r>
        </a:p>
        <a:p>
          <a:pPr marL="0" lvl="1" indent="358775" algn="just" defTabSz="666750">
            <a:lnSpc>
              <a:spcPct val="90000"/>
            </a:lnSpc>
            <a:spcBef>
              <a:spcPct val="0"/>
            </a:spcBef>
            <a:spcAft>
              <a:spcPct val="15000"/>
            </a:spcAft>
            <a:buChar char="•"/>
          </a:pPr>
          <a:r>
            <a:rPr lang="uk-UA" sz="1500" kern="1200" dirty="0"/>
            <a:t>залучення фінансування. </a:t>
          </a:r>
        </a:p>
      </dsp:txBody>
      <dsp:txXfrm>
        <a:off x="67350" y="1130220"/>
        <a:ext cx="3281526" cy="2478910"/>
      </dsp:txXfrm>
    </dsp:sp>
    <dsp:sp modelId="{2DD733EE-82A9-451E-ADB7-4F26C6C2110A}">
      <dsp:nvSpPr>
        <dsp:cNvPr id="0" name=""/>
        <dsp:cNvSpPr/>
      </dsp:nvSpPr>
      <dsp:spPr>
        <a:xfrm>
          <a:off x="7873" y="3609130"/>
          <a:ext cx="3400480" cy="1091506"/>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uk-UA" sz="1200" kern="1200" dirty="0"/>
            <a:t>3. Консультанти — незалежні фахівці, які можуть надати допомогу з розвитку бізнесу: </a:t>
          </a:r>
        </a:p>
      </dsp:txBody>
      <dsp:txXfrm>
        <a:off x="7873" y="3609130"/>
        <a:ext cx="2394704" cy="1091506"/>
      </dsp:txXfrm>
    </dsp:sp>
    <dsp:sp modelId="{9FAC7D5B-90C8-4430-8F19-27AB1BBFDFBD}">
      <dsp:nvSpPr>
        <dsp:cNvPr id="0" name=""/>
        <dsp:cNvSpPr/>
      </dsp:nvSpPr>
      <dsp:spPr>
        <a:xfrm>
          <a:off x="2498771" y="3782506"/>
          <a:ext cx="1190168" cy="119016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C009E7-C6EB-499C-B5AD-B8B87F59A177}">
      <dsp:nvSpPr>
        <dsp:cNvPr id="0" name=""/>
        <dsp:cNvSpPr/>
      </dsp:nvSpPr>
      <dsp:spPr>
        <a:xfrm>
          <a:off x="3983796" y="1070743"/>
          <a:ext cx="3400480" cy="25383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5">
              <a:hueOff val="8842340"/>
              <a:satOff val="-35925"/>
              <a:lumOff val="-7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0" lvl="1" indent="358775" algn="just" defTabSz="666750">
            <a:lnSpc>
              <a:spcPct val="90000"/>
            </a:lnSpc>
            <a:spcBef>
              <a:spcPct val="0"/>
            </a:spcBef>
            <a:spcAft>
              <a:spcPct val="15000"/>
            </a:spcAft>
            <a:buChar char="•"/>
          </a:pPr>
          <a:r>
            <a:rPr lang="uk-UA" sz="1500" kern="1200" dirty="0"/>
            <a:t>заклади формальної освіти (школи, професійно-технічні училища, технікуми); </a:t>
          </a:r>
        </a:p>
        <a:p>
          <a:pPr marL="0" lvl="1" indent="358775" algn="just" defTabSz="666750">
            <a:lnSpc>
              <a:spcPct val="90000"/>
            </a:lnSpc>
            <a:spcBef>
              <a:spcPct val="0"/>
            </a:spcBef>
            <a:spcAft>
              <a:spcPct val="15000"/>
            </a:spcAft>
            <a:buChar char="•"/>
          </a:pPr>
          <a:r>
            <a:rPr lang="uk-UA" sz="1500" kern="1200" dirty="0"/>
            <a:t>заклади неформальної освіти (бізнес-школи, тренінгові центри тощо), які можуть організовувати навчальні заходи для персоналу, зокрема семінари, тренінги, курси, програми підвищення кваліфікації, перекваліфікації, стажувань тощо. </a:t>
          </a:r>
        </a:p>
      </dsp:txBody>
      <dsp:txXfrm>
        <a:off x="4043273" y="1130220"/>
        <a:ext cx="3281526" cy="2478910"/>
      </dsp:txXfrm>
    </dsp:sp>
    <dsp:sp modelId="{F1495ECE-F6D8-4E05-90CD-6E325F45FE0C}">
      <dsp:nvSpPr>
        <dsp:cNvPr id="0" name=""/>
        <dsp:cNvSpPr/>
      </dsp:nvSpPr>
      <dsp:spPr>
        <a:xfrm>
          <a:off x="3983796" y="3609130"/>
          <a:ext cx="3400480" cy="1091506"/>
        </a:xfrm>
        <a:prstGeom prst="rect">
          <a:avLst/>
        </a:prstGeom>
        <a:solidFill>
          <a:schemeClr val="accent5">
            <a:hueOff val="8842340"/>
            <a:satOff val="-35925"/>
            <a:lumOff val="-7941"/>
            <a:alphaOff val="0"/>
          </a:schemeClr>
        </a:solidFill>
        <a:ln w="15875" cap="flat" cmpd="sng" algn="ctr">
          <a:solidFill>
            <a:schemeClr val="accent5">
              <a:hueOff val="8842340"/>
              <a:satOff val="-35925"/>
              <a:lumOff val="-7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uk-UA" sz="1200" kern="1200" dirty="0"/>
            <a:t>4. Освітні установи. Місцева влада та підприємці повинні працювати із закладами освіти, оскільки вони розвивають людський капітал і вирощують таланти, які їм потрібні: </a:t>
          </a:r>
        </a:p>
      </dsp:txBody>
      <dsp:txXfrm>
        <a:off x="3983796" y="3609130"/>
        <a:ext cx="2394704" cy="1091506"/>
      </dsp:txXfrm>
    </dsp:sp>
    <dsp:sp modelId="{D7EEE408-560C-42D4-B0C1-C76F282206EB}">
      <dsp:nvSpPr>
        <dsp:cNvPr id="0" name=""/>
        <dsp:cNvSpPr/>
      </dsp:nvSpPr>
      <dsp:spPr>
        <a:xfrm>
          <a:off x="6474695" y="3782506"/>
          <a:ext cx="1190168" cy="119016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3A0DC4-6D3B-4D3A-8BC6-C7560AD4E92C}">
      <dsp:nvSpPr>
        <dsp:cNvPr id="0" name=""/>
        <dsp:cNvSpPr/>
      </dsp:nvSpPr>
      <dsp:spPr>
        <a:xfrm>
          <a:off x="7959720" y="1070743"/>
          <a:ext cx="3400480" cy="25383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5">
              <a:hueOff val="17684680"/>
              <a:satOff val="-71851"/>
              <a:lumOff val="-15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0" lvl="1" indent="358775" algn="just" defTabSz="666750">
            <a:lnSpc>
              <a:spcPct val="90000"/>
            </a:lnSpc>
            <a:spcBef>
              <a:spcPct val="0"/>
            </a:spcBef>
            <a:spcAft>
              <a:spcPct val="15000"/>
            </a:spcAft>
            <a:buChar char="•"/>
          </a:pPr>
          <a:r>
            <a:rPr lang="uk-UA" sz="1500" kern="1200" dirty="0"/>
            <a:t>банківськими установами, кредитними спілками, фондами прямих інвестицій, приватними інвесторами (бізнес-ангелами), фондами мікрокредитування, програмами ваучерної та грантової підтримки тощо.</a:t>
          </a:r>
        </a:p>
      </dsp:txBody>
      <dsp:txXfrm>
        <a:off x="8019197" y="1130220"/>
        <a:ext cx="3281526" cy="2478910"/>
      </dsp:txXfrm>
    </dsp:sp>
    <dsp:sp modelId="{C910231F-631C-4581-B133-030E5E41B6D0}">
      <dsp:nvSpPr>
        <dsp:cNvPr id="0" name=""/>
        <dsp:cNvSpPr/>
      </dsp:nvSpPr>
      <dsp:spPr>
        <a:xfrm>
          <a:off x="7959720" y="3609130"/>
          <a:ext cx="3400480" cy="1091506"/>
        </a:xfrm>
        <a:prstGeom prst="rect">
          <a:avLst/>
        </a:prstGeom>
        <a:solidFill>
          <a:schemeClr val="accent5">
            <a:hueOff val="17684680"/>
            <a:satOff val="-71851"/>
            <a:lumOff val="-15882"/>
            <a:alphaOff val="0"/>
          </a:schemeClr>
        </a:solidFill>
        <a:ln w="15875" cap="flat" cmpd="sng" algn="ctr">
          <a:solidFill>
            <a:schemeClr val="accent5">
              <a:hueOff val="17684680"/>
              <a:satOff val="-71851"/>
              <a:lumOff val="-15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uk-UA" sz="1200" kern="1200" dirty="0"/>
            <a:t>5. Фінансування бізнесу — надання фінансових ресурсів такими організаціями: </a:t>
          </a:r>
        </a:p>
      </dsp:txBody>
      <dsp:txXfrm>
        <a:off x="7959720" y="3609130"/>
        <a:ext cx="2394704" cy="1091506"/>
      </dsp:txXfrm>
    </dsp:sp>
    <dsp:sp modelId="{2B59A7B6-5058-4DBC-8018-838B44140962}">
      <dsp:nvSpPr>
        <dsp:cNvPr id="0" name=""/>
        <dsp:cNvSpPr/>
      </dsp:nvSpPr>
      <dsp:spPr>
        <a:xfrm>
          <a:off x="10450619" y="3782506"/>
          <a:ext cx="1190168" cy="119016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CC328-7ACB-4B9E-879A-061D2A73D1B8}" type="datetimeFigureOut">
              <a:rPr lang="uk-UA" smtClean="0"/>
              <a:t>10.04.2025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2BD77-EE33-484D-87A3-7FA8FA720C56}" type="slidenum">
              <a:rPr lang="uk-UA" smtClean="0"/>
              <a:t>‹№›</a:t>
            </a:fld>
            <a:endParaRPr lang="uk-UA"/>
          </a:p>
        </p:txBody>
      </p:sp>
    </p:spTree>
    <p:extLst>
      <p:ext uri="{BB962C8B-B14F-4D97-AF65-F5344CB8AC3E}">
        <p14:creationId xmlns:p14="http://schemas.microsoft.com/office/powerpoint/2010/main" val="85143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2</a:t>
            </a:fld>
            <a:endParaRPr lang="uk-UA"/>
          </a:p>
        </p:txBody>
      </p:sp>
    </p:spTree>
    <p:extLst>
      <p:ext uri="{BB962C8B-B14F-4D97-AF65-F5344CB8AC3E}">
        <p14:creationId xmlns:p14="http://schemas.microsoft.com/office/powerpoint/2010/main" val="1488459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У рамках аналізу спільно складають профіль громади та оцінку її конкурентоспроможності, які зазвичай доповнюють детальною внутрішньою операційною оцінкою. У першому визначають та описують ключові характеристики території (соціальні, інституційні, екологічні та економічні), в останньому оцінюють усі характеристики, пов’язані з пріоритетами, завданнями та можливостями громади.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18</a:t>
            </a:fld>
            <a:endParaRPr lang="uk-UA"/>
          </a:p>
        </p:txBody>
      </p:sp>
    </p:spTree>
    <p:extLst>
      <p:ext uri="{BB962C8B-B14F-4D97-AF65-F5344CB8AC3E}">
        <p14:creationId xmlns:p14="http://schemas.microsoft.com/office/powerpoint/2010/main" val="1779125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indent="450215" algn="just" fontAlgn="base">
              <a:lnSpc>
                <a:spcPct val="107000"/>
              </a:lnSpc>
              <a:spcAft>
                <a:spcPts val="800"/>
              </a:spcAft>
              <a:tabLst>
                <a:tab pos="502920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А тепер перейдемо до інструментів підняття рівня розвитку МЕР. Інструменти місцевого економічного розвитку — це сукупність заходів, механізмів та стратегій, які застосовуються місцевою владою, громадою, бізнесом та іншими зацікавленими сторонами для стимулювання економічного зростання, створення робочих місць, залучення інвестицій та покращення якості життя на території. Вони охоплюють як фінансові, так і нефінансові методи, спрямовані на оптимальне використання місцевих ресурсів, розвиток інфраструктури та підтримку підприємництва.</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fontAlgn="base">
              <a:lnSpc>
                <a:spcPct val="107000"/>
              </a:lnSpc>
              <a:spcAft>
                <a:spcPts val="800"/>
              </a:spcAft>
              <a:tabLst>
                <a:tab pos="502920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Успішне застосування інструментів місцевого економічного розвитку залежить від їх правильного вибору, адаптації до умов конкретної території та координації між усіма учасниками. Далі розглянемо детальну класифікацію інструментів, їхні особливості та приклади використання.</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Всі ці інструменти можна класифікувати за типом бізнесової діяльності та за чинниками ведення бізнесової діяльності.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20</a:t>
            </a:fld>
            <a:endParaRPr lang="uk-UA"/>
          </a:p>
        </p:txBody>
      </p:sp>
    </p:spTree>
    <p:extLst>
      <p:ext uri="{BB962C8B-B14F-4D97-AF65-F5344CB8AC3E}">
        <p14:creationId xmlns:p14="http://schemas.microsoft.com/office/powerpoint/2010/main" val="5255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21</a:t>
            </a:fld>
            <a:endParaRPr lang="uk-UA"/>
          </a:p>
        </p:txBody>
      </p:sp>
    </p:spTree>
    <p:extLst>
      <p:ext uri="{BB962C8B-B14F-4D97-AF65-F5344CB8AC3E}">
        <p14:creationId xmlns:p14="http://schemas.microsoft.com/office/powerpoint/2010/main" val="1856290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Розпочнемо детальний огляд інструментів  з підтримки бізнесу</a:t>
            </a:r>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22</a:t>
            </a:fld>
            <a:endParaRPr lang="uk-UA"/>
          </a:p>
        </p:txBody>
      </p:sp>
    </p:spTree>
    <p:extLst>
      <p:ext uri="{BB962C8B-B14F-4D97-AF65-F5344CB8AC3E}">
        <p14:creationId xmlns:p14="http://schemas.microsoft.com/office/powerpoint/2010/main" val="1719836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Жодна територія сьогодні не є економічним островом. Країни, регіони, міста, села розташовані в єдиному просторі і належать до глобальної економічної системи. Ефективне управління місцевим розвитком пов’язане з розумінням світових тенденцій та використанням закономірностей глобальної економіки на користь розвитку громади. ХХІ сторіччя визнано епохою розвитку територій, створення агломерацій та формування нових «точок росту». Феномен явища «місцевий економічний розвиток» (далі – МЕР) виник внаслідок процесів глобалізації, які стають головними чинниками в майбутньому розвитку світової економіки. В українському законодавстві, поняття «місцевий розвиток» чи «місцевий економічний розвиток» практично не зустрічається і юридично відсутні. Частіше всього ми маємо справу з поняттям «регіональний розвиток» (розвиток областей, районів), що пояснюється довгою історією високого рівня централізації державної влади і обмеженими можливостями територіальних громад впливати на свій розвиток.</a:t>
            </a:r>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3</a:t>
            </a:fld>
            <a:endParaRPr lang="uk-UA"/>
          </a:p>
        </p:txBody>
      </p:sp>
    </p:spTree>
    <p:extLst>
      <p:ext uri="{BB962C8B-B14F-4D97-AF65-F5344CB8AC3E}">
        <p14:creationId xmlns:p14="http://schemas.microsoft.com/office/powerpoint/2010/main" val="30222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Успішність реалізації політики МЕР суттєво залежить від рівня наявних повноважень місцевих органів влади, а також системи балансу і розподілу повноважень між державним, регіональним (обласним) та місцевим (ОМС) рівнями влади. Відомо, що високі параметри якості життя громадян та рівні розвитку економік найбільш розвинутих країн світу спричинені, зокрема, порівняно високим рівнем децентралізації та </a:t>
            </a:r>
            <a:r>
              <a:rPr lang="uk-UA" dirty="0" err="1"/>
              <a:t>деконцентрації</a:t>
            </a:r>
            <a:r>
              <a:rPr lang="uk-UA" dirty="0"/>
              <a:t>, тобто значним обсягом повноважень та відповідних ресурсів для їх реалізації, переданих (делегованих) державами на «регіональний» та «місцевий» рівні управління. Економічний розвиток є пріоритетом, двигуном і ресурсом процесу змін, але в більшій чи меншій мірі він повинен враховувати необхідні компроміси в громадах, забезпечувати баланс між баченням інтересів бізнесу, суспільного та природоохоронного розвитку в перспективі.</a:t>
            </a:r>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5</a:t>
            </a:fld>
            <a:endParaRPr lang="uk-UA"/>
          </a:p>
        </p:txBody>
      </p:sp>
    </p:spTree>
    <p:extLst>
      <p:ext uri="{BB962C8B-B14F-4D97-AF65-F5344CB8AC3E}">
        <p14:creationId xmlns:p14="http://schemas.microsoft.com/office/powerpoint/2010/main" val="73768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Вирішальну роль у визначенні ініціатив з місцевого економічного розвитку відіграють нові події та тенденції, на які вплинула глобалізація. Перелік чинників змін, які сформувались під впливом процесів глобалізації і невдовзі суттєво впливатимуть на місцевий економічний розвиток та на вироблення нових підходів до планування розвитку громад, сформовано у три групи і подано нижче.</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6</a:t>
            </a:fld>
            <a:endParaRPr lang="uk-UA"/>
          </a:p>
        </p:txBody>
      </p:sp>
    </p:spTree>
    <p:extLst>
      <p:ext uri="{BB962C8B-B14F-4D97-AF65-F5344CB8AC3E}">
        <p14:creationId xmlns:p14="http://schemas.microsoft.com/office/powerpoint/2010/main" val="246556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7</a:t>
            </a:fld>
            <a:endParaRPr lang="uk-UA"/>
          </a:p>
        </p:txBody>
      </p:sp>
    </p:spTree>
    <p:extLst>
      <p:ext uri="{BB962C8B-B14F-4D97-AF65-F5344CB8AC3E}">
        <p14:creationId xmlns:p14="http://schemas.microsoft.com/office/powerpoint/2010/main" val="219187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0" dirty="0">
                <a:effectLst/>
                <a:latin typeface="Times New Roman" panose="02020603050405020304" pitchFamily="18" charset="0"/>
                <a:ea typeface="Calibri" panose="020F0502020204030204" pitchFamily="34" charset="0"/>
                <a:cs typeface="Times New Roman" panose="02020603050405020304" pitchFamily="18" charset="0"/>
              </a:rPr>
              <a:t>Місцевий економічний розвиток — це </a:t>
            </a:r>
            <a:r>
              <a:rPr lang="uk-UA" sz="1800" b="0" dirty="0" err="1">
                <a:effectLst/>
                <a:latin typeface="Times New Roman" panose="02020603050405020304" pitchFamily="18" charset="0"/>
                <a:ea typeface="Calibri" panose="020F0502020204030204" pitchFamily="34" charset="0"/>
                <a:cs typeface="Times New Roman" panose="02020603050405020304" pitchFamily="18" charset="0"/>
              </a:rPr>
              <a:t>партисипативний</a:t>
            </a:r>
            <a:r>
              <a:rPr lang="uk-UA" sz="1800" b="0" dirty="0">
                <a:effectLst/>
                <a:latin typeface="Times New Roman" panose="02020603050405020304" pitchFamily="18" charset="0"/>
                <a:ea typeface="Calibri" panose="020F0502020204030204" pitchFamily="34" charset="0"/>
                <a:cs typeface="Times New Roman" panose="02020603050405020304" pitchFamily="18" charset="0"/>
              </a:rPr>
              <a:t> процес, до якого залучені зацікавлені сторони громади та метою якого є стале економічне зростання на місцевому рівні та підвищення якості життя мешканців.</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Тест на готовність громади до економічного розвитку — тест для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самооцінювання</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який дозволяє визначити, наскільки громада готова до економічного розвитку.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9</a:t>
            </a:fld>
            <a:endParaRPr lang="uk-UA"/>
          </a:p>
        </p:txBody>
      </p:sp>
    </p:spTree>
    <p:extLst>
      <p:ext uri="{BB962C8B-B14F-4D97-AF65-F5344CB8AC3E}">
        <p14:creationId xmlns:p14="http://schemas.microsoft.com/office/powerpoint/2010/main" val="70692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12</a:t>
            </a:fld>
            <a:endParaRPr lang="uk-UA"/>
          </a:p>
        </p:txBody>
      </p:sp>
    </p:spTree>
    <p:extLst>
      <p:ext uri="{BB962C8B-B14F-4D97-AF65-F5344CB8AC3E}">
        <p14:creationId xmlns:p14="http://schemas.microsoft.com/office/powerpoint/2010/main" val="139710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Сприятливе середовище відіграє важливу роль не лише у визначенні можливостей і вірогідності загальної успішності місцевого економічного розвитку, а й у визначенні глибини та широти планів, цілей і необхідних для успіху заходів у рамках місцевого економічного розвитку.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15</a:t>
            </a:fld>
            <a:endParaRPr lang="uk-UA"/>
          </a:p>
        </p:txBody>
      </p:sp>
    </p:spTree>
    <p:extLst>
      <p:ext uri="{BB962C8B-B14F-4D97-AF65-F5344CB8AC3E}">
        <p14:creationId xmlns:p14="http://schemas.microsoft.com/office/powerpoint/2010/main" val="1749327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Сприятливе середовище постійно змінюється тому, що воно стає дедалі більше сприятливим (або, можливо, більш стримувальним), тому заходи з місцевого економічного розвитку потребують відповідного корегування. Навіть більше, певні компоненти сприятливого середовища з часом можуть ставати більш чи менш критичними для процесу розвитку. Наприклад, відомо, що галузевий розвиток, пріоритети та потреби галузей чи підприємств (наприклад, кваліфікація робочої сили, доступ до ринків, ринки капіталу) змінюються з часом відповідно до життєвого циклу галузей, тому сильні сторони в рамках місцевого сприятливого середовища можуть з часом ставати більш чи менш важливими. Водночас заходи в рамках місцевого економічного розвитку знову потребують відповідного корегування. Фахівцю з питань місцевого економічного розвитку корисно повністю розуміти, правильно використовувати та всебічно оцінювати сприятливе середовище, в якому плануватимуть і реалізовуватимуть місцевий економічний розвиток, і робити це регулярно.</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3032BD77-EE33-484D-87A3-7FA8FA720C56}" type="slidenum">
              <a:rPr lang="uk-UA" smtClean="0"/>
              <a:t>17</a:t>
            </a:fld>
            <a:endParaRPr lang="uk-UA"/>
          </a:p>
        </p:txBody>
      </p:sp>
    </p:spTree>
    <p:extLst>
      <p:ext uri="{BB962C8B-B14F-4D97-AF65-F5344CB8AC3E}">
        <p14:creationId xmlns:p14="http://schemas.microsoft.com/office/powerpoint/2010/main" val="3787182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45E5B1AE-5158-4D73-B714-3F81E58BB6B9}" type="datetimeFigureOut">
              <a:rPr lang="uk-UA" smtClean="0"/>
              <a:t>10.04.2025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D508B88-AF0B-40FE-A8BC-E4438ADD4B95}"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40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5E5B1AE-5158-4D73-B714-3F81E58BB6B9}" type="datetimeFigureOut">
              <a:rPr lang="uk-UA" smtClean="0"/>
              <a:t>10.04.2025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D508B88-AF0B-40FE-A8BC-E4438ADD4B95}" type="slidenum">
              <a:rPr lang="uk-UA" smtClean="0"/>
              <a:t>‹№›</a:t>
            </a:fld>
            <a:endParaRPr lang="uk-UA"/>
          </a:p>
        </p:txBody>
      </p:sp>
    </p:spTree>
    <p:extLst>
      <p:ext uri="{BB962C8B-B14F-4D97-AF65-F5344CB8AC3E}">
        <p14:creationId xmlns:p14="http://schemas.microsoft.com/office/powerpoint/2010/main" val="201113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5E5B1AE-5158-4D73-B714-3F81E58BB6B9}" type="datetimeFigureOut">
              <a:rPr lang="uk-UA" smtClean="0"/>
              <a:t>10.04.2025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D508B88-AF0B-40FE-A8BC-E4438ADD4B95}" type="slidenum">
              <a:rPr lang="uk-UA" smtClean="0"/>
              <a:t>‹№›</a:t>
            </a:fld>
            <a:endParaRPr lang="uk-UA"/>
          </a:p>
        </p:txBody>
      </p:sp>
    </p:spTree>
    <p:extLst>
      <p:ext uri="{BB962C8B-B14F-4D97-AF65-F5344CB8AC3E}">
        <p14:creationId xmlns:p14="http://schemas.microsoft.com/office/powerpoint/2010/main" val="33618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5E5B1AE-5158-4D73-B714-3F81E58BB6B9}" type="datetimeFigureOut">
              <a:rPr lang="uk-UA" smtClean="0"/>
              <a:t>10.04.2025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D508B88-AF0B-40FE-A8BC-E4438ADD4B95}" type="slidenum">
              <a:rPr lang="uk-UA" smtClean="0"/>
              <a:t>‹№›</a:t>
            </a:fld>
            <a:endParaRPr lang="uk-UA"/>
          </a:p>
        </p:txBody>
      </p:sp>
    </p:spTree>
    <p:extLst>
      <p:ext uri="{BB962C8B-B14F-4D97-AF65-F5344CB8AC3E}">
        <p14:creationId xmlns:p14="http://schemas.microsoft.com/office/powerpoint/2010/main" val="236315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5E5B1AE-5158-4D73-B714-3F81E58BB6B9}" type="datetimeFigureOut">
              <a:rPr lang="uk-UA" smtClean="0"/>
              <a:t>10.04.2025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D508B88-AF0B-40FE-A8BC-E4438ADD4B95}"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4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45E5B1AE-5158-4D73-B714-3F81E58BB6B9}" type="datetimeFigureOut">
              <a:rPr lang="uk-UA" smtClean="0"/>
              <a:t>10.04.2025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D508B88-AF0B-40FE-A8BC-E4438ADD4B95}" type="slidenum">
              <a:rPr lang="uk-UA" smtClean="0"/>
              <a:t>‹№›</a:t>
            </a:fld>
            <a:endParaRPr lang="uk-UA"/>
          </a:p>
        </p:txBody>
      </p:sp>
    </p:spTree>
    <p:extLst>
      <p:ext uri="{BB962C8B-B14F-4D97-AF65-F5344CB8AC3E}">
        <p14:creationId xmlns:p14="http://schemas.microsoft.com/office/powerpoint/2010/main" val="8443263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097280" y="2582334"/>
            <a:ext cx="4937760" cy="33782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217920" y="2582334"/>
            <a:ext cx="4937760" cy="33782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45E5B1AE-5158-4D73-B714-3F81E58BB6B9}" type="datetimeFigureOut">
              <a:rPr lang="uk-UA" smtClean="0"/>
              <a:t>10.04.2025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9D508B88-AF0B-40FE-A8BC-E4438ADD4B95}" type="slidenum">
              <a:rPr lang="uk-UA" smtClean="0"/>
              <a:t>‹№›</a:t>
            </a:fld>
            <a:endParaRPr lang="uk-UA"/>
          </a:p>
        </p:txBody>
      </p:sp>
    </p:spTree>
    <p:extLst>
      <p:ext uri="{BB962C8B-B14F-4D97-AF65-F5344CB8AC3E}">
        <p14:creationId xmlns:p14="http://schemas.microsoft.com/office/powerpoint/2010/main" val="28204216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45E5B1AE-5158-4D73-B714-3F81E58BB6B9}" type="datetimeFigureOut">
              <a:rPr lang="uk-UA" smtClean="0"/>
              <a:t>10.04.2025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D508B88-AF0B-40FE-A8BC-E4438ADD4B95}" type="slidenum">
              <a:rPr lang="uk-UA" smtClean="0"/>
              <a:t>‹№›</a:t>
            </a:fld>
            <a:endParaRPr lang="uk-UA"/>
          </a:p>
        </p:txBody>
      </p:sp>
    </p:spTree>
    <p:extLst>
      <p:ext uri="{BB962C8B-B14F-4D97-AF65-F5344CB8AC3E}">
        <p14:creationId xmlns:p14="http://schemas.microsoft.com/office/powerpoint/2010/main" val="284847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E5B1AE-5158-4D73-B714-3F81E58BB6B9}" type="datetimeFigureOut">
              <a:rPr lang="uk-UA" smtClean="0"/>
              <a:t>10.04.2025</a:t>
            </a:fld>
            <a:endParaRPr lang="uk-U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uk-UA"/>
          </a:p>
        </p:txBody>
      </p:sp>
      <p:sp>
        <p:nvSpPr>
          <p:cNvPr id="9" name="Slide Number Placeholder 8"/>
          <p:cNvSpPr>
            <a:spLocks noGrp="1"/>
          </p:cNvSpPr>
          <p:nvPr>
            <p:ph type="sldNum" sz="quarter" idx="12"/>
          </p:nvPr>
        </p:nvSpPr>
        <p:spPr/>
        <p:txBody>
          <a:bodyPr/>
          <a:lstStyle/>
          <a:p>
            <a:fld id="{9D508B88-AF0B-40FE-A8BC-E4438ADD4B95}" type="slidenum">
              <a:rPr lang="uk-UA" smtClean="0"/>
              <a:t>‹№›</a:t>
            </a:fld>
            <a:endParaRPr lang="uk-UA"/>
          </a:p>
        </p:txBody>
      </p:sp>
    </p:spTree>
    <p:extLst>
      <p:ext uri="{BB962C8B-B14F-4D97-AF65-F5344CB8AC3E}">
        <p14:creationId xmlns:p14="http://schemas.microsoft.com/office/powerpoint/2010/main" val="270446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E5B1AE-5158-4D73-B714-3F81E58BB6B9}" type="datetimeFigureOut">
              <a:rPr lang="uk-UA" smtClean="0"/>
              <a:t>10.04.2025</a:t>
            </a:fld>
            <a:endParaRPr lang="uk-U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508B88-AF0B-40FE-A8BC-E4438ADD4B95}" type="slidenum">
              <a:rPr lang="uk-UA" smtClean="0"/>
              <a:t>‹№›</a:t>
            </a:fld>
            <a:endParaRPr lang="uk-UA"/>
          </a:p>
        </p:txBody>
      </p:sp>
    </p:spTree>
    <p:extLst>
      <p:ext uri="{BB962C8B-B14F-4D97-AF65-F5344CB8AC3E}">
        <p14:creationId xmlns:p14="http://schemas.microsoft.com/office/powerpoint/2010/main" val="37074509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lvl1pPr>
              <a:defRPr>
                <a:solidFill>
                  <a:schemeClr val="tx2"/>
                </a:solidFill>
              </a:defRPr>
            </a:lvl1pPr>
          </a:lstStyle>
          <a:p>
            <a:fld id="{45E5B1AE-5158-4D73-B714-3F81E58BB6B9}" type="datetimeFigureOut">
              <a:rPr lang="uk-UA" smtClean="0"/>
              <a:t>10.04.2025</a:t>
            </a:fld>
            <a:endParaRPr lang="uk-U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508B88-AF0B-40FE-A8BC-E4438ADD4B95}" type="slidenum">
              <a:rPr lang="uk-UA" smtClean="0"/>
              <a:t>‹№›</a:t>
            </a:fld>
            <a:endParaRPr lang="uk-UA"/>
          </a:p>
        </p:txBody>
      </p:sp>
    </p:spTree>
    <p:extLst>
      <p:ext uri="{BB962C8B-B14F-4D97-AF65-F5344CB8AC3E}">
        <p14:creationId xmlns:p14="http://schemas.microsoft.com/office/powerpoint/2010/main" val="1866769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5E5B1AE-5158-4D73-B714-3F81E58BB6B9}" type="datetimeFigureOut">
              <a:rPr lang="uk-UA" smtClean="0"/>
              <a:t>10.04.2025</a:t>
            </a:fld>
            <a:endParaRPr lang="uk-U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uk-U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D508B88-AF0B-40FE-A8BC-E4438ADD4B95}" type="slidenum">
              <a:rPr lang="uk-UA" smtClean="0"/>
              <a:t>‹№›</a:t>
            </a:fld>
            <a:endParaRPr lang="uk-U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367528"/>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shotam.info/znesty-maiemo-krashchu-ideiu-yak-staryy-zavod-u-frankivsku-peretvoryvsia-na-tsentr-innovatsiy-keys-proiektu-promprylad-renovatsiia/" TargetMode="Externa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F4F819-EEF3-4DC6-868E-1F074A27D125}"/>
              </a:ext>
            </a:extLst>
          </p:cNvPr>
          <p:cNvSpPr>
            <a:spLocks noGrp="1"/>
          </p:cNvSpPr>
          <p:nvPr>
            <p:ph type="ctrTitle"/>
          </p:nvPr>
        </p:nvSpPr>
        <p:spPr>
          <a:xfrm>
            <a:off x="1711960" y="702726"/>
            <a:ext cx="8768080" cy="3549904"/>
          </a:xfrm>
        </p:spPr>
        <p:txBody>
          <a:bodyPr>
            <a:normAutofit/>
          </a:bodyPr>
          <a:lstStyle/>
          <a:p>
            <a:pPr algn="ctr"/>
            <a:r>
              <a:rPr lang="uk-UA" sz="8800" dirty="0">
                <a:solidFill>
                  <a:schemeClr val="tx1"/>
                </a:solidFill>
              </a:rPr>
              <a:t>Місцевий економічний розвиток </a:t>
            </a:r>
          </a:p>
        </p:txBody>
      </p:sp>
    </p:spTree>
    <p:extLst>
      <p:ext uri="{BB962C8B-B14F-4D97-AF65-F5344CB8AC3E}">
        <p14:creationId xmlns:p14="http://schemas.microsoft.com/office/powerpoint/2010/main" val="3107041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90E8F2-3E92-4FD3-B034-5731D2A618C4}"/>
              </a:ext>
            </a:extLst>
          </p:cNvPr>
          <p:cNvSpPr txBox="1"/>
          <p:nvPr/>
        </p:nvSpPr>
        <p:spPr>
          <a:xfrm>
            <a:off x="320379" y="899643"/>
            <a:ext cx="5283977" cy="444685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lnSpc>
                <a:spcPct val="107000"/>
              </a:lnSpc>
              <a:spcAft>
                <a:spcPts val="800"/>
              </a:spcAft>
            </a:pPr>
            <a:r>
              <a:rPr lang="uk-UA" sz="1800" b="1" dirty="0">
                <a:effectLst/>
                <a:ea typeface="Calibri" panose="020F0502020204030204" pitchFamily="34" charset="0"/>
                <a:cs typeface="Times New Roman" panose="02020603050405020304" pitchFamily="18" charset="0"/>
              </a:rPr>
              <a:t>Економічний профіль </a:t>
            </a:r>
            <a:r>
              <a:rPr lang="uk-UA" sz="1800" dirty="0">
                <a:effectLst/>
                <a:ea typeface="Calibri" panose="020F0502020204030204" pitchFamily="34" charset="0"/>
                <a:cs typeface="Times New Roman" panose="02020603050405020304" pitchFamily="18" charset="0"/>
              </a:rPr>
              <a:t>— документ, який використовується переважно потенційними інвесторами під час прийняття рішення щодо доцільності інвестування та  який містить зведену інформацію про такі ресурси громади: </a:t>
            </a:r>
            <a:endParaRPr lang="uk-UA" sz="14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ea typeface="Calibri" panose="020F0502020204030204" pitchFamily="34" charset="0"/>
                <a:cs typeface="Times New Roman" panose="02020603050405020304" pitchFamily="18" charset="0"/>
              </a:rPr>
              <a:t>- місцеве економічне середовище, ринки, економічна база, податки, професійні послуги; </a:t>
            </a:r>
            <a:endParaRPr lang="uk-UA" sz="14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ea typeface="Calibri" panose="020F0502020204030204" pitchFamily="34" charset="0"/>
                <a:cs typeface="Times New Roman" panose="02020603050405020304" pitchFamily="18" charset="0"/>
              </a:rPr>
              <a:t>- інфраструктура, комунікації та комунальні послуги; </a:t>
            </a:r>
            <a:endParaRPr lang="uk-UA" sz="14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ea typeface="Calibri" panose="020F0502020204030204" pitchFamily="34" charset="0"/>
                <a:cs typeface="Times New Roman" panose="02020603050405020304" pitchFamily="18" charset="0"/>
              </a:rPr>
              <a:t>- природні ресурси; </a:t>
            </a:r>
            <a:endParaRPr lang="uk-UA" sz="14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ea typeface="Calibri" panose="020F0502020204030204" pitchFamily="34" charset="0"/>
                <a:cs typeface="Times New Roman" panose="02020603050405020304" pitchFamily="18" charset="0"/>
              </a:rPr>
              <a:t>- населення, трудові ресурси, соціальний капітал громади, громадські організації; </a:t>
            </a:r>
            <a:endParaRPr lang="uk-UA" sz="14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ea typeface="Calibri" panose="020F0502020204030204" pitchFamily="34" charset="0"/>
                <a:cs typeface="Times New Roman" panose="02020603050405020304" pitchFamily="18" charset="0"/>
              </a:rPr>
              <a:t>- місцеве самоврядування.</a:t>
            </a:r>
            <a:endParaRPr lang="uk-UA" sz="1400" dirty="0">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8B01420-B075-4842-A2FF-2E88CF39F6BC}"/>
              </a:ext>
            </a:extLst>
          </p:cNvPr>
          <p:cNvSpPr txBox="1"/>
          <p:nvPr/>
        </p:nvSpPr>
        <p:spPr>
          <a:xfrm>
            <a:off x="6241856" y="1356850"/>
            <a:ext cx="5283977" cy="3477875"/>
          </a:xfrm>
          <a:prstGeom prst="rect">
            <a:avLst/>
          </a:prstGeom>
          <a:noFill/>
        </p:spPr>
        <p:txBody>
          <a:bodyPr wrap="square">
            <a:spAutoFit/>
          </a:bodyPr>
          <a:lstStyle/>
          <a:p>
            <a:pPr algn="just"/>
            <a:r>
              <a:rPr lang="ru-RU" sz="2000" b="1" dirty="0" err="1"/>
              <a:t>Програма</a:t>
            </a:r>
            <a:r>
              <a:rPr lang="ru-RU" sz="2000" b="1" dirty="0"/>
              <a:t> </a:t>
            </a:r>
            <a:r>
              <a:rPr lang="ru-RU" sz="2000" b="1" dirty="0" err="1"/>
              <a:t>місцевого</a:t>
            </a:r>
            <a:r>
              <a:rPr lang="ru-RU" sz="2000" b="1" dirty="0"/>
              <a:t> </a:t>
            </a:r>
            <a:r>
              <a:rPr lang="ru-RU" sz="2000" b="1" dirty="0" err="1"/>
              <a:t>економічного</a:t>
            </a:r>
            <a:r>
              <a:rPr lang="ru-RU" sz="2000" b="1" dirty="0"/>
              <a:t> </a:t>
            </a:r>
            <a:r>
              <a:rPr lang="ru-RU" sz="2000" b="1" dirty="0" err="1"/>
              <a:t>розвитку</a:t>
            </a:r>
            <a:r>
              <a:rPr lang="ru-RU" sz="2000" b="1" dirty="0"/>
              <a:t> </a:t>
            </a:r>
            <a:r>
              <a:rPr lang="ru-RU" sz="2000" dirty="0"/>
              <a:t>— документ </a:t>
            </a:r>
            <a:r>
              <a:rPr lang="ru-RU" sz="2000" dirty="0" err="1"/>
              <a:t>із</a:t>
            </a:r>
            <a:r>
              <a:rPr lang="ru-RU" sz="2000" dirty="0"/>
              <a:t> набором </a:t>
            </a:r>
            <a:r>
              <a:rPr lang="ru-RU" sz="2000" dirty="0" err="1"/>
              <a:t>конкретних</a:t>
            </a:r>
            <a:r>
              <a:rPr lang="ru-RU" sz="2000" dirty="0"/>
              <a:t> </a:t>
            </a:r>
            <a:r>
              <a:rPr lang="ru-RU" sz="2000" dirty="0" err="1"/>
              <a:t>проєктів</a:t>
            </a:r>
            <a:r>
              <a:rPr lang="ru-RU" sz="2000" dirty="0"/>
              <a:t> на  </a:t>
            </a:r>
            <a:r>
              <a:rPr lang="ru-RU" sz="2000" dirty="0" err="1"/>
              <a:t>найближчі</a:t>
            </a:r>
            <a:r>
              <a:rPr lang="ru-RU" sz="2000" dirty="0"/>
              <a:t> 2–4 роки, </a:t>
            </a:r>
            <a:r>
              <a:rPr lang="ru-RU" sz="2000" dirty="0" err="1"/>
              <a:t>виконання</a:t>
            </a:r>
            <a:r>
              <a:rPr lang="ru-RU" sz="2000" dirty="0"/>
              <a:t> </a:t>
            </a:r>
            <a:r>
              <a:rPr lang="ru-RU" sz="2000" dirty="0" err="1"/>
              <a:t>яких</a:t>
            </a:r>
            <a:r>
              <a:rPr lang="ru-RU" sz="2000" dirty="0"/>
              <a:t> дозволить </a:t>
            </a:r>
            <a:r>
              <a:rPr lang="ru-RU" sz="2000" dirty="0" err="1"/>
              <a:t>досягти</a:t>
            </a:r>
            <a:r>
              <a:rPr lang="ru-RU" sz="2000" dirty="0"/>
              <a:t> </a:t>
            </a:r>
            <a:r>
              <a:rPr lang="ru-RU" sz="2000" dirty="0" err="1"/>
              <a:t>цілей</a:t>
            </a:r>
            <a:r>
              <a:rPr lang="ru-RU" sz="2000" dirty="0"/>
              <a:t> </a:t>
            </a:r>
            <a:r>
              <a:rPr lang="ru-RU" sz="2000" dirty="0" err="1"/>
              <a:t>економічного</a:t>
            </a:r>
            <a:r>
              <a:rPr lang="ru-RU" sz="2000" dirty="0"/>
              <a:t> </a:t>
            </a:r>
            <a:r>
              <a:rPr lang="ru-RU" sz="2000" dirty="0" err="1"/>
              <a:t>розвитку</a:t>
            </a:r>
            <a:r>
              <a:rPr lang="ru-RU" sz="2000" dirty="0"/>
              <a:t> </a:t>
            </a:r>
            <a:r>
              <a:rPr lang="ru-RU" sz="2000" dirty="0" err="1"/>
              <a:t>громади</a:t>
            </a:r>
            <a:r>
              <a:rPr lang="ru-RU" sz="2000" dirty="0"/>
              <a:t>, </a:t>
            </a:r>
            <a:r>
              <a:rPr lang="ru-RU" sz="2000" dirty="0" err="1"/>
              <a:t>визначених</a:t>
            </a:r>
            <a:r>
              <a:rPr lang="ru-RU" sz="2000" dirty="0"/>
              <a:t> у  </a:t>
            </a:r>
            <a:r>
              <a:rPr lang="ru-RU" sz="2000" dirty="0" err="1"/>
              <a:t>Стратегії</a:t>
            </a:r>
            <a:r>
              <a:rPr lang="ru-RU" sz="2000" dirty="0"/>
              <a:t> </a:t>
            </a:r>
            <a:r>
              <a:rPr lang="ru-RU" sz="2000" dirty="0" err="1"/>
              <a:t>розвитку</a:t>
            </a:r>
            <a:r>
              <a:rPr lang="ru-RU" sz="2000" dirty="0"/>
              <a:t> </a:t>
            </a:r>
            <a:r>
              <a:rPr lang="ru-RU" sz="2000" dirty="0" err="1"/>
              <a:t>громади</a:t>
            </a:r>
            <a:r>
              <a:rPr lang="ru-RU" sz="2000" dirty="0"/>
              <a:t>. </a:t>
            </a:r>
            <a:r>
              <a:rPr lang="ru-RU" sz="2000" dirty="0" err="1"/>
              <a:t>Програму</a:t>
            </a:r>
            <a:r>
              <a:rPr lang="ru-RU" sz="2000" dirty="0"/>
              <a:t> </a:t>
            </a:r>
            <a:r>
              <a:rPr lang="ru-RU" sz="2000" dirty="0" err="1"/>
              <a:t>розробляє</a:t>
            </a:r>
            <a:r>
              <a:rPr lang="ru-RU" sz="2000" dirty="0"/>
              <a:t>, </a:t>
            </a:r>
            <a:r>
              <a:rPr lang="ru-RU" sz="2000" dirty="0" err="1"/>
              <a:t>впроваджує</a:t>
            </a:r>
            <a:r>
              <a:rPr lang="ru-RU" sz="2000" dirty="0"/>
              <a:t> та  </a:t>
            </a:r>
            <a:r>
              <a:rPr lang="ru-RU" sz="2000" dirty="0" err="1"/>
              <a:t>щорічно</a:t>
            </a:r>
            <a:r>
              <a:rPr lang="ru-RU" sz="2000" dirty="0"/>
              <a:t> </a:t>
            </a:r>
            <a:r>
              <a:rPr lang="ru-RU" sz="2000" dirty="0" err="1"/>
              <a:t>переглядає</a:t>
            </a:r>
            <a:r>
              <a:rPr lang="ru-RU" sz="2000" dirty="0"/>
              <a:t> </a:t>
            </a:r>
            <a:r>
              <a:rPr lang="ru-RU" sz="2000" dirty="0" err="1"/>
              <a:t>Робоча</a:t>
            </a:r>
            <a:r>
              <a:rPr lang="ru-RU" sz="2000" dirty="0"/>
              <a:t> </a:t>
            </a:r>
            <a:r>
              <a:rPr lang="ru-RU" sz="2000" dirty="0" err="1"/>
              <a:t>група</a:t>
            </a:r>
            <a:r>
              <a:rPr lang="ru-RU" sz="2000" dirty="0"/>
              <a:t> </a:t>
            </a:r>
            <a:r>
              <a:rPr lang="ru-RU" sz="2000" dirty="0" err="1"/>
              <a:t>громади</a:t>
            </a:r>
            <a:r>
              <a:rPr lang="ru-RU" sz="2000" dirty="0"/>
              <a:t> з  МЕР </a:t>
            </a:r>
            <a:r>
              <a:rPr lang="ru-RU" sz="2000" dirty="0" err="1"/>
              <a:t>із</a:t>
            </a:r>
            <a:r>
              <a:rPr lang="ru-RU" sz="2000" dirty="0"/>
              <a:t>  </a:t>
            </a:r>
            <a:r>
              <a:rPr lang="ru-RU" sz="2000" dirty="0" err="1"/>
              <a:t>залученням</a:t>
            </a:r>
            <a:r>
              <a:rPr lang="ru-RU" sz="2000" dirty="0"/>
              <a:t> </a:t>
            </a:r>
            <a:r>
              <a:rPr lang="ru-RU" sz="2000" dirty="0" err="1"/>
              <a:t>зацікавлених</a:t>
            </a:r>
            <a:r>
              <a:rPr lang="ru-RU" sz="2000" dirty="0"/>
              <a:t> </a:t>
            </a:r>
            <a:r>
              <a:rPr lang="ru-RU" sz="2000" dirty="0" err="1"/>
              <a:t>сторін</a:t>
            </a:r>
            <a:r>
              <a:rPr lang="ru-RU" sz="2000" dirty="0"/>
              <a:t>. </a:t>
            </a:r>
            <a:r>
              <a:rPr lang="ru-RU" sz="2000" dirty="0" err="1"/>
              <a:t>Програму</a:t>
            </a:r>
            <a:r>
              <a:rPr lang="ru-RU" sz="2000" dirty="0"/>
              <a:t> </a:t>
            </a:r>
            <a:r>
              <a:rPr lang="ru-RU" sz="2000" dirty="0" err="1"/>
              <a:t>може</a:t>
            </a:r>
            <a:r>
              <a:rPr lang="ru-RU" sz="2000" dirty="0"/>
              <a:t> </a:t>
            </a:r>
            <a:r>
              <a:rPr lang="ru-RU" sz="2000" dirty="0" err="1"/>
              <a:t>затвердити</a:t>
            </a:r>
            <a:r>
              <a:rPr lang="ru-RU" sz="2000" dirty="0"/>
              <a:t> Рада </a:t>
            </a:r>
            <a:r>
              <a:rPr lang="ru-RU" sz="2000" dirty="0" err="1"/>
              <a:t>громади</a:t>
            </a:r>
            <a:r>
              <a:rPr lang="ru-RU" sz="2000" dirty="0"/>
              <a:t>.</a:t>
            </a:r>
            <a:endParaRPr lang="uk-UA" sz="2000" dirty="0"/>
          </a:p>
        </p:txBody>
      </p:sp>
    </p:spTree>
    <p:extLst>
      <p:ext uri="{BB962C8B-B14F-4D97-AF65-F5344CB8AC3E}">
        <p14:creationId xmlns:p14="http://schemas.microsoft.com/office/powerpoint/2010/main" val="240185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BB6E72-D9C7-4871-833B-521F41051607}"/>
              </a:ext>
            </a:extLst>
          </p:cNvPr>
          <p:cNvSpPr txBox="1"/>
          <p:nvPr/>
        </p:nvSpPr>
        <p:spPr>
          <a:xfrm>
            <a:off x="398904" y="388809"/>
            <a:ext cx="6098458" cy="6080382"/>
          </a:xfrm>
          <a:prstGeom prst="rect">
            <a:avLst/>
          </a:prstGeom>
          <a:noFill/>
        </p:spPr>
        <p:txBody>
          <a:bodyPr wrap="square">
            <a:spAutoFit/>
          </a:bodyPr>
          <a:lstStyle/>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dirty="0" err="1">
                <a:effectLst/>
                <a:latin typeface="Times New Roman" panose="02020603050405020304" pitchFamily="18" charset="0"/>
                <a:ea typeface="Calibri" panose="020F0502020204030204" pitchFamily="34" charset="0"/>
                <a:cs typeface="Times New Roman" panose="02020603050405020304" pitchFamily="18" charset="0"/>
              </a:rPr>
              <a:t>Проєкт</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логічно</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та хронологічно узгоджений комплекс заходів, виконання яких призводить до досягнення поставленої мети у встановлений строк, із залученням визначених людських, матеріальних і фінансових ресурсів.</a:t>
            </a:r>
          </a:p>
          <a:p>
            <a:pPr algn="just">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b="1" dirty="0" err="1">
                <a:effectLst/>
                <a:latin typeface="Times New Roman" panose="02020603050405020304" pitchFamily="18" charset="0"/>
                <a:ea typeface="Calibri" panose="020F0502020204030204" pitchFamily="34" charset="0"/>
                <a:cs typeface="Times New Roman" panose="02020603050405020304" pitchFamily="18" charset="0"/>
              </a:rPr>
              <a:t>Проєктний</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цикл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процес функціонування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проєкту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що складається з таких етапів: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-ідентифікація виклику та/або вибір ідеї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проєкту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підготовка концепції;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-планування діяльності;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отримання фінансування;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виконання заходів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проєкту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підготовка звітності;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проведення моніторингу виконання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проєкту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dirty="0" err="1">
                <a:effectLst/>
                <a:latin typeface="Times New Roman" panose="02020603050405020304" pitchFamily="18" charset="0"/>
                <a:ea typeface="Calibri" panose="020F0502020204030204" pitchFamily="34" charset="0"/>
                <a:cs typeface="Times New Roman" panose="02020603050405020304" pitchFamily="18" charset="0"/>
              </a:rPr>
              <a:t>Передпроєктні</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дослідження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попереднє вивчення наявних умов, за результатами якого приймається рішення щодо доцільності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проєкту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658E838-F484-4155-86C8-74A3EC8D72C9}"/>
              </a:ext>
            </a:extLst>
          </p:cNvPr>
          <p:cNvSpPr txBox="1"/>
          <p:nvPr/>
        </p:nvSpPr>
        <p:spPr>
          <a:xfrm>
            <a:off x="7275041" y="875950"/>
            <a:ext cx="4241456" cy="4247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uk-UA" b="1" dirty="0"/>
              <a:t>Типи </a:t>
            </a:r>
            <a:r>
              <a:rPr lang="uk-UA" b="1" dirty="0" err="1"/>
              <a:t>передпроєктних</a:t>
            </a:r>
            <a:r>
              <a:rPr lang="uk-UA" b="1" dirty="0"/>
              <a:t> досліджень </a:t>
            </a:r>
            <a:r>
              <a:rPr lang="uk-UA" dirty="0"/>
              <a:t>— стан інфраструктури (будинки, ділянки тощо), порівняльний аналіз, сценарії використання, аналіз доцільності, бізнес-моделі, бізнес-плани, юридичний аналіз, історичні довідки та вишукування.</a:t>
            </a:r>
          </a:p>
          <a:p>
            <a:pPr algn="just"/>
            <a:endParaRPr lang="uk-UA" b="1" dirty="0"/>
          </a:p>
          <a:p>
            <a:pPr algn="just"/>
            <a:r>
              <a:rPr lang="uk-UA" b="1" dirty="0"/>
              <a:t>Методи проведення </a:t>
            </a:r>
            <a:r>
              <a:rPr lang="uk-UA" b="1" dirty="0" err="1"/>
              <a:t>передпроєктних</a:t>
            </a:r>
            <a:r>
              <a:rPr lang="uk-UA" b="1" dirty="0"/>
              <a:t> досліджень </a:t>
            </a:r>
            <a:r>
              <a:rPr lang="uk-UA" dirty="0"/>
              <a:t>— кабінетні фахові дослідження, залучення зацікавлених сторін, </a:t>
            </a:r>
            <a:r>
              <a:rPr lang="uk-UA" dirty="0" err="1"/>
              <a:t>хакатони</a:t>
            </a:r>
            <a:r>
              <a:rPr lang="uk-UA" dirty="0"/>
              <a:t>, мозкові штурми, семінари, конференції, конкурси, соціологічні опитування.</a:t>
            </a:r>
          </a:p>
        </p:txBody>
      </p:sp>
    </p:spTree>
    <p:extLst>
      <p:ext uri="{BB962C8B-B14F-4D97-AF65-F5344CB8AC3E}">
        <p14:creationId xmlns:p14="http://schemas.microsoft.com/office/powerpoint/2010/main" val="213939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046B40-3621-40F6-940F-24B7EED69A9C}"/>
              </a:ext>
            </a:extLst>
          </p:cNvPr>
          <p:cNvSpPr>
            <a:spLocks noGrp="1"/>
          </p:cNvSpPr>
          <p:nvPr>
            <p:ph type="title"/>
          </p:nvPr>
        </p:nvSpPr>
        <p:spPr/>
        <p:txBody>
          <a:bodyPr/>
          <a:lstStyle/>
          <a:p>
            <a:pPr algn="ctr"/>
            <a:r>
              <a:rPr lang="ru-RU" dirty="0" err="1">
                <a:solidFill>
                  <a:schemeClr val="accent5">
                    <a:lumMod val="20000"/>
                    <a:lumOff val="80000"/>
                  </a:schemeClr>
                </a:solidFill>
              </a:rPr>
              <a:t>Процес</a:t>
            </a:r>
            <a:r>
              <a:rPr lang="ru-RU" dirty="0">
                <a:solidFill>
                  <a:schemeClr val="accent5">
                    <a:lumMod val="20000"/>
                    <a:lumOff val="80000"/>
                  </a:schemeClr>
                </a:solidFill>
              </a:rPr>
              <a:t> </a:t>
            </a:r>
            <a:r>
              <a:rPr lang="ru-RU" dirty="0" err="1">
                <a:solidFill>
                  <a:schemeClr val="accent5">
                    <a:lumMod val="20000"/>
                    <a:lumOff val="80000"/>
                  </a:schemeClr>
                </a:solidFill>
              </a:rPr>
              <a:t>місцевого</a:t>
            </a:r>
            <a:r>
              <a:rPr lang="ru-RU" dirty="0">
                <a:solidFill>
                  <a:schemeClr val="accent5">
                    <a:lumMod val="20000"/>
                    <a:lumOff val="80000"/>
                  </a:schemeClr>
                </a:solidFill>
              </a:rPr>
              <a:t> </a:t>
            </a:r>
            <a:r>
              <a:rPr lang="ru-RU" dirty="0" err="1">
                <a:solidFill>
                  <a:schemeClr val="accent5">
                    <a:lumMod val="20000"/>
                    <a:lumOff val="80000"/>
                  </a:schemeClr>
                </a:solidFill>
              </a:rPr>
              <a:t>економічного</a:t>
            </a:r>
            <a:r>
              <a:rPr lang="ru-RU" dirty="0">
                <a:solidFill>
                  <a:schemeClr val="accent5">
                    <a:lumMod val="20000"/>
                    <a:lumOff val="80000"/>
                  </a:schemeClr>
                </a:solidFill>
              </a:rPr>
              <a:t> </a:t>
            </a:r>
            <a:r>
              <a:rPr lang="ru-RU" dirty="0" err="1">
                <a:solidFill>
                  <a:schemeClr val="accent5">
                    <a:lumMod val="20000"/>
                    <a:lumOff val="80000"/>
                  </a:schemeClr>
                </a:solidFill>
              </a:rPr>
              <a:t>розвитку</a:t>
            </a:r>
            <a:r>
              <a:rPr lang="ru-RU" dirty="0">
                <a:solidFill>
                  <a:schemeClr val="accent5">
                    <a:lumMod val="20000"/>
                    <a:lumOff val="80000"/>
                  </a:schemeClr>
                </a:solidFill>
              </a:rPr>
              <a:t> </a:t>
            </a:r>
            <a:r>
              <a:rPr lang="ru-RU" dirty="0" err="1">
                <a:solidFill>
                  <a:schemeClr val="accent5">
                    <a:lumMod val="20000"/>
                    <a:lumOff val="80000"/>
                  </a:schemeClr>
                </a:solidFill>
              </a:rPr>
              <a:t>громади</a:t>
            </a:r>
            <a:r>
              <a:rPr lang="ru-RU" dirty="0">
                <a:solidFill>
                  <a:schemeClr val="accent5">
                    <a:lumMod val="20000"/>
                    <a:lumOff val="80000"/>
                  </a:schemeClr>
                </a:solidFill>
              </a:rPr>
              <a:t>:</a:t>
            </a:r>
            <a:endParaRPr lang="uk-UA" dirty="0">
              <a:solidFill>
                <a:schemeClr val="accent5">
                  <a:lumMod val="20000"/>
                  <a:lumOff val="80000"/>
                </a:schemeClr>
              </a:solidFill>
            </a:endParaRPr>
          </a:p>
        </p:txBody>
      </p:sp>
      <p:sp>
        <p:nvSpPr>
          <p:cNvPr id="3" name="Місце для вмісту 2">
            <a:extLst>
              <a:ext uri="{FF2B5EF4-FFF2-40B4-BE49-F238E27FC236}">
                <a16:creationId xmlns:a16="http://schemas.microsoft.com/office/drawing/2014/main" id="{E7BF4BE0-5CBC-4801-92EF-F20CB005C3F3}"/>
              </a:ext>
            </a:extLst>
          </p:cNvPr>
          <p:cNvSpPr>
            <a:spLocks noGrp="1"/>
          </p:cNvSpPr>
          <p:nvPr>
            <p:ph idx="1"/>
          </p:nvPr>
        </p:nvSpPr>
        <p:spPr>
          <a:xfrm>
            <a:off x="1097280" y="2096457"/>
            <a:ext cx="10058400" cy="4023360"/>
          </a:xfrm>
        </p:spPr>
        <p:txBody>
          <a:bodyPr>
            <a:normAutofit lnSpcReduction="10000"/>
          </a:bodyPr>
          <a:lstStyle/>
          <a:p>
            <a:pPr marL="0" indent="0" algn="just">
              <a:buNone/>
            </a:pPr>
            <a:r>
              <a:rPr lang="uk-UA" dirty="0"/>
              <a:t>	1. Створення Робочої групи з місцевого економічного розвитку в громаді. До складу Робочої групи доцільно включити представників влади (працівників органу місцевого самоврядування, </a:t>
            </a:r>
            <a:r>
              <a:rPr lang="uk-UA" dirty="0" err="1"/>
              <a:t>старост</a:t>
            </a:r>
            <a:r>
              <a:rPr lang="uk-UA" dirty="0"/>
              <a:t>, депутатів), представників місцевого бізнесу та об’єднань підприємців, громадськості, освіти та активної молоді. Оптимальна кількість членів становить 5–15 осіб. Рекомендована періодичність засідань Робочої групи — 1 раз на місяць, але щонайменше 1 раз на квартал. Робоча група повинна існувати у формі консультативно-дорадчого органу, мати затверджені радою положення та склад.</a:t>
            </a:r>
          </a:p>
          <a:p>
            <a:pPr marL="0" indent="0" algn="just">
              <a:buNone/>
            </a:pPr>
            <a:r>
              <a:rPr lang="uk-UA" dirty="0"/>
              <a:t>	2. Проведення установчого засідання Робочої групи громади з  МЕР. Під час засідання потрібно визначити завдання Робочої групи та періодичність проведення її засідань. На цьому засіданні рекомендовано заповнити тест на  готовність громади до  економічного розвитку, а  також ознайомити учасників зі  структурою економічного профілю громади та  визначити відповідальних осіб за збір інформації для профілю.</a:t>
            </a:r>
          </a:p>
        </p:txBody>
      </p:sp>
    </p:spTree>
    <p:extLst>
      <p:ext uri="{BB962C8B-B14F-4D97-AF65-F5344CB8AC3E}">
        <p14:creationId xmlns:p14="http://schemas.microsoft.com/office/powerpoint/2010/main" val="2631599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B2319D-612B-426D-89B7-F7B0A83BDD79}"/>
              </a:ext>
            </a:extLst>
          </p:cNvPr>
          <p:cNvSpPr txBox="1"/>
          <p:nvPr/>
        </p:nvSpPr>
        <p:spPr>
          <a:xfrm>
            <a:off x="685600" y="679622"/>
            <a:ext cx="11003891" cy="5224892"/>
          </a:xfrm>
          <a:prstGeom prst="rect">
            <a:avLst/>
          </a:prstGeom>
          <a:noFill/>
        </p:spPr>
        <p:txBody>
          <a:bodyPr wrap="square">
            <a:spAutoFit/>
          </a:bodyPr>
          <a:lstStyle/>
          <a:p>
            <a:pPr algn="just">
              <a:lnSpc>
                <a:spcPct val="107000"/>
              </a:lnSpc>
              <a:spcAft>
                <a:spcPts val="800"/>
              </a:spcAft>
            </a:pPr>
            <a:r>
              <a:rPr lang="uk-UA" sz="2000" dirty="0">
                <a:effectLst/>
                <a:ea typeface="Calibri" panose="020F0502020204030204" pitchFamily="34" charset="0"/>
                <a:cs typeface="Times New Roman" panose="02020603050405020304" pitchFamily="18" charset="0"/>
              </a:rPr>
              <a:t>	3. Підготовка економічного профілю громади. Під час другого засідання Робочої групи необхідно обговорити зібрану інформацію та  заповнити економічний профіль із  даними про ресурси та  можливості громади. Підготовлений профіль рекомендовано розмістити на сайті громади.</a:t>
            </a:r>
            <a:endParaRPr lang="uk-UA" sz="16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uk-UA" sz="2000" dirty="0">
                <a:effectLst/>
                <a:ea typeface="Calibri" panose="020F0502020204030204" pitchFamily="34" charset="0"/>
                <a:cs typeface="Times New Roman" panose="02020603050405020304" pitchFamily="18" charset="0"/>
              </a:rPr>
              <a:t>	4. Визначення стратегічного бачення та  цілей економічного розвитку. На третьому засіданні Робочої групи потрібно визначити стратегічне бачення та цілі економічного розвитку, базуючись на ресурсах і можливостях громади згідно з економічним профілем.</a:t>
            </a:r>
            <a:endParaRPr lang="uk-UA" sz="16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uk-UA" sz="2000" dirty="0">
                <a:effectLst/>
                <a:ea typeface="Calibri" panose="020F0502020204030204" pitchFamily="34" charset="0"/>
                <a:cs typeface="Times New Roman" panose="02020603050405020304" pitchFamily="18" charset="0"/>
              </a:rPr>
              <a:t>	5. Вибір інструментів місцевого економічного розвитку. Під час четвертого засідання Робочої групи визначаються дії, необхідні для досягнення стратегічного бачення та  цілей економічного розвитку (підтримка бізнесу, сприяння розвитку підприємництва, залучення нового бізнесу та інвестицій), враховуючи наявні ресурси та  можливості громади. Основою для вибору інструментів МЕР можуть бути: стратегія розвитку громади, дані економічного профілю, опитування представників бізнесу тощо. За  результатами обговорення визначаються інструменти МЕР, які можуть бути використані для активізації місцевої економіки.</a:t>
            </a:r>
            <a:endParaRPr lang="uk-UA"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834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D4411D-79D2-4769-A81D-6062FF526D50}"/>
              </a:ext>
            </a:extLst>
          </p:cNvPr>
          <p:cNvSpPr txBox="1"/>
          <p:nvPr/>
        </p:nvSpPr>
        <p:spPr>
          <a:xfrm>
            <a:off x="709119" y="484304"/>
            <a:ext cx="11046940" cy="5419945"/>
          </a:xfrm>
          <a:prstGeom prst="rect">
            <a:avLst/>
          </a:prstGeom>
          <a:noFill/>
        </p:spPr>
        <p:txBody>
          <a:bodyPr wrap="square">
            <a:spAutoFit/>
          </a:bodyPr>
          <a:lstStyle/>
          <a:p>
            <a:pPr algn="just">
              <a:lnSpc>
                <a:spcPct val="107000"/>
              </a:lnSpc>
              <a:spcAft>
                <a:spcPts val="800"/>
              </a:spcAft>
            </a:pPr>
            <a:r>
              <a:rPr lang="uk-UA" sz="2000" dirty="0">
                <a:effectLst/>
                <a:ea typeface="Calibri" panose="020F0502020204030204" pitchFamily="34" charset="0"/>
                <a:cs typeface="Times New Roman" panose="02020603050405020304" pitchFamily="18" charset="0"/>
              </a:rPr>
              <a:t>	6. Підготовка </a:t>
            </a:r>
            <a:r>
              <a:rPr lang="uk-UA" sz="2000" dirty="0" err="1">
                <a:effectLst/>
                <a:ea typeface="Calibri" panose="020F0502020204030204" pitchFamily="34" charset="0"/>
                <a:cs typeface="Times New Roman" panose="02020603050405020304" pitchFamily="18" charset="0"/>
              </a:rPr>
              <a:t>проєктів</a:t>
            </a:r>
            <a:r>
              <a:rPr lang="uk-UA" sz="2000" dirty="0">
                <a:effectLst/>
                <a:ea typeface="Calibri" panose="020F0502020204030204" pitchFamily="34" charset="0"/>
                <a:cs typeface="Times New Roman" panose="02020603050405020304" pitchFamily="18" charset="0"/>
              </a:rPr>
              <a:t> місцевого економічного розвитку. За результатами вибору інструментів МЕР на  попередньому засіданні Робоча група готує </a:t>
            </a:r>
            <a:r>
              <a:rPr lang="uk-UA" sz="2000" dirty="0" err="1">
                <a:effectLst/>
                <a:ea typeface="Calibri" panose="020F0502020204030204" pitchFamily="34" charset="0"/>
                <a:cs typeface="Times New Roman" panose="02020603050405020304" pitchFamily="18" charset="0"/>
              </a:rPr>
              <a:t>проєкти</a:t>
            </a:r>
            <a:r>
              <a:rPr lang="uk-UA" sz="2000" dirty="0">
                <a:effectLst/>
                <a:ea typeface="Calibri" panose="020F0502020204030204" pitchFamily="34" charset="0"/>
                <a:cs typeface="Times New Roman" panose="02020603050405020304" pitchFamily="18" charset="0"/>
              </a:rPr>
              <a:t>, які повинні містити такі дані: </a:t>
            </a:r>
            <a:endParaRPr lang="uk-UA" sz="16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2000" dirty="0">
                <a:effectLst/>
                <a:ea typeface="Calibri" panose="020F0502020204030204" pitchFamily="34" charset="0"/>
                <a:cs typeface="Times New Roman" panose="02020603050405020304" pitchFamily="18" charset="0"/>
              </a:rPr>
              <a:t>назва </a:t>
            </a:r>
            <a:r>
              <a:rPr lang="uk-UA" sz="2000" dirty="0" err="1">
                <a:effectLst/>
                <a:ea typeface="Calibri" panose="020F0502020204030204" pitchFamily="34" charset="0"/>
                <a:cs typeface="Times New Roman" panose="02020603050405020304" pitchFamily="18" charset="0"/>
              </a:rPr>
              <a:t>проєкту</a:t>
            </a:r>
            <a:r>
              <a:rPr lang="uk-UA" sz="2000" dirty="0">
                <a:effectLst/>
                <a:ea typeface="Calibri" panose="020F0502020204030204" pitchFamily="34" charset="0"/>
                <a:cs typeface="Times New Roman" panose="02020603050405020304" pitchFamily="18" charset="0"/>
              </a:rPr>
              <a:t>; </a:t>
            </a:r>
            <a:endParaRPr lang="uk-UA" sz="16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2000" dirty="0">
                <a:effectLst/>
                <a:ea typeface="Calibri" panose="020F0502020204030204" pitchFamily="34" charset="0"/>
                <a:cs typeface="Times New Roman" panose="02020603050405020304" pitchFamily="18" charset="0"/>
              </a:rPr>
              <a:t>стратегічна та операційна цілі, яких стосується </a:t>
            </a:r>
            <a:r>
              <a:rPr lang="uk-UA" sz="2000" dirty="0" err="1">
                <a:effectLst/>
                <a:ea typeface="Calibri" panose="020F0502020204030204" pitchFamily="34" charset="0"/>
                <a:cs typeface="Times New Roman" panose="02020603050405020304" pitchFamily="18" charset="0"/>
              </a:rPr>
              <a:t>проєкт</a:t>
            </a:r>
            <a:r>
              <a:rPr lang="uk-UA" sz="2000" dirty="0">
                <a:effectLst/>
                <a:ea typeface="Calibri" panose="020F0502020204030204" pitchFamily="34" charset="0"/>
                <a:cs typeface="Times New Roman" panose="02020603050405020304" pitchFamily="18" charset="0"/>
              </a:rPr>
              <a:t>; </a:t>
            </a:r>
            <a:endParaRPr lang="uk-UA" sz="16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2000" dirty="0">
                <a:effectLst/>
                <a:ea typeface="Calibri" panose="020F0502020204030204" pitchFamily="34" charset="0"/>
                <a:cs typeface="Times New Roman" panose="02020603050405020304" pitchFamily="18" charset="0"/>
              </a:rPr>
              <a:t>цілі </a:t>
            </a:r>
            <a:r>
              <a:rPr lang="uk-UA" sz="2000" dirty="0" err="1">
                <a:effectLst/>
                <a:ea typeface="Calibri" panose="020F0502020204030204" pitchFamily="34" charset="0"/>
                <a:cs typeface="Times New Roman" panose="02020603050405020304" pitchFamily="18" charset="0"/>
              </a:rPr>
              <a:t>проєкту</a:t>
            </a:r>
            <a:r>
              <a:rPr lang="uk-UA" sz="2000" dirty="0">
                <a:effectLst/>
                <a:ea typeface="Calibri" panose="020F0502020204030204" pitchFamily="34" charset="0"/>
                <a:cs typeface="Times New Roman" panose="02020603050405020304" pitchFamily="18" charset="0"/>
              </a:rPr>
              <a:t>; </a:t>
            </a:r>
            <a:endParaRPr lang="uk-UA" sz="16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2000" dirty="0">
                <a:effectLst/>
                <a:ea typeface="Calibri" panose="020F0502020204030204" pitchFamily="34" charset="0"/>
                <a:cs typeface="Times New Roman" panose="02020603050405020304" pitchFamily="18" charset="0"/>
              </a:rPr>
              <a:t>територія впливу, кількість мешканців, які використовуватимуть результати; </a:t>
            </a:r>
            <a:endParaRPr lang="uk-UA" sz="16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2000" dirty="0">
                <a:effectLst/>
                <a:ea typeface="Calibri" panose="020F0502020204030204" pitchFamily="34" charset="0"/>
                <a:cs typeface="Times New Roman" panose="02020603050405020304" pitchFamily="18" charset="0"/>
              </a:rPr>
              <a:t>опис проблеми чи потреби, на вирішення яких спрямований </a:t>
            </a:r>
            <a:r>
              <a:rPr lang="uk-UA" sz="2000" dirty="0" err="1">
                <a:effectLst/>
                <a:ea typeface="Calibri" panose="020F0502020204030204" pitchFamily="34" charset="0"/>
                <a:cs typeface="Times New Roman" panose="02020603050405020304" pitchFamily="18" charset="0"/>
              </a:rPr>
              <a:t>проєкт</a:t>
            </a:r>
            <a:r>
              <a:rPr lang="uk-UA" sz="2000" dirty="0">
                <a:effectLst/>
                <a:ea typeface="Calibri" panose="020F0502020204030204" pitchFamily="34" charset="0"/>
                <a:cs typeface="Times New Roman" panose="02020603050405020304" pitchFamily="18" charset="0"/>
              </a:rPr>
              <a:t>; </a:t>
            </a:r>
            <a:endParaRPr lang="uk-UA" sz="16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2000" dirty="0">
                <a:effectLst/>
                <a:ea typeface="Calibri" panose="020F0502020204030204" pitchFamily="34" charset="0"/>
                <a:cs typeface="Times New Roman" panose="02020603050405020304" pitchFamily="18" charset="0"/>
              </a:rPr>
              <a:t>опис фінансової та інституційної сталості </a:t>
            </a:r>
            <a:r>
              <a:rPr lang="uk-UA" sz="2000" dirty="0" err="1">
                <a:effectLst/>
                <a:ea typeface="Calibri" panose="020F0502020204030204" pitchFamily="34" charset="0"/>
                <a:cs typeface="Times New Roman" panose="02020603050405020304" pitchFamily="18" charset="0"/>
              </a:rPr>
              <a:t>проєкту</a:t>
            </a:r>
            <a:r>
              <a:rPr lang="uk-UA" sz="2000" dirty="0">
                <a:effectLst/>
                <a:ea typeface="Calibri" panose="020F0502020204030204" pitchFamily="34" charset="0"/>
                <a:cs typeface="Times New Roman" panose="02020603050405020304" pitchFamily="18" charset="0"/>
              </a:rPr>
              <a:t>;</a:t>
            </a:r>
            <a:endParaRPr lang="uk-UA" sz="16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2000" dirty="0">
                <a:effectLst/>
                <a:ea typeface="Calibri" panose="020F0502020204030204" pitchFamily="34" charset="0"/>
                <a:cs typeface="Times New Roman" panose="02020603050405020304" pitchFamily="18" charset="0"/>
              </a:rPr>
              <a:t>ключові етапи виконання;</a:t>
            </a:r>
            <a:endParaRPr lang="uk-UA" sz="16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2000" dirty="0">
                <a:effectLst/>
                <a:ea typeface="Calibri" panose="020F0502020204030204" pitchFamily="34" charset="0"/>
                <a:cs typeface="Times New Roman" panose="02020603050405020304" pitchFamily="18" charset="0"/>
              </a:rPr>
              <a:t>заходи; </a:t>
            </a:r>
            <a:endParaRPr lang="uk-UA" sz="16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2000" dirty="0">
                <a:effectLst/>
                <a:ea typeface="Calibri" panose="020F0502020204030204" pitchFamily="34" charset="0"/>
                <a:cs typeface="Times New Roman" panose="02020603050405020304" pitchFamily="18" charset="0"/>
              </a:rPr>
              <a:t>очікувані результати (кількісні та якісні); </a:t>
            </a:r>
            <a:endParaRPr lang="uk-UA" sz="16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2000" dirty="0">
                <a:effectLst/>
                <a:ea typeface="Calibri" panose="020F0502020204030204" pitchFamily="34" charset="0"/>
                <a:cs typeface="Times New Roman" panose="02020603050405020304" pitchFamily="18" charset="0"/>
              </a:rPr>
              <a:t>графік виконання й тривалість; </a:t>
            </a:r>
            <a:endParaRPr lang="uk-UA" sz="16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2000" dirty="0">
                <a:effectLst/>
                <a:ea typeface="Calibri" panose="020F0502020204030204" pitchFamily="34" charset="0"/>
                <a:cs typeface="Times New Roman" panose="02020603050405020304" pitchFamily="18" charset="0"/>
              </a:rPr>
              <a:t>необхідні ресурси; </a:t>
            </a:r>
            <a:endParaRPr lang="uk-UA" sz="16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2000" dirty="0">
                <a:effectLst/>
                <a:ea typeface="Calibri" panose="020F0502020204030204" pitchFamily="34" charset="0"/>
                <a:cs typeface="Times New Roman" panose="02020603050405020304" pitchFamily="18" charset="0"/>
              </a:rPr>
              <a:t>джерела фінансування; </a:t>
            </a:r>
            <a:endParaRPr lang="uk-UA" sz="16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uk-UA" sz="2000" dirty="0">
                <a:effectLst/>
                <a:ea typeface="Calibri" panose="020F0502020204030204" pitchFamily="34" charset="0"/>
                <a:cs typeface="Times New Roman" panose="02020603050405020304" pitchFamily="18" charset="0"/>
              </a:rPr>
              <a:t>виконавці </a:t>
            </a:r>
            <a:r>
              <a:rPr lang="uk-UA" sz="2000" dirty="0" err="1">
                <a:effectLst/>
                <a:ea typeface="Calibri" panose="020F0502020204030204" pitchFamily="34" charset="0"/>
                <a:cs typeface="Times New Roman" panose="02020603050405020304" pitchFamily="18" charset="0"/>
              </a:rPr>
              <a:t>проєкту</a:t>
            </a:r>
            <a:r>
              <a:rPr lang="uk-UA" sz="2000" dirty="0">
                <a:effectLst/>
                <a:ea typeface="Calibri" panose="020F0502020204030204" pitchFamily="34" charset="0"/>
                <a:cs typeface="Times New Roman" panose="02020603050405020304" pitchFamily="18" charset="0"/>
              </a:rPr>
              <a:t>.</a:t>
            </a:r>
            <a:endParaRPr lang="uk-UA"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3093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74EA4E-C629-43F0-9750-C6E056BA6C08}"/>
              </a:ext>
            </a:extLst>
          </p:cNvPr>
          <p:cNvSpPr txBox="1"/>
          <p:nvPr/>
        </p:nvSpPr>
        <p:spPr>
          <a:xfrm>
            <a:off x="1010364" y="706581"/>
            <a:ext cx="10481420" cy="4236929"/>
          </a:xfrm>
          <a:prstGeom prst="rect">
            <a:avLst/>
          </a:prstGeom>
          <a:noFill/>
        </p:spPr>
        <p:txBody>
          <a:bodyPr wrap="square">
            <a:spAutoFit/>
          </a:bodyPr>
          <a:lstStyle/>
          <a:p>
            <a:pPr algn="just">
              <a:lnSpc>
                <a:spcPct val="107000"/>
              </a:lnSpc>
              <a:spcAft>
                <a:spcPts val="800"/>
              </a:spcAft>
            </a:pPr>
            <a:r>
              <a:rPr lang="uk-UA" sz="2000" dirty="0">
                <a:effectLst/>
                <a:ea typeface="Calibri" panose="020F0502020204030204" pitchFamily="34" charset="0"/>
                <a:cs typeface="Times New Roman" panose="02020603050405020304" pitchFamily="18" charset="0"/>
              </a:rPr>
              <a:t>	7. Підготовка Програми місцевого економічного розвитку. На  шостому засіданні Робоча група складає Програму МЕР з  урахуванням матеріалів попередніх засідань: стратегічне бачення та цілі економічного розвитку; </a:t>
            </a:r>
            <a:r>
              <a:rPr lang="uk-UA" sz="2000" dirty="0" err="1">
                <a:effectLst/>
                <a:ea typeface="Calibri" panose="020F0502020204030204" pitchFamily="34" charset="0"/>
                <a:cs typeface="Times New Roman" panose="02020603050405020304" pitchFamily="18" charset="0"/>
              </a:rPr>
              <a:t>проєкти</a:t>
            </a:r>
            <a:r>
              <a:rPr lang="uk-UA" sz="2000" dirty="0">
                <a:effectLst/>
                <a:ea typeface="Calibri" panose="020F0502020204030204" pitchFamily="34" charset="0"/>
                <a:cs typeface="Times New Roman" panose="02020603050405020304" pitchFamily="18" charset="0"/>
              </a:rPr>
              <a:t> МЕР; план дій із впровадження. Програма МЕР обов’язково повинна відповідати Стратегії розвитку громади.</a:t>
            </a:r>
          </a:p>
          <a:p>
            <a:pPr algn="just">
              <a:lnSpc>
                <a:spcPct val="107000"/>
              </a:lnSpc>
              <a:spcAft>
                <a:spcPts val="800"/>
              </a:spcAft>
            </a:pPr>
            <a:r>
              <a:rPr lang="uk-UA" sz="2000" dirty="0">
                <a:effectLst/>
                <a:ea typeface="Calibri" panose="020F0502020204030204" pitchFamily="34" charset="0"/>
                <a:cs typeface="Times New Roman" panose="02020603050405020304" pitchFamily="18" charset="0"/>
              </a:rPr>
              <a:t>	8. Затвердження Програми місцевого економічного розвитку. Підготовлена Програма МЕР затверджується депутатами місцевої ради та оприлюднюється на сайті громади.</a:t>
            </a:r>
          </a:p>
          <a:p>
            <a:pPr algn="just">
              <a:lnSpc>
                <a:spcPct val="107000"/>
              </a:lnSpc>
              <a:spcAft>
                <a:spcPts val="800"/>
              </a:spcAft>
            </a:pPr>
            <a:r>
              <a:rPr lang="uk-UA" sz="2000" dirty="0">
                <a:effectLst/>
                <a:ea typeface="Calibri" panose="020F0502020204030204" pitchFamily="34" charset="0"/>
                <a:cs typeface="Times New Roman" panose="02020603050405020304" pitchFamily="18" charset="0"/>
              </a:rPr>
              <a:t>	9. Виконання Програми місцевого економічного розвитку. Виконання затвердженої Програми МЕР покладається на структурні підрозділи місцевої ради та осіб, визначених як відповідальні за конкретний </a:t>
            </a:r>
            <a:r>
              <a:rPr lang="uk-UA" sz="2000" dirty="0" err="1">
                <a:effectLst/>
                <a:ea typeface="Calibri" panose="020F0502020204030204" pitchFamily="34" charset="0"/>
                <a:cs typeface="Times New Roman" panose="02020603050405020304" pitchFamily="18" charset="0"/>
              </a:rPr>
              <a:t>проєкт</a:t>
            </a:r>
            <a:r>
              <a:rPr lang="uk-UA" sz="2000" dirty="0">
                <a:effectLst/>
                <a:ea typeface="Calibri" panose="020F0502020204030204" pitchFamily="34" charset="0"/>
                <a:cs typeface="Times New Roman" panose="02020603050405020304" pitchFamily="18" charset="0"/>
              </a:rPr>
              <a:t>. Робоча група проводить періодичні засідання з координування заходів Програми.</a:t>
            </a:r>
          </a:p>
        </p:txBody>
      </p:sp>
    </p:spTree>
    <p:extLst>
      <p:ext uri="{BB962C8B-B14F-4D97-AF65-F5344CB8AC3E}">
        <p14:creationId xmlns:p14="http://schemas.microsoft.com/office/powerpoint/2010/main" val="4053166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4A6F98-1E04-4B85-91A0-151646393F47}"/>
              </a:ext>
            </a:extLst>
          </p:cNvPr>
          <p:cNvSpPr txBox="1"/>
          <p:nvPr/>
        </p:nvSpPr>
        <p:spPr>
          <a:xfrm>
            <a:off x="586248" y="566678"/>
            <a:ext cx="3788044" cy="5078313"/>
          </a:xfrm>
          <a:prstGeom prst="rect">
            <a:avLst/>
          </a:prstGeom>
          <a:noFill/>
        </p:spPr>
        <p:txBody>
          <a:bodyPr wrap="square">
            <a:spAutoFit/>
          </a:bodyPr>
          <a:lstStyle/>
          <a:p>
            <a:pPr algn="just"/>
            <a:r>
              <a:rPr lang="uk-UA" dirty="0"/>
              <a:t>	Обов’язковий перший крок у розробці та реалізації реалістичної програми місцевого економічного розвитку – це визначення того, що собою становить сприятливе середовище і як впливає на місцевий розвиток, як впливають на процес місцевого економічного розвитку чотири основні чинники:</a:t>
            </a:r>
          </a:p>
          <a:p>
            <a:pPr algn="just"/>
            <a:r>
              <a:rPr lang="uk-UA" dirty="0"/>
              <a:t>- економічна ситуація та можливості</a:t>
            </a:r>
          </a:p>
          <a:p>
            <a:pPr algn="just"/>
            <a:r>
              <a:rPr lang="uk-UA" dirty="0"/>
              <a:t>- соціальний розвиток і соціальний капітал</a:t>
            </a:r>
          </a:p>
          <a:p>
            <a:pPr algn="just"/>
            <a:r>
              <a:rPr lang="uk-UA" dirty="0"/>
              <a:t>- стан і сталість довкілля</a:t>
            </a:r>
          </a:p>
          <a:p>
            <a:pPr algn="just"/>
            <a:r>
              <a:rPr lang="uk-UA" dirty="0"/>
              <a:t>- інституційні структури та повноваження</a:t>
            </a:r>
          </a:p>
        </p:txBody>
      </p:sp>
      <p:sp>
        <p:nvSpPr>
          <p:cNvPr id="7" name="TextBox 6">
            <a:extLst>
              <a:ext uri="{FF2B5EF4-FFF2-40B4-BE49-F238E27FC236}">
                <a16:creationId xmlns:a16="http://schemas.microsoft.com/office/drawing/2014/main" id="{E301A92E-F47C-4516-BE77-991B7C8A5456}"/>
              </a:ext>
            </a:extLst>
          </p:cNvPr>
          <p:cNvSpPr txBox="1"/>
          <p:nvPr/>
        </p:nvSpPr>
        <p:spPr>
          <a:xfrm>
            <a:off x="5507294" y="566678"/>
            <a:ext cx="6098458" cy="2031325"/>
          </a:xfrm>
          <a:prstGeom prst="rect">
            <a:avLst/>
          </a:prstGeom>
          <a:noFill/>
        </p:spPr>
        <p:txBody>
          <a:bodyPr wrap="square">
            <a:spAutoFit/>
          </a:bodyPr>
          <a:lstStyle/>
          <a:p>
            <a:pPr algn="just"/>
            <a:r>
              <a:rPr lang="uk-UA" dirty="0"/>
              <a:t>	У контексті широкої основи місцевого економічного розвитку визначають такі </a:t>
            </a:r>
            <a:r>
              <a:rPr lang="uk-UA" dirty="0" err="1"/>
              <a:t>підкомпоненти</a:t>
            </a:r>
            <a:r>
              <a:rPr lang="uk-UA" dirty="0"/>
              <a:t> сприятливого середовища: </a:t>
            </a:r>
          </a:p>
          <a:p>
            <a:pPr algn="just"/>
            <a:r>
              <a:rPr lang="uk-UA" dirty="0"/>
              <a:t>1) залучення та участь зацікавлених сторін; </a:t>
            </a:r>
          </a:p>
          <a:p>
            <a:pPr algn="just"/>
            <a:r>
              <a:rPr lang="uk-UA" dirty="0"/>
              <a:t>2) правове середовище; </a:t>
            </a:r>
          </a:p>
          <a:p>
            <a:pPr algn="just"/>
            <a:r>
              <a:rPr lang="uk-UA" dirty="0"/>
              <a:t>3) фінансування та забезпечення ресурсами місцевого економічного розвитку.</a:t>
            </a:r>
          </a:p>
        </p:txBody>
      </p:sp>
    </p:spTree>
    <p:extLst>
      <p:ext uri="{BB962C8B-B14F-4D97-AF65-F5344CB8AC3E}">
        <p14:creationId xmlns:p14="http://schemas.microsoft.com/office/powerpoint/2010/main" val="4236973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a:extLst>
              <a:ext uri="{FF2B5EF4-FFF2-40B4-BE49-F238E27FC236}">
                <a16:creationId xmlns:a16="http://schemas.microsoft.com/office/drawing/2014/main" id="{0C2CE8C3-C421-49BE-89A8-2682AFFDF12B}"/>
              </a:ext>
            </a:extLst>
          </p:cNvPr>
          <p:cNvGraphicFramePr/>
          <p:nvPr>
            <p:extLst>
              <p:ext uri="{D42A27DB-BD31-4B8C-83A1-F6EECF244321}">
                <p14:modId xmlns:p14="http://schemas.microsoft.com/office/powerpoint/2010/main" val="1184093289"/>
              </p:ext>
            </p:extLst>
          </p:nvPr>
        </p:nvGraphicFramePr>
        <p:xfrm>
          <a:off x="3715266" y="-135925"/>
          <a:ext cx="8155459" cy="6623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FFBA1E4-2E89-40CF-8D97-2B2927C344BB}"/>
              </a:ext>
            </a:extLst>
          </p:cNvPr>
          <p:cNvSpPr txBox="1"/>
          <p:nvPr/>
        </p:nvSpPr>
        <p:spPr>
          <a:xfrm>
            <a:off x="446803" y="395106"/>
            <a:ext cx="2951305" cy="5262979"/>
          </a:xfrm>
          <a:prstGeom prst="rect">
            <a:avLst/>
          </a:prstGeom>
          <a:noFill/>
        </p:spPr>
        <p:txBody>
          <a:bodyPr wrap="square">
            <a:spAutoFit/>
          </a:bodyPr>
          <a:lstStyle/>
          <a:p>
            <a:pPr algn="ctr"/>
            <a:r>
              <a:rPr lang="ru-RU" sz="2800" dirty="0" err="1"/>
              <a:t>Сприятливе</a:t>
            </a:r>
            <a:r>
              <a:rPr lang="ru-RU" sz="2800" dirty="0"/>
              <a:t> </a:t>
            </a:r>
            <a:r>
              <a:rPr lang="ru-RU" sz="2800" dirty="0" err="1"/>
              <a:t>середовище</a:t>
            </a:r>
            <a:r>
              <a:rPr lang="ru-RU" sz="2800" dirty="0"/>
              <a:t> </a:t>
            </a:r>
            <a:r>
              <a:rPr lang="ru-RU" sz="2800" dirty="0" err="1"/>
              <a:t>місцевого</a:t>
            </a:r>
            <a:r>
              <a:rPr lang="ru-RU" sz="2800" dirty="0"/>
              <a:t> </a:t>
            </a:r>
            <a:r>
              <a:rPr lang="ru-RU" sz="2800" dirty="0" err="1"/>
              <a:t>економічного</a:t>
            </a:r>
            <a:r>
              <a:rPr lang="ru-RU" sz="2800" dirty="0"/>
              <a:t> </a:t>
            </a:r>
            <a:r>
              <a:rPr lang="ru-RU" sz="2800" dirty="0" err="1"/>
              <a:t>розвитку</a:t>
            </a:r>
            <a:r>
              <a:rPr lang="ru-RU" sz="2800" dirty="0"/>
              <a:t> </a:t>
            </a:r>
            <a:r>
              <a:rPr lang="ru-RU" sz="2800" dirty="0" err="1"/>
              <a:t>грунтується</a:t>
            </a:r>
            <a:r>
              <a:rPr lang="ru-RU" sz="2800" dirty="0"/>
              <a:t> на таких </a:t>
            </a:r>
            <a:r>
              <a:rPr lang="ru-RU" sz="2800" dirty="0" err="1"/>
              <a:t>основних</a:t>
            </a:r>
            <a:r>
              <a:rPr lang="ru-RU" sz="2800" dirty="0"/>
              <a:t> </a:t>
            </a:r>
            <a:r>
              <a:rPr lang="ru-RU" sz="2800" dirty="0" err="1"/>
              <a:t>елементах</a:t>
            </a:r>
            <a:r>
              <a:rPr lang="ru-RU" sz="2800" dirty="0"/>
              <a:t>: </a:t>
            </a:r>
            <a:r>
              <a:rPr lang="ru-RU" sz="2800" dirty="0" err="1"/>
              <a:t>економічному</a:t>
            </a:r>
            <a:r>
              <a:rPr lang="ru-RU" sz="2800" dirty="0"/>
              <a:t>, </a:t>
            </a:r>
            <a:r>
              <a:rPr lang="ru-RU" sz="2800" dirty="0" err="1"/>
              <a:t>соціальному</a:t>
            </a:r>
            <a:r>
              <a:rPr lang="ru-RU" sz="2800" dirty="0"/>
              <a:t>, </a:t>
            </a:r>
            <a:r>
              <a:rPr lang="ru-RU" sz="2800" dirty="0" err="1"/>
              <a:t>екологічному</a:t>
            </a:r>
            <a:r>
              <a:rPr lang="ru-RU" sz="2800" dirty="0"/>
              <a:t>; </a:t>
            </a:r>
            <a:r>
              <a:rPr lang="ru-RU" sz="2800" dirty="0" err="1"/>
              <a:t>інституційному</a:t>
            </a:r>
            <a:r>
              <a:rPr lang="ru-RU" sz="2800" dirty="0"/>
              <a:t>.</a:t>
            </a:r>
          </a:p>
        </p:txBody>
      </p:sp>
    </p:spTree>
    <p:extLst>
      <p:ext uri="{BB962C8B-B14F-4D97-AF65-F5344CB8AC3E}">
        <p14:creationId xmlns:p14="http://schemas.microsoft.com/office/powerpoint/2010/main" val="289817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7D5710-EFC8-4969-B528-0E237B398185}"/>
              </a:ext>
            </a:extLst>
          </p:cNvPr>
          <p:cNvSpPr txBox="1"/>
          <p:nvPr/>
        </p:nvSpPr>
        <p:spPr>
          <a:xfrm>
            <a:off x="701445" y="396375"/>
            <a:ext cx="11074544" cy="6065250"/>
          </a:xfrm>
          <a:prstGeom prst="rect">
            <a:avLst/>
          </a:prstGeom>
          <a:noFill/>
        </p:spPr>
        <p:txBody>
          <a:bodyPr wrap="square">
            <a:spAutoFit/>
          </a:bodyPr>
          <a:lstStyle/>
          <a:p>
            <a:r>
              <a:rPr lang="uk-UA" sz="2000" b="1" dirty="0">
                <a:effectLst/>
                <a:ea typeface="Calibri" panose="020F0502020204030204" pitchFamily="34" charset="0"/>
              </a:rPr>
              <a:t>	Профіль громади </a:t>
            </a:r>
            <a:r>
              <a:rPr lang="uk-UA" sz="2000" dirty="0">
                <a:effectLst/>
                <a:ea typeface="Calibri" panose="020F0502020204030204" pitchFamily="34" charset="0"/>
              </a:rPr>
              <a:t>– це зведена інформація про базові умови (економічні, соціальні, екологічні та інституційні) і тенденції в громаді. </a:t>
            </a:r>
          </a:p>
          <a:p>
            <a:r>
              <a:rPr lang="uk-UA" sz="2000" dirty="0">
                <a:effectLst/>
                <a:ea typeface="Calibri" panose="020F0502020204030204" pitchFamily="34" charset="0"/>
                <a:cs typeface="Times New Roman" panose="02020603050405020304" pitchFamily="18" charset="0"/>
              </a:rPr>
              <a:t>Профіль громади, як документ для кращого розуміння сприятливого середовища для розвитку, покликаний радше для того, щоб створити найбільш об’єктивну картину, аніж дати їй оцінку. </a:t>
            </a:r>
          </a:p>
          <a:p>
            <a:pPr algn="just">
              <a:lnSpc>
                <a:spcPct val="107000"/>
              </a:lnSpc>
              <a:spcAft>
                <a:spcPts val="800"/>
              </a:spcAft>
            </a:pPr>
            <a:r>
              <a:rPr lang="uk-UA" sz="2000" dirty="0">
                <a:effectLst/>
                <a:ea typeface="Calibri" panose="020F0502020204030204" pitchFamily="34" charset="0"/>
                <a:cs typeface="Times New Roman" panose="02020603050405020304" pitchFamily="18" charset="0"/>
              </a:rPr>
              <a:t>	Для уникнення плутанини між «профілем громади», як засобом для кращого розуміння сприятливого середовища, та розробкою профілів громад у рамках складання програм місцевого економічного розвитку (маркетинг і просування громади) варто зазначити, що ці два формати чітко розмежовані та різні.</a:t>
            </a:r>
          </a:p>
          <a:p>
            <a:pPr algn="just">
              <a:lnSpc>
                <a:spcPct val="107000"/>
              </a:lnSpc>
              <a:spcAft>
                <a:spcPts val="800"/>
              </a:spcAft>
            </a:pPr>
            <a:r>
              <a:rPr lang="uk-UA" sz="2000" dirty="0">
                <a:effectLst/>
                <a:ea typeface="Calibri" panose="020F0502020204030204" pitchFamily="34" charset="0"/>
                <a:cs typeface="Times New Roman" panose="02020603050405020304" pitchFamily="18" charset="0"/>
              </a:rPr>
              <a:t>	У профілях, які використовують у діяльності з маркетингу громади, роблять акцент на даних, які описують особливі сильні сторони громади, що стосується її розташування (і зазвичай прагнень щодо розвитку). У таких випадках інформацію профілю громади поєднують з даними оцінки конкурентоспроможності та стратегічного плану громади для створення документа, який «продає» громаду потенційним інвесторам або новим жителям. Під час описування критичних елементів сприятливого середовища збирання та надання даних у рамках традиційного профілю громади більш комплексне та неупереджене.</a:t>
            </a:r>
          </a:p>
          <a:p>
            <a:endParaRPr lang="uk-UA" dirty="0"/>
          </a:p>
        </p:txBody>
      </p:sp>
    </p:spTree>
    <p:extLst>
      <p:ext uri="{BB962C8B-B14F-4D97-AF65-F5344CB8AC3E}">
        <p14:creationId xmlns:p14="http://schemas.microsoft.com/office/powerpoint/2010/main" val="3441122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94A87F-C27B-44A3-AEFC-B0474ACC5EDB}"/>
              </a:ext>
            </a:extLst>
          </p:cNvPr>
          <p:cNvSpPr txBox="1"/>
          <p:nvPr/>
        </p:nvSpPr>
        <p:spPr>
          <a:xfrm>
            <a:off x="240043" y="120681"/>
            <a:ext cx="11711914" cy="369332"/>
          </a:xfrm>
          <a:prstGeom prst="rect">
            <a:avLst/>
          </a:prstGeom>
          <a:ln>
            <a:solidFill>
              <a:schemeClr val="bg1"/>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ru-RU" dirty="0"/>
              <a:t>ЗРАЗОК ЗМІСТУ ДОКУМЕНТА «ПРОФІЛЬ ГРОМАДИ» </a:t>
            </a:r>
            <a:endParaRPr lang="uk-UA" dirty="0"/>
          </a:p>
        </p:txBody>
      </p:sp>
      <p:sp>
        <p:nvSpPr>
          <p:cNvPr id="5" name="TextBox 4">
            <a:extLst>
              <a:ext uri="{FF2B5EF4-FFF2-40B4-BE49-F238E27FC236}">
                <a16:creationId xmlns:a16="http://schemas.microsoft.com/office/drawing/2014/main" id="{D50C322F-10EA-4D74-8973-A344FDDD725B}"/>
              </a:ext>
            </a:extLst>
          </p:cNvPr>
          <p:cNvSpPr txBox="1"/>
          <p:nvPr/>
        </p:nvSpPr>
        <p:spPr>
          <a:xfrm>
            <a:off x="565595" y="675207"/>
            <a:ext cx="11942394" cy="8183009"/>
          </a:xfrm>
          <a:prstGeom prst="rect">
            <a:avLst/>
          </a:prstGeom>
          <a:noFill/>
        </p:spPr>
        <p:txBody>
          <a:bodyPr wrap="square" numCol="2" spcCol="1080000">
            <a:spAutoFit/>
          </a:bodyPr>
          <a:lstStyle/>
          <a:p>
            <a:pPr algn="just">
              <a:lnSpc>
                <a:spcPct val="107000"/>
              </a:lnSpc>
              <a:spcAft>
                <a:spcPts val="800"/>
              </a:spcAft>
            </a:pPr>
            <a:r>
              <a:rPr lang="uk-UA" sz="1200" b="1" dirty="0">
                <a:effectLst/>
                <a:ea typeface="Calibri" panose="020F0502020204030204" pitchFamily="34" charset="0"/>
                <a:cs typeface="Times New Roman" panose="02020603050405020304" pitchFamily="18" charset="0"/>
              </a:rPr>
              <a:t>1. ОПИС ГРОМАДИ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1.1 Декларація про бачення та ключові цінності громади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1.2 Спрямування та стратегія місцевого економічного розвитку громади </a:t>
            </a:r>
          </a:p>
          <a:p>
            <a:pPr algn="just">
              <a:lnSpc>
                <a:spcPct val="107000"/>
              </a:lnSpc>
              <a:spcAft>
                <a:spcPts val="800"/>
              </a:spcAft>
            </a:pPr>
            <a:r>
              <a:rPr lang="uk-UA" sz="1200" b="1" dirty="0">
                <a:effectLst/>
                <a:ea typeface="Calibri" panose="020F0502020204030204" pitchFamily="34" charset="0"/>
                <a:cs typeface="Times New Roman" panose="02020603050405020304" pitchFamily="18" charset="0"/>
              </a:rPr>
              <a:t>2. РЕГІОНАЛЬНА ПЕРСПЕКТИВА – ОПИС СОЦІАЛЬНО-ЕКОНОМІЧНОЇ СИТУАЦІЇ </a:t>
            </a:r>
          </a:p>
          <a:p>
            <a:pPr algn="just">
              <a:lnSpc>
                <a:spcPct val="107000"/>
              </a:lnSpc>
              <a:spcAft>
                <a:spcPts val="800"/>
              </a:spcAft>
            </a:pPr>
            <a:r>
              <a:rPr lang="uk-UA" sz="1200" b="1" dirty="0">
                <a:effectLst/>
                <a:ea typeface="Calibri" panose="020F0502020204030204" pitchFamily="34" charset="0"/>
                <a:cs typeface="Times New Roman" panose="02020603050405020304" pitchFamily="18" charset="0"/>
              </a:rPr>
              <a:t>3. ПРОФІЛЬ НАСЕЛЕННЯ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3.1 Розподіл населення за віковими групами, щільністю, етнічними групами та зростанням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3.2 Напрямки міграції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3.3 Домогосподарства, сім’ї, доходи </a:t>
            </a:r>
          </a:p>
          <a:p>
            <a:pPr algn="just">
              <a:lnSpc>
                <a:spcPct val="107000"/>
              </a:lnSpc>
              <a:spcAft>
                <a:spcPts val="800"/>
              </a:spcAft>
            </a:pPr>
            <a:r>
              <a:rPr lang="uk-UA" sz="1200" b="1" dirty="0">
                <a:effectLst/>
                <a:ea typeface="Calibri" panose="020F0502020204030204" pitchFamily="34" charset="0"/>
                <a:cs typeface="Times New Roman" panose="02020603050405020304" pitchFamily="18" charset="0"/>
              </a:rPr>
              <a:t>4. ХАРАКТЕРИСТИКИ ТА ТЕНДЕНЦІЇ ЩОДО РОБОЧОЇ</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4.1 Робоча сила в розбивці за професією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4.2 Освіта та кваліфікація робочої сили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4.3 Працевлаштування та участь у економічній діяльності </a:t>
            </a:r>
          </a:p>
          <a:p>
            <a:pPr algn="just">
              <a:lnSpc>
                <a:spcPct val="107000"/>
              </a:lnSpc>
              <a:spcAft>
                <a:spcPts val="800"/>
              </a:spcAft>
            </a:pPr>
            <a:r>
              <a:rPr lang="uk-UA" sz="1200" b="1" dirty="0">
                <a:effectLst/>
                <a:ea typeface="Calibri" panose="020F0502020204030204" pitchFamily="34" charset="0"/>
                <a:cs typeface="Times New Roman" panose="02020603050405020304" pitchFamily="18" charset="0"/>
              </a:rPr>
              <a:t>5. РИНКИ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5.1 Ринок збуту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5.2 Тип, близькість і доступ до основних </a:t>
            </a:r>
          </a:p>
          <a:p>
            <a:pPr algn="just">
              <a:lnSpc>
                <a:spcPct val="107000"/>
              </a:lnSpc>
              <a:spcAft>
                <a:spcPts val="800"/>
              </a:spcAft>
            </a:pPr>
            <a:endParaRPr lang="uk-UA" sz="12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uk-UA" sz="1200" dirty="0">
              <a:ea typeface="Calibri" panose="020F0502020204030204" pitchFamily="34" charset="0"/>
              <a:cs typeface="Times New Roman" panose="02020603050405020304" pitchFamily="18" charset="0"/>
            </a:endParaRPr>
          </a:p>
          <a:p>
            <a:pPr algn="just">
              <a:lnSpc>
                <a:spcPct val="107000"/>
              </a:lnSpc>
              <a:spcAft>
                <a:spcPts val="800"/>
              </a:spcAft>
            </a:pPr>
            <a:endParaRPr lang="uk-UA" sz="1200" dirty="0">
              <a:ea typeface="Calibri" panose="020F0502020204030204" pitchFamily="34" charset="0"/>
              <a:cs typeface="Times New Roman" panose="02020603050405020304" pitchFamily="18" charset="0"/>
            </a:endParaRPr>
          </a:p>
          <a:p>
            <a:pPr algn="just">
              <a:lnSpc>
                <a:spcPct val="107000"/>
              </a:lnSpc>
              <a:spcAft>
                <a:spcPts val="800"/>
              </a:spcAft>
            </a:pPr>
            <a:endParaRPr lang="uk-UA" sz="1200" dirty="0">
              <a:ea typeface="Calibri" panose="020F0502020204030204" pitchFamily="34" charset="0"/>
              <a:cs typeface="Times New Roman" panose="02020603050405020304" pitchFamily="18" charset="0"/>
            </a:endParaRPr>
          </a:p>
          <a:p>
            <a:pPr algn="just">
              <a:lnSpc>
                <a:spcPct val="107000"/>
              </a:lnSpc>
              <a:spcAft>
                <a:spcPts val="800"/>
              </a:spcAft>
            </a:pPr>
            <a:endParaRPr lang="uk-UA" sz="1200" dirty="0">
              <a:ea typeface="Calibri" panose="020F0502020204030204" pitchFamily="34" charset="0"/>
              <a:cs typeface="Times New Roman" panose="02020603050405020304" pitchFamily="18" charset="0"/>
            </a:endParaRPr>
          </a:p>
          <a:p>
            <a:pPr algn="just">
              <a:lnSpc>
                <a:spcPct val="107000"/>
              </a:lnSpc>
              <a:spcAft>
                <a:spcPts val="800"/>
              </a:spcAft>
            </a:pPr>
            <a:endParaRPr lang="uk-UA" sz="1200" dirty="0">
              <a:ea typeface="Calibri" panose="020F0502020204030204" pitchFamily="34" charset="0"/>
              <a:cs typeface="Times New Roman" panose="02020603050405020304" pitchFamily="18" charset="0"/>
            </a:endParaRPr>
          </a:p>
          <a:p>
            <a:pPr algn="just">
              <a:lnSpc>
                <a:spcPct val="107000"/>
              </a:lnSpc>
              <a:spcAft>
                <a:spcPts val="800"/>
              </a:spcAft>
            </a:pPr>
            <a:endParaRPr lang="uk-UA" sz="1200" dirty="0">
              <a:ea typeface="Calibri" panose="020F0502020204030204" pitchFamily="34" charset="0"/>
              <a:cs typeface="Times New Roman" panose="02020603050405020304" pitchFamily="18" charset="0"/>
            </a:endParaRPr>
          </a:p>
          <a:p>
            <a:pPr algn="just">
              <a:lnSpc>
                <a:spcPct val="107000"/>
              </a:lnSpc>
              <a:spcAft>
                <a:spcPts val="800"/>
              </a:spcAft>
            </a:pPr>
            <a:endParaRPr lang="uk-UA" sz="1200" dirty="0">
              <a:ea typeface="Calibri" panose="020F0502020204030204" pitchFamily="34" charset="0"/>
              <a:cs typeface="Times New Roman" panose="02020603050405020304" pitchFamily="18" charset="0"/>
            </a:endParaRPr>
          </a:p>
          <a:p>
            <a:pPr algn="just">
              <a:lnSpc>
                <a:spcPct val="107000"/>
              </a:lnSpc>
              <a:spcAft>
                <a:spcPts val="800"/>
              </a:spcAft>
            </a:pPr>
            <a:endParaRPr lang="uk-UA" sz="1200" dirty="0">
              <a:ea typeface="Calibri" panose="020F0502020204030204" pitchFamily="34" charset="0"/>
              <a:cs typeface="Times New Roman" panose="02020603050405020304" pitchFamily="18" charset="0"/>
            </a:endParaRPr>
          </a:p>
          <a:p>
            <a:pPr algn="just">
              <a:lnSpc>
                <a:spcPct val="107000"/>
              </a:lnSpc>
              <a:spcAft>
                <a:spcPts val="800"/>
              </a:spcAft>
            </a:pPr>
            <a:endParaRPr lang="uk-UA" sz="1200" dirty="0">
              <a:ea typeface="Calibri" panose="020F0502020204030204" pitchFamily="34" charset="0"/>
              <a:cs typeface="Times New Roman" panose="02020603050405020304" pitchFamily="18" charset="0"/>
            </a:endParaRPr>
          </a:p>
          <a:p>
            <a:pPr algn="just">
              <a:lnSpc>
                <a:spcPct val="107000"/>
              </a:lnSpc>
              <a:spcAft>
                <a:spcPts val="800"/>
              </a:spcAft>
            </a:pPr>
            <a:endParaRPr lang="uk-UA" sz="1200" dirty="0">
              <a:ea typeface="Calibri" panose="020F0502020204030204" pitchFamily="34" charset="0"/>
              <a:cs typeface="Times New Roman" panose="02020603050405020304" pitchFamily="18" charset="0"/>
            </a:endParaRPr>
          </a:p>
          <a:p>
            <a:pPr algn="just">
              <a:lnSpc>
                <a:spcPct val="107000"/>
              </a:lnSpc>
              <a:spcAft>
                <a:spcPts val="800"/>
              </a:spcAft>
            </a:pPr>
            <a:r>
              <a:rPr lang="uk-UA" sz="1200" b="1" dirty="0">
                <a:effectLst/>
                <a:ea typeface="Calibri" panose="020F0502020204030204" pitchFamily="34" charset="0"/>
                <a:cs typeface="Times New Roman" panose="02020603050405020304" pitchFamily="18" charset="0"/>
              </a:rPr>
              <a:t>6. ЕКОНОМІЧНА БАЗА, ОГЛЯД І ПЕРСПЕКТИВИ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6.1 Фірми за розміром, типом і сектором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6.2 Огляд і перспективи окремих секторів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6.3 Економічні перспективи та нові сектори </a:t>
            </a:r>
          </a:p>
          <a:p>
            <a:pPr algn="just">
              <a:lnSpc>
                <a:spcPct val="107000"/>
              </a:lnSpc>
              <a:spcAft>
                <a:spcPts val="800"/>
              </a:spcAft>
            </a:pPr>
            <a:r>
              <a:rPr lang="uk-UA" sz="1200" b="1" dirty="0">
                <a:effectLst/>
                <a:ea typeface="Calibri" panose="020F0502020204030204" pitchFamily="34" charset="0"/>
                <a:cs typeface="Times New Roman" panose="02020603050405020304" pitchFamily="18" charset="0"/>
              </a:rPr>
              <a:t>7. ІНФРАСТРУКТУРА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7.1 Транспортна мережа та спроможності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7.2 Землі промислового / комерційного призначення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7.3 Комунікації та комунальне господарство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7.4 Бізнес і фінансові послуги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7.5 Довкілля . </a:t>
            </a:r>
          </a:p>
          <a:p>
            <a:pPr algn="just">
              <a:lnSpc>
                <a:spcPct val="107000"/>
              </a:lnSpc>
              <a:spcAft>
                <a:spcPts val="800"/>
              </a:spcAft>
            </a:pPr>
            <a:r>
              <a:rPr lang="uk-UA" sz="1200" b="1" dirty="0">
                <a:effectLst/>
                <a:ea typeface="Calibri" panose="020F0502020204030204" pitchFamily="34" charset="0"/>
                <a:cs typeface="Times New Roman" panose="02020603050405020304" pitchFamily="18" charset="0"/>
              </a:rPr>
              <a:t>8. ЖИТТЯ В ГРОМАДІ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8.1 Освітні послуги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8.2 Безпека та захист</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8.3 Житло, охорона здоров’я та добробут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8.4 Дозвілля, культурна та соціально-побутова сфера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9. МІСЦЕВА ВЛАДА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9.1 Місцева рада та її виконавчі органи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9.2 Муніципальні послуги </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9.3 Земля та податки</a:t>
            </a:r>
          </a:p>
          <a:p>
            <a:pPr algn="just">
              <a:lnSpc>
                <a:spcPct val="107000"/>
              </a:lnSpc>
              <a:spcAft>
                <a:spcPts val="800"/>
              </a:spcAft>
            </a:pPr>
            <a:r>
              <a:rPr lang="uk-UA" sz="12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3413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8C3DAF-F6B3-45C1-B54E-4B8D873F07DB}"/>
              </a:ext>
            </a:extLst>
          </p:cNvPr>
          <p:cNvSpPr>
            <a:spLocks noGrp="1"/>
          </p:cNvSpPr>
          <p:nvPr>
            <p:ph type="title"/>
          </p:nvPr>
        </p:nvSpPr>
        <p:spPr/>
        <p:txBody>
          <a:bodyPr>
            <a:normAutofit fontScale="90000"/>
          </a:bodyPr>
          <a:lstStyle/>
          <a:p>
            <a:r>
              <a:rPr lang="ru-RU" dirty="0">
                <a:solidFill>
                  <a:schemeClr val="accent4">
                    <a:lumMod val="40000"/>
                    <a:lumOff val="60000"/>
                  </a:schemeClr>
                </a:solidFill>
              </a:rPr>
              <a:t>Тема 2. </a:t>
            </a:r>
            <a:r>
              <a:rPr lang="ru-RU" dirty="0" err="1">
                <a:solidFill>
                  <a:schemeClr val="accent4">
                    <a:lumMod val="40000"/>
                    <a:lumOff val="60000"/>
                  </a:schemeClr>
                </a:solidFill>
              </a:rPr>
              <a:t>Інструменти</a:t>
            </a:r>
            <a:r>
              <a:rPr lang="ru-RU" dirty="0">
                <a:solidFill>
                  <a:schemeClr val="accent4">
                    <a:lumMod val="40000"/>
                    <a:lumOff val="60000"/>
                  </a:schemeClr>
                </a:solidFill>
              </a:rPr>
              <a:t> </a:t>
            </a:r>
            <a:r>
              <a:rPr lang="ru-RU" dirty="0" err="1">
                <a:solidFill>
                  <a:schemeClr val="accent4">
                    <a:lumMod val="40000"/>
                    <a:lumOff val="60000"/>
                  </a:schemeClr>
                </a:solidFill>
              </a:rPr>
              <a:t>забезпечення</a:t>
            </a:r>
            <a:r>
              <a:rPr lang="ru-RU" dirty="0">
                <a:solidFill>
                  <a:schemeClr val="accent4">
                    <a:lumMod val="40000"/>
                    <a:lumOff val="60000"/>
                  </a:schemeClr>
                </a:solidFill>
              </a:rPr>
              <a:t> </a:t>
            </a:r>
            <a:r>
              <a:rPr lang="ru-RU" dirty="0" err="1">
                <a:solidFill>
                  <a:schemeClr val="accent4">
                    <a:lumMod val="40000"/>
                    <a:lumOff val="60000"/>
                  </a:schemeClr>
                </a:solidFill>
              </a:rPr>
              <a:t>економічного</a:t>
            </a:r>
            <a:r>
              <a:rPr lang="ru-RU" dirty="0">
                <a:solidFill>
                  <a:schemeClr val="accent4">
                    <a:lumMod val="40000"/>
                    <a:lumOff val="60000"/>
                  </a:schemeClr>
                </a:solidFill>
              </a:rPr>
              <a:t> </a:t>
            </a:r>
            <a:r>
              <a:rPr lang="ru-RU" dirty="0" err="1">
                <a:solidFill>
                  <a:schemeClr val="accent4">
                    <a:lumMod val="40000"/>
                    <a:lumOff val="60000"/>
                  </a:schemeClr>
                </a:solidFill>
              </a:rPr>
              <a:t>зростання</a:t>
            </a:r>
            <a:r>
              <a:rPr lang="ru-RU" dirty="0">
                <a:solidFill>
                  <a:schemeClr val="accent4">
                    <a:lumMod val="40000"/>
                    <a:lumOff val="60000"/>
                  </a:schemeClr>
                </a:solidFill>
              </a:rPr>
              <a:t> громад</a:t>
            </a:r>
            <a:endParaRPr lang="uk-UA" dirty="0">
              <a:solidFill>
                <a:schemeClr val="accent4">
                  <a:lumMod val="40000"/>
                  <a:lumOff val="60000"/>
                </a:schemeClr>
              </a:solidFill>
            </a:endParaRPr>
          </a:p>
        </p:txBody>
      </p:sp>
      <p:sp>
        <p:nvSpPr>
          <p:cNvPr id="5" name="Місце для вмісту 4">
            <a:extLst>
              <a:ext uri="{FF2B5EF4-FFF2-40B4-BE49-F238E27FC236}">
                <a16:creationId xmlns:a16="http://schemas.microsoft.com/office/drawing/2014/main" id="{14E37AE8-8EAC-4AF8-B3BD-43EE0FFD5B8C}"/>
              </a:ext>
            </a:extLst>
          </p:cNvPr>
          <p:cNvSpPr>
            <a:spLocks noGrp="1"/>
          </p:cNvSpPr>
          <p:nvPr>
            <p:ph idx="1"/>
          </p:nvPr>
        </p:nvSpPr>
        <p:spPr/>
        <p:txBody>
          <a:bodyPr/>
          <a:lstStyle/>
          <a:p>
            <a:r>
              <a:rPr lang="uk-UA" dirty="0"/>
              <a:t>1. Еволюція місцевого економічного розвитку.</a:t>
            </a:r>
          </a:p>
          <a:p>
            <a:r>
              <a:rPr lang="uk-UA" dirty="0"/>
              <a:t>2. Структура процесу місцевого економічного розвитку. </a:t>
            </a:r>
          </a:p>
          <a:p>
            <a:r>
              <a:rPr lang="uk-UA" dirty="0"/>
              <a:t>3. Класифікація інструментів місцевого економічного розвитку. </a:t>
            </a:r>
          </a:p>
          <a:p>
            <a:r>
              <a:rPr lang="uk-UA" dirty="0"/>
              <a:t>4. Підтримка бізнесу.</a:t>
            </a:r>
          </a:p>
          <a:p>
            <a:r>
              <a:rPr lang="uk-UA" dirty="0"/>
              <a:t>5. Сприяння розвитку підприємництва. </a:t>
            </a:r>
          </a:p>
          <a:p>
            <a:r>
              <a:rPr lang="uk-UA" dirty="0"/>
              <a:t>6. Залученні інвестицій. </a:t>
            </a:r>
          </a:p>
          <a:p>
            <a:r>
              <a:rPr lang="uk-UA" dirty="0"/>
              <a:t>7. Робота в екосистемі. </a:t>
            </a:r>
          </a:p>
          <a:p>
            <a:endParaRPr lang="uk-UA" dirty="0"/>
          </a:p>
        </p:txBody>
      </p:sp>
    </p:spTree>
    <p:extLst>
      <p:ext uri="{BB962C8B-B14F-4D97-AF65-F5344CB8AC3E}">
        <p14:creationId xmlns:p14="http://schemas.microsoft.com/office/powerpoint/2010/main" val="3334009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406555-07BA-423A-9DED-3839EC46A225}"/>
              </a:ext>
            </a:extLst>
          </p:cNvPr>
          <p:cNvSpPr>
            <a:spLocks noGrp="1"/>
          </p:cNvSpPr>
          <p:nvPr>
            <p:ph type="title"/>
          </p:nvPr>
        </p:nvSpPr>
        <p:spPr>
          <a:xfrm>
            <a:off x="457200" y="594359"/>
            <a:ext cx="3200400" cy="1950721"/>
          </a:xfrm>
        </p:spPr>
        <p:txBody>
          <a:bodyPr>
            <a:normAutofit fontScale="90000"/>
          </a:bodyPr>
          <a:lstStyle/>
          <a:p>
            <a:r>
              <a:rPr lang="uk-UA" dirty="0">
                <a:effectLst/>
                <a:latin typeface="+mn-lt"/>
                <a:ea typeface="Calibri" panose="020F0502020204030204" pitchFamily="34" charset="0"/>
              </a:rPr>
              <a:t>Інструменти місцевого економічного розвитку </a:t>
            </a:r>
            <a:r>
              <a:rPr lang="uk-UA" dirty="0">
                <a:latin typeface="+mn-lt"/>
              </a:rPr>
              <a:t>-</a:t>
            </a:r>
          </a:p>
        </p:txBody>
      </p:sp>
      <p:sp>
        <p:nvSpPr>
          <p:cNvPr id="6" name="Місце для тексту 5">
            <a:extLst>
              <a:ext uri="{FF2B5EF4-FFF2-40B4-BE49-F238E27FC236}">
                <a16:creationId xmlns:a16="http://schemas.microsoft.com/office/drawing/2014/main" id="{46CC596E-30A1-4DA4-81D9-A213ABBB455B}"/>
              </a:ext>
            </a:extLst>
          </p:cNvPr>
          <p:cNvSpPr>
            <a:spLocks noGrp="1"/>
          </p:cNvSpPr>
          <p:nvPr>
            <p:ph type="body" sz="half" idx="2"/>
          </p:nvPr>
        </p:nvSpPr>
        <p:spPr>
          <a:xfrm>
            <a:off x="457200" y="2758440"/>
            <a:ext cx="3200400" cy="3546764"/>
          </a:xfrm>
        </p:spPr>
        <p:txBody>
          <a:bodyPr>
            <a:normAutofit/>
          </a:bodyPr>
          <a:lstStyle/>
          <a:p>
            <a:pPr algn="just"/>
            <a:r>
              <a:rPr lang="uk-UA" sz="2000" dirty="0">
                <a:effectLst/>
                <a:latin typeface="Times New Roman" panose="02020603050405020304" pitchFamily="18" charset="0"/>
                <a:ea typeface="Calibri" panose="020F0502020204030204" pitchFamily="34" charset="0"/>
              </a:rPr>
              <a:t>це сукупність заходів, механізмів та стратегій, які застосовуються місцевою владою, громадою, бізнесом та іншими зацікавленими сторонами для стимулювання економічного зростання, створення робочих місць, залучення інвестицій та покращення якості життя на території.</a:t>
            </a:r>
            <a:endParaRPr lang="uk-UA" sz="1600" dirty="0"/>
          </a:p>
        </p:txBody>
      </p:sp>
      <p:pic>
        <p:nvPicPr>
          <p:cNvPr id="8" name="Рисунок 7">
            <a:extLst>
              <a:ext uri="{FF2B5EF4-FFF2-40B4-BE49-F238E27FC236}">
                <a16:creationId xmlns:a16="http://schemas.microsoft.com/office/drawing/2014/main" id="{A5655097-6C64-4A4D-B51F-151547861AF6}"/>
              </a:ext>
            </a:extLst>
          </p:cNvPr>
          <p:cNvPicPr>
            <a:picLocks noChangeAspect="1"/>
          </p:cNvPicPr>
          <p:nvPr/>
        </p:nvPicPr>
        <p:blipFill>
          <a:blip r:embed="rId3"/>
          <a:stretch>
            <a:fillRect/>
          </a:stretch>
        </p:blipFill>
        <p:spPr>
          <a:xfrm>
            <a:off x="4572969" y="0"/>
            <a:ext cx="7007314" cy="6463137"/>
          </a:xfrm>
          <a:prstGeom prst="rect">
            <a:avLst/>
          </a:prstGeom>
        </p:spPr>
      </p:pic>
      <p:pic>
        <p:nvPicPr>
          <p:cNvPr id="10" name="Рисунок 9">
            <a:extLst>
              <a:ext uri="{FF2B5EF4-FFF2-40B4-BE49-F238E27FC236}">
                <a16:creationId xmlns:a16="http://schemas.microsoft.com/office/drawing/2014/main" id="{5AA4A836-4585-4233-851B-1D5F564D12FE}"/>
              </a:ext>
            </a:extLst>
          </p:cNvPr>
          <p:cNvPicPr>
            <a:picLocks noChangeAspect="1"/>
          </p:cNvPicPr>
          <p:nvPr/>
        </p:nvPicPr>
        <p:blipFill>
          <a:blip r:embed="rId4"/>
          <a:stretch>
            <a:fillRect/>
          </a:stretch>
        </p:blipFill>
        <p:spPr>
          <a:xfrm>
            <a:off x="8215522" y="5266481"/>
            <a:ext cx="3220265" cy="1591519"/>
          </a:xfrm>
          <a:prstGeom prst="rect">
            <a:avLst/>
          </a:prstGeom>
        </p:spPr>
      </p:pic>
    </p:spTree>
    <p:extLst>
      <p:ext uri="{BB962C8B-B14F-4D97-AF65-F5344CB8AC3E}">
        <p14:creationId xmlns:p14="http://schemas.microsoft.com/office/powerpoint/2010/main" val="501780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a16="http://schemas.microsoft.com/office/drawing/2014/main" id="{7581070B-5FC6-4FB0-9CC5-61E74118EAAB}"/>
              </a:ext>
            </a:extLst>
          </p:cNvPr>
          <p:cNvGraphicFramePr/>
          <p:nvPr>
            <p:extLst>
              <p:ext uri="{D42A27DB-BD31-4B8C-83A1-F6EECF244321}">
                <p14:modId xmlns:p14="http://schemas.microsoft.com/office/powerpoint/2010/main" val="3939950320"/>
              </p:ext>
            </p:extLst>
          </p:nvPr>
        </p:nvGraphicFramePr>
        <p:xfrm>
          <a:off x="975360" y="426720"/>
          <a:ext cx="10505440" cy="550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6235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780142-2A09-455E-B114-1B6DE7627643}"/>
              </a:ext>
            </a:extLst>
          </p:cNvPr>
          <p:cNvSpPr>
            <a:spLocks noGrp="1"/>
          </p:cNvSpPr>
          <p:nvPr>
            <p:ph type="title" idx="4294967295"/>
          </p:nvPr>
        </p:nvSpPr>
        <p:spPr>
          <a:xfrm>
            <a:off x="3215640" y="-352742"/>
            <a:ext cx="10058400" cy="1449387"/>
          </a:xfrm>
        </p:spPr>
        <p:txBody>
          <a:bodyPr/>
          <a:lstStyle/>
          <a:p>
            <a:r>
              <a:rPr lang="uk-UA" dirty="0"/>
              <a:t>Підтримка бізнесу</a:t>
            </a:r>
          </a:p>
        </p:txBody>
      </p:sp>
      <p:sp>
        <p:nvSpPr>
          <p:cNvPr id="3" name="Місце для вмісту 2">
            <a:extLst>
              <a:ext uri="{FF2B5EF4-FFF2-40B4-BE49-F238E27FC236}">
                <a16:creationId xmlns:a16="http://schemas.microsoft.com/office/drawing/2014/main" id="{711FB6CA-95F8-4E43-AAAB-E9704073D654}"/>
              </a:ext>
            </a:extLst>
          </p:cNvPr>
          <p:cNvSpPr>
            <a:spLocks noGrp="1"/>
          </p:cNvSpPr>
          <p:nvPr>
            <p:ph sz="half" idx="4294967295"/>
          </p:nvPr>
        </p:nvSpPr>
        <p:spPr>
          <a:xfrm>
            <a:off x="502920" y="1417637"/>
            <a:ext cx="5425440" cy="4708843"/>
          </a:xfrm>
        </p:spPr>
        <p:txBody>
          <a:bodyPr>
            <a:normAutofit fontScale="77500" lnSpcReduction="20000"/>
          </a:bodyPr>
          <a:lstStyle/>
          <a:p>
            <a:pPr marL="0" indent="0" algn="just" fontAlgn="base">
              <a:lnSpc>
                <a:spcPct val="107000"/>
              </a:lnSpc>
              <a:spcAft>
                <a:spcPts val="800"/>
              </a:spcAft>
              <a:buNone/>
              <a:tabLst>
                <a:tab pos="5029200" algn="l"/>
              </a:tabLst>
            </a:pPr>
            <a:r>
              <a:rPr lang="uk-UA" b="1" dirty="0">
                <a:solidFill>
                  <a:schemeClr val="tx1"/>
                </a:solidFill>
                <a:effectLst/>
                <a:highlight>
                  <a:srgbClr val="93A299"/>
                </a:highlight>
                <a:ea typeface="Calibri" panose="020F0502020204030204" pitchFamily="34" charset="0"/>
                <a:cs typeface="Times New Roman" panose="02020603050405020304" pitchFamily="18" charset="0"/>
              </a:rPr>
              <a:t>1) Простори для торгівлі</a:t>
            </a:r>
            <a:r>
              <a:rPr lang="uk-UA" dirty="0">
                <a:effectLst/>
                <a:ea typeface="Calibri" panose="020F0502020204030204" pitchFamily="34" charset="0"/>
                <a:cs typeface="Times New Roman" panose="02020603050405020304" pitchFamily="18" charset="0"/>
              </a:rPr>
              <a:t>—організоване місце на території громади, де підприємці можуть продавати свою продукцію, поєднане з інфраструктурою для проведення публічних заходів.</a:t>
            </a:r>
          </a:p>
          <a:p>
            <a:pPr algn="just" fontAlgn="base">
              <a:lnSpc>
                <a:spcPct val="107000"/>
              </a:lnSpc>
              <a:spcAft>
                <a:spcPts val="800"/>
              </a:spcAft>
              <a:tabLst>
                <a:tab pos="5029200" algn="l"/>
              </a:tabLst>
            </a:pPr>
            <a:r>
              <a:rPr lang="uk-UA" sz="1800" b="1" dirty="0">
                <a:effectLst/>
                <a:ea typeface="Times New Roman" panose="02020603050405020304" pitchFamily="18" charset="0"/>
                <a:cs typeface="Times New Roman" panose="02020603050405020304" pitchFamily="18" charset="0"/>
              </a:rPr>
              <a:t>Типові </a:t>
            </a:r>
            <a:r>
              <a:rPr lang="uk-UA" sz="1800" b="1" dirty="0" err="1">
                <a:effectLst/>
                <a:ea typeface="Times New Roman" panose="02020603050405020304" pitchFamily="18" charset="0"/>
                <a:cs typeface="Times New Roman" panose="02020603050405020304" pitchFamily="18" charset="0"/>
              </a:rPr>
              <a:t>проєкти</a:t>
            </a:r>
            <a:r>
              <a:rPr lang="uk-UA" sz="1800" b="1" dirty="0">
                <a:effectLst/>
                <a:ea typeface="Times New Roman" panose="02020603050405020304" pitchFamily="18" charset="0"/>
                <a:cs typeface="Times New Roman" panose="02020603050405020304" pitchFamily="18" charset="0"/>
              </a:rPr>
              <a:t>: </a:t>
            </a:r>
            <a:endParaRPr lang="uk-UA" sz="1800" b="1"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dirty="0">
                <a:solidFill>
                  <a:schemeClr val="accent3"/>
                </a:solidFill>
                <a:effectLst/>
                <a:ea typeface="Times New Roman" panose="02020603050405020304" pitchFamily="18" charset="0"/>
                <a:cs typeface="Times New Roman" panose="02020603050405020304" pitchFamily="18" charset="0"/>
              </a:rPr>
              <a:t>- публічні простори з елементами торгівлі </a:t>
            </a:r>
            <a:r>
              <a:rPr lang="uk-UA" sz="1800" dirty="0">
                <a:effectLst/>
                <a:ea typeface="Times New Roman" panose="02020603050405020304" pitchFamily="18" charset="0"/>
                <a:cs typeface="Times New Roman" panose="02020603050405020304" pitchFamily="18" charset="0"/>
              </a:rPr>
              <a:t>— доступний і відкритий для всіх простір, який зазвичай використовується для проведення дозвілля мешканців (площі, парки, сквери, території біля міських водойм) із невеликою кількістю облаштованих торгівельних яток і/або виділених місць для виїзної торгівлі; </a:t>
            </a:r>
            <a:endParaRPr lang="uk-UA" sz="18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dirty="0">
                <a:solidFill>
                  <a:schemeClr val="accent3"/>
                </a:solidFill>
                <a:effectLst/>
                <a:ea typeface="Times New Roman" panose="02020603050405020304" pitchFamily="18" charset="0"/>
                <a:cs typeface="Times New Roman" panose="02020603050405020304" pitchFamily="18" charset="0"/>
              </a:rPr>
              <a:t>- простори для святкових ярмарків </a:t>
            </a:r>
            <a:r>
              <a:rPr lang="uk-UA" sz="1800" dirty="0">
                <a:effectLst/>
                <a:ea typeface="Times New Roman" panose="02020603050405020304" pitchFamily="18" charset="0"/>
                <a:cs typeface="Times New Roman" panose="02020603050405020304" pitchFamily="18" charset="0"/>
              </a:rPr>
              <a:t>— об’єкти тимчасової торгівлі в публічних просторах під час проведення фестивалів і культурних подій, виконані з дотриманням візуального стилю; </a:t>
            </a:r>
            <a:endParaRPr lang="uk-UA" sz="18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dirty="0">
                <a:solidFill>
                  <a:schemeClr val="accent3"/>
                </a:solidFill>
                <a:effectLst/>
                <a:ea typeface="Times New Roman" panose="02020603050405020304" pitchFamily="18" charset="0"/>
                <a:cs typeface="Times New Roman" panose="02020603050405020304" pitchFamily="18" charset="0"/>
              </a:rPr>
              <a:t>- фермерські ринки </a:t>
            </a:r>
            <a:r>
              <a:rPr lang="uk-UA" sz="1800" dirty="0">
                <a:effectLst/>
                <a:ea typeface="Times New Roman" panose="02020603050405020304" pitchFamily="18" charset="0"/>
                <a:cs typeface="Times New Roman" panose="02020603050405020304" pitchFamily="18" charset="0"/>
              </a:rPr>
              <a:t>— облаштований простір на території громади, де місцеві фермери та виробники продають сільськогосподарську продукцію.</a:t>
            </a:r>
            <a:endParaRPr lang="uk-UA" sz="1800" dirty="0">
              <a:effectLst/>
              <a:ea typeface="Calibri" panose="020F0502020204030204" pitchFamily="34" charset="0"/>
              <a:cs typeface="Times New Roman" panose="02020603050405020304" pitchFamily="18" charset="0"/>
            </a:endParaRPr>
          </a:p>
        </p:txBody>
      </p:sp>
      <p:cxnSp>
        <p:nvCxnSpPr>
          <p:cNvPr id="6" name="Пряма сполучна лінія 5">
            <a:extLst>
              <a:ext uri="{FF2B5EF4-FFF2-40B4-BE49-F238E27FC236}">
                <a16:creationId xmlns:a16="http://schemas.microsoft.com/office/drawing/2014/main" id="{63616E98-18C7-487F-B67F-EA62EDD4E9D7}"/>
              </a:ext>
            </a:extLst>
          </p:cNvPr>
          <p:cNvCxnSpPr/>
          <p:nvPr/>
        </p:nvCxnSpPr>
        <p:spPr>
          <a:xfrm>
            <a:off x="1188720" y="1096645"/>
            <a:ext cx="1005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908C7C4-BAF5-4053-BE51-5DC058451AA9}"/>
              </a:ext>
            </a:extLst>
          </p:cNvPr>
          <p:cNvSpPr txBox="1"/>
          <p:nvPr/>
        </p:nvSpPr>
        <p:spPr>
          <a:xfrm>
            <a:off x="6156960" y="1294765"/>
            <a:ext cx="5760720" cy="4708277"/>
          </a:xfrm>
          <a:prstGeom prst="rect">
            <a:avLst/>
          </a:prstGeom>
          <a:noFill/>
        </p:spPr>
        <p:txBody>
          <a:bodyPr wrap="square">
            <a:spAutoFit/>
          </a:bodyPr>
          <a:lstStyle/>
          <a:p>
            <a:pPr algn="just" fontAlgn="base">
              <a:lnSpc>
                <a:spcPct val="107000"/>
              </a:lnSpc>
              <a:spcAft>
                <a:spcPts val="800"/>
              </a:spcAft>
              <a:tabLst>
                <a:tab pos="5029200" algn="l"/>
              </a:tabLst>
            </a:pPr>
            <a:r>
              <a:rPr lang="uk-UA" sz="1600" b="1" dirty="0">
                <a:solidFill>
                  <a:schemeClr val="accent3"/>
                </a:solidFill>
                <a:effectLst/>
                <a:ea typeface="Calibri" panose="020F0502020204030204" pitchFamily="34" charset="0"/>
                <a:cs typeface="Times New Roman" panose="02020603050405020304" pitchFamily="18" charset="0"/>
              </a:rPr>
              <a:t>Етапи впровадження: </a:t>
            </a:r>
            <a:endParaRPr lang="uk-UA" sz="1200" dirty="0">
              <a:solidFill>
                <a:schemeClr val="accent3"/>
              </a:solidFill>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600" dirty="0">
                <a:effectLst/>
                <a:ea typeface="Calibri" panose="020F0502020204030204" pitchFamily="34" charset="0"/>
                <a:cs typeface="Times New Roman" panose="02020603050405020304" pitchFamily="18" charset="0"/>
              </a:rPr>
              <a:t>- підготовка концепції функціонування простору та обґрунтування доцільності його створення. Концепція має бути </a:t>
            </a:r>
            <a:r>
              <a:rPr lang="uk-UA" sz="1600" dirty="0" err="1">
                <a:effectLst/>
                <a:ea typeface="Calibri" panose="020F0502020204030204" pitchFamily="34" charset="0"/>
                <a:cs typeface="Times New Roman" panose="02020603050405020304" pitchFamily="18" charset="0"/>
              </a:rPr>
              <a:t>гендерно</a:t>
            </a:r>
            <a:r>
              <a:rPr lang="uk-UA" sz="1600" dirty="0">
                <a:effectLst/>
                <a:ea typeface="Calibri" panose="020F0502020204030204" pitchFamily="34" charset="0"/>
                <a:cs typeface="Times New Roman" panose="02020603050405020304" pitchFamily="18" charset="0"/>
              </a:rPr>
              <a:t>-орієнтованою та враховувати потреби всіх цільових груп: бізнесу; мешканців, у т. ч. жінок і молоді, людей з обмеженими можливостями; </a:t>
            </a:r>
            <a:endParaRPr lang="uk-UA" sz="12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600" dirty="0">
                <a:effectLst/>
                <a:ea typeface="Calibri" panose="020F0502020204030204" pitchFamily="34" charset="0"/>
                <a:cs typeface="Times New Roman" panose="02020603050405020304" pitchFamily="18" charset="0"/>
              </a:rPr>
              <a:t>- підготовка </a:t>
            </a:r>
            <a:r>
              <a:rPr lang="uk-UA" sz="1600" dirty="0" err="1">
                <a:effectLst/>
                <a:ea typeface="Calibri" panose="020F0502020204030204" pitchFamily="34" charset="0"/>
                <a:cs typeface="Times New Roman" panose="02020603050405020304" pitchFamily="18" charset="0"/>
              </a:rPr>
              <a:t>проєктної</a:t>
            </a:r>
            <a:r>
              <a:rPr lang="uk-UA" sz="1600" dirty="0">
                <a:effectLst/>
                <a:ea typeface="Calibri" panose="020F0502020204030204" pitchFamily="34" charset="0"/>
                <a:cs typeface="Times New Roman" panose="02020603050405020304" pitchFamily="18" charset="0"/>
              </a:rPr>
              <a:t> документації для облаштування простору (ПКД реконструкції, ПКД підведення інженерної інфраструктури, план благоустрою); </a:t>
            </a:r>
            <a:endParaRPr lang="uk-UA" sz="12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600" dirty="0">
                <a:effectLst/>
                <a:ea typeface="Calibri" panose="020F0502020204030204" pitchFamily="34" charset="0"/>
                <a:cs typeface="Times New Roman" panose="02020603050405020304" pitchFamily="18" charset="0"/>
              </a:rPr>
              <a:t>- облаштування простору: вирівнювання території, встановлення огорожі, лавок, смітників, підведення інженерної інфраструктури (освітлення, водопостачання, дороги, тротуари), облаштування громадської вбиральні тощо; </a:t>
            </a:r>
            <a:endParaRPr lang="uk-UA" sz="12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600" dirty="0">
                <a:effectLst/>
                <a:ea typeface="Calibri" panose="020F0502020204030204" pitchFamily="34" charset="0"/>
                <a:cs typeface="Times New Roman" panose="02020603050405020304" pitchFamily="18" charset="0"/>
              </a:rPr>
              <a:t>- закупівля та встановлення обладнання (торгівельних точок, сцени, світлової та звукової апаратури тощо).</a:t>
            </a:r>
            <a:endParaRPr lang="uk-UA"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358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5133E2-CAF0-4F14-9913-2AB76569F982}"/>
              </a:ext>
            </a:extLst>
          </p:cNvPr>
          <p:cNvSpPr>
            <a:spLocks noGrp="1"/>
          </p:cNvSpPr>
          <p:nvPr>
            <p:ph type="title"/>
          </p:nvPr>
        </p:nvSpPr>
        <p:spPr>
          <a:xfrm>
            <a:off x="380103" y="322462"/>
            <a:ext cx="5966908" cy="1450757"/>
          </a:xfrm>
        </p:spPr>
        <p:txBody>
          <a:bodyPr/>
          <a:lstStyle/>
          <a:p>
            <a:pPr fontAlgn="base">
              <a:lnSpc>
                <a:spcPct val="107000"/>
              </a:lnSpc>
              <a:spcAft>
                <a:spcPts val="800"/>
              </a:spcAft>
              <a:tabLst>
                <a:tab pos="5029200" algn="l"/>
              </a:tabLst>
            </a:pPr>
            <a:r>
              <a:rPr lang="uk-UA" sz="1800" b="1" dirty="0">
                <a:solidFill>
                  <a:schemeClr val="bg1"/>
                </a:solidFill>
                <a:effectLst/>
                <a:highlight>
                  <a:srgbClr val="93A299"/>
                </a:highlight>
                <a:latin typeface="+mn-lt"/>
                <a:ea typeface="Calibri" panose="020F0502020204030204" pitchFamily="34" charset="0"/>
                <a:cs typeface="Times New Roman" panose="02020603050405020304" pitchFamily="18" charset="0"/>
              </a:rPr>
              <a:t>ПРИКЛАДИ</a:t>
            </a:r>
            <a:br>
              <a:rPr lang="uk-UA" sz="1800" b="1" dirty="0">
                <a:solidFill>
                  <a:schemeClr val="bg1"/>
                </a:solidFill>
                <a:effectLst/>
                <a:latin typeface="+mn-lt"/>
                <a:ea typeface="Calibri" panose="020F0502020204030204" pitchFamily="34" charset="0"/>
                <a:cs typeface="Times New Roman" panose="02020603050405020304" pitchFamily="18" charset="0"/>
              </a:rPr>
            </a:br>
            <a:br>
              <a:rPr lang="uk-UA" sz="1800" dirty="0">
                <a:solidFill>
                  <a:schemeClr val="bg1"/>
                </a:solidFill>
                <a:effectLst/>
                <a:latin typeface="+mn-lt"/>
                <a:ea typeface="Calibri" panose="020F0502020204030204" pitchFamily="34" charset="0"/>
                <a:cs typeface="Times New Roman" panose="02020603050405020304" pitchFamily="18" charset="0"/>
              </a:rPr>
            </a:br>
            <a:r>
              <a:rPr lang="uk-UA" sz="1800" b="1" dirty="0">
                <a:solidFill>
                  <a:schemeClr val="bg1"/>
                </a:solidFill>
                <a:effectLst/>
                <a:latin typeface="+mn-lt"/>
                <a:ea typeface="Calibri" panose="020F0502020204030204" pitchFamily="34" charset="0"/>
                <a:cs typeface="Times New Roman" panose="02020603050405020304" pitchFamily="18" charset="0"/>
              </a:rPr>
              <a:t>ОБЛАШТУВАННЯ РИНКОВОЇ ПЛОЩІ В МОСТІВСЬКІЙ ТГ МИКОЛАЇВСЬКОЇ ОБЛАСТІ</a:t>
            </a:r>
            <a:r>
              <a:rPr lang="uk-UA" sz="1800" dirty="0">
                <a:solidFill>
                  <a:schemeClr val="bg1"/>
                </a:solidFill>
                <a:effectLst/>
                <a:latin typeface="+mn-lt"/>
                <a:ea typeface="Calibri" panose="020F0502020204030204" pitchFamily="34" charset="0"/>
                <a:cs typeface="Times New Roman" panose="02020603050405020304" pitchFamily="18" charset="0"/>
              </a:rPr>
              <a:t> </a:t>
            </a:r>
            <a:endParaRPr lang="uk-UA" dirty="0">
              <a:solidFill>
                <a:schemeClr val="bg1"/>
              </a:solidFill>
              <a:latin typeface="+mn-lt"/>
            </a:endParaRPr>
          </a:p>
        </p:txBody>
      </p:sp>
      <p:sp>
        <p:nvSpPr>
          <p:cNvPr id="4" name="Місце для тексту 3">
            <a:extLst>
              <a:ext uri="{FF2B5EF4-FFF2-40B4-BE49-F238E27FC236}">
                <a16:creationId xmlns:a16="http://schemas.microsoft.com/office/drawing/2014/main" id="{F28CA19D-7D91-4C0A-B926-AB793E1784CA}"/>
              </a:ext>
            </a:extLst>
          </p:cNvPr>
          <p:cNvSpPr>
            <a:spLocks noGrp="1"/>
          </p:cNvSpPr>
          <p:nvPr>
            <p:ph idx="1"/>
          </p:nvPr>
        </p:nvSpPr>
        <p:spPr>
          <a:xfrm>
            <a:off x="380103" y="2222251"/>
            <a:ext cx="5267661" cy="4023360"/>
          </a:xfrm>
        </p:spPr>
        <p:txBody>
          <a:bodyPr>
            <a:normAutofit/>
          </a:bodyPr>
          <a:lstStyle/>
          <a:p>
            <a:pPr algn="just"/>
            <a:r>
              <a:rPr lang="uk-UA" sz="1800" dirty="0">
                <a:solidFill>
                  <a:schemeClr val="bg1"/>
                </a:solidFill>
                <a:effectLst/>
                <a:ea typeface="Calibri" panose="020F0502020204030204" pitchFamily="34" charset="0"/>
                <a:cs typeface="Times New Roman" panose="02020603050405020304" pitchFamily="18" charset="0"/>
              </a:rPr>
              <a:t>За підтримки Програми USAID DOBRE на ринковій площі встановили торгівельний павільйон на дванадцять торгових місць, три торгівельні ятки, які за потреби можна транспортувати, створили дві зони відпочинку, дві </a:t>
            </a:r>
            <a:r>
              <a:rPr lang="uk-UA" sz="1800" dirty="0" err="1">
                <a:solidFill>
                  <a:schemeClr val="bg1"/>
                </a:solidFill>
                <a:effectLst/>
                <a:ea typeface="Calibri" panose="020F0502020204030204" pitchFamily="34" charset="0"/>
                <a:cs typeface="Times New Roman" panose="02020603050405020304" pitchFamily="18" charset="0"/>
              </a:rPr>
              <a:t>парковки</a:t>
            </a:r>
            <a:r>
              <a:rPr lang="uk-UA" sz="1800" dirty="0">
                <a:solidFill>
                  <a:schemeClr val="bg1"/>
                </a:solidFill>
                <a:effectLst/>
                <a:ea typeface="Calibri" panose="020F0502020204030204" pitchFamily="34" charset="0"/>
                <a:cs typeface="Times New Roman" panose="02020603050405020304" pitchFamily="18" charset="0"/>
              </a:rPr>
              <a:t>, облаштували зону харчування. Ринкову площу обладнано розбірною сценою для проведення свят. На площі проводять культурні та розважальні заходи, а двічі на тиждень мешканці та підприємці можуть продавати тут продукцію власного виробництва. </a:t>
            </a:r>
          </a:p>
          <a:p>
            <a:endParaRPr lang="uk-UA" dirty="0">
              <a:solidFill>
                <a:schemeClr val="bg1"/>
              </a:solidFill>
            </a:endParaRPr>
          </a:p>
        </p:txBody>
      </p:sp>
      <p:pic>
        <p:nvPicPr>
          <p:cNvPr id="1026" name="Picture 2" descr="Мостівська громада - Ukraine Crisis Media Center - UACRISIS.ORG">
            <a:extLst>
              <a:ext uri="{FF2B5EF4-FFF2-40B4-BE49-F238E27FC236}">
                <a16:creationId xmlns:a16="http://schemas.microsoft.com/office/drawing/2014/main" id="{AD1C34F2-22E7-4E76-91CE-B32EA7053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412" y="3433762"/>
            <a:ext cx="6094588" cy="342423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7BED191F-1D85-4322-8E04-AF1AE69F856B}"/>
              </a:ext>
            </a:extLst>
          </p:cNvPr>
          <p:cNvPicPr>
            <a:picLocks noChangeAspect="1"/>
          </p:cNvPicPr>
          <p:nvPr/>
        </p:nvPicPr>
        <p:blipFill>
          <a:blip r:embed="rId3"/>
          <a:stretch>
            <a:fillRect/>
          </a:stretch>
        </p:blipFill>
        <p:spPr>
          <a:xfrm>
            <a:off x="6094589" y="-528"/>
            <a:ext cx="6095999" cy="3424766"/>
          </a:xfrm>
          <a:prstGeom prst="rect">
            <a:avLst/>
          </a:prstGeom>
        </p:spPr>
      </p:pic>
    </p:spTree>
    <p:extLst>
      <p:ext uri="{BB962C8B-B14F-4D97-AF65-F5344CB8AC3E}">
        <p14:creationId xmlns:p14="http://schemas.microsoft.com/office/powerpoint/2010/main" val="1616571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261260-CCC9-44DC-BBFE-82520363797E}"/>
              </a:ext>
            </a:extLst>
          </p:cNvPr>
          <p:cNvSpPr>
            <a:spLocks noGrp="1"/>
          </p:cNvSpPr>
          <p:nvPr>
            <p:ph type="title"/>
          </p:nvPr>
        </p:nvSpPr>
        <p:spPr>
          <a:xfrm>
            <a:off x="635164" y="647666"/>
            <a:ext cx="4339958" cy="1522532"/>
          </a:xfrm>
        </p:spPr>
        <p:txBody>
          <a:bodyPr>
            <a:normAutofit fontScale="90000"/>
          </a:bodyPr>
          <a:lstStyle/>
          <a:p>
            <a:r>
              <a:rPr lang="uk-UA" sz="2000" b="1" dirty="0">
                <a:solidFill>
                  <a:schemeClr val="bg1"/>
                </a:solidFill>
                <a:effectLst/>
                <a:latin typeface="+mn-lt"/>
                <a:ea typeface="Calibri" panose="020F0502020204030204" pitchFamily="34" charset="0"/>
                <a:cs typeface="Times New Roman" panose="02020603050405020304" pitchFamily="18" charset="0"/>
              </a:rPr>
              <a:t>ОБЛАШТУВАННЯ ТОРГОВО-ЯРМАРКОВОГО ПРОСТОРУ В БОБРИНЕЦЬКІЙ ТГ КІРОВОГРАДСЬКОЇ ОБЛАСТІ</a:t>
            </a:r>
            <a:r>
              <a:rPr lang="uk-UA" sz="2000" dirty="0">
                <a:solidFill>
                  <a:schemeClr val="bg1"/>
                </a:solidFill>
                <a:effectLst/>
                <a:latin typeface="+mn-lt"/>
                <a:ea typeface="Calibri" panose="020F0502020204030204" pitchFamily="34" charset="0"/>
                <a:cs typeface="Times New Roman" panose="02020603050405020304" pitchFamily="18" charset="0"/>
              </a:rPr>
              <a:t> </a:t>
            </a:r>
            <a:br>
              <a:rPr lang="uk-U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uk-UA" dirty="0">
              <a:solidFill>
                <a:schemeClr val="bg1"/>
              </a:solidFill>
            </a:endParaRPr>
          </a:p>
        </p:txBody>
      </p:sp>
      <p:sp>
        <p:nvSpPr>
          <p:cNvPr id="3" name="Місце для вмісту 2">
            <a:extLst>
              <a:ext uri="{FF2B5EF4-FFF2-40B4-BE49-F238E27FC236}">
                <a16:creationId xmlns:a16="http://schemas.microsoft.com/office/drawing/2014/main" id="{9D0974BB-ECCD-4B0A-A9AC-B196A19D5778}"/>
              </a:ext>
            </a:extLst>
          </p:cNvPr>
          <p:cNvSpPr>
            <a:spLocks noGrp="1"/>
          </p:cNvSpPr>
          <p:nvPr>
            <p:ph idx="1"/>
          </p:nvPr>
        </p:nvSpPr>
        <p:spPr>
          <a:xfrm>
            <a:off x="703990" y="2170198"/>
            <a:ext cx="3268243" cy="4023360"/>
          </a:xfrm>
        </p:spPr>
        <p:txBody>
          <a:bodyPr/>
          <a:lstStyle/>
          <a:p>
            <a:pPr algn="just"/>
            <a:r>
              <a:rPr lang="uk-UA" sz="1800" dirty="0">
                <a:solidFill>
                  <a:schemeClr val="bg1"/>
                </a:solidFill>
                <a:effectLst/>
                <a:ea typeface="Calibri" panose="020F0502020204030204" pitchFamily="34" charset="0"/>
                <a:cs typeface="Times New Roman" panose="02020603050405020304" pitchFamily="18" charset="0"/>
              </a:rPr>
              <a:t>За підтримки Програми USAID DOBRE в  центральному парку було розміщено шість дерев’яних будиночків для торгівлі та генератор для їх освітлення. Торгівельні павільйони використовують під час проведення святкових заходів і фестивалів у центральному парку м. Бобринець.</a:t>
            </a:r>
          </a:p>
          <a:p>
            <a:endParaRPr lang="uk-UA" dirty="0">
              <a:solidFill>
                <a:schemeClr val="bg1"/>
              </a:solidFill>
            </a:endParaRPr>
          </a:p>
        </p:txBody>
      </p:sp>
      <p:pic>
        <p:nvPicPr>
          <p:cNvPr id="4" name="Рисунок 3">
            <a:extLst>
              <a:ext uri="{FF2B5EF4-FFF2-40B4-BE49-F238E27FC236}">
                <a16:creationId xmlns:a16="http://schemas.microsoft.com/office/drawing/2014/main" id="{DEF1EDCF-782B-4941-B21D-0911AC1D3D71}"/>
              </a:ext>
            </a:extLst>
          </p:cNvPr>
          <p:cNvPicPr>
            <a:picLocks noChangeAspect="1"/>
          </p:cNvPicPr>
          <p:nvPr/>
        </p:nvPicPr>
        <p:blipFill>
          <a:blip r:embed="rId2"/>
          <a:stretch>
            <a:fillRect/>
          </a:stretch>
        </p:blipFill>
        <p:spPr>
          <a:xfrm>
            <a:off x="4283459" y="845575"/>
            <a:ext cx="7908541" cy="4444180"/>
          </a:xfrm>
          <a:prstGeom prst="rect">
            <a:avLst/>
          </a:prstGeom>
        </p:spPr>
      </p:pic>
    </p:spTree>
    <p:extLst>
      <p:ext uri="{BB962C8B-B14F-4D97-AF65-F5344CB8AC3E}">
        <p14:creationId xmlns:p14="http://schemas.microsoft.com/office/powerpoint/2010/main" val="3322450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B80C7A9-539F-4137-B796-5C9C67F38CB2}"/>
              </a:ext>
            </a:extLst>
          </p:cNvPr>
          <p:cNvSpPr>
            <a:spLocks noGrp="1"/>
          </p:cNvSpPr>
          <p:nvPr>
            <p:ph idx="4294967295"/>
          </p:nvPr>
        </p:nvSpPr>
        <p:spPr>
          <a:xfrm>
            <a:off x="570271" y="361592"/>
            <a:ext cx="6194323" cy="5862227"/>
          </a:xfrm>
        </p:spPr>
        <p:txBody>
          <a:bodyPr>
            <a:normAutofit fontScale="85000" lnSpcReduction="10000"/>
          </a:bodyPr>
          <a:lstStyle/>
          <a:p>
            <a:pPr algn="just" fontAlgn="base">
              <a:lnSpc>
                <a:spcPct val="107000"/>
              </a:lnSpc>
              <a:spcAft>
                <a:spcPts val="800"/>
              </a:spcAft>
              <a:tabLst>
                <a:tab pos="5029200" algn="l"/>
              </a:tabLst>
            </a:pPr>
            <a:r>
              <a:rPr lang="uk-UA" dirty="0">
                <a:effectLst/>
                <a:highlight>
                  <a:srgbClr val="93A299"/>
                </a:highlight>
                <a:ea typeface="Calibri" panose="020F0502020204030204" pitchFamily="34" charset="0"/>
                <a:cs typeface="Times New Roman" panose="02020603050405020304" pitchFamily="18" charset="0"/>
              </a:rPr>
              <a:t>2) </a:t>
            </a:r>
            <a:r>
              <a:rPr lang="uk-UA" b="1" dirty="0">
                <a:effectLst/>
                <a:highlight>
                  <a:srgbClr val="93A299"/>
                </a:highlight>
                <a:ea typeface="Calibri" panose="020F0502020204030204" pitchFamily="34" charset="0"/>
                <a:cs typeface="Times New Roman" panose="02020603050405020304" pitchFamily="18" charset="0"/>
              </a:rPr>
              <a:t>Гранти для бізнесу</a:t>
            </a:r>
            <a:r>
              <a:rPr lang="uk-UA" dirty="0">
                <a:effectLst/>
                <a:highlight>
                  <a:srgbClr val="93A299"/>
                </a:highlight>
                <a:ea typeface="Calibri" panose="020F0502020204030204" pitchFamily="34" charset="0"/>
                <a:cs typeface="Times New Roman" panose="02020603050405020304" pitchFamily="18" charset="0"/>
              </a:rPr>
              <a:t> </a:t>
            </a:r>
            <a:r>
              <a:rPr lang="uk-UA" dirty="0">
                <a:effectLst/>
                <a:ea typeface="Calibri" panose="020F0502020204030204" pitchFamily="34" charset="0"/>
                <a:cs typeface="Times New Roman" panose="02020603050405020304" pitchFamily="18" charset="0"/>
              </a:rPr>
              <a:t>— фінансовий механізм для отримання безповоротної фінансової допомоги для започаткування бізнесу  чи реалізації </a:t>
            </a:r>
            <a:r>
              <a:rPr lang="uk-UA" dirty="0" err="1">
                <a:effectLst/>
                <a:ea typeface="Calibri" panose="020F0502020204030204" pitchFamily="34" charset="0"/>
                <a:cs typeface="Times New Roman" panose="02020603050405020304" pitchFamily="18" charset="0"/>
              </a:rPr>
              <a:t>проєктів</a:t>
            </a:r>
            <a:r>
              <a:rPr lang="uk-UA" dirty="0">
                <a:effectLst/>
                <a:ea typeface="Calibri" panose="020F0502020204030204" pitchFamily="34" charset="0"/>
                <a:cs typeface="Times New Roman" panose="02020603050405020304" pitchFamily="18" charset="0"/>
              </a:rPr>
              <a:t> його розвитку відповідно до вимог і пріоритетів </a:t>
            </a:r>
            <a:r>
              <a:rPr lang="uk-UA" dirty="0" err="1">
                <a:effectLst/>
                <a:ea typeface="Calibri" panose="020F0502020204030204" pitchFamily="34" charset="0"/>
                <a:cs typeface="Times New Roman" panose="02020603050405020304" pitchFamily="18" charset="0"/>
              </a:rPr>
              <a:t>грантодавця</a:t>
            </a:r>
            <a:r>
              <a:rPr lang="uk-UA" dirty="0">
                <a:effectLst/>
                <a:ea typeface="Calibri" panose="020F0502020204030204" pitchFamily="34" charset="0"/>
                <a:cs typeface="Times New Roman" panose="02020603050405020304" pitchFamily="18" charset="0"/>
              </a:rPr>
              <a:t>.</a:t>
            </a:r>
          </a:p>
          <a:p>
            <a:pPr algn="just" fontAlgn="base">
              <a:lnSpc>
                <a:spcPct val="107000"/>
              </a:lnSpc>
              <a:spcAft>
                <a:spcPts val="800"/>
              </a:spcAft>
              <a:tabLst>
                <a:tab pos="5029200" algn="l"/>
              </a:tabLst>
            </a:pPr>
            <a:r>
              <a:rPr lang="uk-UA" sz="1800" b="1" dirty="0">
                <a:effectLst/>
                <a:ea typeface="Calibri" panose="020F0502020204030204" pitchFamily="34" charset="0"/>
                <a:cs typeface="Times New Roman" panose="02020603050405020304" pitchFamily="18" charset="0"/>
              </a:rPr>
              <a:t>Типові </a:t>
            </a:r>
            <a:r>
              <a:rPr lang="uk-UA" sz="1800" b="1" dirty="0" err="1">
                <a:effectLst/>
                <a:ea typeface="Calibri" panose="020F0502020204030204" pitchFamily="34" charset="0"/>
                <a:cs typeface="Times New Roman" panose="02020603050405020304" pitchFamily="18" charset="0"/>
              </a:rPr>
              <a:t>проєкти</a:t>
            </a:r>
            <a:r>
              <a:rPr lang="uk-UA" sz="1800" b="1" dirty="0">
                <a:effectLst/>
                <a:ea typeface="Calibri" panose="020F0502020204030204" pitchFamily="34" charset="0"/>
                <a:cs typeface="Times New Roman" panose="02020603050405020304" pitchFamily="18" charset="0"/>
              </a:rPr>
              <a:t>:</a:t>
            </a:r>
          </a:p>
          <a:p>
            <a:pPr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 надання грантів підприємцям-початківцям для започаткування власного бізнесу;</a:t>
            </a:r>
          </a:p>
          <a:p>
            <a:pPr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 ваучерна підтримка — безповоротна фінансова допомога на розробку та впровадження рішень для розвитку бізнесу.</a:t>
            </a:r>
          </a:p>
          <a:p>
            <a:pPr algn="just" fontAlgn="base">
              <a:lnSpc>
                <a:spcPct val="107000"/>
              </a:lnSpc>
              <a:spcAft>
                <a:spcPts val="800"/>
              </a:spcAft>
              <a:tabLst>
                <a:tab pos="5029200" algn="l"/>
              </a:tabLst>
            </a:pPr>
            <a:r>
              <a:rPr lang="uk-UA" sz="1800" b="1" dirty="0">
                <a:effectLst/>
                <a:ea typeface="Calibri" panose="020F0502020204030204" pitchFamily="34" charset="0"/>
                <a:cs typeface="Times New Roman" panose="02020603050405020304" pitchFamily="18" charset="0"/>
              </a:rPr>
              <a:t>Етапи впровадження:</a:t>
            </a:r>
          </a:p>
          <a:p>
            <a:pPr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 залучення коштів для надання грантів;</a:t>
            </a:r>
          </a:p>
          <a:p>
            <a:pPr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 формування пріоритетів для надання грантової підтримки бізнесу, розробка процедур і положень відбору учасників;</a:t>
            </a:r>
          </a:p>
          <a:p>
            <a:pPr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 надання коштів переможцям конкурсного відбору та моніторинг використання наданих коштів.</a:t>
            </a:r>
          </a:p>
          <a:p>
            <a:endParaRPr lang="uk-UA" dirty="0"/>
          </a:p>
        </p:txBody>
      </p:sp>
      <p:sp>
        <p:nvSpPr>
          <p:cNvPr id="5" name="TextBox 4">
            <a:extLst>
              <a:ext uri="{FF2B5EF4-FFF2-40B4-BE49-F238E27FC236}">
                <a16:creationId xmlns:a16="http://schemas.microsoft.com/office/drawing/2014/main" id="{C6CAC0A9-E8BA-4CAA-878D-B0361816A715}"/>
              </a:ext>
            </a:extLst>
          </p:cNvPr>
          <p:cNvSpPr txBox="1"/>
          <p:nvPr/>
        </p:nvSpPr>
        <p:spPr>
          <a:xfrm>
            <a:off x="7344697" y="292766"/>
            <a:ext cx="4709652" cy="2308324"/>
          </a:xfrm>
          <a:prstGeom prst="rect">
            <a:avLst/>
          </a:prstGeom>
          <a:noFill/>
        </p:spPr>
        <p:txBody>
          <a:bodyPr wrap="square">
            <a:spAutoFit/>
          </a:bodyPr>
          <a:lstStyle/>
          <a:p>
            <a:pPr algn="just"/>
            <a:r>
              <a:rPr lang="uk-UA" b="1" i="0" dirty="0">
                <a:solidFill>
                  <a:srgbClr val="93A299"/>
                </a:solidFill>
                <a:effectLst/>
              </a:rPr>
              <a:t>Венчурний бізнес </a:t>
            </a:r>
            <a:r>
              <a:rPr lang="uk-UA" b="0" i="0" dirty="0">
                <a:effectLst/>
              </a:rPr>
              <a:t>(</a:t>
            </a:r>
            <a:r>
              <a:rPr lang="uk-UA" b="0" i="0" dirty="0" err="1">
                <a:effectLst/>
              </a:rPr>
              <a:t>англ</a:t>
            </a:r>
            <a:r>
              <a:rPr lang="uk-UA" b="0" i="0" dirty="0">
                <a:effectLst/>
              </a:rPr>
              <a:t>. </a:t>
            </a:r>
            <a:r>
              <a:rPr lang="en-US" b="0" i="0" dirty="0">
                <a:effectLst/>
              </a:rPr>
              <a:t>venture — </a:t>
            </a:r>
            <a:r>
              <a:rPr lang="uk-UA" b="0" i="0" dirty="0">
                <a:effectLst/>
              </a:rPr>
              <a:t>ризиковий) — бізнес, що спеціалізується на інвестиціях у власний капітал компаній і в інші види довгострокового фінансування підприємств, звичайно таких, котрі не мають тривалої історії розвитку, але з перспективою значного росту.</a:t>
            </a:r>
            <a:endParaRPr lang="uk-UA" dirty="0"/>
          </a:p>
        </p:txBody>
      </p:sp>
      <p:sp>
        <p:nvSpPr>
          <p:cNvPr id="7" name="TextBox 6">
            <a:extLst>
              <a:ext uri="{FF2B5EF4-FFF2-40B4-BE49-F238E27FC236}">
                <a16:creationId xmlns:a16="http://schemas.microsoft.com/office/drawing/2014/main" id="{04DD5B90-A71E-4290-AD93-6FD3079DF42C}"/>
              </a:ext>
            </a:extLst>
          </p:cNvPr>
          <p:cNvSpPr txBox="1"/>
          <p:nvPr/>
        </p:nvSpPr>
        <p:spPr>
          <a:xfrm>
            <a:off x="7379110" y="2613728"/>
            <a:ext cx="4640826" cy="361009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fontAlgn="base">
              <a:lnSpc>
                <a:spcPct val="107000"/>
              </a:lnSpc>
              <a:spcAft>
                <a:spcPts val="800"/>
              </a:spcAft>
              <a:tabLst>
                <a:tab pos="5029200" algn="l"/>
              </a:tabLst>
            </a:pPr>
            <a:r>
              <a:rPr lang="uk-UA" sz="1600" b="1" dirty="0">
                <a:solidFill>
                  <a:schemeClr val="tx1"/>
                </a:solidFill>
                <a:effectLst/>
                <a:ea typeface="Calibri" panose="020F0502020204030204" pitchFamily="34" charset="0"/>
                <a:cs typeface="Times New Roman" panose="02020603050405020304" pitchFamily="18" charset="0"/>
              </a:rPr>
              <a:t>ПРИКЛАДИ</a:t>
            </a:r>
            <a:endParaRPr lang="uk-UA" sz="1200" dirty="0">
              <a:solidFill>
                <a:schemeClr val="tx1"/>
              </a:solidFill>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600" b="1" dirty="0">
                <a:effectLst/>
                <a:ea typeface="Calibri" panose="020F0502020204030204" pitchFamily="34" charset="0"/>
                <a:cs typeface="Times New Roman" panose="02020603050405020304" pitchFamily="18" charset="0"/>
              </a:rPr>
              <a:t>ВАУЧЕРНА ПІДТРИМКА БІЗНЕСУ В  ЛЬВІВСЬКІЙ ОБЛАСТІ.</a:t>
            </a:r>
            <a:r>
              <a:rPr lang="uk-UA" sz="1600" dirty="0">
                <a:effectLst/>
                <a:ea typeface="Calibri" panose="020F0502020204030204" pitchFamily="34" charset="0"/>
                <a:cs typeface="Times New Roman" panose="02020603050405020304" pitchFamily="18" charset="0"/>
              </a:rPr>
              <a:t> Львівська ОДА надає безповоротну фінансову допомогу (ваучер) малому бізнесу та фізичним особам-підприємцям для відшкодування частини вартості робіт і послуг, які вони замовили у вибраних компаній. Підприємці оплачують щонайменше 30% вартості, а ОДА — щонайбільше 70%. Можна скористатися 3-ма типами ваучерів: інноваційними (до  100  тис.  грн), маркетинговими та консалтинговими (до 50 тис. грн).</a:t>
            </a:r>
            <a:endParaRPr lang="uk-UA"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231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BD657-5F3E-49D2-A63B-A6739B82EA17}"/>
              </a:ext>
            </a:extLst>
          </p:cNvPr>
          <p:cNvSpPr txBox="1"/>
          <p:nvPr/>
        </p:nvSpPr>
        <p:spPr>
          <a:xfrm>
            <a:off x="275304" y="137651"/>
            <a:ext cx="6479458" cy="5997678"/>
          </a:xfrm>
          <a:prstGeom prst="rect">
            <a:avLst/>
          </a:prstGeom>
          <a:noFill/>
        </p:spPr>
        <p:txBody>
          <a:bodyPr wrap="square">
            <a:spAutoFit/>
          </a:bodyPr>
          <a:lstStyle/>
          <a:p>
            <a:pPr algn="just" fontAlgn="base">
              <a:lnSpc>
                <a:spcPct val="107000"/>
              </a:lnSpc>
              <a:spcAft>
                <a:spcPts val="800"/>
              </a:spcAft>
              <a:tabLst>
                <a:tab pos="5029200" algn="l"/>
              </a:tabLst>
            </a:pPr>
            <a:r>
              <a:rPr lang="uk-UA" sz="1600" b="1" dirty="0">
                <a:effectLst/>
                <a:highlight>
                  <a:srgbClr val="93A299"/>
                </a:highlight>
                <a:ea typeface="Calibri" panose="020F0502020204030204" pitchFamily="34" charset="0"/>
                <a:cs typeface="Times New Roman" panose="02020603050405020304" pitchFamily="18" charset="0"/>
              </a:rPr>
              <a:t>3) Фонди фінансування </a:t>
            </a:r>
            <a:r>
              <a:rPr lang="uk-UA" sz="1600" b="1" dirty="0">
                <a:effectLst/>
                <a:ea typeface="Calibri" panose="020F0502020204030204" pitchFamily="34" charset="0"/>
                <a:cs typeface="Times New Roman" panose="02020603050405020304" pitchFamily="18" charset="0"/>
              </a:rPr>
              <a:t>— </a:t>
            </a:r>
            <a:r>
              <a:rPr lang="uk-UA" sz="1600" dirty="0">
                <a:effectLst/>
                <a:ea typeface="Calibri" panose="020F0502020204030204" pitchFamily="34" charset="0"/>
                <a:cs typeface="Times New Roman" panose="02020603050405020304" pitchFamily="18" charset="0"/>
              </a:rPr>
              <a:t>фінансовий механізм, за допомогою якого підприємці з певної території чи галузі можуть отримати кошти на поворотній чи безповоротній основі для розвитку власного бізнесу.</a:t>
            </a:r>
            <a:endParaRPr lang="uk-UA" sz="12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600" b="1" dirty="0">
                <a:effectLst/>
                <a:ea typeface="Calibri" panose="020F0502020204030204" pitchFamily="34" charset="0"/>
                <a:cs typeface="Times New Roman" panose="02020603050405020304" pitchFamily="18" charset="0"/>
              </a:rPr>
              <a:t>Типові </a:t>
            </a:r>
            <a:r>
              <a:rPr lang="uk-UA" sz="1600" b="1" dirty="0" err="1">
                <a:effectLst/>
                <a:ea typeface="Calibri" panose="020F0502020204030204" pitchFamily="34" charset="0"/>
                <a:cs typeface="Times New Roman" panose="02020603050405020304" pitchFamily="18" charset="0"/>
              </a:rPr>
              <a:t>проєкти</a:t>
            </a:r>
            <a:r>
              <a:rPr lang="uk-UA" sz="1600" b="1" dirty="0">
                <a:effectLst/>
                <a:ea typeface="Calibri" panose="020F0502020204030204" pitchFamily="34" charset="0"/>
                <a:cs typeface="Times New Roman" panose="02020603050405020304" pitchFamily="18" charset="0"/>
              </a:rPr>
              <a:t>: </a:t>
            </a:r>
            <a:endParaRPr lang="uk-UA" sz="1200" b="1"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600" dirty="0">
                <a:effectLst/>
                <a:ea typeface="Calibri" panose="020F0502020204030204" pitchFamily="34" charset="0"/>
                <a:cs typeface="Times New Roman" panose="02020603050405020304" pitchFamily="18" charset="0"/>
              </a:rPr>
              <a:t>- відшкодування відсотків за кредитами — фінансовий механізм, за допомогою якого органи влади сплачують частину відсотків за кредитом для підприємців, які його отримали; </a:t>
            </a:r>
            <a:endParaRPr lang="uk-UA" sz="12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600" dirty="0">
                <a:effectLst/>
                <a:ea typeface="Calibri" panose="020F0502020204030204" pitchFamily="34" charset="0"/>
                <a:cs typeface="Times New Roman" panose="02020603050405020304" pitchFamily="18" charset="0"/>
              </a:rPr>
              <a:t>-  фонди мікрокредитування — фінансовий механізм із надання невеликих позикових коштів підприємцям на тривалий строк на поворотній основі.</a:t>
            </a:r>
            <a:endParaRPr lang="uk-UA" sz="12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600" b="1" dirty="0">
                <a:effectLst/>
                <a:ea typeface="Calibri" panose="020F0502020204030204" pitchFamily="34" charset="0"/>
                <a:cs typeface="Times New Roman" panose="02020603050405020304" pitchFamily="18" charset="0"/>
              </a:rPr>
              <a:t>Етапи впровадження:</a:t>
            </a:r>
            <a:endParaRPr lang="uk-UA" sz="1200" b="1"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600" dirty="0">
                <a:effectLst/>
                <a:ea typeface="Calibri" panose="020F0502020204030204" pitchFamily="34" charset="0"/>
                <a:cs typeface="Times New Roman" panose="02020603050405020304" pitchFamily="18" charset="0"/>
              </a:rPr>
              <a:t>- створення фонду й наповнення його коштами бюджету, бізнесу чи донорів;</a:t>
            </a:r>
            <a:endParaRPr lang="uk-UA" sz="12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600" dirty="0">
                <a:effectLst/>
                <a:ea typeface="Calibri" panose="020F0502020204030204" pitchFamily="34" charset="0"/>
                <a:cs typeface="Times New Roman" panose="02020603050405020304" pitchFamily="18" charset="0"/>
              </a:rPr>
              <a:t>- визначення пріоритетів, прозорої моделі управління та контролю;</a:t>
            </a:r>
            <a:endParaRPr lang="uk-UA" sz="12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600" dirty="0">
                <a:effectLst/>
                <a:ea typeface="Calibri" panose="020F0502020204030204" pitchFamily="34" charset="0"/>
                <a:cs typeface="Times New Roman" panose="02020603050405020304" pitchFamily="18" charset="0"/>
              </a:rPr>
              <a:t>- розробка процедур надання/повернення коштів;</a:t>
            </a:r>
            <a:endParaRPr lang="uk-UA" sz="12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600" dirty="0">
                <a:effectLst/>
                <a:ea typeface="Calibri" panose="020F0502020204030204" pitchFamily="34" charset="0"/>
                <a:cs typeface="Times New Roman" panose="02020603050405020304" pitchFamily="18" charset="0"/>
              </a:rPr>
              <a:t>- комунікація послуг фонду й надання коштів підприємцям відповідно до пріоритетів.</a:t>
            </a:r>
            <a:endParaRPr lang="uk-UA" sz="12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CF19C12-7070-47A2-BD94-CD7949141555}"/>
              </a:ext>
            </a:extLst>
          </p:cNvPr>
          <p:cNvSpPr txBox="1"/>
          <p:nvPr/>
        </p:nvSpPr>
        <p:spPr>
          <a:xfrm>
            <a:off x="7059561" y="565722"/>
            <a:ext cx="4857135" cy="532453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fontAlgn="base">
              <a:lnSpc>
                <a:spcPct val="107000"/>
              </a:lnSpc>
              <a:spcAft>
                <a:spcPts val="800"/>
              </a:spcAft>
              <a:tabLst>
                <a:tab pos="5029200" algn="l"/>
              </a:tabLst>
            </a:pPr>
            <a:r>
              <a:rPr lang="uk-UA" sz="1800" b="1" dirty="0">
                <a:effectLst/>
                <a:ea typeface="Calibri" panose="020F0502020204030204" pitchFamily="34" charset="0"/>
                <a:cs typeface="Times New Roman" panose="02020603050405020304" pitchFamily="18" charset="0"/>
              </a:rPr>
              <a:t>ПРИКЛАДИ</a:t>
            </a:r>
            <a:r>
              <a:rPr lang="uk-UA" sz="1800" dirty="0">
                <a:effectLst/>
                <a:ea typeface="Calibri" panose="020F0502020204030204" pitchFamily="34" charset="0"/>
                <a:cs typeface="Times New Roman" panose="02020603050405020304" pitchFamily="18" charset="0"/>
              </a:rPr>
              <a:t> </a:t>
            </a:r>
            <a:endParaRPr lang="uk-UA" sz="14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Відшкодування відсотків за  кредитами в  Львівській області. Львівська ОДА компенсує частину відсотків за кредитами для малих бізнесів і фізичних осіб-підприємців у розмірі облікової ставки НБУ. Сума кредиту для відшкодування обмежується 3 млн. грн і строком до 3 років. </a:t>
            </a:r>
            <a:endParaRPr lang="uk-UA" sz="14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Фонд підтримки підприємництва у  м. Ладижин Вінницької області – фонд, створений у межах виконання Стратегії соціального партнерства компанії ДТЕК. Фонд надає кошти як поворотну фінансову допомогу для розвитку діючого та започаткування нового бізнесу в місті Ладижин.</a:t>
            </a:r>
            <a:endParaRPr lang="uk-UA"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388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CE631D-8CDC-4B4C-901B-FDE6F23B4459}"/>
              </a:ext>
            </a:extLst>
          </p:cNvPr>
          <p:cNvSpPr txBox="1"/>
          <p:nvPr/>
        </p:nvSpPr>
        <p:spPr>
          <a:xfrm>
            <a:off x="412955" y="406348"/>
            <a:ext cx="4513006" cy="5529719"/>
          </a:xfrm>
          <a:prstGeom prst="rect">
            <a:avLst/>
          </a:prstGeom>
          <a:noFill/>
        </p:spPr>
        <p:txBody>
          <a:bodyPr wrap="square">
            <a:spAutoFit/>
          </a:bodyPr>
          <a:lstStyle/>
          <a:p>
            <a:pPr algn="just" fontAlgn="base">
              <a:lnSpc>
                <a:spcPct val="107000"/>
              </a:lnSpc>
              <a:spcAft>
                <a:spcPts val="800"/>
              </a:spcAft>
              <a:tabLst>
                <a:tab pos="5029200" algn="l"/>
              </a:tabLst>
            </a:pPr>
            <a:r>
              <a:rPr lang="uk-UA" sz="1800" b="1" dirty="0">
                <a:effectLst/>
                <a:highlight>
                  <a:srgbClr val="93A299"/>
                </a:highlight>
                <a:ea typeface="Calibri" panose="020F0502020204030204" pitchFamily="34" charset="0"/>
                <a:cs typeface="Times New Roman" panose="02020603050405020304" pitchFamily="18" charset="0"/>
              </a:rPr>
              <a:t>4) Дуальна освіта </a:t>
            </a:r>
            <a:r>
              <a:rPr lang="uk-UA" sz="1800" dirty="0">
                <a:effectLst/>
                <a:ea typeface="Calibri" panose="020F0502020204030204" pitchFamily="34" charset="0"/>
                <a:cs typeface="Times New Roman" panose="02020603050405020304" pitchFamily="18" charset="0"/>
              </a:rPr>
              <a:t>— спосіб здобуття освіти, який поєднує здобуття теоретичних знань у закладах освіти та практичну підготовку на робочих місцях у компаніях.</a:t>
            </a:r>
            <a:endParaRPr lang="uk-UA" sz="14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b="1" dirty="0">
                <a:effectLst/>
                <a:ea typeface="Calibri" panose="020F0502020204030204" pitchFamily="34" charset="0"/>
                <a:cs typeface="Times New Roman" panose="02020603050405020304" pitchFamily="18" charset="0"/>
              </a:rPr>
              <a:t>Типові </a:t>
            </a:r>
            <a:r>
              <a:rPr lang="uk-UA" sz="1800" b="1" dirty="0" err="1">
                <a:effectLst/>
                <a:ea typeface="Calibri" panose="020F0502020204030204" pitchFamily="34" charset="0"/>
                <a:cs typeface="Times New Roman" panose="02020603050405020304" pitchFamily="18" charset="0"/>
              </a:rPr>
              <a:t>проєкти</a:t>
            </a:r>
            <a:r>
              <a:rPr lang="uk-UA" sz="1800" b="1" dirty="0">
                <a:effectLst/>
                <a:ea typeface="Calibri" panose="020F0502020204030204" pitchFamily="34" charset="0"/>
                <a:cs typeface="Times New Roman" panose="02020603050405020304" pitchFamily="18" charset="0"/>
              </a:rPr>
              <a:t>: </a:t>
            </a:r>
            <a:endParaRPr lang="uk-UA" sz="14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 створення навчально-методичних центрів дуальної освіти на базі місцевих закладів професійно-технічної освіти та компаній; </a:t>
            </a:r>
            <a:endParaRPr lang="uk-UA" sz="14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 впровадження програм профорієнтації для молоді та стажувань студентів на базі місцевих компаній; </a:t>
            </a:r>
            <a:endParaRPr lang="uk-UA" sz="14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 впровадження програм неформальної освіти — навчальних заходів поза основною програмою освітніх установ.</a:t>
            </a:r>
            <a:endParaRPr lang="uk-UA" sz="14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FB30CBC-E8F0-4E34-8AB3-422377A8ECBA}"/>
              </a:ext>
            </a:extLst>
          </p:cNvPr>
          <p:cNvSpPr txBox="1"/>
          <p:nvPr/>
        </p:nvSpPr>
        <p:spPr>
          <a:xfrm>
            <a:off x="5574890" y="761788"/>
            <a:ext cx="6096000" cy="502470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fontAlgn="base">
              <a:lnSpc>
                <a:spcPct val="107000"/>
              </a:lnSpc>
              <a:spcAft>
                <a:spcPts val="800"/>
              </a:spcAft>
              <a:tabLst>
                <a:tab pos="5029200" algn="l"/>
              </a:tabLst>
            </a:pPr>
            <a:r>
              <a:rPr lang="uk-UA" sz="1800" b="1" dirty="0">
                <a:effectLst/>
                <a:ea typeface="Calibri" panose="020F0502020204030204" pitchFamily="34" charset="0"/>
                <a:cs typeface="Times New Roman" panose="02020603050405020304" pitchFamily="18" charset="0"/>
              </a:rPr>
              <a:t>ПРИКЛАДИ </a:t>
            </a:r>
            <a:endParaRPr lang="uk-UA" sz="14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Спільний </a:t>
            </a:r>
            <a:r>
              <a:rPr lang="uk-UA" sz="1800" dirty="0" err="1">
                <a:effectLst/>
                <a:ea typeface="Calibri" panose="020F0502020204030204" pitchFamily="34" charset="0"/>
                <a:cs typeface="Times New Roman" panose="02020603050405020304" pitchFamily="18" charset="0"/>
              </a:rPr>
              <a:t>проєкт</a:t>
            </a:r>
            <a:r>
              <a:rPr lang="uk-UA" sz="1800" dirty="0">
                <a:effectLst/>
                <a:ea typeface="Calibri" panose="020F0502020204030204" pitchFamily="34" charset="0"/>
                <a:cs typeface="Times New Roman" panose="02020603050405020304" pitchFamily="18" charset="0"/>
              </a:rPr>
              <a:t> дуальної освіти Поліського національного університету та підприємства з виробництва органічної продукції, який передбачав стажування студентів різних спеціальностей на базі підприємства. Всі студенти мають підписані договори про таку форму навчання та  впродовж 3-х місяців перебувають на  виробництві та  отримують оплату. </a:t>
            </a:r>
            <a:endParaRPr lang="uk-UA" sz="14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Заходи неформальної освіти у  Чернівецькій області від Корпусу миру США в  Україні. У </a:t>
            </a:r>
            <a:r>
              <a:rPr lang="uk-UA" sz="1800" dirty="0" err="1">
                <a:effectLst/>
                <a:ea typeface="Calibri" panose="020F0502020204030204" pitchFamily="34" charset="0"/>
                <a:cs typeface="Times New Roman" panose="02020603050405020304" pitchFamily="18" charset="0"/>
              </a:rPr>
              <a:t>Недобоївській</a:t>
            </a:r>
            <a:r>
              <a:rPr lang="uk-UA" sz="1800" dirty="0">
                <a:effectLst/>
                <a:ea typeface="Calibri" panose="020F0502020204030204" pitchFamily="34" charset="0"/>
                <a:cs typeface="Times New Roman" panose="02020603050405020304" pitchFamily="18" charset="0"/>
              </a:rPr>
              <a:t> ТГ упродовж двох років, з 2017 по 2019 рр., волонтерка Корпусу миру за  </a:t>
            </a:r>
            <a:r>
              <a:rPr lang="uk-UA" sz="1800" dirty="0" err="1">
                <a:effectLst/>
                <a:ea typeface="Calibri" panose="020F0502020204030204" pitchFamily="34" charset="0"/>
                <a:cs typeface="Times New Roman" panose="02020603050405020304" pitchFamily="18" charset="0"/>
              </a:rPr>
              <a:t>проєктом</a:t>
            </a:r>
            <a:r>
              <a:rPr lang="uk-UA" sz="1800" dirty="0">
                <a:effectLst/>
                <a:ea typeface="Calibri" panose="020F0502020204030204" pitchFamily="34" charset="0"/>
                <a:cs typeface="Times New Roman" panose="02020603050405020304" pitchFamily="18" charset="0"/>
              </a:rPr>
              <a:t> «Розвиток громад» Емілі </a:t>
            </a:r>
            <a:r>
              <a:rPr lang="uk-UA" sz="1800" dirty="0" err="1">
                <a:effectLst/>
                <a:ea typeface="Calibri" panose="020F0502020204030204" pitchFamily="34" charset="0"/>
                <a:cs typeface="Times New Roman" panose="02020603050405020304" pitchFamily="18" charset="0"/>
              </a:rPr>
              <a:t>Ессі</a:t>
            </a:r>
            <a:r>
              <a:rPr lang="uk-UA" sz="1800" dirty="0">
                <a:effectLst/>
                <a:ea typeface="Calibri" panose="020F0502020204030204" pitchFamily="34" charset="0"/>
                <a:cs typeface="Times New Roman" panose="02020603050405020304" pitchFamily="18" charset="0"/>
              </a:rPr>
              <a:t> (</a:t>
            </a:r>
            <a:r>
              <a:rPr lang="uk-UA" sz="1800" dirty="0" err="1">
                <a:effectLst/>
                <a:ea typeface="Calibri" panose="020F0502020204030204" pitchFamily="34" charset="0"/>
                <a:cs typeface="Times New Roman" panose="02020603050405020304" pitchFamily="18" charset="0"/>
              </a:rPr>
              <a:t>Emily</a:t>
            </a:r>
            <a:r>
              <a:rPr lang="uk-UA" sz="1800" dirty="0">
                <a:effectLst/>
                <a:ea typeface="Calibri" panose="020F0502020204030204" pitchFamily="34" charset="0"/>
                <a:cs typeface="Times New Roman" panose="02020603050405020304" pitchFamily="18" charset="0"/>
              </a:rPr>
              <a:t> </a:t>
            </a:r>
            <a:r>
              <a:rPr lang="uk-UA" sz="1800" dirty="0" err="1">
                <a:effectLst/>
                <a:ea typeface="Calibri" panose="020F0502020204030204" pitchFamily="34" charset="0"/>
                <a:cs typeface="Times New Roman" panose="02020603050405020304" pitchFamily="18" charset="0"/>
              </a:rPr>
              <a:t>Essi</a:t>
            </a:r>
            <a:r>
              <a:rPr lang="uk-UA" sz="1800" dirty="0">
                <a:effectLst/>
                <a:ea typeface="Calibri" panose="020F0502020204030204" pitchFamily="34" charset="0"/>
                <a:cs typeface="Times New Roman" panose="02020603050405020304" pitchFamily="18" charset="0"/>
              </a:rPr>
              <a:t>) проводила заняття з  ділової англійської мови у форматі клубу для всіх бажаючих. Емілі також допомогла партнерам розробити та провести захід у форматі </a:t>
            </a:r>
            <a:r>
              <a:rPr lang="uk-UA" sz="1800" dirty="0" err="1">
                <a:effectLst/>
                <a:ea typeface="Calibri" panose="020F0502020204030204" pitchFamily="34" charset="0"/>
                <a:cs typeface="Times New Roman" panose="02020603050405020304" pitchFamily="18" charset="0"/>
              </a:rPr>
              <a:t>TEDx</a:t>
            </a:r>
            <a:r>
              <a:rPr lang="uk-UA" sz="1800" dirty="0">
                <a:effectLst/>
                <a:ea typeface="Calibri" panose="020F0502020204030204" pitchFamily="34" charset="0"/>
                <a:cs typeface="Times New Roman" panose="02020603050405020304" pitchFamily="18" charset="0"/>
              </a:rPr>
              <a:t>-конференції.</a:t>
            </a:r>
            <a:endParaRPr lang="uk-UA"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0978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8A8386-6950-4F67-99EA-32EB6EAB4CDA}"/>
              </a:ext>
            </a:extLst>
          </p:cNvPr>
          <p:cNvSpPr txBox="1"/>
          <p:nvPr/>
        </p:nvSpPr>
        <p:spPr>
          <a:xfrm>
            <a:off x="786580" y="674221"/>
            <a:ext cx="4444181" cy="4241674"/>
          </a:xfrm>
          <a:prstGeom prst="rect">
            <a:avLst/>
          </a:prstGeom>
          <a:noFill/>
        </p:spPr>
        <p:txBody>
          <a:bodyPr wrap="square">
            <a:spAutoFit/>
          </a:bodyPr>
          <a:lstStyle/>
          <a:p>
            <a:pPr algn="just" fontAlgn="base">
              <a:lnSpc>
                <a:spcPct val="107000"/>
              </a:lnSpc>
              <a:spcAft>
                <a:spcPts val="800"/>
              </a:spcAft>
              <a:tabLst>
                <a:tab pos="5029200" algn="l"/>
              </a:tabLst>
            </a:pPr>
            <a:r>
              <a:rPr lang="uk-UA" sz="1800" b="1" dirty="0">
                <a:effectLst/>
                <a:highlight>
                  <a:srgbClr val="93A299"/>
                </a:highlight>
                <a:ea typeface="Calibri" panose="020F0502020204030204" pitchFamily="34" charset="0"/>
                <a:cs typeface="Times New Roman" panose="02020603050405020304" pitchFamily="18" charset="0"/>
              </a:rPr>
              <a:t>5) Навчально-демонстраційні заходи</a:t>
            </a:r>
            <a:r>
              <a:rPr lang="uk-UA" sz="1800" dirty="0">
                <a:effectLst/>
                <a:highlight>
                  <a:srgbClr val="93A299"/>
                </a:highlight>
                <a:ea typeface="Calibri" panose="020F0502020204030204" pitchFamily="34" charset="0"/>
                <a:cs typeface="Times New Roman" panose="02020603050405020304" pitchFamily="18" charset="0"/>
              </a:rPr>
              <a:t> </a:t>
            </a:r>
            <a:r>
              <a:rPr lang="uk-UA" sz="1800" dirty="0">
                <a:effectLst/>
                <a:ea typeface="Calibri" panose="020F0502020204030204" pitchFamily="34" charset="0"/>
                <a:cs typeface="Times New Roman" panose="02020603050405020304" pitchFamily="18" charset="0"/>
              </a:rPr>
              <a:t>— місця  чи поїздки, які дозволяють ознайомитися з  досвідом певної галузі та/або взяти участь у  виробничому процесі.</a:t>
            </a:r>
            <a:endParaRPr lang="uk-UA" sz="14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b="1" dirty="0">
                <a:effectLst/>
                <a:ea typeface="Calibri" panose="020F0502020204030204" pitchFamily="34" charset="0"/>
                <a:cs typeface="Times New Roman" panose="02020603050405020304" pitchFamily="18" charset="0"/>
              </a:rPr>
              <a:t>Типові </a:t>
            </a:r>
            <a:r>
              <a:rPr lang="uk-UA" sz="1800" b="1" dirty="0" err="1">
                <a:effectLst/>
                <a:ea typeface="Calibri" panose="020F0502020204030204" pitchFamily="34" charset="0"/>
                <a:cs typeface="Times New Roman" panose="02020603050405020304" pitchFamily="18" charset="0"/>
              </a:rPr>
              <a:t>проєкти</a:t>
            </a:r>
            <a:r>
              <a:rPr lang="uk-UA" sz="1800" b="1" dirty="0">
                <a:effectLst/>
                <a:ea typeface="Calibri" panose="020F0502020204030204" pitchFamily="34" charset="0"/>
                <a:cs typeface="Times New Roman" panose="02020603050405020304" pitchFamily="18" charset="0"/>
              </a:rPr>
              <a:t>: </a:t>
            </a:r>
            <a:endParaRPr lang="uk-UA" sz="1400" b="1"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 тематичні центри — місця, де можна оглянути результати досягнень у певній сфері; </a:t>
            </a:r>
            <a:endParaRPr lang="uk-UA" sz="14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 навчальні візити — заходи з відвідування організацій чи підприємств для вивчення їхнього досвіду.</a:t>
            </a:r>
            <a:endParaRPr lang="uk-UA" sz="14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D5606E1-1667-425D-86BB-CA7E7E8D5332}"/>
              </a:ext>
            </a:extLst>
          </p:cNvPr>
          <p:cNvSpPr txBox="1"/>
          <p:nvPr/>
        </p:nvSpPr>
        <p:spPr>
          <a:xfrm>
            <a:off x="5712543" y="910195"/>
            <a:ext cx="6096000" cy="354289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fontAlgn="base">
              <a:lnSpc>
                <a:spcPct val="107000"/>
              </a:lnSpc>
              <a:spcAft>
                <a:spcPts val="800"/>
              </a:spcAft>
              <a:tabLst>
                <a:tab pos="5029200" algn="l"/>
              </a:tabLs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ПРИКЛАДИ</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Інформаційно-освітні простори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STEMkids</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у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Мостівській</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ТГ Миколаївської області, створені за підтримки Програми USAID DOBRE, де можна збирати та програмувати роботів.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Демонстраційно</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-навчальний центр для молочних фермерів сільськогосподарського кооперативу «Молочарське» в  Покровській ТГ Дніпропетровської області. Тут постійно відбуваються відкриті тренінги та консультації для малих і середніх виробників із різних областей України щодо утримання корів, догляду за  ними та  технологій виробництва й зберігання молока.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0937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B18B9A-90FA-4AE2-B4F7-B36CB6FD3C40}"/>
              </a:ext>
            </a:extLst>
          </p:cNvPr>
          <p:cNvSpPr>
            <a:spLocks noGrp="1"/>
          </p:cNvSpPr>
          <p:nvPr>
            <p:ph type="title"/>
          </p:nvPr>
        </p:nvSpPr>
        <p:spPr>
          <a:xfrm>
            <a:off x="-42421" y="0"/>
            <a:ext cx="4199641" cy="2286000"/>
          </a:xfrm>
        </p:spPr>
        <p:txBody>
          <a:bodyPr/>
          <a:lstStyle/>
          <a:p>
            <a:pPr algn="ctr"/>
            <a:r>
              <a:rPr lang="uk-UA" b="1" dirty="0"/>
              <a:t>Сприяння розвитку підприємництва</a:t>
            </a:r>
          </a:p>
        </p:txBody>
      </p:sp>
      <p:sp>
        <p:nvSpPr>
          <p:cNvPr id="3" name="Місце для вмісту 2">
            <a:extLst>
              <a:ext uri="{FF2B5EF4-FFF2-40B4-BE49-F238E27FC236}">
                <a16:creationId xmlns:a16="http://schemas.microsoft.com/office/drawing/2014/main" id="{35790A78-2EC8-47F3-AFFE-471345701B13}"/>
              </a:ext>
            </a:extLst>
          </p:cNvPr>
          <p:cNvSpPr>
            <a:spLocks noGrp="1"/>
          </p:cNvSpPr>
          <p:nvPr>
            <p:ph idx="1"/>
          </p:nvPr>
        </p:nvSpPr>
        <p:spPr>
          <a:xfrm>
            <a:off x="4772318" y="518474"/>
            <a:ext cx="6681247" cy="6099142"/>
          </a:xfrm>
        </p:spPr>
        <p:txBody>
          <a:bodyPr>
            <a:normAutofit fontScale="92500"/>
          </a:bodyPr>
          <a:lstStyle/>
          <a:p>
            <a:pPr algn="just" fontAlgn="base">
              <a:lnSpc>
                <a:spcPct val="107000"/>
              </a:lnSpc>
              <a:spcAft>
                <a:spcPts val="800"/>
              </a:spcAft>
              <a:tabLst>
                <a:tab pos="5029200" algn="l"/>
              </a:tabLst>
            </a:pPr>
            <a:r>
              <a:rPr lang="uk-UA" sz="2200" b="1" dirty="0">
                <a:effectLst/>
                <a:ea typeface="Times New Roman" panose="02020603050405020304" pitchFamily="18" charset="0"/>
                <a:cs typeface="Times New Roman" panose="02020603050405020304" pitchFamily="18" charset="0"/>
              </a:rPr>
              <a:t>Типові </a:t>
            </a:r>
            <a:r>
              <a:rPr lang="uk-UA" sz="2200" b="1" dirty="0" err="1">
                <a:effectLst/>
                <a:ea typeface="Times New Roman" panose="02020603050405020304" pitchFamily="18" charset="0"/>
                <a:cs typeface="Times New Roman" panose="02020603050405020304" pitchFamily="18" charset="0"/>
              </a:rPr>
              <a:t>проєкти</a:t>
            </a:r>
            <a:r>
              <a:rPr lang="uk-UA" sz="2200" b="1" dirty="0">
                <a:effectLst/>
                <a:ea typeface="Times New Roman" panose="02020603050405020304" pitchFamily="18" charset="0"/>
                <a:cs typeface="Times New Roman" panose="02020603050405020304" pitchFamily="18" charset="0"/>
              </a:rPr>
              <a:t>: </a:t>
            </a:r>
            <a:endParaRPr lang="uk-UA" sz="2200" b="1"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2200" dirty="0">
                <a:effectLst/>
                <a:ea typeface="Times New Roman" panose="02020603050405020304" pitchFamily="18" charset="0"/>
                <a:cs typeface="Times New Roman" panose="02020603050405020304" pitchFamily="18" charset="0"/>
              </a:rPr>
              <a:t>- </a:t>
            </a:r>
            <a:r>
              <a:rPr lang="uk-UA" sz="2200" dirty="0" err="1">
                <a:effectLst/>
                <a:highlight>
                  <a:srgbClr val="93A299"/>
                </a:highlight>
                <a:ea typeface="Times New Roman" panose="02020603050405020304" pitchFamily="18" charset="0"/>
                <a:cs typeface="Times New Roman" panose="02020603050405020304" pitchFamily="18" charset="0"/>
              </a:rPr>
              <a:t>коворкінги</a:t>
            </a:r>
            <a:r>
              <a:rPr lang="uk-UA" sz="2200" dirty="0">
                <a:effectLst/>
                <a:ea typeface="Times New Roman" panose="02020603050405020304" pitchFamily="18" charset="0"/>
                <a:cs typeface="Times New Roman" panose="02020603050405020304" pitchFamily="18" charset="0"/>
              </a:rPr>
              <a:t> — обладнаний колективний офісний простір, де підприємці можуть орендувати місце для роботи; </a:t>
            </a:r>
            <a:endParaRPr lang="uk-UA" sz="22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2200" dirty="0">
                <a:effectLst/>
                <a:ea typeface="Times New Roman" panose="02020603050405020304" pitchFamily="18" charset="0"/>
                <a:cs typeface="Times New Roman" panose="02020603050405020304" pitchFamily="18" charset="0"/>
              </a:rPr>
              <a:t>- </a:t>
            </a:r>
            <a:r>
              <a:rPr lang="uk-UA" sz="2200" dirty="0">
                <a:effectLst/>
                <a:highlight>
                  <a:srgbClr val="93A299"/>
                </a:highlight>
                <a:ea typeface="Times New Roman" panose="02020603050405020304" pitchFamily="18" charset="0"/>
                <a:cs typeface="Times New Roman" panose="02020603050405020304" pitchFamily="18" charset="0"/>
              </a:rPr>
              <a:t>комунальні/комерційні майстерні </a:t>
            </a:r>
            <a:r>
              <a:rPr lang="uk-UA" sz="2200" dirty="0">
                <a:effectLst/>
                <a:ea typeface="Times New Roman" panose="02020603050405020304" pitchFamily="18" charset="0"/>
                <a:cs typeface="Times New Roman" panose="02020603050405020304" pitchFamily="18" charset="0"/>
              </a:rPr>
              <a:t>— виробничі приміщення, в яких підприємці можуть орендувати час використання обладнання та приміщення для виготовлення власної продукції; </a:t>
            </a:r>
            <a:endParaRPr lang="uk-UA" sz="22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2200" dirty="0">
                <a:effectLst/>
                <a:ea typeface="Times New Roman" panose="02020603050405020304" pitchFamily="18" charset="0"/>
                <a:cs typeface="Times New Roman" panose="02020603050405020304" pitchFamily="18" charset="0"/>
              </a:rPr>
              <a:t>- </a:t>
            </a:r>
            <a:r>
              <a:rPr lang="uk-UA" sz="2200" dirty="0">
                <a:effectLst/>
                <a:highlight>
                  <a:srgbClr val="93A299"/>
                </a:highlight>
                <a:ea typeface="Times New Roman" panose="02020603050405020304" pitchFamily="18" charset="0"/>
                <a:cs typeface="Times New Roman" panose="02020603050405020304" pitchFamily="18" charset="0"/>
              </a:rPr>
              <a:t>бізнес-інкубатори</a:t>
            </a:r>
            <a:r>
              <a:rPr lang="uk-UA" sz="2200" dirty="0">
                <a:effectLst/>
                <a:ea typeface="Times New Roman" panose="02020603050405020304" pitchFamily="18" charset="0"/>
                <a:cs typeface="Times New Roman" panose="02020603050405020304" pitchFamily="18" charset="0"/>
              </a:rPr>
              <a:t> — офісний і/або виробничий простір, що надається підприємцям-початківцям на пільгових умовах на певний період разом з експертною підтримкою, наприклад менторською (успішні підприємці чи експерти, які допомагають підприємцям розвинутися з етапу створення ідеї до етапу виходу на ринок).</a:t>
            </a:r>
            <a:endParaRPr lang="uk-UA" sz="2200" dirty="0">
              <a:effectLst/>
              <a:ea typeface="Calibri" panose="020F0502020204030204" pitchFamily="34" charset="0"/>
              <a:cs typeface="Times New Roman" panose="02020603050405020304" pitchFamily="18" charset="0"/>
            </a:endParaRPr>
          </a:p>
          <a:p>
            <a:endParaRPr lang="uk-UA" dirty="0"/>
          </a:p>
        </p:txBody>
      </p:sp>
      <p:sp>
        <p:nvSpPr>
          <p:cNvPr id="4" name="Місце для тексту 3">
            <a:extLst>
              <a:ext uri="{FF2B5EF4-FFF2-40B4-BE49-F238E27FC236}">
                <a16:creationId xmlns:a16="http://schemas.microsoft.com/office/drawing/2014/main" id="{000B40F6-F616-4D2F-AD44-B9EF11DADEC6}"/>
              </a:ext>
            </a:extLst>
          </p:cNvPr>
          <p:cNvSpPr>
            <a:spLocks noGrp="1"/>
          </p:cNvSpPr>
          <p:nvPr>
            <p:ph type="body" sz="half" idx="2"/>
          </p:nvPr>
        </p:nvSpPr>
        <p:spPr/>
        <p:txBody>
          <a:bodyPr/>
          <a:lstStyle/>
          <a:p>
            <a:pPr algn="ctr"/>
            <a:r>
              <a:rPr lang="ru-RU" sz="2400" b="1" dirty="0" err="1">
                <a:ln>
                  <a:solidFill>
                    <a:schemeClr val="tx2">
                      <a:lumMod val="50000"/>
                    </a:schemeClr>
                  </a:solidFill>
                </a:ln>
                <a:solidFill>
                  <a:schemeClr val="tx1"/>
                </a:solidFill>
              </a:rPr>
              <a:t>Простори</a:t>
            </a:r>
            <a:r>
              <a:rPr lang="ru-RU" sz="2400" b="1" dirty="0">
                <a:ln>
                  <a:solidFill>
                    <a:schemeClr val="tx2">
                      <a:lumMod val="50000"/>
                    </a:schemeClr>
                  </a:solidFill>
                </a:ln>
                <a:solidFill>
                  <a:schemeClr val="tx1"/>
                </a:solidFill>
              </a:rPr>
              <a:t> </a:t>
            </a:r>
            <a:r>
              <a:rPr lang="ru-RU" sz="2400" b="1" dirty="0" err="1">
                <a:ln>
                  <a:solidFill>
                    <a:schemeClr val="tx2">
                      <a:lumMod val="50000"/>
                    </a:schemeClr>
                  </a:solidFill>
                </a:ln>
                <a:solidFill>
                  <a:schemeClr val="tx1"/>
                </a:solidFill>
              </a:rPr>
              <a:t>спільного</a:t>
            </a:r>
            <a:r>
              <a:rPr lang="ru-RU" sz="2400" b="1" dirty="0">
                <a:ln>
                  <a:solidFill>
                    <a:schemeClr val="tx2">
                      <a:lumMod val="50000"/>
                    </a:schemeClr>
                  </a:solidFill>
                </a:ln>
                <a:solidFill>
                  <a:schemeClr val="tx1"/>
                </a:solidFill>
              </a:rPr>
              <a:t> </a:t>
            </a:r>
            <a:r>
              <a:rPr lang="ru-RU" sz="2400" b="1" dirty="0" err="1">
                <a:ln>
                  <a:solidFill>
                    <a:schemeClr val="tx2">
                      <a:lumMod val="50000"/>
                    </a:schemeClr>
                  </a:solidFill>
                </a:ln>
                <a:solidFill>
                  <a:schemeClr val="tx1"/>
                </a:solidFill>
              </a:rPr>
              <a:t>користування</a:t>
            </a:r>
            <a:r>
              <a:rPr lang="ru-RU" sz="2400" b="1" dirty="0">
                <a:ln>
                  <a:solidFill>
                    <a:schemeClr val="tx2">
                      <a:lumMod val="50000"/>
                    </a:schemeClr>
                  </a:solidFill>
                </a:ln>
                <a:solidFill>
                  <a:schemeClr val="tx1"/>
                </a:solidFill>
              </a:rPr>
              <a:t> </a:t>
            </a:r>
            <a:r>
              <a:rPr lang="ru-RU" sz="2400" dirty="0">
                <a:ln>
                  <a:solidFill>
                    <a:schemeClr val="tx1"/>
                  </a:solidFill>
                </a:ln>
                <a:solidFill>
                  <a:schemeClr val="tx1"/>
                </a:solidFill>
              </a:rPr>
              <a:t>—</a:t>
            </a:r>
            <a:r>
              <a:rPr lang="ru-RU" sz="2400" dirty="0">
                <a:solidFill>
                  <a:schemeClr val="tx1"/>
                </a:solidFill>
              </a:rPr>
              <a:t> </a:t>
            </a:r>
            <a:r>
              <a:rPr lang="ru-RU" sz="2400" dirty="0" err="1"/>
              <a:t>офісні</a:t>
            </a:r>
            <a:r>
              <a:rPr lang="ru-RU" sz="2400" dirty="0"/>
              <a:t>  </a:t>
            </a:r>
            <a:r>
              <a:rPr lang="ru-RU" sz="2400" dirty="0" err="1"/>
              <a:t>чи</a:t>
            </a:r>
            <a:r>
              <a:rPr lang="ru-RU" sz="2400" dirty="0"/>
              <a:t> </a:t>
            </a:r>
            <a:r>
              <a:rPr lang="ru-RU" sz="2400" dirty="0" err="1"/>
              <a:t>виробничі</a:t>
            </a:r>
            <a:r>
              <a:rPr lang="ru-RU" sz="2400" dirty="0"/>
              <a:t> </a:t>
            </a:r>
            <a:r>
              <a:rPr lang="ru-RU" sz="2400" dirty="0" err="1"/>
              <a:t>простори</a:t>
            </a:r>
            <a:r>
              <a:rPr lang="ru-RU" sz="2400" dirty="0"/>
              <a:t>, в  </a:t>
            </a:r>
            <a:r>
              <a:rPr lang="ru-RU" sz="2400" dirty="0" err="1"/>
              <a:t>яких</a:t>
            </a:r>
            <a:r>
              <a:rPr lang="ru-RU" sz="2400" dirty="0"/>
              <a:t> </a:t>
            </a:r>
            <a:r>
              <a:rPr lang="ru-RU" sz="2400" dirty="0" err="1"/>
              <a:t>одночасно</a:t>
            </a:r>
            <a:r>
              <a:rPr lang="ru-RU" sz="2400" dirty="0"/>
              <a:t> </a:t>
            </a:r>
            <a:r>
              <a:rPr lang="ru-RU" sz="2400" dirty="0" err="1"/>
              <a:t>або</a:t>
            </a:r>
            <a:r>
              <a:rPr lang="ru-RU" sz="2400" dirty="0"/>
              <a:t> </a:t>
            </a:r>
            <a:r>
              <a:rPr lang="ru-RU" sz="2400" dirty="0" err="1"/>
              <a:t>почергово</a:t>
            </a:r>
            <a:r>
              <a:rPr lang="ru-RU" sz="2400" dirty="0"/>
              <a:t> </a:t>
            </a:r>
            <a:r>
              <a:rPr lang="ru-RU" sz="2400" dirty="0" err="1"/>
              <a:t>можуть</a:t>
            </a:r>
            <a:r>
              <a:rPr lang="ru-RU" sz="2400" dirty="0"/>
              <a:t> </a:t>
            </a:r>
            <a:r>
              <a:rPr lang="ru-RU" sz="2400" dirty="0" err="1"/>
              <a:t>працювати</a:t>
            </a:r>
            <a:r>
              <a:rPr lang="ru-RU" sz="2400" dirty="0"/>
              <a:t> </a:t>
            </a:r>
            <a:r>
              <a:rPr lang="ru-RU" sz="2400" dirty="0" err="1"/>
              <a:t>декілька</a:t>
            </a:r>
            <a:r>
              <a:rPr lang="ru-RU" sz="2400" dirty="0"/>
              <a:t> </a:t>
            </a:r>
            <a:r>
              <a:rPr lang="ru-RU" sz="2400" dirty="0" err="1"/>
              <a:t>підприємців</a:t>
            </a:r>
            <a:r>
              <a:rPr lang="ru-RU" sz="2400" dirty="0"/>
              <a:t>.</a:t>
            </a:r>
            <a:endParaRPr lang="uk-UA" sz="2400" dirty="0"/>
          </a:p>
          <a:p>
            <a:endParaRPr lang="uk-UA" dirty="0"/>
          </a:p>
        </p:txBody>
      </p:sp>
    </p:spTree>
    <p:extLst>
      <p:ext uri="{BB962C8B-B14F-4D97-AF65-F5344CB8AC3E}">
        <p14:creationId xmlns:p14="http://schemas.microsoft.com/office/powerpoint/2010/main" val="772476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A0C7488C-5D74-4CF1-B6B2-48FBFDDF3F95}"/>
              </a:ext>
            </a:extLst>
          </p:cNvPr>
          <p:cNvSpPr>
            <a:spLocks noGrp="1"/>
          </p:cNvSpPr>
          <p:nvPr>
            <p:ph type="title"/>
          </p:nvPr>
        </p:nvSpPr>
        <p:spPr>
          <a:xfrm>
            <a:off x="457200" y="594359"/>
            <a:ext cx="3200400" cy="1691641"/>
          </a:xfrm>
        </p:spPr>
        <p:txBody>
          <a:bodyPr>
            <a:normAutofit/>
          </a:bodyPr>
          <a:lstStyle/>
          <a:p>
            <a:r>
              <a:rPr lang="uk-UA" sz="4000" b="1" dirty="0"/>
              <a:t>Розвиток</a:t>
            </a:r>
            <a:r>
              <a:rPr lang="uk-UA" sz="4000" dirty="0"/>
              <a:t> - </a:t>
            </a:r>
          </a:p>
        </p:txBody>
      </p:sp>
      <p:sp>
        <p:nvSpPr>
          <p:cNvPr id="7" name="Місце для вмісту 6">
            <a:extLst>
              <a:ext uri="{FF2B5EF4-FFF2-40B4-BE49-F238E27FC236}">
                <a16:creationId xmlns:a16="http://schemas.microsoft.com/office/drawing/2014/main" id="{D30FCEEB-0758-4A09-91B2-0F84CBC37CD9}"/>
              </a:ext>
            </a:extLst>
          </p:cNvPr>
          <p:cNvSpPr>
            <a:spLocks noGrp="1"/>
          </p:cNvSpPr>
          <p:nvPr>
            <p:ph idx="1"/>
          </p:nvPr>
        </p:nvSpPr>
        <p:spPr>
          <a:xfrm>
            <a:off x="4904923" y="407324"/>
            <a:ext cx="6492240" cy="5257800"/>
          </a:xfrm>
        </p:spPr>
        <p:txBody>
          <a:bodyPr/>
          <a:lstStyle/>
          <a:p>
            <a:pPr algn="ctr"/>
            <a:r>
              <a:rPr lang="uk-UA" dirty="0">
                <a:solidFill>
                  <a:schemeClr val="bg1"/>
                </a:solidFill>
              </a:rPr>
              <a:t>Розвинутий ринковий світ зосередив увагу на місцевому економічному розвитку з початку 50-х років ХХ століття, наука з цього питання стала розвиватись у другій половині 70-х років. Історія зростання економіки США, Канади та європейських країн – це еволюція удосконалення МЕР. Його умовно можна розділити на чотири етапи МЕР.</a:t>
            </a:r>
          </a:p>
        </p:txBody>
      </p:sp>
      <p:sp>
        <p:nvSpPr>
          <p:cNvPr id="8" name="Місце для тексту 7">
            <a:extLst>
              <a:ext uri="{FF2B5EF4-FFF2-40B4-BE49-F238E27FC236}">
                <a16:creationId xmlns:a16="http://schemas.microsoft.com/office/drawing/2014/main" id="{D38FA3B6-CD66-4FDD-88B1-128E50525D84}"/>
              </a:ext>
            </a:extLst>
          </p:cNvPr>
          <p:cNvSpPr>
            <a:spLocks noGrp="1"/>
          </p:cNvSpPr>
          <p:nvPr>
            <p:ph type="body" sz="half" idx="2"/>
          </p:nvPr>
        </p:nvSpPr>
        <p:spPr>
          <a:xfrm>
            <a:off x="457200" y="2286000"/>
            <a:ext cx="3200400" cy="3379124"/>
          </a:xfrm>
        </p:spPr>
        <p:txBody>
          <a:bodyPr>
            <a:normAutofit fontScale="85000" lnSpcReduction="10000"/>
          </a:bodyPr>
          <a:lstStyle/>
          <a:p>
            <a:pPr algn="just"/>
            <a:r>
              <a:rPr lang="ru-RU" sz="2400" dirty="0" err="1"/>
              <a:t>це</a:t>
            </a:r>
            <a:r>
              <a:rPr lang="ru-RU" sz="2400" dirty="0"/>
              <a:t> </a:t>
            </a:r>
            <a:r>
              <a:rPr lang="ru-RU" sz="2400" dirty="0" err="1"/>
              <a:t>процес</a:t>
            </a:r>
            <a:r>
              <a:rPr lang="ru-RU" sz="2400" dirty="0"/>
              <a:t> </a:t>
            </a:r>
            <a:r>
              <a:rPr lang="ru-RU" sz="2400" dirty="0" err="1"/>
              <a:t>перманентних</a:t>
            </a:r>
            <a:r>
              <a:rPr lang="ru-RU" sz="2400" dirty="0"/>
              <a:t> </a:t>
            </a:r>
            <a:r>
              <a:rPr lang="ru-RU" sz="2400" dirty="0" err="1"/>
              <a:t>перетворень</a:t>
            </a:r>
            <a:r>
              <a:rPr lang="ru-RU" sz="2400" dirty="0"/>
              <a:t> та </a:t>
            </a:r>
            <a:r>
              <a:rPr lang="ru-RU" sz="2400" dirty="0" err="1"/>
              <a:t>змін</a:t>
            </a:r>
            <a:r>
              <a:rPr lang="ru-RU" sz="2400" dirty="0"/>
              <a:t> </a:t>
            </a:r>
            <a:r>
              <a:rPr lang="ru-RU" sz="2400" dirty="0" err="1"/>
              <a:t>існуючого</a:t>
            </a:r>
            <a:r>
              <a:rPr lang="ru-RU" sz="2400" dirty="0"/>
              <a:t> стану </a:t>
            </a:r>
            <a:r>
              <a:rPr lang="ru-RU" sz="2400" dirty="0" err="1"/>
              <a:t>суб’єкту</a:t>
            </a:r>
            <a:r>
              <a:rPr lang="ru-RU" sz="2400" dirty="0"/>
              <a:t> у </a:t>
            </a:r>
            <a:r>
              <a:rPr lang="ru-RU" sz="2400" dirty="0" err="1"/>
              <a:t>більш</a:t>
            </a:r>
            <a:r>
              <a:rPr lang="ru-RU" sz="2400" dirty="0"/>
              <a:t> </a:t>
            </a:r>
            <a:r>
              <a:rPr lang="ru-RU" sz="2400" dirty="0" err="1"/>
              <a:t>досконалий</a:t>
            </a:r>
            <a:r>
              <a:rPr lang="ru-RU" sz="2400" dirty="0"/>
              <a:t> стан з </a:t>
            </a:r>
            <a:r>
              <a:rPr lang="ru-RU" sz="2400" dirty="0" err="1"/>
              <a:t>вищими</a:t>
            </a:r>
            <a:r>
              <a:rPr lang="ru-RU" sz="2400" dirty="0"/>
              <a:t> параметрами </a:t>
            </a:r>
            <a:r>
              <a:rPr lang="ru-RU" sz="2400" dirty="0" err="1"/>
              <a:t>якісних</a:t>
            </a:r>
            <a:r>
              <a:rPr lang="ru-RU" sz="2400" dirty="0"/>
              <a:t> характеристик, </a:t>
            </a:r>
            <a:r>
              <a:rPr lang="ru-RU" sz="2400" dirty="0" err="1"/>
              <a:t>які</a:t>
            </a:r>
            <a:r>
              <a:rPr lang="ru-RU" sz="2400" dirty="0"/>
              <a:t> </a:t>
            </a:r>
            <a:r>
              <a:rPr lang="ru-RU" sz="2400" dirty="0" err="1"/>
              <a:t>виникають</a:t>
            </a:r>
            <a:r>
              <a:rPr lang="ru-RU" sz="2400" dirty="0"/>
              <a:t> як </a:t>
            </a:r>
            <a:r>
              <a:rPr lang="ru-RU" sz="2400" dirty="0" err="1"/>
              <a:t>накопичений</a:t>
            </a:r>
            <a:r>
              <a:rPr lang="ru-RU" sz="2400" dirty="0"/>
              <a:t> результат </a:t>
            </a:r>
            <a:r>
              <a:rPr lang="ru-RU" sz="2400" dirty="0" err="1"/>
              <a:t>зростання</a:t>
            </a:r>
            <a:r>
              <a:rPr lang="ru-RU" sz="2400" dirty="0"/>
              <a:t> </a:t>
            </a:r>
            <a:r>
              <a:rPr lang="ru-RU" sz="2400" dirty="0" err="1"/>
              <a:t>відповідних</a:t>
            </a:r>
            <a:r>
              <a:rPr lang="ru-RU" sz="2400" dirty="0"/>
              <a:t> </a:t>
            </a:r>
            <a:r>
              <a:rPr lang="ru-RU" sz="2400" dirty="0" err="1"/>
              <a:t>кількісних</a:t>
            </a:r>
            <a:r>
              <a:rPr lang="ru-RU" sz="2400" dirty="0"/>
              <a:t> </a:t>
            </a:r>
            <a:r>
              <a:rPr lang="ru-RU" sz="2400" dirty="0" err="1"/>
              <a:t>показників</a:t>
            </a:r>
            <a:r>
              <a:rPr lang="ru-RU" sz="2400" dirty="0"/>
              <a:t> </a:t>
            </a:r>
            <a:endParaRPr lang="uk-UA" sz="2400" dirty="0"/>
          </a:p>
        </p:txBody>
      </p:sp>
      <p:pic>
        <p:nvPicPr>
          <p:cNvPr id="10" name="Рисунок 9">
            <a:extLst>
              <a:ext uri="{FF2B5EF4-FFF2-40B4-BE49-F238E27FC236}">
                <a16:creationId xmlns:a16="http://schemas.microsoft.com/office/drawing/2014/main" id="{5B484574-8BC6-4749-9562-A58197819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043" y="2816352"/>
            <a:ext cx="7620000" cy="4041648"/>
          </a:xfrm>
          <a:prstGeom prst="rect">
            <a:avLst/>
          </a:prstGeom>
        </p:spPr>
      </p:pic>
    </p:spTree>
    <p:extLst>
      <p:ext uri="{BB962C8B-B14F-4D97-AF65-F5344CB8AC3E}">
        <p14:creationId xmlns:p14="http://schemas.microsoft.com/office/powerpoint/2010/main" val="190360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7D3502-4281-4D4D-9334-8919CB9BC7E0}"/>
              </a:ext>
            </a:extLst>
          </p:cNvPr>
          <p:cNvSpPr txBox="1"/>
          <p:nvPr/>
        </p:nvSpPr>
        <p:spPr>
          <a:xfrm>
            <a:off x="346364" y="576076"/>
            <a:ext cx="5126182" cy="5459187"/>
          </a:xfrm>
          <a:prstGeom prst="rect">
            <a:avLst/>
          </a:prstGeom>
          <a:noFill/>
        </p:spPr>
        <p:txBody>
          <a:bodyPr wrap="square">
            <a:spAutoFit/>
          </a:bodyPr>
          <a:lstStyle/>
          <a:p>
            <a:pPr algn="just" fontAlgn="base">
              <a:lnSpc>
                <a:spcPct val="107000"/>
              </a:lnSpc>
              <a:spcAft>
                <a:spcPts val="800"/>
              </a:spcAft>
              <a:tabLst>
                <a:tab pos="5029200" algn="l"/>
              </a:tabLst>
            </a:pPr>
            <a:r>
              <a:rPr lang="uk-UA" sz="2800" b="1" dirty="0">
                <a:effectLst/>
                <a:ea typeface="Calibri" panose="020F0502020204030204" pitchFamily="34" charset="0"/>
                <a:cs typeface="Times New Roman" panose="02020603050405020304" pitchFamily="18" charset="0"/>
              </a:rPr>
              <a:t>Етапи впровадження: </a:t>
            </a:r>
          </a:p>
          <a:p>
            <a:pPr algn="just" fontAlgn="base">
              <a:lnSpc>
                <a:spcPct val="107000"/>
              </a:lnSpc>
              <a:spcAft>
                <a:spcPts val="800"/>
              </a:spcAft>
              <a:tabLst>
                <a:tab pos="5029200" algn="l"/>
              </a:tabLst>
            </a:pPr>
            <a:r>
              <a:rPr lang="uk-UA" sz="2000" dirty="0">
                <a:effectLst/>
                <a:ea typeface="Calibri" panose="020F0502020204030204" pitchFamily="34" charset="0"/>
                <a:cs typeface="Times New Roman" panose="02020603050405020304" pitchFamily="18" charset="0"/>
              </a:rPr>
              <a:t>- підготовка концепції функціонування простору та обґрунтування доцільності його створення. Концепція має бути </a:t>
            </a:r>
            <a:r>
              <a:rPr lang="uk-UA" sz="2000" dirty="0" err="1">
                <a:effectLst/>
                <a:ea typeface="Calibri" panose="020F0502020204030204" pitchFamily="34" charset="0"/>
                <a:cs typeface="Times New Roman" panose="02020603050405020304" pitchFamily="18" charset="0"/>
              </a:rPr>
              <a:t>гендерно</a:t>
            </a:r>
            <a:r>
              <a:rPr lang="uk-UA" sz="2000" dirty="0">
                <a:effectLst/>
                <a:ea typeface="Calibri" panose="020F0502020204030204" pitchFamily="34" charset="0"/>
                <a:cs typeface="Times New Roman" panose="02020603050405020304" pitchFamily="18" charset="0"/>
              </a:rPr>
              <a:t>-орієнтованою та враховувати потреби всіх цільових груп: бізнесу, мешканців, у т. ч. жінок і молоді, людей з обмеженими можливостями; </a:t>
            </a:r>
          </a:p>
          <a:p>
            <a:pPr algn="just" fontAlgn="base">
              <a:lnSpc>
                <a:spcPct val="107000"/>
              </a:lnSpc>
              <a:spcAft>
                <a:spcPts val="800"/>
              </a:spcAft>
              <a:tabLst>
                <a:tab pos="5029200" algn="l"/>
              </a:tabLst>
            </a:pPr>
            <a:r>
              <a:rPr lang="uk-UA" sz="2000" dirty="0">
                <a:effectLst/>
                <a:ea typeface="Calibri" panose="020F0502020204030204" pitchFamily="34" charset="0"/>
                <a:cs typeface="Times New Roman" panose="02020603050405020304" pitchFamily="18" charset="0"/>
              </a:rPr>
              <a:t>- підготовка документів для реєстрації, бізнес-плану, типових договорів оренди; </a:t>
            </a:r>
          </a:p>
          <a:p>
            <a:pPr algn="just" fontAlgn="base">
              <a:lnSpc>
                <a:spcPct val="107000"/>
              </a:lnSpc>
              <a:spcAft>
                <a:spcPts val="800"/>
              </a:spcAft>
              <a:tabLst>
                <a:tab pos="5029200" algn="l"/>
              </a:tabLst>
            </a:pPr>
            <a:r>
              <a:rPr lang="uk-UA" sz="2000" dirty="0">
                <a:effectLst/>
                <a:ea typeface="Calibri" panose="020F0502020204030204" pitchFamily="34" charset="0"/>
                <a:cs typeface="Times New Roman" panose="02020603050405020304" pitchFamily="18" charset="0"/>
              </a:rPr>
              <a:t>- набір персоналу та облаштування простору відповідно до потреб цільової аудиторії (ремонт, комп’ютерне обладнання, офісні меблі, інструменти тощо).</a:t>
            </a:r>
          </a:p>
        </p:txBody>
      </p:sp>
      <p:sp>
        <p:nvSpPr>
          <p:cNvPr id="8" name="TextBox 7">
            <a:extLst>
              <a:ext uri="{FF2B5EF4-FFF2-40B4-BE49-F238E27FC236}">
                <a16:creationId xmlns:a16="http://schemas.microsoft.com/office/drawing/2014/main" id="{65EE4AA1-981E-47D8-BF6C-25FC1880B99E}"/>
              </a:ext>
            </a:extLst>
          </p:cNvPr>
          <p:cNvSpPr txBox="1"/>
          <p:nvPr/>
        </p:nvSpPr>
        <p:spPr>
          <a:xfrm>
            <a:off x="5904322" y="1028635"/>
            <a:ext cx="6096000" cy="432939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fontAlgn="base">
              <a:lnSpc>
                <a:spcPct val="107000"/>
              </a:lnSpc>
              <a:spcAft>
                <a:spcPts val="800"/>
              </a:spcAft>
              <a:tabLst>
                <a:tab pos="502920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ПРИКЛАДИ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Коворкінг-центр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PavuTyna</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у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Великогаївській</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ТГ Тернопільської області, створений за підтримки Програми USAID DOBRE. Громада відремонтувала приміщення для коворкінгу, а Програма DOBRE закупила комп’ютерну та побутову техніку, меблі, мультимедійну дошку, а також започаткувала партнерські відносини з бізнесом і професійною освітою в сфері ІТ. У коворкінгу підприємці можуть орендувати робочі місця, а молодь — безкоштовно проводити свої заходи. Там працюють розвиткові та  профорієнтаційні гуртки,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мовний</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клуб, кімната для дітей. Діти мають можливість вивчати іноземні мови, відвідувати гурток «Всезнайко» та гурток ручної роботи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Профі</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а також проводити своє дозвілля в дитячій кімнаті.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0478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A0D6A9-85E0-4C3E-A10A-8E106C407C14}"/>
              </a:ext>
            </a:extLst>
          </p:cNvPr>
          <p:cNvSpPr txBox="1"/>
          <p:nvPr/>
        </p:nvSpPr>
        <p:spPr>
          <a:xfrm>
            <a:off x="445987" y="329944"/>
            <a:ext cx="4848950" cy="215225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fontAlgn="base">
              <a:lnSpc>
                <a:spcPct val="107000"/>
              </a:lnSpc>
              <a:spcAft>
                <a:spcPts val="800"/>
              </a:spcAft>
              <a:tabLst>
                <a:tab pos="502920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Шкільні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коворкінги</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у Баранівській ТГ Житомирської області, створені за підтримки ЄС. На базі міжшкільного ресурсного центру функціонують швейний і технічний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коворкінги</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Мешканці громади, які мають ідеї, але не мають можливості закупити необхідну техніку, працюють на обладнанні в коворкінгу.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C250D3A-E832-4212-99D3-7E368CF43CEC}"/>
              </a:ext>
            </a:extLst>
          </p:cNvPr>
          <p:cNvSpPr txBox="1"/>
          <p:nvPr/>
        </p:nvSpPr>
        <p:spPr>
          <a:xfrm>
            <a:off x="6401230" y="3429000"/>
            <a:ext cx="5376419" cy="274498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fontAlgn="base">
              <a:lnSpc>
                <a:spcPct val="107000"/>
              </a:lnSpc>
              <a:spcAft>
                <a:spcPts val="800"/>
              </a:spcAft>
              <a:tabLst>
                <a:tab pos="502920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Медіацентр у  Теребовлянській ТГ Тернопільської області, створений за  підтримки Програми USAID DOBRE, став епіцентром розвитку креативної індустрії в цьому регіоні. Простір, обладнання та  команда Медіацентру допомагають галузям, орієнтованим на  освіту, залучення туризму до  громади, розвиток місцевого бізнесу під час та  після пандемії Covid-19, а також на інформаційне висвітлення основних місцевих подій.</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2DBD8A36-AC64-4D7B-85EB-B0398CEB757D}"/>
              </a:ext>
            </a:extLst>
          </p:cNvPr>
          <p:cNvPicPr>
            <a:picLocks noChangeAspect="1"/>
          </p:cNvPicPr>
          <p:nvPr/>
        </p:nvPicPr>
        <p:blipFill>
          <a:blip r:embed="rId2"/>
          <a:stretch>
            <a:fillRect/>
          </a:stretch>
        </p:blipFill>
        <p:spPr>
          <a:xfrm>
            <a:off x="286055" y="2689764"/>
            <a:ext cx="5376419" cy="3568278"/>
          </a:xfrm>
          <a:prstGeom prst="rect">
            <a:avLst/>
          </a:prstGeom>
        </p:spPr>
      </p:pic>
      <p:pic>
        <p:nvPicPr>
          <p:cNvPr id="8" name="Рисунок 7">
            <a:extLst>
              <a:ext uri="{FF2B5EF4-FFF2-40B4-BE49-F238E27FC236}">
                <a16:creationId xmlns:a16="http://schemas.microsoft.com/office/drawing/2014/main" id="{A9AAC008-442B-435D-9225-9B47AE2F4053}"/>
              </a:ext>
            </a:extLst>
          </p:cNvPr>
          <p:cNvPicPr>
            <a:picLocks noChangeAspect="1"/>
          </p:cNvPicPr>
          <p:nvPr/>
        </p:nvPicPr>
        <p:blipFill>
          <a:blip r:embed="rId3"/>
          <a:stretch>
            <a:fillRect/>
          </a:stretch>
        </p:blipFill>
        <p:spPr>
          <a:xfrm>
            <a:off x="5778631" y="141401"/>
            <a:ext cx="6240544" cy="3155623"/>
          </a:xfrm>
          <a:prstGeom prst="rect">
            <a:avLst/>
          </a:prstGeom>
        </p:spPr>
      </p:pic>
    </p:spTree>
    <p:extLst>
      <p:ext uri="{BB962C8B-B14F-4D97-AF65-F5344CB8AC3E}">
        <p14:creationId xmlns:p14="http://schemas.microsoft.com/office/powerpoint/2010/main" val="2220686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33B182-E888-4D49-AB7D-A38D4C569072}"/>
              </a:ext>
            </a:extLst>
          </p:cNvPr>
          <p:cNvSpPr txBox="1"/>
          <p:nvPr/>
        </p:nvSpPr>
        <p:spPr>
          <a:xfrm>
            <a:off x="649664" y="359437"/>
            <a:ext cx="4630417" cy="205331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gn="just" fontAlgn="base">
              <a:lnSpc>
                <a:spcPct val="107000"/>
              </a:lnSpc>
              <a:spcAft>
                <a:spcPts val="800"/>
              </a:spcAft>
              <a:tabLst>
                <a:tab pos="5029200" algn="l"/>
              </a:tabLst>
            </a:pPr>
            <a:r>
              <a:rPr lang="uk-UA" sz="2400" b="1" dirty="0">
                <a:solidFill>
                  <a:schemeClr val="tx1"/>
                </a:solidFill>
                <a:effectLst/>
                <a:highlight>
                  <a:srgbClr val="93A299"/>
                </a:highlight>
                <a:ea typeface="Calibri" panose="020F0502020204030204" pitchFamily="34" charset="0"/>
                <a:cs typeface="Times New Roman" panose="02020603050405020304" pitchFamily="18" charset="0"/>
              </a:rPr>
              <a:t>Місцеві установи підтримки бізнесу</a:t>
            </a:r>
            <a:r>
              <a:rPr lang="uk-UA" sz="2400" dirty="0">
                <a:solidFill>
                  <a:schemeClr val="tx1"/>
                </a:solidFill>
                <a:effectLst/>
                <a:highlight>
                  <a:srgbClr val="93A299"/>
                </a:highlight>
                <a:ea typeface="Calibri" panose="020F0502020204030204" pitchFamily="34" charset="0"/>
                <a:cs typeface="Times New Roman" panose="02020603050405020304" pitchFamily="18" charset="0"/>
              </a:rPr>
              <a:t> </a:t>
            </a:r>
            <a:r>
              <a:rPr lang="uk-UA" sz="2400" dirty="0">
                <a:solidFill>
                  <a:schemeClr val="tx1"/>
                </a:solidFill>
                <a:effectLst/>
                <a:ea typeface="Calibri" panose="020F0502020204030204" pitchFamily="34" charset="0"/>
                <a:cs typeface="Times New Roman" panose="02020603050405020304" pitchFamily="18" charset="0"/>
              </a:rPr>
              <a:t>— установи, створені для сприяння розвитку підприємництва на певній території.</a:t>
            </a:r>
          </a:p>
        </p:txBody>
      </p:sp>
      <p:sp>
        <p:nvSpPr>
          <p:cNvPr id="5" name="TextBox 4">
            <a:extLst>
              <a:ext uri="{FF2B5EF4-FFF2-40B4-BE49-F238E27FC236}">
                <a16:creationId xmlns:a16="http://schemas.microsoft.com/office/drawing/2014/main" id="{F55FBD17-367C-41F5-B0D7-9D3D42B74041}"/>
              </a:ext>
            </a:extLst>
          </p:cNvPr>
          <p:cNvSpPr txBox="1"/>
          <p:nvPr/>
        </p:nvSpPr>
        <p:spPr>
          <a:xfrm>
            <a:off x="5777345" y="549772"/>
            <a:ext cx="6096000" cy="5327484"/>
          </a:xfrm>
          <a:prstGeom prst="rect">
            <a:avLst/>
          </a:prstGeom>
          <a:noFill/>
        </p:spPr>
        <p:txBody>
          <a:bodyPr wrap="square">
            <a:spAutoFit/>
          </a:bodyPr>
          <a:lstStyle/>
          <a:p>
            <a:pPr algn="just" fontAlgn="base">
              <a:lnSpc>
                <a:spcPct val="107000"/>
              </a:lnSpc>
              <a:spcAft>
                <a:spcPts val="800"/>
              </a:spcAft>
              <a:tabLst>
                <a:tab pos="5029200" algn="l"/>
              </a:tabLst>
            </a:pPr>
            <a:r>
              <a:rPr lang="uk-UA" sz="2000" b="1" dirty="0">
                <a:effectLst/>
                <a:ea typeface="Calibri" panose="020F0502020204030204" pitchFamily="34" charset="0"/>
                <a:cs typeface="Times New Roman" panose="02020603050405020304" pitchFamily="18" charset="0"/>
              </a:rPr>
              <a:t>Типові </a:t>
            </a:r>
            <a:r>
              <a:rPr lang="uk-UA" sz="2000" b="1" dirty="0" err="1">
                <a:effectLst/>
                <a:ea typeface="Calibri" panose="020F0502020204030204" pitchFamily="34" charset="0"/>
                <a:cs typeface="Times New Roman" panose="02020603050405020304" pitchFamily="18" charset="0"/>
              </a:rPr>
              <a:t>проєкти</a:t>
            </a:r>
            <a:r>
              <a:rPr lang="uk-UA" sz="2000" b="1" dirty="0">
                <a:effectLst/>
                <a:ea typeface="Calibri" panose="020F0502020204030204" pitchFamily="34" charset="0"/>
                <a:cs typeface="Times New Roman" panose="02020603050405020304" pitchFamily="18" charset="0"/>
              </a:rPr>
              <a:t>: </a:t>
            </a:r>
          </a:p>
          <a:p>
            <a:pPr algn="just" fontAlgn="base">
              <a:lnSpc>
                <a:spcPct val="107000"/>
              </a:lnSpc>
              <a:spcAft>
                <a:spcPts val="800"/>
              </a:spcAft>
              <a:tabLst>
                <a:tab pos="5029200" algn="l"/>
              </a:tabLst>
            </a:pPr>
            <a:r>
              <a:rPr lang="uk-UA" sz="2000" dirty="0">
                <a:effectLst/>
                <a:ea typeface="Calibri" panose="020F0502020204030204" pitchFamily="34" charset="0"/>
                <a:cs typeface="Times New Roman" panose="02020603050405020304" pitchFamily="18" charset="0"/>
              </a:rPr>
              <a:t>- </a:t>
            </a:r>
            <a:r>
              <a:rPr lang="uk-UA" sz="2000" dirty="0">
                <a:effectLst/>
                <a:highlight>
                  <a:srgbClr val="93A299"/>
                </a:highlight>
                <a:ea typeface="Calibri" panose="020F0502020204030204" pitchFamily="34" charset="0"/>
                <a:cs typeface="Times New Roman" panose="02020603050405020304" pitchFamily="18" charset="0"/>
              </a:rPr>
              <a:t>АМЕР</a:t>
            </a:r>
            <a:r>
              <a:rPr lang="uk-UA" sz="2000" dirty="0">
                <a:effectLst/>
                <a:ea typeface="Calibri" panose="020F0502020204030204" pitchFamily="34" charset="0"/>
                <a:cs typeface="Times New Roman" panose="02020603050405020304" pitchFamily="18" charset="0"/>
              </a:rPr>
              <a:t> (Агенції місцевого економічного розвитку) — </a:t>
            </a:r>
            <a:r>
              <a:rPr lang="uk-UA" sz="2000" dirty="0" err="1">
                <a:effectLst/>
                <a:ea typeface="Calibri" panose="020F0502020204030204" pitchFamily="34" charset="0"/>
                <a:cs typeface="Times New Roman" panose="02020603050405020304" pitchFamily="18" charset="0"/>
              </a:rPr>
              <a:t>міжсекторні</a:t>
            </a:r>
            <a:r>
              <a:rPr lang="uk-UA" sz="2000" dirty="0">
                <a:effectLst/>
                <a:ea typeface="Calibri" panose="020F0502020204030204" pitchFamily="34" charset="0"/>
                <a:cs typeface="Times New Roman" panose="02020603050405020304" pitchFamily="18" charset="0"/>
              </a:rPr>
              <a:t> установи, які поширюють свою діяльність на певну територію та завданням яких є підготовка й впровадження програм і </a:t>
            </a:r>
            <a:r>
              <a:rPr lang="uk-UA" sz="2000" dirty="0" err="1">
                <a:effectLst/>
                <a:ea typeface="Calibri" panose="020F0502020204030204" pitchFamily="34" charset="0"/>
                <a:cs typeface="Times New Roman" panose="02020603050405020304" pitchFamily="18" charset="0"/>
              </a:rPr>
              <a:t>проєктів</a:t>
            </a:r>
            <a:r>
              <a:rPr lang="uk-UA" sz="2000" dirty="0">
                <a:effectLst/>
                <a:ea typeface="Calibri" panose="020F0502020204030204" pitchFamily="34" charset="0"/>
                <a:cs typeface="Times New Roman" panose="02020603050405020304" pitchFamily="18" charset="0"/>
              </a:rPr>
              <a:t> відповідно до Стратегії розвитку цієї території; </a:t>
            </a:r>
          </a:p>
          <a:p>
            <a:pPr algn="just" fontAlgn="base">
              <a:lnSpc>
                <a:spcPct val="107000"/>
              </a:lnSpc>
              <a:spcAft>
                <a:spcPts val="800"/>
              </a:spcAft>
              <a:tabLst>
                <a:tab pos="5029200" algn="l"/>
              </a:tabLst>
            </a:pPr>
            <a:r>
              <a:rPr lang="uk-UA" sz="2000" dirty="0">
                <a:effectLst/>
                <a:ea typeface="Calibri" panose="020F0502020204030204" pitchFamily="34" charset="0"/>
                <a:cs typeface="Times New Roman" panose="02020603050405020304" pitchFamily="18" charset="0"/>
              </a:rPr>
              <a:t>- </a:t>
            </a:r>
            <a:r>
              <a:rPr lang="uk-UA" sz="2000" dirty="0">
                <a:effectLst/>
                <a:highlight>
                  <a:srgbClr val="93A299"/>
                </a:highlight>
                <a:ea typeface="Calibri" panose="020F0502020204030204" pitchFamily="34" charset="0"/>
                <a:cs typeface="Times New Roman" panose="02020603050405020304" pitchFamily="18" charset="0"/>
              </a:rPr>
              <a:t>ЦПБ</a:t>
            </a:r>
            <a:r>
              <a:rPr lang="uk-UA" sz="2000" dirty="0">
                <a:effectLst/>
                <a:ea typeface="Calibri" panose="020F0502020204030204" pitchFamily="34" charset="0"/>
                <a:cs typeface="Times New Roman" panose="02020603050405020304" pitchFamily="18" charset="0"/>
              </a:rPr>
              <a:t> (Центри підтримки бізнесу) — установи, завданням яких є супровід малого й середнього бізнесу для його більш успішного та активного розвитку; </a:t>
            </a:r>
          </a:p>
          <a:p>
            <a:pPr algn="just" fontAlgn="base">
              <a:lnSpc>
                <a:spcPct val="107000"/>
              </a:lnSpc>
              <a:spcAft>
                <a:spcPts val="800"/>
              </a:spcAft>
              <a:tabLst>
                <a:tab pos="5029200" algn="l"/>
              </a:tabLst>
            </a:pPr>
            <a:r>
              <a:rPr lang="uk-UA" sz="2000" dirty="0">
                <a:effectLst/>
                <a:ea typeface="Calibri" panose="020F0502020204030204" pitchFamily="34" charset="0"/>
                <a:cs typeface="Times New Roman" panose="02020603050405020304" pitchFamily="18" charset="0"/>
              </a:rPr>
              <a:t>- </a:t>
            </a:r>
            <a:r>
              <a:rPr lang="uk-UA" sz="2000" dirty="0">
                <a:effectLst/>
                <a:highlight>
                  <a:srgbClr val="93A299"/>
                </a:highlight>
                <a:ea typeface="Calibri" panose="020F0502020204030204" pitchFamily="34" charset="0"/>
                <a:cs typeface="Times New Roman" panose="02020603050405020304" pitchFamily="18" charset="0"/>
              </a:rPr>
              <a:t>бізнес-клуби, клуби підприємців </a:t>
            </a:r>
            <a:r>
              <a:rPr lang="uk-UA" sz="2000" dirty="0">
                <a:effectLst/>
                <a:ea typeface="Calibri" panose="020F0502020204030204" pitchFamily="34" charset="0"/>
                <a:cs typeface="Times New Roman" panose="02020603050405020304" pitchFamily="18" charset="0"/>
              </a:rPr>
              <a:t>— об’єднання підприємців певної території чи галузі, створені для захисту й просування інтересів своїх членів і/або створення середовища підприємців.</a:t>
            </a:r>
          </a:p>
        </p:txBody>
      </p:sp>
      <p:sp>
        <p:nvSpPr>
          <p:cNvPr id="7" name="TextBox 6">
            <a:extLst>
              <a:ext uri="{FF2B5EF4-FFF2-40B4-BE49-F238E27FC236}">
                <a16:creationId xmlns:a16="http://schemas.microsoft.com/office/drawing/2014/main" id="{0F757E6B-484F-42D7-807A-2262A04FAB76}"/>
              </a:ext>
            </a:extLst>
          </p:cNvPr>
          <p:cNvSpPr txBox="1"/>
          <p:nvPr/>
        </p:nvSpPr>
        <p:spPr>
          <a:xfrm>
            <a:off x="318655" y="2732129"/>
            <a:ext cx="5292436" cy="3416320"/>
          </a:xfrm>
          <a:prstGeom prst="rect">
            <a:avLst/>
          </a:prstGeom>
          <a:noFill/>
        </p:spPr>
        <p:txBody>
          <a:bodyPr wrap="square">
            <a:spAutoFit/>
          </a:bodyPr>
          <a:lstStyle/>
          <a:p>
            <a:pPr algn="just"/>
            <a:r>
              <a:rPr lang="uk-UA" b="1" dirty="0"/>
              <a:t>Етапи впровадження: </a:t>
            </a:r>
          </a:p>
          <a:p>
            <a:pPr algn="just"/>
            <a:r>
              <a:rPr lang="uk-UA" dirty="0"/>
              <a:t>- визначення доцільності та призначення </a:t>
            </a:r>
            <a:r>
              <a:rPr lang="uk-UA" dirty="0" err="1"/>
              <a:t>проєкту</a:t>
            </a:r>
            <a:r>
              <a:rPr lang="uk-UA" dirty="0"/>
              <a:t>, розробка стратегічного плану; </a:t>
            </a:r>
          </a:p>
          <a:p>
            <a:pPr algn="just"/>
            <a:r>
              <a:rPr lang="uk-UA" dirty="0"/>
              <a:t>- здійснення державної реєстрації; </a:t>
            </a:r>
          </a:p>
          <a:p>
            <a:pPr algn="just"/>
            <a:r>
              <a:rPr lang="uk-UA" dirty="0"/>
              <a:t>- формування команди (визначення штатного розпису, підготовка посадових інструкцій, конкурсний відбір кандидатів, навчання персоналу); </a:t>
            </a:r>
          </a:p>
          <a:p>
            <a:pPr algn="just"/>
            <a:r>
              <a:rPr lang="uk-UA" dirty="0"/>
              <a:t>- облаштування офісу (проведення ремонту, закупівля й встановлення меблів, комп’ютерної техніки та програмного забезпечення).</a:t>
            </a:r>
          </a:p>
        </p:txBody>
      </p:sp>
    </p:spTree>
    <p:extLst>
      <p:ext uri="{BB962C8B-B14F-4D97-AF65-F5344CB8AC3E}">
        <p14:creationId xmlns:p14="http://schemas.microsoft.com/office/powerpoint/2010/main" val="3369440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6A79B4-2539-4B19-B192-EED53A8D27E5}"/>
              </a:ext>
            </a:extLst>
          </p:cNvPr>
          <p:cNvSpPr txBox="1"/>
          <p:nvPr/>
        </p:nvSpPr>
        <p:spPr>
          <a:xfrm>
            <a:off x="464591" y="480766"/>
            <a:ext cx="11262818" cy="542712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indent="536575" algn="just" fontAlgn="base">
              <a:lnSpc>
                <a:spcPct val="107000"/>
              </a:lnSpc>
              <a:spcAft>
                <a:spcPts val="800"/>
              </a:spcAft>
              <a:tabLst>
                <a:tab pos="5029200" algn="l"/>
              </a:tabLst>
            </a:pPr>
            <a:r>
              <a:rPr lang="uk-UA" sz="1800" b="1" dirty="0">
                <a:effectLst/>
                <a:ea typeface="Calibri" panose="020F0502020204030204" pitchFamily="34" charset="0"/>
                <a:cs typeface="Times New Roman" panose="02020603050405020304" pitchFamily="18" charset="0"/>
              </a:rPr>
              <a:t>ПРИКЛАДИ </a:t>
            </a:r>
            <a:endParaRPr lang="uk-UA" sz="1400" dirty="0">
              <a:effectLst/>
              <a:ea typeface="Calibri" panose="020F0502020204030204" pitchFamily="34" charset="0"/>
              <a:cs typeface="Times New Roman" panose="02020603050405020304" pitchFamily="18" charset="0"/>
            </a:endParaRPr>
          </a:p>
          <a:p>
            <a:pPr indent="536575"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Центр розвитку бізнесу в </a:t>
            </a:r>
            <a:r>
              <a:rPr lang="uk-UA" sz="1800" dirty="0" err="1">
                <a:effectLst/>
                <a:ea typeface="Calibri" panose="020F0502020204030204" pitchFamily="34" charset="0"/>
                <a:cs typeface="Times New Roman" panose="02020603050405020304" pitchFamily="18" charset="0"/>
              </a:rPr>
              <a:t>Мереф’янській</a:t>
            </a:r>
            <a:r>
              <a:rPr lang="uk-UA" sz="1800" dirty="0">
                <a:effectLst/>
                <a:ea typeface="Calibri" panose="020F0502020204030204" pitchFamily="34" charset="0"/>
                <a:cs typeface="Times New Roman" panose="02020603050405020304" pitchFamily="18" charset="0"/>
              </a:rPr>
              <a:t> ТГ Харківської області, створений за підтримки Програми USAID DOBRE. Центр займається наданням послуг із започаткування нового та  просування діючого бізнесу, консультує з  податкових питань, організовує навчання з  основ ведення бізнесу та  фінансової грамотності. ТГ зробила капітальний ремонт приміщення Центру, а  Програма USAID DOBRE закупила меблі, ліцензійне програмне забезпечення, медійне та комп’ютерне обладнання. </a:t>
            </a:r>
            <a:endParaRPr lang="uk-UA" sz="1400" dirty="0">
              <a:effectLst/>
              <a:ea typeface="Calibri" panose="020F0502020204030204" pitchFamily="34" charset="0"/>
              <a:cs typeface="Times New Roman" panose="02020603050405020304" pitchFamily="18" charset="0"/>
            </a:endParaRPr>
          </a:p>
          <a:p>
            <a:pPr indent="536575"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Центр регіонального розвитку в м. Новий Розділ Львівської області, створений у межах </a:t>
            </a:r>
            <a:r>
              <a:rPr lang="uk-UA" sz="1800" dirty="0" err="1">
                <a:effectLst/>
                <a:ea typeface="Calibri" panose="020F0502020204030204" pitchFamily="34" charset="0"/>
                <a:cs typeface="Times New Roman" panose="02020603050405020304" pitchFamily="18" charset="0"/>
              </a:rPr>
              <a:t>проєкту</a:t>
            </a:r>
            <a:r>
              <a:rPr lang="uk-UA" sz="1800" dirty="0">
                <a:effectLst/>
                <a:ea typeface="Calibri" panose="020F0502020204030204" pitchFamily="34" charset="0"/>
                <a:cs typeface="Times New Roman" panose="02020603050405020304" pitchFamily="18" charset="0"/>
              </a:rPr>
              <a:t> ЄС. Основним завданням Центру є створення можливостей для субрегіону «</a:t>
            </a:r>
            <a:r>
              <a:rPr lang="uk-UA" sz="1800" dirty="0" err="1">
                <a:effectLst/>
                <a:ea typeface="Calibri" panose="020F0502020204030204" pitchFamily="34" charset="0"/>
                <a:cs typeface="Times New Roman" panose="02020603050405020304" pitchFamily="18" charset="0"/>
              </a:rPr>
              <a:t>Розділля</a:t>
            </a:r>
            <a:r>
              <a:rPr lang="uk-UA" sz="1800" dirty="0">
                <a:effectLst/>
                <a:ea typeface="Calibri" panose="020F0502020204030204" pitchFamily="34" charset="0"/>
                <a:cs typeface="Times New Roman" panose="02020603050405020304" pitchFamily="18" charset="0"/>
              </a:rPr>
              <a:t>», до якого входять два райони області. </a:t>
            </a:r>
            <a:endParaRPr lang="uk-UA" sz="1400" dirty="0">
              <a:effectLst/>
              <a:ea typeface="Calibri" panose="020F0502020204030204" pitchFamily="34" charset="0"/>
              <a:cs typeface="Times New Roman" panose="02020603050405020304" pitchFamily="18" charset="0"/>
            </a:endParaRPr>
          </a:p>
          <a:p>
            <a:pPr indent="536575"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АМЕР (Агенція місцевого економічного розвитку) в Новоукраїнській ТГ Кіровоградської області. В Агенції надають консультації та проводять навчальні заходи для підприємців, жінок-</a:t>
            </a:r>
            <a:r>
              <a:rPr lang="uk-UA" sz="1800" dirty="0" err="1">
                <a:effectLst/>
                <a:ea typeface="Calibri" panose="020F0502020204030204" pitchFamily="34" charset="0"/>
                <a:cs typeface="Times New Roman" panose="02020603050405020304" pitchFamily="18" charset="0"/>
              </a:rPr>
              <a:t>підприємиць</a:t>
            </a:r>
            <a:r>
              <a:rPr lang="uk-UA" sz="1800" dirty="0">
                <a:effectLst/>
                <a:ea typeface="Calibri" panose="020F0502020204030204" pitchFamily="34" charset="0"/>
                <a:cs typeface="Times New Roman" panose="02020603050405020304" pitchFamily="18" charset="0"/>
              </a:rPr>
              <a:t>, </a:t>
            </a:r>
            <a:r>
              <a:rPr lang="uk-UA" sz="1800" dirty="0" err="1">
                <a:effectLst/>
                <a:ea typeface="Calibri" panose="020F0502020204030204" pitchFamily="34" charset="0"/>
                <a:cs typeface="Times New Roman" panose="02020603050405020304" pitchFamily="18" charset="0"/>
              </a:rPr>
              <a:t>самозайнятих</a:t>
            </a:r>
            <a:r>
              <a:rPr lang="uk-UA" sz="1800" dirty="0">
                <a:effectLst/>
                <a:ea typeface="Calibri" panose="020F0502020204030204" pitchFamily="34" charset="0"/>
                <a:cs typeface="Times New Roman" panose="02020603050405020304" pitchFamily="18" charset="0"/>
              </a:rPr>
              <a:t> осіб і  тих, хто планує започаткувати новий бізнес. Громада залучила тренерів і  експертів для заходів Агенції в  межах конкурсу грантів швидкого реагування для жіночих організацій, проведеного Українським жіночим фондом за підтримки ЄС. Команда Агенції допомагає мешканцям громади, які бажають започаткувати новий бізнес чи розвивати діючий бізнес, розробити бізнес-план, спланувати сталість бізнесу, а також знайти й залучити вузькопрофільних консультантів.</a:t>
            </a:r>
            <a:endParaRPr lang="uk-UA"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1651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02D3B2-7812-4E23-8C13-DF84A489392D}"/>
              </a:ext>
            </a:extLst>
          </p:cNvPr>
          <p:cNvSpPr txBox="1"/>
          <p:nvPr/>
        </p:nvSpPr>
        <p:spPr>
          <a:xfrm>
            <a:off x="625311" y="1166579"/>
            <a:ext cx="4210639" cy="3238835"/>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gn="ctr" fontAlgn="base">
              <a:lnSpc>
                <a:spcPct val="107000"/>
              </a:lnSpc>
              <a:spcAft>
                <a:spcPts val="800"/>
              </a:spcAft>
              <a:tabLst>
                <a:tab pos="5029200" algn="l"/>
              </a:tabLst>
            </a:pPr>
            <a:r>
              <a:rPr lang="uk-UA" sz="2400" b="1" dirty="0">
                <a:solidFill>
                  <a:schemeClr val="tx1"/>
                </a:solidFill>
                <a:effectLst/>
                <a:highlight>
                  <a:srgbClr val="93A299"/>
                </a:highlight>
                <a:ea typeface="Calibri" panose="020F0502020204030204" pitchFamily="34" charset="0"/>
                <a:cs typeface="Times New Roman" panose="02020603050405020304" pitchFamily="18" charset="0"/>
              </a:rPr>
              <a:t>Кооперативи</a:t>
            </a:r>
            <a:r>
              <a:rPr lang="uk-UA" sz="2400" dirty="0">
                <a:solidFill>
                  <a:schemeClr val="tx1"/>
                </a:solidFill>
                <a:effectLst/>
                <a:ea typeface="Calibri" panose="020F0502020204030204" pitchFamily="34" charset="0"/>
                <a:cs typeface="Times New Roman" panose="02020603050405020304" pitchFamily="18" charset="0"/>
              </a:rPr>
              <a:t> — об’єднання фізичних і/або юридичних осіб, які добровільно об’єдналися для ведення спільної діяльності для задоволення своїх потреб на засадах самоуправління.</a:t>
            </a:r>
            <a:endParaRPr lang="uk-UA" dirty="0">
              <a:solidFill>
                <a:schemeClr val="tx1"/>
              </a:solidFill>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94239A6-B46F-4376-A47B-02314CB9DA2A}"/>
              </a:ext>
            </a:extLst>
          </p:cNvPr>
          <p:cNvSpPr txBox="1"/>
          <p:nvPr/>
        </p:nvSpPr>
        <p:spPr>
          <a:xfrm>
            <a:off x="5329285" y="463311"/>
            <a:ext cx="6388231" cy="4401205"/>
          </a:xfrm>
          <a:prstGeom prst="rect">
            <a:avLst/>
          </a:prstGeom>
          <a:noFill/>
        </p:spPr>
        <p:txBody>
          <a:bodyPr wrap="square">
            <a:spAutoFit/>
          </a:bodyPr>
          <a:lstStyle/>
          <a:p>
            <a:r>
              <a:rPr lang="uk-UA" sz="2000" b="1" dirty="0">
                <a:highlight>
                  <a:srgbClr val="93A299"/>
                </a:highlight>
              </a:rPr>
              <a:t>Типові формати підтримки: </a:t>
            </a:r>
          </a:p>
          <a:p>
            <a:pPr indent="442913" algn="just"/>
            <a:r>
              <a:rPr lang="uk-UA" sz="2000" dirty="0"/>
              <a:t>- </a:t>
            </a:r>
            <a:r>
              <a:rPr lang="uk-UA" sz="2000" u="sng" dirty="0"/>
              <a:t>стимулювання створення нових кооперативів</a:t>
            </a:r>
            <a:r>
              <a:rPr lang="uk-UA" sz="2000" dirty="0"/>
              <a:t>: місцева влада може допомогти сформувати ініціативну групу зі створення, залучити консультантів і провести навчання, допомогти підготувати статут, установчий договір, реєстраційні документи, бізнес-план, сприяти в пошуку приміщення та/або земельних ділянок;</a:t>
            </a:r>
          </a:p>
          <a:p>
            <a:pPr indent="442913" algn="just"/>
            <a:r>
              <a:rPr lang="uk-UA" sz="2000" dirty="0"/>
              <a:t>- </a:t>
            </a:r>
            <a:r>
              <a:rPr lang="uk-UA" sz="2000" u="sng" dirty="0"/>
              <a:t>підтримка діючих кооперативів: </a:t>
            </a:r>
            <a:r>
              <a:rPr lang="uk-UA" sz="2000" dirty="0"/>
              <a:t>місцева влада може виділяти земельні ділянки й приміщення для кооперативів, фінансувати закупівлю обладнання, залучати консультантів і допомагати в підготовці документів для залучення грантів чи отримання кредитів.</a:t>
            </a:r>
          </a:p>
        </p:txBody>
      </p:sp>
    </p:spTree>
    <p:extLst>
      <p:ext uri="{BB962C8B-B14F-4D97-AF65-F5344CB8AC3E}">
        <p14:creationId xmlns:p14="http://schemas.microsoft.com/office/powerpoint/2010/main" val="3469692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7A8BAC-0A25-4FBD-8185-82DAD9DE4CD3}"/>
              </a:ext>
            </a:extLst>
          </p:cNvPr>
          <p:cNvSpPr txBox="1"/>
          <p:nvPr/>
        </p:nvSpPr>
        <p:spPr>
          <a:xfrm>
            <a:off x="1120218" y="737212"/>
            <a:ext cx="9951563" cy="483093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fontAlgn="base">
              <a:lnSpc>
                <a:spcPct val="107000"/>
              </a:lnSpc>
              <a:spcAft>
                <a:spcPts val="800"/>
              </a:spcAft>
              <a:tabLst>
                <a:tab pos="5029200" algn="l"/>
              </a:tabLs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ПРИКЛАДИ</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536575" algn="just" fontAlgn="base">
              <a:lnSpc>
                <a:spcPct val="107000"/>
              </a:lnSpc>
              <a:spcAft>
                <a:spcPts val="800"/>
              </a:spcAft>
              <a:tabLst>
                <a:tab pos="502920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1. Кооператив «Гуцульські ґазди» в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Білоберізькій</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ТГ Івано-Франківської області спеціалізується на  переробці плодоовочевої продукції приватних господарств, а  також зібраних дикорослих рослин, ягід і  грибів. Для цього сільська рада надала та  відремонтувала спеціальне приміщення площею близько 200 м2 . Члени-засновники кооперативу придбали камеру попереднього зберігання ягід, а Програма USAID DOBRE — необхідне сушильне, охолоджувальне та переробне обладнання.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536575" algn="just" fontAlgn="base">
              <a:lnSpc>
                <a:spcPct val="107000"/>
              </a:lnSpc>
              <a:spcAft>
                <a:spcPts val="800"/>
              </a:spcAft>
              <a:tabLst>
                <a:tab pos="502920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2. Кооператив із  розведення кіз у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Карашинській</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ТГ Черкаської області. Цей кооператив є 4-м кооперативом громади та спеціалізується на розведенні кіз (170 голів) і виготовленні й продажу сирів поза межами громади.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indent="536575" algn="just" fontAlgn="base">
              <a:lnSpc>
                <a:spcPct val="107000"/>
              </a:lnSpc>
              <a:spcAft>
                <a:spcPts val="800"/>
              </a:spcAft>
              <a:tabLst>
                <a:tab pos="5029200" algn="l"/>
              </a:tabLs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3. Кооператив «Дари літа» в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Старобогородчанській</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ТГ займатиметься сушкою та переробкою овочів і фруктів, вирощених на території громади. Сільська рада придбала морозильну камеру, а  члени кооперативу розробили бізнес-план, відремонтували приміщення та  під’єднали необхідні комунікації. Програма USAID DOBRE закуповує обладнання для сушки й переробки овочів і  фруктів, а  також технологічні меблі та  обладнання для водопостачання.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6367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42B367-3AFD-494D-85CE-5A575A0E3102}"/>
              </a:ext>
            </a:extLst>
          </p:cNvPr>
          <p:cNvSpPr txBox="1"/>
          <p:nvPr/>
        </p:nvSpPr>
        <p:spPr>
          <a:xfrm>
            <a:off x="615885" y="1439089"/>
            <a:ext cx="4427884" cy="2843664"/>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gn="just" fontAlgn="base">
              <a:lnSpc>
                <a:spcPct val="107000"/>
              </a:lnSpc>
              <a:spcAft>
                <a:spcPts val="800"/>
              </a:spcAft>
              <a:tabLst>
                <a:tab pos="5029200" algn="l"/>
              </a:tabLst>
            </a:pPr>
            <a:r>
              <a:rPr lang="uk-UA" sz="2400" b="1" dirty="0">
                <a:solidFill>
                  <a:schemeClr val="tx1"/>
                </a:solidFill>
                <a:effectLst/>
                <a:highlight>
                  <a:srgbClr val="93A299"/>
                </a:highlight>
                <a:ea typeface="Calibri" panose="020F0502020204030204" pitchFamily="34" charset="0"/>
                <a:cs typeface="Times New Roman" panose="02020603050405020304" pitchFamily="18" charset="0"/>
              </a:rPr>
              <a:t>Соціальне підприємство</a:t>
            </a:r>
            <a:r>
              <a:rPr lang="uk-UA" sz="2400" dirty="0">
                <a:solidFill>
                  <a:schemeClr val="tx1"/>
                </a:solidFill>
                <a:effectLst/>
                <a:highlight>
                  <a:srgbClr val="93A299"/>
                </a:highlight>
                <a:ea typeface="Calibri" panose="020F0502020204030204" pitchFamily="34" charset="0"/>
                <a:cs typeface="Times New Roman" panose="02020603050405020304" pitchFamily="18" charset="0"/>
              </a:rPr>
              <a:t> </a:t>
            </a:r>
            <a:r>
              <a:rPr lang="uk-UA" sz="2400" dirty="0">
                <a:solidFill>
                  <a:schemeClr val="tx1"/>
                </a:solidFill>
                <a:effectLst/>
                <a:ea typeface="Calibri" panose="020F0502020204030204" pitchFamily="34" charset="0"/>
                <a:cs typeface="Times New Roman" panose="02020603050405020304" pitchFamily="18" charset="0"/>
              </a:rPr>
              <a:t>— це бізнес-організація, яка здійснює виробництво й продаж товарів, робіт і послуг для вирішення визначених соціальних потреб.</a:t>
            </a:r>
          </a:p>
        </p:txBody>
      </p:sp>
      <p:sp>
        <p:nvSpPr>
          <p:cNvPr id="5" name="TextBox 4">
            <a:extLst>
              <a:ext uri="{FF2B5EF4-FFF2-40B4-BE49-F238E27FC236}">
                <a16:creationId xmlns:a16="http://schemas.microsoft.com/office/drawing/2014/main" id="{53568B0C-604E-4CF8-9209-1E1345DB4F29}"/>
              </a:ext>
            </a:extLst>
          </p:cNvPr>
          <p:cNvSpPr txBox="1"/>
          <p:nvPr/>
        </p:nvSpPr>
        <p:spPr>
          <a:xfrm>
            <a:off x="5621517" y="827995"/>
            <a:ext cx="6096000" cy="4566250"/>
          </a:xfrm>
          <a:prstGeom prst="rect">
            <a:avLst/>
          </a:prstGeom>
          <a:noFill/>
        </p:spPr>
        <p:txBody>
          <a:bodyPr wrap="square">
            <a:spAutoFit/>
          </a:bodyPr>
          <a:lstStyle/>
          <a:p>
            <a:pPr algn="just" fontAlgn="base">
              <a:lnSpc>
                <a:spcPct val="107000"/>
              </a:lnSpc>
              <a:spcAft>
                <a:spcPts val="800"/>
              </a:spcAft>
              <a:tabLst>
                <a:tab pos="5029200" algn="l"/>
              </a:tabLst>
            </a:pPr>
            <a:r>
              <a:rPr lang="uk-UA" sz="2000" b="1" dirty="0">
                <a:effectLst/>
                <a:ea typeface="Calibri" panose="020F0502020204030204" pitchFamily="34" charset="0"/>
                <a:cs typeface="Times New Roman" panose="02020603050405020304" pitchFamily="18" charset="0"/>
              </a:rPr>
              <a:t>Типові формати підтримки: </a:t>
            </a:r>
            <a:endParaRPr lang="uk-UA" sz="1600" b="1"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2000" dirty="0">
                <a:effectLst/>
                <a:ea typeface="Calibri" panose="020F0502020204030204" pitchFamily="34" charset="0"/>
                <a:cs typeface="Times New Roman" panose="02020603050405020304" pitchFamily="18" charset="0"/>
              </a:rPr>
              <a:t>- заохочення створення нових соціальних підприємств: місцева влада може допомагати з підготовкою реєстраційних документів, виділяти на пільгових умовах приміщення й фінансування на його облаштування та закупівлю обладнання; </a:t>
            </a:r>
            <a:endParaRPr lang="uk-UA" sz="16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2000" dirty="0">
                <a:effectLst/>
                <a:ea typeface="Calibri" panose="020F0502020204030204" pitchFamily="34" charset="0"/>
                <a:cs typeface="Times New Roman" panose="02020603050405020304" pitchFamily="18" charset="0"/>
              </a:rPr>
              <a:t>- підтримка діючих соціальних підприємств: місцева влада може надавати кошти для закупівлі додаткового обладнання, допомагати з підготовкою документів для залучення грантів чи отримання кредитів, закуповувати послуги чи товари в соціальних підприємств.</a:t>
            </a:r>
            <a:endParaRPr lang="uk-UA"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6032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7638E-5A41-4518-9B45-713D5BB742F0}"/>
              </a:ext>
            </a:extLst>
          </p:cNvPr>
          <p:cNvSpPr txBox="1"/>
          <p:nvPr/>
        </p:nvSpPr>
        <p:spPr>
          <a:xfrm>
            <a:off x="332957" y="199990"/>
            <a:ext cx="5213023" cy="255467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fontAlgn="base">
              <a:lnSpc>
                <a:spcPct val="107000"/>
              </a:lnSpc>
              <a:spcAft>
                <a:spcPts val="800"/>
              </a:spcAft>
              <a:tabLst>
                <a:tab pos="5029200" algn="l"/>
              </a:tabLst>
            </a:pPr>
            <a:r>
              <a:rPr lang="uk-UA" dirty="0">
                <a:effectLst/>
                <a:ea typeface="Calibri" panose="020F0502020204030204" pitchFamily="34" charset="0"/>
                <a:cs typeface="Times New Roman" panose="02020603050405020304" pitchFamily="18" charset="0"/>
              </a:rPr>
              <a:t>ПРИКЛАДИ </a:t>
            </a:r>
            <a:endParaRPr lang="uk-UA" sz="14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dirty="0">
                <a:effectLst/>
                <a:ea typeface="Calibri" panose="020F0502020204030204" pitchFamily="34" charset="0"/>
                <a:cs typeface="Times New Roman" panose="02020603050405020304" pitchFamily="18" charset="0"/>
              </a:rPr>
              <a:t>Соціальне підприємство «Барвиста» в  смт. Озерне Житомирської області. Комерційним продуктом є одяг, домашній текстиль, </a:t>
            </a:r>
            <a:r>
              <a:rPr lang="uk-UA" dirty="0" err="1">
                <a:effectLst/>
                <a:ea typeface="Calibri" panose="020F0502020204030204" pitchFamily="34" charset="0"/>
                <a:cs typeface="Times New Roman" panose="02020603050405020304" pitchFamily="18" charset="0"/>
              </a:rPr>
              <a:t>екоторбинки</a:t>
            </a:r>
            <a:r>
              <a:rPr lang="uk-UA" dirty="0">
                <a:effectLst/>
                <a:ea typeface="Calibri" panose="020F0502020204030204" pitchFamily="34" charset="0"/>
                <a:cs typeface="Times New Roman" panose="02020603050405020304" pitchFamily="18" charset="0"/>
              </a:rPr>
              <a:t> та сумки для обіду. Соціальним продуктом є працевлаштування випускниць ПТУ, які не мають практичного професійного досвіду. </a:t>
            </a:r>
            <a:endParaRPr lang="uk-UA" sz="1400" dirty="0">
              <a:effectLst/>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1C5BAA70-B69D-44B5-9B05-2DB2151799D4}"/>
              </a:ext>
            </a:extLst>
          </p:cNvPr>
          <p:cNvPicPr>
            <a:picLocks noChangeAspect="1"/>
          </p:cNvPicPr>
          <p:nvPr/>
        </p:nvPicPr>
        <p:blipFill>
          <a:blip r:embed="rId2"/>
          <a:stretch>
            <a:fillRect/>
          </a:stretch>
        </p:blipFill>
        <p:spPr>
          <a:xfrm>
            <a:off x="332957" y="2877251"/>
            <a:ext cx="5213022" cy="3414219"/>
          </a:xfrm>
          <a:prstGeom prst="rect">
            <a:avLst/>
          </a:prstGeom>
        </p:spPr>
      </p:pic>
      <p:pic>
        <p:nvPicPr>
          <p:cNvPr id="1026" name="Picture 2" descr="Кондитерська «Горіховий дім» ▷ Купуй печиво ▷ Роби добро">
            <a:extLst>
              <a:ext uri="{FF2B5EF4-FFF2-40B4-BE49-F238E27FC236}">
                <a16:creationId xmlns:a16="http://schemas.microsoft.com/office/drawing/2014/main" id="{20054E3A-6E18-4919-97A7-DEFB634608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417"/>
          <a:stretch/>
        </p:blipFill>
        <p:spPr bwMode="auto">
          <a:xfrm>
            <a:off x="5937387" y="841927"/>
            <a:ext cx="6016073" cy="54495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278C41B-B163-4ACE-A735-D6B1719F9F8F}"/>
              </a:ext>
            </a:extLst>
          </p:cNvPr>
          <p:cNvSpPr txBox="1"/>
          <p:nvPr/>
        </p:nvSpPr>
        <p:spPr>
          <a:xfrm>
            <a:off x="5857875" y="35026"/>
            <a:ext cx="6334125" cy="147732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uk-UA" dirty="0"/>
              <a:t>Соціальна пекарня «Горіховий дім» (м. Львів) займається виробництвом печива. 40% прибутку скеровуються на соціальні </a:t>
            </a:r>
            <a:r>
              <a:rPr lang="uk-UA" dirty="0" err="1"/>
              <a:t>проєкти</a:t>
            </a:r>
            <a:r>
              <a:rPr lang="uk-UA" dirty="0"/>
              <a:t> Фонду «Горіховий дім», зокрема на утримання Центру опіки для жінок, що опинилися в кризовій ситуації.</a:t>
            </a:r>
          </a:p>
        </p:txBody>
      </p:sp>
    </p:spTree>
    <p:extLst>
      <p:ext uri="{BB962C8B-B14F-4D97-AF65-F5344CB8AC3E}">
        <p14:creationId xmlns:p14="http://schemas.microsoft.com/office/powerpoint/2010/main" val="1193022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77602B-8F52-4D7A-B8E4-F3F64FD3837F}"/>
              </a:ext>
            </a:extLst>
          </p:cNvPr>
          <p:cNvSpPr txBox="1"/>
          <p:nvPr/>
        </p:nvSpPr>
        <p:spPr>
          <a:xfrm>
            <a:off x="640737" y="1010391"/>
            <a:ext cx="4166933" cy="289230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gn="just" fontAlgn="base">
              <a:lnSpc>
                <a:spcPct val="107000"/>
              </a:lnSpc>
              <a:spcAft>
                <a:spcPts val="800"/>
              </a:spcAft>
              <a:tabLst>
                <a:tab pos="5029200" algn="l"/>
              </a:tabLst>
            </a:pPr>
            <a:r>
              <a:rPr lang="uk-UA" sz="2400" b="1" dirty="0">
                <a:solidFill>
                  <a:schemeClr val="tx1"/>
                </a:solidFill>
                <a:effectLst/>
                <a:highlight>
                  <a:srgbClr val="93A299"/>
                </a:highlight>
                <a:ea typeface="Calibri" panose="020F0502020204030204" pitchFamily="34" charset="0"/>
                <a:cs typeface="Times New Roman" panose="02020603050405020304" pitchFamily="18" charset="0"/>
              </a:rPr>
              <a:t>Туристичні продукти</a:t>
            </a:r>
            <a:r>
              <a:rPr lang="uk-UA" sz="2400" dirty="0">
                <a:solidFill>
                  <a:schemeClr val="tx1"/>
                </a:solidFill>
                <a:effectLst/>
                <a:ea typeface="Calibri" panose="020F0502020204030204" pitchFamily="34" charset="0"/>
                <a:cs typeface="Times New Roman" panose="02020603050405020304" pitchFamily="18" charset="0"/>
              </a:rPr>
              <a:t> — товари  чи послуги, якими можуть скористатися відвідувачі громади для задоволення потреб у  харчуванні, проживанні та отриманні вражень.</a:t>
            </a:r>
          </a:p>
        </p:txBody>
      </p:sp>
      <p:sp>
        <p:nvSpPr>
          <p:cNvPr id="5" name="TextBox 4">
            <a:extLst>
              <a:ext uri="{FF2B5EF4-FFF2-40B4-BE49-F238E27FC236}">
                <a16:creationId xmlns:a16="http://schemas.microsoft.com/office/drawing/2014/main" id="{9B40FB73-00FE-451B-892B-0B3F7FB1AD63}"/>
              </a:ext>
            </a:extLst>
          </p:cNvPr>
          <p:cNvSpPr txBox="1"/>
          <p:nvPr/>
        </p:nvSpPr>
        <p:spPr>
          <a:xfrm>
            <a:off x="5455263" y="712196"/>
            <a:ext cx="6096000" cy="4336956"/>
          </a:xfrm>
          <a:prstGeom prst="rect">
            <a:avLst/>
          </a:prstGeom>
          <a:noFill/>
        </p:spPr>
        <p:txBody>
          <a:bodyPr wrap="square">
            <a:spAutoFit/>
          </a:bodyPr>
          <a:lstStyle/>
          <a:p>
            <a:pPr algn="just" fontAlgn="base">
              <a:lnSpc>
                <a:spcPct val="107000"/>
              </a:lnSpc>
              <a:spcAft>
                <a:spcPts val="800"/>
              </a:spcAft>
              <a:tabLst>
                <a:tab pos="5029200" algn="l"/>
              </a:tabLst>
            </a:pPr>
            <a:r>
              <a:rPr lang="uk-UA" sz="2400" b="1" dirty="0">
                <a:solidFill>
                  <a:schemeClr val="accent1"/>
                </a:solidFill>
                <a:effectLst/>
                <a:ea typeface="Calibri" panose="020F0502020204030204" pitchFamily="34" charset="0"/>
                <a:cs typeface="Times New Roman" panose="02020603050405020304" pitchFamily="18" charset="0"/>
              </a:rPr>
              <a:t>Типові </a:t>
            </a:r>
            <a:r>
              <a:rPr lang="uk-UA" sz="2400" b="1" dirty="0" err="1">
                <a:solidFill>
                  <a:schemeClr val="accent1"/>
                </a:solidFill>
                <a:effectLst/>
                <a:ea typeface="Calibri" panose="020F0502020204030204" pitchFamily="34" charset="0"/>
                <a:cs typeface="Times New Roman" panose="02020603050405020304" pitchFamily="18" charset="0"/>
              </a:rPr>
              <a:t>проєкти</a:t>
            </a:r>
            <a:r>
              <a:rPr lang="uk-UA" sz="2400" b="1" dirty="0">
                <a:solidFill>
                  <a:schemeClr val="accent1"/>
                </a:solidFill>
                <a:effectLst/>
                <a:ea typeface="Calibri" panose="020F0502020204030204" pitchFamily="34" charset="0"/>
                <a:cs typeface="Times New Roman" panose="02020603050405020304" pitchFamily="18" charset="0"/>
              </a:rPr>
              <a:t>: </a:t>
            </a:r>
          </a:p>
          <a:p>
            <a:pPr algn="just" fontAlgn="base">
              <a:lnSpc>
                <a:spcPct val="107000"/>
              </a:lnSpc>
              <a:spcAft>
                <a:spcPts val="800"/>
              </a:spcAft>
              <a:tabLst>
                <a:tab pos="5029200" algn="l"/>
              </a:tabLst>
            </a:pPr>
            <a:r>
              <a:rPr lang="uk-UA" sz="2400" dirty="0">
                <a:effectLst/>
                <a:ea typeface="Calibri" panose="020F0502020204030204" pitchFamily="34" charset="0"/>
                <a:cs typeface="Times New Roman" panose="02020603050405020304" pitchFamily="18" charset="0"/>
              </a:rPr>
              <a:t>- </a:t>
            </a:r>
            <a:r>
              <a:rPr lang="uk-UA" sz="2400" b="1" i="1" dirty="0">
                <a:effectLst/>
                <a:ea typeface="Calibri" panose="020F0502020204030204" pitchFamily="34" charset="0"/>
                <a:cs typeface="Times New Roman" panose="02020603050405020304" pitchFamily="18" charset="0"/>
              </a:rPr>
              <a:t>туристично-інформаційний центр </a:t>
            </a:r>
            <a:r>
              <a:rPr lang="uk-UA" sz="2400" dirty="0">
                <a:effectLst/>
                <a:ea typeface="Calibri" panose="020F0502020204030204" pitchFamily="34" charset="0"/>
                <a:cs typeface="Times New Roman" panose="02020603050405020304" pitchFamily="18" charset="0"/>
              </a:rPr>
              <a:t>— установа, що надає відвідувачам громади інформацію про її туристичні можливості;</a:t>
            </a:r>
          </a:p>
          <a:p>
            <a:pPr algn="just" fontAlgn="base">
              <a:lnSpc>
                <a:spcPct val="107000"/>
              </a:lnSpc>
              <a:spcAft>
                <a:spcPts val="800"/>
              </a:spcAft>
              <a:tabLst>
                <a:tab pos="5029200" algn="l"/>
              </a:tabLst>
            </a:pPr>
            <a:r>
              <a:rPr lang="uk-UA" sz="2400" dirty="0">
                <a:effectLst/>
                <a:ea typeface="Calibri" panose="020F0502020204030204" pitchFamily="34" charset="0"/>
                <a:cs typeface="Times New Roman" panose="02020603050405020304" pitchFamily="18" charset="0"/>
              </a:rPr>
              <a:t>- </a:t>
            </a:r>
            <a:r>
              <a:rPr lang="uk-UA" sz="2400" b="1" i="1" dirty="0">
                <a:effectLst/>
                <a:ea typeface="Calibri" panose="020F0502020204030204" pitchFamily="34" charset="0"/>
                <a:cs typeface="Times New Roman" panose="02020603050405020304" pitchFamily="18" charset="0"/>
              </a:rPr>
              <a:t>фестивалі</a:t>
            </a:r>
            <a:r>
              <a:rPr lang="uk-UA" sz="2400" i="1" dirty="0">
                <a:effectLst/>
                <a:ea typeface="Calibri" panose="020F0502020204030204" pitchFamily="34" charset="0"/>
                <a:cs typeface="Times New Roman" panose="02020603050405020304" pitchFamily="18" charset="0"/>
              </a:rPr>
              <a:t> </a:t>
            </a:r>
            <a:r>
              <a:rPr lang="uk-UA" sz="2400" dirty="0">
                <a:effectLst/>
                <a:ea typeface="Calibri" panose="020F0502020204030204" pitchFamily="34" charset="0"/>
                <a:cs typeface="Times New Roman" panose="02020603050405020304" pitchFamily="18" charset="0"/>
              </a:rPr>
              <a:t>— масові святкові події для популяризації досягнень у певній галузі; </a:t>
            </a:r>
          </a:p>
          <a:p>
            <a:pPr algn="just" fontAlgn="base">
              <a:lnSpc>
                <a:spcPct val="107000"/>
              </a:lnSpc>
              <a:spcAft>
                <a:spcPts val="800"/>
              </a:spcAft>
              <a:tabLst>
                <a:tab pos="5029200" algn="l"/>
              </a:tabLst>
            </a:pPr>
            <a:r>
              <a:rPr lang="uk-UA" sz="2400" dirty="0">
                <a:effectLst/>
                <a:ea typeface="Calibri" panose="020F0502020204030204" pitchFamily="34" charset="0"/>
                <a:cs typeface="Times New Roman" panose="02020603050405020304" pitchFamily="18" charset="0"/>
              </a:rPr>
              <a:t>- </a:t>
            </a:r>
            <a:r>
              <a:rPr lang="uk-UA" sz="2400" b="1" i="1" dirty="0">
                <a:effectLst/>
                <a:ea typeface="Calibri" panose="020F0502020204030204" pitchFamily="34" charset="0"/>
                <a:cs typeface="Times New Roman" panose="02020603050405020304" pitchFamily="18" charset="0"/>
              </a:rPr>
              <a:t>кемпінги</a:t>
            </a:r>
            <a:r>
              <a:rPr lang="uk-UA" sz="2400" dirty="0">
                <a:effectLst/>
                <a:ea typeface="Calibri" panose="020F0502020204030204" pitchFamily="34" charset="0"/>
                <a:cs typeface="Times New Roman" panose="02020603050405020304" pitchFamily="18" charset="0"/>
              </a:rPr>
              <a:t> — облаштована територія на відкритому просторі для тимчасового відпочинку та стоянок туристів.</a:t>
            </a:r>
          </a:p>
        </p:txBody>
      </p:sp>
    </p:spTree>
    <p:extLst>
      <p:ext uri="{BB962C8B-B14F-4D97-AF65-F5344CB8AC3E}">
        <p14:creationId xmlns:p14="http://schemas.microsoft.com/office/powerpoint/2010/main" val="3763283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76F952-19FA-4800-819E-CBE0D5DA198B}"/>
              </a:ext>
            </a:extLst>
          </p:cNvPr>
          <p:cNvSpPr txBox="1"/>
          <p:nvPr/>
        </p:nvSpPr>
        <p:spPr>
          <a:xfrm>
            <a:off x="562466" y="480914"/>
            <a:ext cx="11067067" cy="555421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indent="715963" algn="just" fontAlgn="base">
              <a:lnSpc>
                <a:spcPct val="107000"/>
              </a:lnSpc>
              <a:spcAft>
                <a:spcPts val="800"/>
              </a:spcAft>
              <a:tabLst>
                <a:tab pos="5029200" algn="l"/>
              </a:tabLst>
            </a:pPr>
            <a:r>
              <a:rPr lang="uk-UA" sz="2000" dirty="0">
                <a:effectLst/>
                <a:ea typeface="Calibri" panose="020F0502020204030204" pitchFamily="34" charset="0"/>
                <a:cs typeface="Times New Roman" panose="02020603050405020304" pitchFamily="18" charset="0"/>
              </a:rPr>
              <a:t>ПРИКЛАДИ</a:t>
            </a:r>
            <a:endParaRPr lang="uk-UA" sz="1600" dirty="0">
              <a:effectLst/>
              <a:ea typeface="Calibri" panose="020F0502020204030204" pitchFamily="34" charset="0"/>
              <a:cs typeface="Times New Roman" panose="02020603050405020304" pitchFamily="18" charset="0"/>
            </a:endParaRPr>
          </a:p>
          <a:p>
            <a:pPr indent="715963" algn="just" fontAlgn="base">
              <a:lnSpc>
                <a:spcPct val="107000"/>
              </a:lnSpc>
              <a:spcAft>
                <a:spcPts val="800"/>
              </a:spcAft>
              <a:tabLst>
                <a:tab pos="5029200" algn="l"/>
              </a:tabLst>
            </a:pPr>
            <a:r>
              <a:rPr lang="uk-UA" sz="2000" dirty="0">
                <a:effectLst/>
                <a:ea typeface="Calibri" panose="020F0502020204030204" pitchFamily="34" charset="0"/>
                <a:cs typeface="Times New Roman" panose="02020603050405020304" pitchFamily="18" charset="0"/>
              </a:rPr>
              <a:t> У Новоолександрівській ТГ Дніпропетровської області розвивається туризм вихідного дня, орієнтований на відвідувачів із сусіднього великого міста Дніпро. Спільно з консультантами було створено </a:t>
            </a:r>
            <a:r>
              <a:rPr lang="uk-UA" sz="2000" dirty="0" err="1">
                <a:effectLst/>
                <a:ea typeface="Calibri" panose="020F0502020204030204" pitchFamily="34" charset="0"/>
                <a:cs typeface="Times New Roman" panose="02020603050405020304" pitchFamily="18" charset="0"/>
              </a:rPr>
              <a:t>веломаршрути</a:t>
            </a:r>
            <a:r>
              <a:rPr lang="uk-UA" sz="2000" dirty="0">
                <a:effectLst/>
                <a:ea typeface="Calibri" panose="020F0502020204030204" pitchFamily="34" charset="0"/>
                <a:cs typeface="Times New Roman" panose="02020603050405020304" pitchFamily="18" charset="0"/>
              </a:rPr>
              <a:t> вздовж річки Дніпро, дві станції прокату велосипедів, а також встановлено туристичні вказівники на кожному з маршрутів. Крім того під час планування концепції туристичного розвитку громади за  підтримки Програми USAID DOBRE одна з учасниць робочої групи з місцевого економічного розвитку побачила нові можливості й започаткувала власну справу: разом із чоловіком вони відновили занедбану будівлю та прилеглу територію, створивши </a:t>
            </a:r>
            <a:r>
              <a:rPr lang="uk-UA" sz="2000" dirty="0" err="1">
                <a:effectLst/>
                <a:ea typeface="Calibri" panose="020F0502020204030204" pitchFamily="34" charset="0"/>
                <a:cs typeface="Times New Roman" panose="02020603050405020304" pitchFamily="18" charset="0"/>
              </a:rPr>
              <a:t>етносадибу</a:t>
            </a:r>
            <a:r>
              <a:rPr lang="uk-UA" sz="2000" dirty="0">
                <a:effectLst/>
                <a:ea typeface="Calibri" panose="020F0502020204030204" pitchFamily="34" charset="0"/>
                <a:cs typeface="Times New Roman" panose="02020603050405020304" pitchFamily="18" charset="0"/>
              </a:rPr>
              <a:t> «Майорова хата», що знаходиться на шляху розробленого туристичного </a:t>
            </a:r>
            <a:r>
              <a:rPr lang="uk-UA" sz="2000" dirty="0" err="1">
                <a:effectLst/>
                <a:ea typeface="Calibri" panose="020F0502020204030204" pitchFamily="34" charset="0"/>
                <a:cs typeface="Times New Roman" panose="02020603050405020304" pitchFamily="18" charset="0"/>
              </a:rPr>
              <a:t>веломаршруту</a:t>
            </a:r>
            <a:r>
              <a:rPr lang="uk-UA" sz="2000" dirty="0">
                <a:effectLst/>
                <a:ea typeface="Calibri" panose="020F0502020204030204" pitchFamily="34" charset="0"/>
                <a:cs typeface="Times New Roman" panose="02020603050405020304" pitchFamily="18" charset="0"/>
              </a:rPr>
              <a:t> та  надає </a:t>
            </a:r>
            <a:r>
              <a:rPr lang="uk-UA" sz="2000" dirty="0" err="1">
                <a:effectLst/>
                <a:ea typeface="Calibri" panose="020F0502020204030204" pitchFamily="34" charset="0"/>
                <a:cs typeface="Times New Roman" panose="02020603050405020304" pitchFamily="18" charset="0"/>
              </a:rPr>
              <a:t>освітньо</a:t>
            </a:r>
            <a:r>
              <a:rPr lang="uk-UA" sz="2000" dirty="0">
                <a:effectLst/>
                <a:ea typeface="Calibri" panose="020F0502020204030204" pitchFamily="34" charset="0"/>
                <a:cs typeface="Times New Roman" panose="02020603050405020304" pitchFamily="18" charset="0"/>
              </a:rPr>
              <a:t>-культурні та  туристичні послуги відвідувачам. </a:t>
            </a:r>
            <a:endParaRPr lang="uk-UA" sz="1600" dirty="0">
              <a:effectLst/>
              <a:ea typeface="Calibri" panose="020F0502020204030204" pitchFamily="34" charset="0"/>
              <a:cs typeface="Times New Roman" panose="02020603050405020304" pitchFamily="18" charset="0"/>
            </a:endParaRPr>
          </a:p>
          <a:p>
            <a:pPr indent="715963" algn="just" fontAlgn="base">
              <a:lnSpc>
                <a:spcPct val="107000"/>
              </a:lnSpc>
              <a:spcAft>
                <a:spcPts val="800"/>
              </a:spcAft>
              <a:tabLst>
                <a:tab pos="5029200" algn="l"/>
              </a:tabLst>
            </a:pPr>
            <a:r>
              <a:rPr lang="uk-UA" sz="2000" dirty="0">
                <a:effectLst/>
                <a:ea typeface="Calibri" panose="020F0502020204030204" pitchFamily="34" charset="0"/>
                <a:cs typeface="Times New Roman" panose="02020603050405020304" pitchFamily="18" charset="0"/>
              </a:rPr>
              <a:t>Центр спадщини </a:t>
            </a:r>
            <a:r>
              <a:rPr lang="uk-UA" sz="2000" dirty="0" err="1">
                <a:effectLst/>
                <a:ea typeface="Calibri" panose="020F0502020204030204" pitchFamily="34" charset="0"/>
                <a:cs typeface="Times New Roman" panose="02020603050405020304" pitchFamily="18" charset="0"/>
              </a:rPr>
              <a:t>Вигодської</a:t>
            </a:r>
            <a:r>
              <a:rPr lang="uk-UA" sz="2000" dirty="0">
                <a:effectLst/>
                <a:ea typeface="Calibri" panose="020F0502020204030204" pitchFamily="34" charset="0"/>
                <a:cs typeface="Times New Roman" panose="02020603050405020304" pitchFamily="18" charset="0"/>
              </a:rPr>
              <a:t> вузькоколійки в  смт. Вигода Івано-Франківської області. Найстарішу будівлю в  селищі було реконструйовано й перетворено в  сучасний інтерпретаційний візит-центр у  межах </a:t>
            </a:r>
            <a:r>
              <a:rPr lang="uk-UA" sz="2000" dirty="0" err="1">
                <a:effectLst/>
                <a:ea typeface="Calibri" panose="020F0502020204030204" pitchFamily="34" charset="0"/>
                <a:cs typeface="Times New Roman" panose="02020603050405020304" pitchFamily="18" charset="0"/>
              </a:rPr>
              <a:t>проєкту</a:t>
            </a:r>
            <a:r>
              <a:rPr lang="uk-UA" sz="2000" dirty="0">
                <a:effectLst/>
                <a:ea typeface="Calibri" panose="020F0502020204030204" pitchFamily="34" charset="0"/>
                <a:cs typeface="Times New Roman" panose="02020603050405020304" pitchFamily="18" charset="0"/>
              </a:rPr>
              <a:t> ЄС. Центр пропонує інтерактивну експозицію, присвячену місцевій природі та лісовій екосистемі Карпат, історії виникнення </a:t>
            </a:r>
            <a:r>
              <a:rPr lang="uk-UA" sz="2000" dirty="0" err="1">
                <a:effectLst/>
                <a:ea typeface="Calibri" panose="020F0502020204030204" pitchFamily="34" charset="0"/>
                <a:cs typeface="Times New Roman" panose="02020603050405020304" pitchFamily="18" charset="0"/>
              </a:rPr>
              <a:t>Вигодської</a:t>
            </a:r>
            <a:r>
              <a:rPr lang="uk-UA" sz="2000" dirty="0">
                <a:effectLst/>
                <a:ea typeface="Calibri" panose="020F0502020204030204" pitchFamily="34" charset="0"/>
                <a:cs typeface="Times New Roman" panose="02020603050405020304" pitchFamily="18" charset="0"/>
              </a:rPr>
              <a:t> вузькоколійки, етнографії, народним ремеслам тощо.</a:t>
            </a:r>
            <a:endParaRPr lang="uk-UA"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69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F67C5E-4447-4145-8984-0CE23128A4C9}"/>
              </a:ext>
            </a:extLst>
          </p:cNvPr>
          <p:cNvSpPr txBox="1"/>
          <p:nvPr/>
        </p:nvSpPr>
        <p:spPr>
          <a:xfrm>
            <a:off x="132489" y="278330"/>
            <a:ext cx="5963511" cy="630134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07000"/>
              </a:lnSpc>
              <a:spcAft>
                <a:spcPts val="800"/>
              </a:spcAf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ПЕРШИЙ ЕТАП МЕР</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промисловий розвиток (1950 - 1970 роки)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Цей етап часто називають «гонитвою за фабричними димарями». На цьому етапі було прагнення зміцнити економічну базу міст шляхом приваблення будь-якого інвестора та створення на території громади нового великого підприємства. Для цього зазвичай застосовувалися стимули (надання недорогої земельної ділянки, пільгові кредити чи полегшення будь-яких вимог до бізнесу). З’явилися перші промислові парки. Посилилася конкуренція між громадами. Деякі громади успішно залучали інвесторів та всіляко сприяли створенню нових робочих місць і нових ринків. Подекуди громади просто марнували ресурси у гонитві за інвестором. Іноді громадам вдавалось одержати короткострокову вигоду від залученої інвестиції , але в подальшому вони потерпали від необхідності тривалий час після завершення дії позитивного ефекту і далі надавати пільги. У випадках, коли новостворене підприємство перетворювало місто на місто однієї галузі, перспектива закриття такого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містоутворюючого</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підприємства робила місцеву громаду вразливою.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55ACA5C-E6A0-455A-B7DF-A7EEC29CBB22}"/>
              </a:ext>
            </a:extLst>
          </p:cNvPr>
          <p:cNvSpPr txBox="1"/>
          <p:nvPr/>
        </p:nvSpPr>
        <p:spPr>
          <a:xfrm>
            <a:off x="6251713" y="312377"/>
            <a:ext cx="5807798" cy="6186309"/>
          </a:xfrm>
          <a:prstGeom prst="rect">
            <a:avLst/>
          </a:prstGeom>
          <a:solidFill>
            <a:schemeClr val="accent2">
              <a:lumMod val="40000"/>
              <a:lumOff val="6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uk-UA" sz="1800" b="1" dirty="0">
                <a:solidFill>
                  <a:schemeClr val="bg1"/>
                </a:solidFill>
                <a:effectLst/>
                <a:latin typeface="Times New Roman" panose="02020603050405020304" pitchFamily="18" charset="0"/>
                <a:ea typeface="Calibri" panose="020F0502020204030204" pitchFamily="34" charset="0"/>
              </a:rPr>
              <a:t>	ДРУГИЙ ЕТАП:</a:t>
            </a:r>
            <a:r>
              <a:rPr lang="uk-UA" sz="1800" dirty="0">
                <a:solidFill>
                  <a:schemeClr val="bg1"/>
                </a:solidFill>
                <a:effectLst/>
                <a:latin typeface="Times New Roman" panose="02020603050405020304" pitchFamily="18" charset="0"/>
                <a:ea typeface="Calibri" panose="020F0502020204030204" pitchFamily="34" charset="0"/>
              </a:rPr>
              <a:t> </a:t>
            </a:r>
            <a:r>
              <a:rPr lang="uk-UA" sz="1800" b="1" dirty="0">
                <a:solidFill>
                  <a:schemeClr val="bg1"/>
                </a:solidFill>
                <a:effectLst/>
                <a:latin typeface="Times New Roman" panose="02020603050405020304" pitchFamily="18" charset="0"/>
                <a:ea typeface="Calibri" panose="020F0502020204030204" pitchFamily="34" charset="0"/>
              </a:rPr>
              <a:t>розвиток малих підприємств (1970 – 1990 роки) </a:t>
            </a:r>
            <a:r>
              <a:rPr lang="uk-UA" sz="1800" dirty="0">
                <a:solidFill>
                  <a:schemeClr val="bg1"/>
                </a:solidFill>
                <a:effectLst/>
                <a:latin typeface="Times New Roman" panose="02020603050405020304" pitchFamily="18" charset="0"/>
                <a:ea typeface="Calibri" panose="020F0502020204030204" pitchFamily="34" charset="0"/>
              </a:rPr>
              <a:t>Нова хвиля місцевого економічного розвитку була породжена зростанням ролі малого бізнесу в економічному розвитку. Зусилля на підтримку місцевого економічного спрямовувалися переважно на збільшення чисельності розвиток та утримання малих підприємств. Цілеспрямовані заходи з підтримки малого бізнесу включали пряму підтримку підприємців, технічну допомогу з консультування операційної діяльності та управління, у створенні нових робочих місць. Почала розвиватися «м’яка інфраструктура» – бізнес-центри та бізнес-інкубатори, центри розвитку підприємництва, </a:t>
            </a:r>
            <a:r>
              <a:rPr lang="uk-UA" sz="1800" dirty="0" err="1">
                <a:solidFill>
                  <a:schemeClr val="bg1"/>
                </a:solidFill>
                <a:effectLst/>
                <a:latin typeface="Times New Roman" panose="02020603050405020304" pitchFamily="18" charset="0"/>
                <a:ea typeface="Calibri" panose="020F0502020204030204" pitchFamily="34" charset="0"/>
              </a:rPr>
              <a:t>обслуговувальні</a:t>
            </a:r>
            <a:r>
              <a:rPr lang="uk-UA" sz="1800" dirty="0">
                <a:solidFill>
                  <a:schemeClr val="bg1"/>
                </a:solidFill>
                <a:effectLst/>
                <a:latin typeface="Times New Roman" panose="02020603050405020304" pitchFamily="18" charset="0"/>
                <a:ea typeface="Calibri" panose="020F0502020204030204" pitchFamily="34" charset="0"/>
              </a:rPr>
              <a:t> центри за принципом «єдиного вікна», численні урядові програми різного рівня на підтримку малих і середніх підприємств. Діяльність із залучення підприємств та інвесторів, що була характерною для першого етапу, продовжувалася, але її спрямованість змістилася від великих промислових підприємств та великих об’єктів інфраструктури у бік набору підприємств, що є різноманітними за ознаками розміру, економічної життєздатності та галузевого представництва.</a:t>
            </a:r>
            <a:endParaRPr lang="uk-UA" dirty="0">
              <a:solidFill>
                <a:schemeClr val="bg1"/>
              </a:solidFill>
            </a:endParaRPr>
          </a:p>
        </p:txBody>
      </p:sp>
    </p:spTree>
    <p:extLst>
      <p:ext uri="{BB962C8B-B14F-4D97-AF65-F5344CB8AC3E}">
        <p14:creationId xmlns:p14="http://schemas.microsoft.com/office/powerpoint/2010/main" val="126802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FE61B0-2996-48D2-9508-1B2369C3FF97}"/>
              </a:ext>
            </a:extLst>
          </p:cNvPr>
          <p:cNvSpPr>
            <a:spLocks noGrp="1"/>
          </p:cNvSpPr>
          <p:nvPr>
            <p:ph type="title"/>
          </p:nvPr>
        </p:nvSpPr>
        <p:spPr>
          <a:xfrm>
            <a:off x="589175" y="2498574"/>
            <a:ext cx="3200400" cy="2286000"/>
          </a:xfrm>
        </p:spPr>
        <p:txBody>
          <a:bodyPr>
            <a:noAutofit/>
          </a:bodyPr>
          <a:lstStyle/>
          <a:p>
            <a:r>
              <a:rPr lang="uk-UA" spc="0" dirty="0">
                <a:ln w="0">
                  <a:solidFill>
                    <a:schemeClr val="accent5">
                      <a:lumMod val="60000"/>
                      <a:lumOff val="40000"/>
                    </a:schemeClr>
                  </a:solidFill>
                </a:ln>
                <a:solidFill>
                  <a:schemeClr val="bg2">
                    <a:lumMod val="20000"/>
                    <a:lumOff val="80000"/>
                  </a:schemeClr>
                </a:solidFill>
                <a:effectLst>
                  <a:outerShdw blurRad="38100" dist="19050" dir="2700000" algn="tl" rotWithShape="0">
                    <a:schemeClr val="dk1">
                      <a:alpha val="40000"/>
                    </a:schemeClr>
                  </a:outerShdw>
                </a:effectLst>
                <a:latin typeface="+mn-lt"/>
                <a:ea typeface="Calibri" panose="020F0502020204030204" pitchFamily="34" charset="0"/>
                <a:cs typeface="Times New Roman" panose="02020603050405020304" pitchFamily="18" charset="0"/>
              </a:rPr>
              <a:t>Залучення інвесторів </a:t>
            </a:r>
            <a:r>
              <a:rPr lang="uk-UA" sz="2400" dirty="0">
                <a:effectLst/>
                <a:latin typeface="+mn-lt"/>
                <a:ea typeface="Calibri" panose="020F0502020204030204" pitchFamily="34" charset="0"/>
                <a:cs typeface="Times New Roman" panose="02020603050405020304" pitchFamily="18" charset="0"/>
              </a:rPr>
              <a:t>— діяльність місцевої влади, спрямована на створення в громаді нових компаній і бізнесів.</a:t>
            </a:r>
            <a:br>
              <a:rPr lang="uk-UA" sz="2400" dirty="0">
                <a:effectLst/>
                <a:latin typeface="+mn-lt"/>
                <a:ea typeface="Calibri" panose="020F0502020204030204" pitchFamily="34" charset="0"/>
                <a:cs typeface="Times New Roman" panose="02020603050405020304" pitchFamily="18" charset="0"/>
              </a:rPr>
            </a:br>
            <a:endParaRPr lang="uk-UA" sz="2400" dirty="0">
              <a:latin typeface="+mn-lt"/>
            </a:endParaRPr>
          </a:p>
        </p:txBody>
      </p:sp>
      <p:sp>
        <p:nvSpPr>
          <p:cNvPr id="3" name="Місце для вмісту 2">
            <a:extLst>
              <a:ext uri="{FF2B5EF4-FFF2-40B4-BE49-F238E27FC236}">
                <a16:creationId xmlns:a16="http://schemas.microsoft.com/office/drawing/2014/main" id="{78141EE3-9F02-4BBD-BBA7-B96B4BA0F291}"/>
              </a:ext>
            </a:extLst>
          </p:cNvPr>
          <p:cNvSpPr>
            <a:spLocks noGrp="1"/>
          </p:cNvSpPr>
          <p:nvPr>
            <p:ph idx="1"/>
          </p:nvPr>
        </p:nvSpPr>
        <p:spPr>
          <a:xfrm>
            <a:off x="4508368" y="578334"/>
            <a:ext cx="7094457" cy="6126480"/>
          </a:xfrm>
        </p:spPr>
        <p:txBody>
          <a:bodyPr>
            <a:normAutofit fontScale="77500" lnSpcReduction="20000"/>
          </a:bodyPr>
          <a:lstStyle/>
          <a:p>
            <a:pPr algn="just" fontAlgn="base">
              <a:lnSpc>
                <a:spcPct val="107000"/>
              </a:lnSpc>
              <a:spcAft>
                <a:spcPts val="800"/>
              </a:spcAft>
              <a:tabLst>
                <a:tab pos="5029200" algn="l"/>
              </a:tabLst>
            </a:pPr>
            <a:r>
              <a:rPr lang="uk-UA" sz="2100" b="1" dirty="0">
                <a:effectLst/>
                <a:highlight>
                  <a:srgbClr val="93A299"/>
                </a:highlight>
                <a:ea typeface="Calibri" panose="020F0502020204030204" pitchFamily="34" charset="0"/>
                <a:cs typeface="Times New Roman" panose="02020603050405020304" pitchFamily="18" charset="0"/>
              </a:rPr>
              <a:t>Типові формати підтримки: </a:t>
            </a:r>
          </a:p>
          <a:p>
            <a:pPr algn="just" fontAlgn="base">
              <a:lnSpc>
                <a:spcPct val="107000"/>
              </a:lnSpc>
              <a:spcAft>
                <a:spcPts val="800"/>
              </a:spcAft>
              <a:tabLst>
                <a:tab pos="5029200" algn="l"/>
              </a:tabLst>
            </a:pPr>
            <a:r>
              <a:rPr lang="uk-UA" sz="2100" dirty="0">
                <a:effectLst/>
                <a:ea typeface="Calibri" panose="020F0502020204030204" pitchFamily="34" charset="0"/>
                <a:cs typeface="Times New Roman" panose="02020603050405020304" pitchFamily="18" charset="0"/>
              </a:rPr>
              <a:t>- передача інвесторам земельних ділянок із підведеною інфраструктурою та приміщень на пільгових умовах на етапі запуску діяльності; </a:t>
            </a:r>
          </a:p>
          <a:p>
            <a:pPr algn="just" fontAlgn="base">
              <a:lnSpc>
                <a:spcPct val="107000"/>
              </a:lnSpc>
              <a:spcAft>
                <a:spcPts val="800"/>
              </a:spcAft>
              <a:tabLst>
                <a:tab pos="5029200" algn="l"/>
              </a:tabLst>
            </a:pPr>
            <a:r>
              <a:rPr lang="uk-UA" sz="2100" dirty="0">
                <a:effectLst/>
                <a:ea typeface="Calibri" panose="020F0502020204030204" pitchFamily="34" charset="0"/>
                <a:cs typeface="Times New Roman" panose="02020603050405020304" pitchFamily="18" charset="0"/>
              </a:rPr>
              <a:t>- допомога під час оформлення супровідної документації в процесі інвестування. </a:t>
            </a:r>
          </a:p>
          <a:p>
            <a:pPr algn="just" fontAlgn="base">
              <a:lnSpc>
                <a:spcPct val="107000"/>
              </a:lnSpc>
              <a:spcAft>
                <a:spcPts val="800"/>
              </a:spcAft>
              <a:tabLst>
                <a:tab pos="5029200" algn="l"/>
              </a:tabLst>
            </a:pPr>
            <a:r>
              <a:rPr lang="uk-UA" sz="2100" b="1" dirty="0">
                <a:effectLst/>
                <a:highlight>
                  <a:srgbClr val="93A299"/>
                </a:highlight>
                <a:ea typeface="Calibri" panose="020F0502020204030204" pitchFamily="34" charset="0"/>
                <a:cs typeface="Times New Roman" panose="02020603050405020304" pitchFamily="18" charset="0"/>
              </a:rPr>
              <a:t>Процес упровадження: </a:t>
            </a:r>
          </a:p>
          <a:p>
            <a:pPr algn="just" fontAlgn="base">
              <a:lnSpc>
                <a:spcPct val="107000"/>
              </a:lnSpc>
              <a:spcAft>
                <a:spcPts val="800"/>
              </a:spcAft>
              <a:tabLst>
                <a:tab pos="5029200" algn="l"/>
              </a:tabLst>
            </a:pPr>
            <a:r>
              <a:rPr lang="uk-UA" sz="2100" dirty="0">
                <a:effectLst/>
                <a:ea typeface="Calibri" panose="020F0502020204030204" pitchFamily="34" charset="0"/>
                <a:cs typeface="Times New Roman" panose="02020603050405020304" pitchFamily="18" charset="0"/>
              </a:rPr>
              <a:t>- визначення відповідальної особи за роботу з інвесторами; </a:t>
            </a:r>
          </a:p>
          <a:p>
            <a:pPr algn="just" fontAlgn="base">
              <a:lnSpc>
                <a:spcPct val="107000"/>
              </a:lnSpc>
              <a:spcAft>
                <a:spcPts val="800"/>
              </a:spcAft>
              <a:tabLst>
                <a:tab pos="5029200" algn="l"/>
              </a:tabLst>
            </a:pPr>
            <a:r>
              <a:rPr lang="uk-UA" sz="2100" dirty="0">
                <a:effectLst/>
                <a:ea typeface="Calibri" panose="020F0502020204030204" pitchFamily="34" charset="0"/>
                <a:cs typeface="Times New Roman" panose="02020603050405020304" pitchFamily="18" charset="0"/>
              </a:rPr>
              <a:t>- підготовка реєстрів вільних земельних ділянок і об’єктів нерухомості; </a:t>
            </a:r>
          </a:p>
          <a:p>
            <a:pPr algn="just" fontAlgn="base">
              <a:lnSpc>
                <a:spcPct val="107000"/>
              </a:lnSpc>
              <a:spcAft>
                <a:spcPts val="800"/>
              </a:spcAft>
              <a:tabLst>
                <a:tab pos="5029200" algn="l"/>
              </a:tabLst>
            </a:pPr>
            <a:r>
              <a:rPr lang="uk-UA" sz="2100" dirty="0">
                <a:effectLst/>
                <a:ea typeface="Calibri" panose="020F0502020204030204" pitchFamily="34" charset="0"/>
                <a:cs typeface="Times New Roman" panose="02020603050405020304" pitchFamily="18" charset="0"/>
              </a:rPr>
              <a:t>- визначення потенційних ринкових ніш, розробка бізнес-кейсів для інвестування; </a:t>
            </a:r>
          </a:p>
          <a:p>
            <a:pPr algn="just" fontAlgn="base">
              <a:lnSpc>
                <a:spcPct val="107000"/>
              </a:lnSpc>
              <a:spcAft>
                <a:spcPts val="800"/>
              </a:spcAft>
              <a:tabLst>
                <a:tab pos="5029200" algn="l"/>
              </a:tabLst>
            </a:pPr>
            <a:r>
              <a:rPr lang="uk-UA" sz="2100" dirty="0">
                <a:effectLst/>
                <a:ea typeface="Calibri" panose="020F0502020204030204" pitchFamily="34" charset="0"/>
                <a:cs typeface="Times New Roman" panose="02020603050405020304" pitchFamily="18" charset="0"/>
              </a:rPr>
              <a:t>- підготовка та поширення інформаційних матеріалів про можливості громади; </a:t>
            </a:r>
          </a:p>
          <a:p>
            <a:pPr algn="just" fontAlgn="base">
              <a:lnSpc>
                <a:spcPct val="107000"/>
              </a:lnSpc>
              <a:spcAft>
                <a:spcPts val="800"/>
              </a:spcAft>
              <a:tabLst>
                <a:tab pos="5029200" algn="l"/>
              </a:tabLst>
            </a:pPr>
            <a:r>
              <a:rPr lang="uk-UA" sz="2100" dirty="0">
                <a:effectLst/>
                <a:ea typeface="Calibri" panose="020F0502020204030204" pitchFamily="34" charset="0"/>
                <a:cs typeface="Times New Roman" panose="02020603050405020304" pitchFamily="18" charset="0"/>
              </a:rPr>
              <a:t>- виділення інвестору земельних ділянок і приміщень; </a:t>
            </a:r>
          </a:p>
          <a:p>
            <a:pPr algn="just" fontAlgn="base">
              <a:lnSpc>
                <a:spcPct val="107000"/>
              </a:lnSpc>
              <a:spcAft>
                <a:spcPts val="800"/>
              </a:spcAft>
              <a:tabLst>
                <a:tab pos="5029200" algn="l"/>
              </a:tabLst>
            </a:pPr>
            <a:r>
              <a:rPr lang="uk-UA" sz="2100" dirty="0">
                <a:effectLst/>
                <a:ea typeface="Calibri" panose="020F0502020204030204" pitchFamily="34" charset="0"/>
                <a:cs typeface="Times New Roman" panose="02020603050405020304" pitchFamily="18" charset="0"/>
              </a:rPr>
              <a:t>- супровід інвестора від моменту зацікавлення до запуску діяльності.</a:t>
            </a:r>
          </a:p>
          <a:p>
            <a:endParaRPr lang="uk-UA" dirty="0"/>
          </a:p>
        </p:txBody>
      </p:sp>
    </p:spTree>
    <p:extLst>
      <p:ext uri="{BB962C8B-B14F-4D97-AF65-F5344CB8AC3E}">
        <p14:creationId xmlns:p14="http://schemas.microsoft.com/office/powerpoint/2010/main" val="2441601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0BB4E1-5650-43D3-89F3-657042A9E54F}"/>
              </a:ext>
            </a:extLst>
          </p:cNvPr>
          <p:cNvSpPr txBox="1"/>
          <p:nvPr/>
        </p:nvSpPr>
        <p:spPr>
          <a:xfrm>
            <a:off x="897904" y="669451"/>
            <a:ext cx="10574516" cy="502817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indent="715963"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ПРИКЛАДИ </a:t>
            </a:r>
            <a:endParaRPr lang="uk-UA" sz="1400" dirty="0">
              <a:effectLst/>
              <a:ea typeface="Calibri" panose="020F0502020204030204" pitchFamily="34" charset="0"/>
              <a:cs typeface="Times New Roman" panose="02020603050405020304" pitchFamily="18" charset="0"/>
            </a:endParaRPr>
          </a:p>
          <a:p>
            <a:pPr indent="715963"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Будівництво фотоелектростанції потужністю 3,2 </a:t>
            </a:r>
            <a:r>
              <a:rPr lang="uk-UA" sz="1800" dirty="0" err="1">
                <a:effectLst/>
                <a:ea typeface="Calibri" panose="020F0502020204030204" pitchFamily="34" charset="0"/>
                <a:cs typeface="Times New Roman" panose="02020603050405020304" pitchFamily="18" charset="0"/>
              </a:rPr>
              <a:t>мВт</a:t>
            </a:r>
            <a:r>
              <a:rPr lang="uk-UA" sz="1800" dirty="0">
                <a:effectLst/>
                <a:ea typeface="Calibri" panose="020F0502020204030204" pitchFamily="34" charset="0"/>
                <a:cs typeface="Times New Roman" panose="02020603050405020304" pitchFamily="18" charset="0"/>
              </a:rPr>
              <a:t> у Новоукраїнській ТГ Кіровоградської області на земельній ділянці площею 5,9 га товариством з обмеженою відповідальністю «Ліз-Маш». Сонячну електростанцію побудовано на  місці пустирю в  промисловій зоні міста. Для залучення інвестора місцева влада підготувала пакет документів, необхідних для проведення аукціону, та провела роботу з широкого залучення кандидатів. Щороку зазначена земельна ділянка приносить близько 200 тис. грн доходу в бюджет громади. Створено 5  робочих місць. Також у  громаді, на  земельній ділянці площею 24,9849 га, завершено будівництво фотоелектричної станції ТОВ «СанВін14». Вартість робіт склала 196 млн. грн. Щороку підприємство сплачує близько 1,5 млн. грн до міського бюджету. Земельна ділянка,  що використовується, була придбана на  земельному аукціоні, організованому міською радою. </a:t>
            </a:r>
            <a:endParaRPr lang="uk-UA" sz="1400" dirty="0">
              <a:effectLst/>
              <a:ea typeface="Calibri" panose="020F0502020204030204" pitchFamily="34" charset="0"/>
              <a:cs typeface="Times New Roman" panose="02020603050405020304" pitchFamily="18" charset="0"/>
            </a:endParaRPr>
          </a:p>
          <a:p>
            <a:pPr indent="715963"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Будівництво заводу LEONI у  м. Коломия Івано-Франківської області. Для залучення інвестора місцева влада за кошти міського й обласного бюджетів підвела до земельної ділянки </a:t>
            </a:r>
            <a:r>
              <a:rPr lang="uk-UA" sz="1800" dirty="0" err="1">
                <a:effectLst/>
                <a:ea typeface="Calibri" panose="020F0502020204030204" pitchFamily="34" charset="0"/>
                <a:cs typeface="Times New Roman" panose="02020603050405020304" pitchFamily="18" charset="0"/>
              </a:rPr>
              <a:t>електро</a:t>
            </a:r>
            <a:r>
              <a:rPr lang="uk-UA" sz="1800" dirty="0">
                <a:effectLst/>
                <a:ea typeface="Calibri" panose="020F0502020204030204" pitchFamily="34" charset="0"/>
                <a:cs typeface="Times New Roman" panose="02020603050405020304" pitchFamily="18" charset="0"/>
              </a:rPr>
              <a:t>-, газо- й водопостачання, виконала каналізування та  передала її в користування інвестору. В результаті в місті було збудовано завод, на якому наразі працює 1,5 тис. осіб.</a:t>
            </a:r>
            <a:endParaRPr lang="uk-UA"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5965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AEAF95-4209-4177-88FB-7E0B5890DEFB}"/>
              </a:ext>
            </a:extLst>
          </p:cNvPr>
          <p:cNvSpPr txBox="1"/>
          <p:nvPr/>
        </p:nvSpPr>
        <p:spPr>
          <a:xfrm>
            <a:off x="700726" y="1128873"/>
            <a:ext cx="4436882" cy="3238835"/>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gn="just" fontAlgn="base">
              <a:lnSpc>
                <a:spcPct val="107000"/>
              </a:lnSpc>
              <a:spcAft>
                <a:spcPts val="800"/>
              </a:spcAft>
              <a:tabLst>
                <a:tab pos="5029200" algn="l"/>
              </a:tabLst>
            </a:pPr>
            <a:r>
              <a:rPr lang="uk-UA" sz="2400" b="1" dirty="0">
                <a:solidFill>
                  <a:schemeClr val="tx1"/>
                </a:solidFill>
                <a:effectLst/>
                <a:highlight>
                  <a:srgbClr val="93A299"/>
                </a:highlight>
                <a:ea typeface="Calibri" panose="020F0502020204030204" pitchFamily="34" charset="0"/>
                <a:cs typeface="Times New Roman" panose="02020603050405020304" pitchFamily="18" charset="0"/>
              </a:rPr>
              <a:t>Доступ до земельних активів</a:t>
            </a:r>
            <a:r>
              <a:rPr lang="uk-UA" sz="2400" dirty="0">
                <a:solidFill>
                  <a:schemeClr val="tx1"/>
                </a:solidFill>
                <a:effectLst/>
                <a:ea typeface="Calibri" panose="020F0502020204030204" pitchFamily="34" charset="0"/>
                <a:cs typeface="Times New Roman" panose="02020603050405020304" pitchFamily="18" charset="0"/>
              </a:rPr>
              <a:t> — інструмент економічного розвитку, що передбачає підготовку земельних ділянок та інформації про них для їх передачі в подальше користування бізнесом. </a:t>
            </a:r>
            <a:endParaRPr lang="uk-UA" dirty="0">
              <a:solidFill>
                <a:schemeClr val="tx1"/>
              </a:solidFill>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44B97FD-3D45-4CD0-8C43-32B4B5AE5134}"/>
              </a:ext>
            </a:extLst>
          </p:cNvPr>
          <p:cNvSpPr txBox="1"/>
          <p:nvPr/>
        </p:nvSpPr>
        <p:spPr>
          <a:xfrm>
            <a:off x="5526465" y="680347"/>
            <a:ext cx="6094428" cy="5233356"/>
          </a:xfrm>
          <a:prstGeom prst="rect">
            <a:avLst/>
          </a:prstGeom>
          <a:noFill/>
        </p:spPr>
        <p:txBody>
          <a:bodyPr wrap="square">
            <a:spAutoFit/>
          </a:bodyPr>
          <a:lstStyle/>
          <a:p>
            <a:pPr indent="358775" algn="just" fontAlgn="base">
              <a:lnSpc>
                <a:spcPct val="107000"/>
              </a:lnSpc>
              <a:spcAft>
                <a:spcPts val="800"/>
              </a:spcAft>
              <a:tabLst>
                <a:tab pos="5029200" algn="l"/>
              </a:tabLst>
            </a:pPr>
            <a:r>
              <a:rPr lang="uk-UA" sz="1800" b="1" dirty="0">
                <a:effectLst/>
                <a:ea typeface="Calibri" panose="020F0502020204030204" pitchFamily="34" charset="0"/>
                <a:cs typeface="Times New Roman" panose="02020603050405020304" pitchFamily="18" charset="0"/>
              </a:rPr>
              <a:t>Типові формати підтримки: </a:t>
            </a:r>
            <a:endParaRPr lang="uk-UA" sz="1400" b="1" dirty="0">
              <a:effectLst/>
              <a:ea typeface="Calibri" panose="020F0502020204030204" pitchFamily="34" charset="0"/>
              <a:cs typeface="Times New Roman" panose="02020603050405020304" pitchFamily="18" charset="0"/>
            </a:endParaRPr>
          </a:p>
          <a:p>
            <a:pPr indent="358775"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 </a:t>
            </a:r>
            <a:r>
              <a:rPr lang="uk-UA" sz="1800" i="1" dirty="0">
                <a:effectLst/>
                <a:ea typeface="Calibri" panose="020F0502020204030204" pitchFamily="34" charset="0"/>
                <a:cs typeface="Times New Roman" panose="02020603050405020304" pitchFamily="18" charset="0"/>
              </a:rPr>
              <a:t>створення реєстру земельних ділянок </a:t>
            </a:r>
            <a:r>
              <a:rPr lang="uk-UA" sz="1800" dirty="0">
                <a:effectLst/>
                <a:ea typeface="Calibri" panose="020F0502020204030204" pitchFamily="34" charset="0"/>
                <a:cs typeface="Times New Roman" panose="02020603050405020304" pitchFamily="18" charset="0"/>
              </a:rPr>
              <a:t>— бази даних земельних ділянок з інформацією про них (кадастровий номер, площа, місце розташування, цільове призначення, доступ до інженерної та транспортної інфраструктури тощо); </a:t>
            </a:r>
            <a:endParaRPr lang="uk-UA" sz="1400" dirty="0">
              <a:effectLst/>
              <a:ea typeface="Calibri" panose="020F0502020204030204" pitchFamily="34" charset="0"/>
              <a:cs typeface="Times New Roman" panose="02020603050405020304" pitchFamily="18" charset="0"/>
            </a:endParaRPr>
          </a:p>
          <a:p>
            <a:pPr indent="358775"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 </a:t>
            </a:r>
            <a:r>
              <a:rPr lang="uk-UA" sz="1800" i="1" dirty="0">
                <a:effectLst/>
                <a:ea typeface="Calibri" panose="020F0502020204030204" pitchFamily="34" charset="0"/>
                <a:cs typeface="Times New Roman" panose="02020603050405020304" pitchFamily="18" charset="0"/>
              </a:rPr>
              <a:t>розробка містобудівної документації для ділянок </a:t>
            </a:r>
            <a:r>
              <a:rPr lang="uk-UA" sz="1800" dirty="0">
                <a:effectLst/>
                <a:ea typeface="Calibri" panose="020F0502020204030204" pitchFamily="34" charset="0"/>
                <a:cs typeface="Times New Roman" panose="02020603050405020304" pitchFamily="18" charset="0"/>
              </a:rPr>
              <a:t>— процес розробки матеріалів щодо регулювання планування, забудови та використання земельних ділянок; </a:t>
            </a:r>
            <a:endParaRPr lang="uk-UA" sz="1400" dirty="0">
              <a:effectLst/>
              <a:ea typeface="Calibri" panose="020F0502020204030204" pitchFamily="34" charset="0"/>
              <a:cs typeface="Times New Roman" panose="02020603050405020304" pitchFamily="18" charset="0"/>
            </a:endParaRPr>
          </a:p>
          <a:p>
            <a:pPr indent="358775"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 </a:t>
            </a:r>
            <a:r>
              <a:rPr lang="uk-UA" sz="1800" i="1" dirty="0">
                <a:effectLst/>
                <a:ea typeface="Calibri" panose="020F0502020204030204" pitchFamily="34" charset="0"/>
                <a:cs typeface="Times New Roman" panose="02020603050405020304" pitchFamily="18" charset="0"/>
              </a:rPr>
              <a:t>підведення інженерної інфраструктури до земельних ділянок</a:t>
            </a:r>
            <a:r>
              <a:rPr lang="uk-UA" sz="1800" dirty="0">
                <a:effectLst/>
                <a:ea typeface="Calibri" panose="020F0502020204030204" pitchFamily="34" charset="0"/>
                <a:cs typeface="Times New Roman" panose="02020603050405020304" pitchFamily="18" charset="0"/>
              </a:rPr>
              <a:t> (</a:t>
            </a:r>
            <a:r>
              <a:rPr lang="uk-UA" sz="1800" dirty="0" err="1">
                <a:effectLst/>
                <a:ea typeface="Calibri" panose="020F0502020204030204" pitchFamily="34" charset="0"/>
                <a:cs typeface="Times New Roman" panose="02020603050405020304" pitchFamily="18" charset="0"/>
              </a:rPr>
              <a:t>електро</a:t>
            </a:r>
            <a:r>
              <a:rPr lang="uk-UA" sz="1800" dirty="0">
                <a:effectLst/>
                <a:ea typeface="Calibri" panose="020F0502020204030204" pitchFamily="34" charset="0"/>
                <a:cs typeface="Times New Roman" panose="02020603050405020304" pitchFamily="18" charset="0"/>
              </a:rPr>
              <a:t>-, газо-, водо та теплопостачання, водовідведення й каналізування); </a:t>
            </a:r>
            <a:endParaRPr lang="uk-UA" sz="1400" dirty="0">
              <a:effectLst/>
              <a:ea typeface="Calibri" panose="020F0502020204030204" pitchFamily="34" charset="0"/>
              <a:cs typeface="Times New Roman" panose="02020603050405020304" pitchFamily="18" charset="0"/>
            </a:endParaRPr>
          </a:p>
          <a:p>
            <a:pPr indent="358775"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 </a:t>
            </a:r>
            <a:r>
              <a:rPr lang="uk-UA" sz="1800" i="1" dirty="0">
                <a:effectLst/>
                <a:ea typeface="Calibri" panose="020F0502020204030204" pitchFamily="34" charset="0"/>
                <a:cs typeface="Times New Roman" panose="02020603050405020304" pitchFamily="18" charset="0"/>
              </a:rPr>
              <a:t>рекультивація земельних ділянок </a:t>
            </a:r>
            <a:r>
              <a:rPr lang="uk-UA" sz="1800" dirty="0">
                <a:effectLst/>
                <a:ea typeface="Calibri" panose="020F0502020204030204" pitchFamily="34" charset="0"/>
                <a:cs typeface="Times New Roman" panose="02020603050405020304" pitchFamily="18" charset="0"/>
              </a:rPr>
              <a:t>— процес відновлення деградованих земель у стан, придатний для їх використання в економічній діяльності.</a:t>
            </a:r>
            <a:endParaRPr lang="uk-UA"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9538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702982-654C-489A-A3DA-7E3C247ECB24}"/>
              </a:ext>
            </a:extLst>
          </p:cNvPr>
          <p:cNvSpPr txBox="1"/>
          <p:nvPr/>
        </p:nvSpPr>
        <p:spPr>
          <a:xfrm>
            <a:off x="741575" y="884039"/>
            <a:ext cx="10708849" cy="470898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indent="715963" algn="just"/>
            <a:r>
              <a:rPr lang="uk-UA" sz="2000" dirty="0"/>
              <a:t>ПРИКЛАДИ </a:t>
            </a:r>
          </a:p>
          <a:p>
            <a:pPr indent="715963" algn="just"/>
            <a:r>
              <a:rPr lang="uk-UA" sz="2000" dirty="0" err="1"/>
              <a:t>Нижньовербізька</a:t>
            </a:r>
            <a:r>
              <a:rPr lang="uk-UA" sz="2000" dirty="0"/>
              <a:t> ТГ Івано-Франківської області за  підтримки Програми </a:t>
            </a:r>
            <a:r>
              <a:rPr lang="en-US" sz="2000" dirty="0"/>
              <a:t>USAID DOBRE </a:t>
            </a:r>
            <a:r>
              <a:rPr lang="uk-UA" sz="2000" dirty="0"/>
              <a:t>розробляє містобудівну документацію для с. Нижній </a:t>
            </a:r>
            <a:r>
              <a:rPr lang="uk-UA" sz="2000" dirty="0" err="1"/>
              <a:t>Вербіж</a:t>
            </a:r>
            <a:r>
              <a:rPr lang="uk-UA" sz="2000" dirty="0"/>
              <a:t>, а саме: топографо-геодезичну зйомку села, генеральний план села, стратегічну екологічну оцінку, оновлену нормативну грошову оцінку земельних ділянок, </a:t>
            </a:r>
            <a:r>
              <a:rPr lang="uk-UA" sz="2000" dirty="0" err="1"/>
              <a:t>проєкт</a:t>
            </a:r>
            <a:r>
              <a:rPr lang="uk-UA" sz="2000" dirty="0"/>
              <a:t> землеустрою щодо встановлення (зміни) меж. </a:t>
            </a:r>
          </a:p>
          <a:p>
            <a:pPr indent="715963" algn="just"/>
            <a:r>
              <a:rPr lang="uk-UA" sz="2000" dirty="0"/>
              <a:t>Використання системи «Агрометр» у  </a:t>
            </a:r>
            <a:r>
              <a:rPr lang="uk-UA" sz="2000" dirty="0" err="1"/>
              <a:t>Коноплянській</a:t>
            </a:r>
            <a:r>
              <a:rPr lang="uk-UA" sz="2000" dirty="0"/>
              <a:t> ТГ Одеської області. За власні кошти громада закупила Агрометр — професійну систему вимірювання площі й обліку земель високої точності,  що дозволяє детально вимірювати площу, периметр і відстані, а також зберігати результати вимірювань і складати карту полів на персональному комп’ютері. Завдяки цій системі громада провела ефективну інвентаризацію земельних ділянок. </a:t>
            </a:r>
          </a:p>
          <a:p>
            <a:pPr indent="715963" algn="just"/>
            <a:r>
              <a:rPr lang="uk-UA" sz="2000" dirty="0"/>
              <a:t>У 2014–2015 роках у  межах </a:t>
            </a:r>
            <a:r>
              <a:rPr lang="uk-UA" sz="2000" dirty="0" err="1"/>
              <a:t>проєкту</a:t>
            </a:r>
            <a:r>
              <a:rPr lang="uk-UA" sz="2000" dirty="0"/>
              <a:t> ЄС у  м. Новий Розділ Львівської області було проведено рекультивацію 46,4 га деградованих земель, залишених після колишнього сірчаного виробництва, для розміщення на цій території індустріального парку.</a:t>
            </a:r>
          </a:p>
        </p:txBody>
      </p:sp>
    </p:spTree>
    <p:extLst>
      <p:ext uri="{BB962C8B-B14F-4D97-AF65-F5344CB8AC3E}">
        <p14:creationId xmlns:p14="http://schemas.microsoft.com/office/powerpoint/2010/main" val="4243099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02169F-F018-41A2-825F-0DE07C42CBB4}"/>
              </a:ext>
            </a:extLst>
          </p:cNvPr>
          <p:cNvSpPr txBox="1"/>
          <p:nvPr/>
        </p:nvSpPr>
        <p:spPr>
          <a:xfrm>
            <a:off x="361361" y="1421340"/>
            <a:ext cx="3663884" cy="267765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r>
              <a:rPr lang="ru-RU" sz="2400" b="1" dirty="0" err="1">
                <a:solidFill>
                  <a:schemeClr val="tx1"/>
                </a:solidFill>
                <a:highlight>
                  <a:srgbClr val="93A299"/>
                </a:highlight>
              </a:rPr>
              <a:t>Специфічна</a:t>
            </a:r>
            <a:r>
              <a:rPr lang="ru-RU" sz="2400" b="1" dirty="0">
                <a:solidFill>
                  <a:schemeClr val="tx1"/>
                </a:solidFill>
                <a:highlight>
                  <a:srgbClr val="93A299"/>
                </a:highlight>
              </a:rPr>
              <a:t> </a:t>
            </a:r>
            <a:r>
              <a:rPr lang="ru-RU" sz="2400" b="1" dirty="0" err="1">
                <a:solidFill>
                  <a:schemeClr val="tx1"/>
                </a:solidFill>
                <a:highlight>
                  <a:srgbClr val="93A299"/>
                </a:highlight>
              </a:rPr>
              <a:t>інфраструктура</a:t>
            </a:r>
            <a:r>
              <a:rPr lang="ru-RU" sz="2400" b="1" dirty="0">
                <a:solidFill>
                  <a:schemeClr val="tx1"/>
                </a:solidFill>
                <a:highlight>
                  <a:srgbClr val="93A299"/>
                </a:highlight>
              </a:rPr>
              <a:t> для </a:t>
            </a:r>
            <a:r>
              <a:rPr lang="ru-RU" sz="2400" b="1" dirty="0" err="1">
                <a:solidFill>
                  <a:schemeClr val="tx1"/>
                </a:solidFill>
                <a:highlight>
                  <a:srgbClr val="93A299"/>
                </a:highlight>
              </a:rPr>
              <a:t>бізнесу</a:t>
            </a:r>
            <a:r>
              <a:rPr lang="ru-RU" sz="2400" b="1" dirty="0">
                <a:solidFill>
                  <a:schemeClr val="tx1"/>
                </a:solidFill>
                <a:highlight>
                  <a:srgbClr val="93A299"/>
                </a:highlight>
              </a:rPr>
              <a:t> </a:t>
            </a:r>
            <a:r>
              <a:rPr lang="ru-RU" sz="2400" dirty="0">
                <a:solidFill>
                  <a:schemeClr val="tx1"/>
                </a:solidFill>
              </a:rPr>
              <a:t>— </a:t>
            </a:r>
            <a:r>
              <a:rPr lang="ru-RU" sz="2400" dirty="0" err="1">
                <a:solidFill>
                  <a:schemeClr val="tx1"/>
                </a:solidFill>
              </a:rPr>
              <a:t>процес</a:t>
            </a:r>
            <a:r>
              <a:rPr lang="ru-RU" sz="2400" dirty="0">
                <a:solidFill>
                  <a:schemeClr val="tx1"/>
                </a:solidFill>
              </a:rPr>
              <a:t> </a:t>
            </a:r>
            <a:r>
              <a:rPr lang="ru-RU" sz="2400" dirty="0" err="1">
                <a:solidFill>
                  <a:schemeClr val="tx1"/>
                </a:solidFill>
              </a:rPr>
              <a:t>створення</a:t>
            </a:r>
            <a:r>
              <a:rPr lang="ru-RU" sz="2400" dirty="0">
                <a:solidFill>
                  <a:schemeClr val="tx1"/>
                </a:solidFill>
              </a:rPr>
              <a:t> </a:t>
            </a:r>
            <a:r>
              <a:rPr lang="ru-RU" sz="2400" dirty="0" err="1">
                <a:solidFill>
                  <a:schemeClr val="tx1"/>
                </a:solidFill>
              </a:rPr>
              <a:t>інфраструктури</a:t>
            </a:r>
            <a:r>
              <a:rPr lang="ru-RU" sz="2400" dirty="0">
                <a:solidFill>
                  <a:schemeClr val="tx1"/>
                </a:solidFill>
              </a:rPr>
              <a:t> </a:t>
            </a:r>
            <a:r>
              <a:rPr lang="ru-RU" sz="2400" dirty="0" err="1">
                <a:solidFill>
                  <a:schemeClr val="tx1"/>
                </a:solidFill>
              </a:rPr>
              <a:t>відповідно</a:t>
            </a:r>
            <a:r>
              <a:rPr lang="ru-RU" sz="2400" dirty="0">
                <a:solidFill>
                  <a:schemeClr val="tx1"/>
                </a:solidFill>
              </a:rPr>
              <a:t> до потреб </a:t>
            </a:r>
            <a:r>
              <a:rPr lang="ru-RU" sz="2400" dirty="0" err="1">
                <a:solidFill>
                  <a:schemeClr val="tx1"/>
                </a:solidFill>
              </a:rPr>
              <a:t>бізнесу</a:t>
            </a:r>
            <a:r>
              <a:rPr lang="ru-RU" sz="2400" dirty="0">
                <a:solidFill>
                  <a:schemeClr val="tx1"/>
                </a:solidFill>
              </a:rPr>
              <a:t> на </a:t>
            </a:r>
            <a:r>
              <a:rPr lang="ru-RU" sz="2400" dirty="0" err="1">
                <a:solidFill>
                  <a:schemeClr val="tx1"/>
                </a:solidFill>
              </a:rPr>
              <a:t>території</a:t>
            </a:r>
            <a:r>
              <a:rPr lang="ru-RU" sz="2400" dirty="0">
                <a:solidFill>
                  <a:schemeClr val="tx1"/>
                </a:solidFill>
              </a:rPr>
              <a:t>.</a:t>
            </a:r>
            <a:endParaRPr lang="uk-UA" sz="2400" dirty="0">
              <a:solidFill>
                <a:schemeClr val="tx1"/>
              </a:solidFill>
            </a:endParaRPr>
          </a:p>
        </p:txBody>
      </p:sp>
      <p:sp>
        <p:nvSpPr>
          <p:cNvPr id="9" name="TextBox 8">
            <a:extLst>
              <a:ext uri="{FF2B5EF4-FFF2-40B4-BE49-F238E27FC236}">
                <a16:creationId xmlns:a16="http://schemas.microsoft.com/office/drawing/2014/main" id="{E125F162-25D2-4984-A921-6927A1D7F01A}"/>
              </a:ext>
            </a:extLst>
          </p:cNvPr>
          <p:cNvSpPr txBox="1"/>
          <p:nvPr/>
        </p:nvSpPr>
        <p:spPr>
          <a:xfrm>
            <a:off x="4165078" y="270144"/>
            <a:ext cx="7795968" cy="5847755"/>
          </a:xfrm>
          <a:prstGeom prst="rect">
            <a:avLst/>
          </a:prstGeom>
          <a:noFill/>
        </p:spPr>
        <p:txBody>
          <a:bodyPr wrap="square">
            <a:spAutoFit/>
          </a:bodyPr>
          <a:lstStyle/>
          <a:p>
            <a:pPr algn="just"/>
            <a:r>
              <a:rPr lang="uk-UA" sz="2200" b="1" i="1" dirty="0">
                <a:highlight>
                  <a:srgbClr val="93A299"/>
                </a:highlight>
              </a:rPr>
              <a:t>Типові формати підтримки: </a:t>
            </a:r>
          </a:p>
          <a:p>
            <a:pPr algn="just"/>
            <a:r>
              <a:rPr lang="uk-UA" sz="2200" dirty="0"/>
              <a:t>- відновлення занедбаних об’єктів — процес відновлення занедбаних промислових об’єктів для повернення їм втраченого призначення чи надання нового; </a:t>
            </a:r>
          </a:p>
          <a:p>
            <a:pPr algn="just"/>
            <a:r>
              <a:rPr lang="uk-UA" sz="2200" dirty="0"/>
              <a:t>- передача прав на використання об’єктів інфраструктури. </a:t>
            </a:r>
          </a:p>
          <a:p>
            <a:pPr algn="just"/>
            <a:r>
              <a:rPr lang="uk-UA" sz="2200" b="1" i="1" dirty="0">
                <a:highlight>
                  <a:srgbClr val="93A299"/>
                </a:highlight>
              </a:rPr>
              <a:t>Процес упровадження: </a:t>
            </a:r>
          </a:p>
          <a:p>
            <a:pPr algn="just"/>
            <a:r>
              <a:rPr lang="uk-UA" sz="2200" dirty="0"/>
              <a:t>- формування спільної робочої групи з представників влади та бізнесу; </a:t>
            </a:r>
          </a:p>
          <a:p>
            <a:pPr algn="just"/>
            <a:r>
              <a:rPr lang="uk-UA" sz="2200" dirty="0"/>
              <a:t>- дослідження потреб бізнесу в інфраструктурі; </a:t>
            </a:r>
          </a:p>
          <a:p>
            <a:pPr algn="just"/>
            <a:r>
              <a:rPr lang="uk-UA" sz="2200" dirty="0"/>
              <a:t>-проведення громадських слухань і публічних обговорень; </a:t>
            </a:r>
          </a:p>
          <a:p>
            <a:pPr algn="just"/>
            <a:r>
              <a:rPr lang="uk-UA" sz="2200" dirty="0"/>
              <a:t>- визначення об’єкту нової інфраструктури для бізнесу;</a:t>
            </a:r>
          </a:p>
          <a:p>
            <a:pPr algn="just"/>
            <a:r>
              <a:rPr lang="uk-UA" sz="2200" dirty="0"/>
              <a:t>- розробка </a:t>
            </a:r>
            <a:r>
              <a:rPr lang="uk-UA" sz="2200" dirty="0" err="1"/>
              <a:t>проєктно</a:t>
            </a:r>
            <a:r>
              <a:rPr lang="uk-UA" sz="2200" dirty="0"/>
              <a:t>-кошторисної документації та технічних завдань; </a:t>
            </a:r>
          </a:p>
          <a:p>
            <a:pPr algn="just"/>
            <a:r>
              <a:rPr lang="uk-UA" sz="2200" dirty="0"/>
              <a:t>- залучення коштів і управління </a:t>
            </a:r>
            <a:r>
              <a:rPr lang="uk-UA" sz="2200" dirty="0" err="1"/>
              <a:t>проєктами</a:t>
            </a:r>
            <a:r>
              <a:rPr lang="uk-UA" sz="2200" dirty="0"/>
              <a:t> зі створення інфраструктури для бізнесу.</a:t>
            </a:r>
          </a:p>
        </p:txBody>
      </p:sp>
    </p:spTree>
    <p:extLst>
      <p:ext uri="{BB962C8B-B14F-4D97-AF65-F5344CB8AC3E}">
        <p14:creationId xmlns:p14="http://schemas.microsoft.com/office/powerpoint/2010/main" val="3676979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завод у Франківську">
            <a:extLst>
              <a:ext uri="{FF2B5EF4-FFF2-40B4-BE49-F238E27FC236}">
                <a16:creationId xmlns:a16="http://schemas.microsoft.com/office/drawing/2014/main" id="{B219FB51-45DF-4C04-8C4A-0762C30D3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054" y="-17805"/>
            <a:ext cx="9514787" cy="6343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C4AEEA-7A10-4943-8550-A82E7186C805}"/>
              </a:ext>
            </a:extLst>
          </p:cNvPr>
          <p:cNvSpPr txBox="1"/>
          <p:nvPr/>
        </p:nvSpPr>
        <p:spPr>
          <a:xfrm>
            <a:off x="219959" y="981456"/>
            <a:ext cx="3692165" cy="452431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ru-RU" dirty="0"/>
              <a:t>ПРИКЛАДИ </a:t>
            </a:r>
          </a:p>
          <a:p>
            <a:pPr algn="just"/>
            <a:r>
              <a:rPr lang="ru-RU" dirty="0" err="1"/>
              <a:t>Реновація</a:t>
            </a:r>
            <a:r>
              <a:rPr lang="ru-RU" dirty="0"/>
              <a:t>. На </a:t>
            </a:r>
            <a:r>
              <a:rPr lang="ru-RU" dirty="0" err="1"/>
              <a:t>базі</a:t>
            </a:r>
            <a:r>
              <a:rPr lang="ru-RU" dirty="0"/>
              <a:t> старого заводу в </a:t>
            </a:r>
            <a:r>
              <a:rPr lang="ru-RU" dirty="0" err="1"/>
              <a:t>Івано-Франківську</a:t>
            </a:r>
            <a:r>
              <a:rPr lang="ru-RU" dirty="0"/>
              <a:t> створено </a:t>
            </a:r>
            <a:r>
              <a:rPr lang="ru-RU" dirty="0" err="1"/>
              <a:t>інноваційний</a:t>
            </a:r>
            <a:r>
              <a:rPr lang="ru-RU" dirty="0"/>
              <a:t> центр, </a:t>
            </a:r>
            <a:r>
              <a:rPr lang="ru-RU" dirty="0" err="1"/>
              <a:t>який</a:t>
            </a:r>
            <a:r>
              <a:rPr lang="ru-RU" dirty="0"/>
              <a:t> </a:t>
            </a:r>
            <a:r>
              <a:rPr lang="ru-RU" dirty="0" err="1"/>
              <a:t>працює</a:t>
            </a:r>
            <a:r>
              <a:rPr lang="ru-RU" dirty="0"/>
              <a:t> на </a:t>
            </a:r>
            <a:r>
              <a:rPr lang="ru-RU" dirty="0" err="1"/>
              <a:t>перетині</a:t>
            </a:r>
            <a:r>
              <a:rPr lang="ru-RU" dirty="0"/>
              <a:t> 4 </a:t>
            </a:r>
            <a:r>
              <a:rPr lang="ru-RU" dirty="0" err="1"/>
              <a:t>напрямків</a:t>
            </a:r>
            <a:r>
              <a:rPr lang="ru-RU" dirty="0"/>
              <a:t> </a:t>
            </a:r>
            <a:r>
              <a:rPr lang="ru-RU" dirty="0" err="1"/>
              <a:t>розвитку</a:t>
            </a:r>
            <a:r>
              <a:rPr lang="ru-RU" dirty="0"/>
              <a:t> </a:t>
            </a:r>
            <a:r>
              <a:rPr lang="ru-RU" dirty="0" err="1"/>
              <a:t>регіону</a:t>
            </a:r>
            <a:r>
              <a:rPr lang="ru-RU" dirty="0"/>
              <a:t>: </a:t>
            </a:r>
            <a:r>
              <a:rPr lang="ru-RU" dirty="0" err="1"/>
              <a:t>нової</a:t>
            </a:r>
            <a:r>
              <a:rPr lang="ru-RU" dirty="0"/>
              <a:t> </a:t>
            </a:r>
            <a:r>
              <a:rPr lang="ru-RU" dirty="0" err="1"/>
              <a:t>економіки</a:t>
            </a:r>
            <a:r>
              <a:rPr lang="ru-RU" dirty="0"/>
              <a:t>, </a:t>
            </a:r>
            <a:r>
              <a:rPr lang="ru-RU" dirty="0" err="1"/>
              <a:t>урбаністики</a:t>
            </a:r>
            <a:r>
              <a:rPr lang="ru-RU" dirty="0"/>
              <a:t>, </a:t>
            </a:r>
            <a:r>
              <a:rPr lang="ru-RU" dirty="0" err="1"/>
              <a:t>сучасного</a:t>
            </a:r>
            <a:r>
              <a:rPr lang="ru-RU" dirty="0"/>
              <a:t> </a:t>
            </a:r>
            <a:r>
              <a:rPr lang="ru-RU" dirty="0" err="1"/>
              <a:t>мистецтва</a:t>
            </a:r>
            <a:r>
              <a:rPr lang="ru-RU" dirty="0"/>
              <a:t> та  </a:t>
            </a:r>
            <a:r>
              <a:rPr lang="ru-RU" dirty="0" err="1"/>
              <a:t>освіти</a:t>
            </a:r>
            <a:r>
              <a:rPr lang="ru-RU" dirty="0"/>
              <a:t>. </a:t>
            </a:r>
            <a:r>
              <a:rPr lang="ru-RU" dirty="0" err="1"/>
              <a:t>Загальна</a:t>
            </a:r>
            <a:r>
              <a:rPr lang="ru-RU" dirty="0"/>
              <a:t> </a:t>
            </a:r>
            <a:r>
              <a:rPr lang="ru-RU" dirty="0" err="1"/>
              <a:t>площа</a:t>
            </a:r>
            <a:r>
              <a:rPr lang="ru-RU" dirty="0"/>
              <a:t> Центру становить 37,8  тис. м2 , з  </a:t>
            </a:r>
            <a:r>
              <a:rPr lang="ru-RU" dirty="0" err="1"/>
              <a:t>яких</a:t>
            </a:r>
            <a:r>
              <a:rPr lang="ru-RU" dirty="0"/>
              <a:t> 5,8  тис. м2 </a:t>
            </a:r>
            <a:r>
              <a:rPr lang="ru-RU" dirty="0" err="1"/>
              <a:t>відремонтовано</a:t>
            </a:r>
            <a:r>
              <a:rPr lang="ru-RU" dirty="0"/>
              <a:t> для потреб Центру. У  «</a:t>
            </a:r>
            <a:r>
              <a:rPr lang="ru-RU" dirty="0" err="1"/>
              <a:t>Промприладі</a:t>
            </a:r>
            <a:r>
              <a:rPr lang="ru-RU" dirty="0"/>
              <a:t>» </a:t>
            </a:r>
            <a:r>
              <a:rPr lang="ru-RU" dirty="0" err="1"/>
              <a:t>працює</a:t>
            </a:r>
            <a:r>
              <a:rPr lang="ru-RU" dirty="0"/>
              <a:t> 25 </a:t>
            </a:r>
            <a:r>
              <a:rPr lang="ru-RU" dirty="0" err="1"/>
              <a:t>компанійрезидентів</a:t>
            </a:r>
            <a:r>
              <a:rPr lang="ru-RU" dirty="0"/>
              <a:t> і проводиться </a:t>
            </a:r>
            <a:r>
              <a:rPr lang="ru-RU" dirty="0" err="1"/>
              <a:t>близько</a:t>
            </a:r>
            <a:r>
              <a:rPr lang="ru-RU" dirty="0"/>
              <a:t> 600 </a:t>
            </a:r>
            <a:r>
              <a:rPr lang="ru-RU" dirty="0" err="1"/>
              <a:t>подій</a:t>
            </a:r>
            <a:r>
              <a:rPr lang="ru-RU" dirty="0"/>
              <a:t> </a:t>
            </a:r>
            <a:r>
              <a:rPr lang="ru-RU" dirty="0" err="1"/>
              <a:t>щороку</a:t>
            </a:r>
            <a:r>
              <a:rPr lang="ru-RU" dirty="0"/>
              <a:t>.</a:t>
            </a:r>
          </a:p>
        </p:txBody>
      </p:sp>
    </p:spTree>
    <p:extLst>
      <p:ext uri="{BB962C8B-B14F-4D97-AF65-F5344CB8AC3E}">
        <p14:creationId xmlns:p14="http://schemas.microsoft.com/office/powerpoint/2010/main" val="2591545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id="{9F3FD2B3-AA4D-433A-848D-37AF386602EE}"/>
              </a:ext>
            </a:extLst>
          </p:cNvPr>
          <p:cNvSpPr>
            <a:spLocks noGrp="1"/>
          </p:cNvSpPr>
          <p:nvPr>
            <p:ph type="body" sz="half" idx="2"/>
          </p:nvPr>
        </p:nvSpPr>
        <p:spPr>
          <a:xfrm>
            <a:off x="2078736" y="5657641"/>
            <a:ext cx="10113264" cy="827999"/>
          </a:xfrm>
        </p:spPr>
        <p:txBody>
          <a:bodyPr>
            <a:normAutofit/>
          </a:bodyPr>
          <a:lstStyle/>
          <a:p>
            <a:r>
              <a:rPr lang="uk-UA" sz="2200" dirty="0">
                <a:hlinkClick r:id="rId2">
                  <a:extLst>
                    <a:ext uri="{A12FA001-AC4F-418D-AE19-62706E023703}">
                      <ahyp:hlinkClr xmlns:ahyp="http://schemas.microsoft.com/office/drawing/2018/hyperlinkcolor" val="tx"/>
                    </a:ext>
                  </a:extLst>
                </a:hlinkClick>
              </a:rPr>
              <a:t>Детальніше за посиланням </a:t>
            </a:r>
          </a:p>
          <a:p>
            <a:r>
              <a:rPr lang="en-US" dirty="0">
                <a:solidFill>
                  <a:srgbClr val="0070C0"/>
                </a:solidFill>
                <a:hlinkClick r:id="rId2">
                  <a:extLst>
                    <a:ext uri="{A12FA001-AC4F-418D-AE19-62706E023703}">
                      <ahyp:hlinkClr xmlns:ahyp="http://schemas.microsoft.com/office/drawing/2018/hyperlinkcolor" val="tx"/>
                    </a:ext>
                  </a:extLst>
                </a:hlinkClick>
              </a:rPr>
              <a:t>https://shotam.info/znesty-maiemo-krashchu-ideiu-yak-staryy-zavod-u-frankivsku-peretvoryvsia-na-tsentr-innovatsiy-keys-proiektu-promprylad-renovatsiia/</a:t>
            </a:r>
            <a:r>
              <a:rPr lang="uk-UA" dirty="0">
                <a:solidFill>
                  <a:srgbClr val="0070C0"/>
                </a:solidFill>
              </a:rPr>
              <a:t> </a:t>
            </a:r>
          </a:p>
        </p:txBody>
      </p:sp>
      <p:pic>
        <p:nvPicPr>
          <p:cNvPr id="3076" name="Picture 4" descr="Тераса простору «Промприлад.Реновація».">
            <a:extLst>
              <a:ext uri="{FF2B5EF4-FFF2-40B4-BE49-F238E27FC236}">
                <a16:creationId xmlns:a16="http://schemas.microsoft.com/office/drawing/2014/main" id="{02ADE095-D149-48FC-810F-C746C6442602}"/>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9813" b="1981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422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C2D56D-FF09-4E56-AD9D-AF40E768A814}"/>
              </a:ext>
            </a:extLst>
          </p:cNvPr>
          <p:cNvSpPr txBox="1"/>
          <p:nvPr/>
        </p:nvSpPr>
        <p:spPr>
          <a:xfrm>
            <a:off x="1181492" y="4625778"/>
            <a:ext cx="4069237" cy="162642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r>
              <a:rPr lang="ru-RU" sz="2400" b="1" dirty="0">
                <a:solidFill>
                  <a:schemeClr val="tx1"/>
                </a:solidFill>
                <a:highlight>
                  <a:srgbClr val="93A299"/>
                </a:highlight>
              </a:rPr>
              <a:t>Партнерство з  </a:t>
            </a:r>
            <a:r>
              <a:rPr lang="ru-RU" sz="2400" b="1" dirty="0" err="1">
                <a:solidFill>
                  <a:schemeClr val="tx1"/>
                </a:solidFill>
                <a:highlight>
                  <a:srgbClr val="93A299"/>
                </a:highlight>
              </a:rPr>
              <a:t>бізнесом</a:t>
            </a:r>
            <a:r>
              <a:rPr lang="ru-RU" sz="2400" b="1" dirty="0">
                <a:solidFill>
                  <a:schemeClr val="tx1"/>
                </a:solidFill>
                <a:highlight>
                  <a:srgbClr val="93A299"/>
                </a:highlight>
              </a:rPr>
              <a:t> </a:t>
            </a:r>
            <a:r>
              <a:rPr lang="ru-RU" sz="2400" dirty="0">
                <a:solidFill>
                  <a:schemeClr val="tx1"/>
                </a:solidFill>
              </a:rPr>
              <a:t>— </a:t>
            </a:r>
            <a:r>
              <a:rPr lang="ru-RU" sz="2400" dirty="0" err="1">
                <a:solidFill>
                  <a:schemeClr val="tx1"/>
                </a:solidFill>
              </a:rPr>
              <a:t>реалізація</a:t>
            </a:r>
            <a:r>
              <a:rPr lang="ru-RU" sz="2400" dirty="0">
                <a:solidFill>
                  <a:schemeClr val="tx1"/>
                </a:solidFill>
              </a:rPr>
              <a:t> </a:t>
            </a:r>
            <a:r>
              <a:rPr lang="ru-RU" sz="2400" dirty="0" err="1">
                <a:solidFill>
                  <a:schemeClr val="tx1"/>
                </a:solidFill>
              </a:rPr>
              <a:t>спільних</a:t>
            </a:r>
            <a:r>
              <a:rPr lang="ru-RU" sz="2400" dirty="0">
                <a:solidFill>
                  <a:schemeClr val="tx1"/>
                </a:solidFill>
              </a:rPr>
              <a:t> </a:t>
            </a:r>
            <a:r>
              <a:rPr lang="ru-RU" sz="2400" dirty="0" err="1">
                <a:solidFill>
                  <a:schemeClr val="tx1"/>
                </a:solidFill>
              </a:rPr>
              <a:t>ініціатив</a:t>
            </a:r>
            <a:r>
              <a:rPr lang="ru-RU" sz="2400" dirty="0">
                <a:solidFill>
                  <a:schemeClr val="tx1"/>
                </a:solidFill>
              </a:rPr>
              <a:t> </a:t>
            </a:r>
            <a:r>
              <a:rPr lang="ru-RU" sz="2400" dirty="0" err="1">
                <a:solidFill>
                  <a:schemeClr val="tx1"/>
                </a:solidFill>
              </a:rPr>
              <a:t>місцевої</a:t>
            </a:r>
            <a:r>
              <a:rPr lang="ru-RU" sz="2400" dirty="0">
                <a:solidFill>
                  <a:schemeClr val="tx1"/>
                </a:solidFill>
              </a:rPr>
              <a:t> </a:t>
            </a:r>
            <a:r>
              <a:rPr lang="ru-RU" sz="2400" dirty="0" err="1">
                <a:solidFill>
                  <a:schemeClr val="tx1"/>
                </a:solidFill>
              </a:rPr>
              <a:t>влади</a:t>
            </a:r>
            <a:r>
              <a:rPr lang="ru-RU" sz="2400" dirty="0">
                <a:solidFill>
                  <a:schemeClr val="tx1"/>
                </a:solidFill>
              </a:rPr>
              <a:t> та </a:t>
            </a:r>
            <a:r>
              <a:rPr lang="ru-RU" sz="2400" dirty="0" err="1">
                <a:solidFill>
                  <a:schemeClr val="tx1"/>
                </a:solidFill>
              </a:rPr>
              <a:t>бізнесу</a:t>
            </a:r>
            <a:endParaRPr lang="uk-UA" sz="2400" dirty="0">
              <a:solidFill>
                <a:schemeClr val="tx1"/>
              </a:solidFill>
            </a:endParaRPr>
          </a:p>
        </p:txBody>
      </p:sp>
      <p:sp>
        <p:nvSpPr>
          <p:cNvPr id="10" name="TextBox 9">
            <a:extLst>
              <a:ext uri="{FF2B5EF4-FFF2-40B4-BE49-F238E27FC236}">
                <a16:creationId xmlns:a16="http://schemas.microsoft.com/office/drawing/2014/main" id="{399CF0B2-14D6-45CA-B637-4F544EA3B54E}"/>
              </a:ext>
            </a:extLst>
          </p:cNvPr>
          <p:cNvSpPr txBox="1"/>
          <p:nvPr/>
        </p:nvSpPr>
        <p:spPr>
          <a:xfrm>
            <a:off x="304800" y="285289"/>
            <a:ext cx="11582400" cy="9233297"/>
          </a:xfrm>
          <a:prstGeom prst="rect">
            <a:avLst/>
          </a:prstGeom>
          <a:noFill/>
        </p:spPr>
        <p:txBody>
          <a:bodyPr wrap="square" numCol="2" spcCol="720000">
            <a:spAutoFit/>
          </a:bodyPr>
          <a:lstStyle/>
          <a:p>
            <a:pPr algn="just"/>
            <a:r>
              <a:rPr lang="uk-UA" b="1" dirty="0">
                <a:highlight>
                  <a:srgbClr val="93A299"/>
                </a:highlight>
              </a:rPr>
              <a:t>Типові </a:t>
            </a:r>
            <a:r>
              <a:rPr lang="uk-UA" b="1" dirty="0" err="1">
                <a:highlight>
                  <a:srgbClr val="93A299"/>
                </a:highlight>
              </a:rPr>
              <a:t>проєкти</a:t>
            </a:r>
            <a:r>
              <a:rPr lang="uk-UA" b="1" dirty="0">
                <a:highlight>
                  <a:srgbClr val="93A299"/>
                </a:highlight>
              </a:rPr>
              <a:t>:</a:t>
            </a:r>
          </a:p>
          <a:p>
            <a:pPr algn="just"/>
            <a:r>
              <a:rPr lang="uk-UA" b="1" i="1" u="sng" dirty="0"/>
              <a:t>1) Програми розвитку територій присутності великого бізнесу </a:t>
            </a:r>
            <a:r>
              <a:rPr lang="uk-UA" dirty="0"/>
              <a:t>— стратегія розвитку великих компаній, відповідно до якої вони інвестують у розвиток території, де знаходяться їхні активи.</a:t>
            </a:r>
          </a:p>
          <a:p>
            <a:pPr algn="just"/>
            <a:r>
              <a:rPr lang="uk-UA" dirty="0"/>
              <a:t>Процес упровадження: </a:t>
            </a:r>
          </a:p>
          <a:p>
            <a:pPr algn="just"/>
            <a:r>
              <a:rPr lang="uk-UA" dirty="0"/>
              <a:t>— вибір пріоритетних напрямків співпраці для компаній; </a:t>
            </a:r>
          </a:p>
          <a:p>
            <a:pPr algn="just"/>
            <a:r>
              <a:rPr lang="uk-UA" dirty="0"/>
              <a:t>— визначення спільних інтересів компанії та ключових гравців на території; </a:t>
            </a:r>
          </a:p>
          <a:p>
            <a:pPr algn="just"/>
            <a:r>
              <a:rPr lang="uk-UA" dirty="0"/>
              <a:t>— формування програми та </a:t>
            </a:r>
            <a:r>
              <a:rPr lang="uk-UA" dirty="0" err="1"/>
              <a:t>проєктів</a:t>
            </a:r>
            <a:r>
              <a:rPr lang="uk-UA" dirty="0"/>
              <a:t> розвитку території; </a:t>
            </a:r>
          </a:p>
          <a:p>
            <a:pPr algn="just"/>
            <a:r>
              <a:rPr lang="uk-UA" dirty="0"/>
              <a:t>— розробка фінансових механізмів; </a:t>
            </a:r>
          </a:p>
          <a:p>
            <a:pPr algn="just"/>
            <a:r>
              <a:rPr lang="uk-UA" dirty="0"/>
              <a:t>— обрання відповідальних осіб; </a:t>
            </a:r>
          </a:p>
          <a:p>
            <a:pPr algn="just"/>
            <a:r>
              <a:rPr lang="uk-UA" dirty="0"/>
              <a:t>— втілення програми та звітування.</a:t>
            </a:r>
          </a:p>
          <a:p>
            <a:pPr algn="just"/>
            <a:endParaRPr lang="uk-UA" dirty="0"/>
          </a:p>
          <a:p>
            <a:pPr algn="just"/>
            <a:endParaRPr lang="uk-UA" dirty="0"/>
          </a:p>
          <a:p>
            <a:pPr algn="just"/>
            <a:endParaRPr lang="uk-UA" dirty="0"/>
          </a:p>
          <a:p>
            <a:pPr algn="just"/>
            <a:endParaRPr lang="uk-UA" dirty="0"/>
          </a:p>
          <a:p>
            <a:pPr algn="just"/>
            <a:endParaRPr lang="uk-UA" dirty="0"/>
          </a:p>
          <a:p>
            <a:pPr algn="just"/>
            <a:endParaRPr lang="uk-UA" dirty="0"/>
          </a:p>
          <a:p>
            <a:pPr algn="just"/>
            <a:endParaRPr lang="uk-UA" dirty="0"/>
          </a:p>
          <a:p>
            <a:pPr algn="just"/>
            <a:endParaRPr lang="uk-UA" dirty="0"/>
          </a:p>
          <a:p>
            <a:pPr algn="just"/>
            <a:endParaRPr lang="uk-UA" dirty="0"/>
          </a:p>
          <a:p>
            <a:pPr algn="just"/>
            <a:endParaRPr lang="uk-UA" dirty="0"/>
          </a:p>
          <a:p>
            <a:pPr algn="just"/>
            <a:endParaRPr lang="uk-UA" dirty="0"/>
          </a:p>
          <a:p>
            <a:pPr algn="just"/>
            <a:endParaRPr lang="uk-UA" dirty="0"/>
          </a:p>
          <a:p>
            <a:pPr algn="just"/>
            <a:endParaRPr lang="uk-UA" dirty="0"/>
          </a:p>
          <a:p>
            <a:pPr algn="just"/>
            <a:endParaRPr lang="uk-UA" dirty="0"/>
          </a:p>
          <a:p>
            <a:pPr algn="just"/>
            <a:endParaRPr lang="uk-UA" dirty="0"/>
          </a:p>
          <a:p>
            <a:pPr algn="just"/>
            <a:endParaRPr lang="uk-UA" dirty="0"/>
          </a:p>
          <a:p>
            <a:pPr algn="just"/>
            <a:endParaRPr lang="uk-UA" dirty="0"/>
          </a:p>
          <a:p>
            <a:pPr algn="just"/>
            <a:endParaRPr lang="uk-UA" dirty="0"/>
          </a:p>
          <a:p>
            <a:pPr algn="just"/>
            <a:endParaRPr lang="uk-UA" b="1" i="1" u="sng" dirty="0"/>
          </a:p>
          <a:p>
            <a:pPr algn="just"/>
            <a:r>
              <a:rPr lang="uk-UA" b="1" i="1" u="sng" dirty="0"/>
              <a:t>2) Державно-приватне партнерство (ДПП) </a:t>
            </a:r>
            <a:r>
              <a:rPr lang="uk-UA" dirty="0"/>
              <a:t>— система відносин, заснована на довгостроковому договорі співробітництва між державними (наприклад, органом місцевого самоврядування чи центральним органом виконавчої влади) та приватними (наприклад, приватною компанією чи підприємцем) партнерами. Результатом такого співробітництва стає об’єднання ресурсів обох партнерів для створення нових і/або модернізації наявних об’єктів.</a:t>
            </a:r>
          </a:p>
          <a:p>
            <a:pPr algn="just"/>
            <a:r>
              <a:rPr lang="uk-UA" dirty="0"/>
              <a:t>Процес упровадження: </a:t>
            </a:r>
          </a:p>
          <a:p>
            <a:pPr algn="just"/>
            <a:r>
              <a:rPr lang="uk-UA" dirty="0"/>
              <a:t>— визначення об’єкта та предмета партнерства; </a:t>
            </a:r>
          </a:p>
          <a:p>
            <a:pPr algn="just"/>
            <a:r>
              <a:rPr lang="uk-UA" dirty="0"/>
              <a:t>— розподіл ризиків, відповідальності та винагороди між партнерами; </a:t>
            </a:r>
          </a:p>
          <a:p>
            <a:pPr algn="just"/>
            <a:r>
              <a:rPr lang="uk-UA" dirty="0"/>
              <a:t>— вибір моделі партнерства; </a:t>
            </a:r>
          </a:p>
          <a:p>
            <a:pPr algn="just"/>
            <a:r>
              <a:rPr lang="uk-UA" dirty="0"/>
              <a:t>—укладання договірних відносин; </a:t>
            </a:r>
          </a:p>
          <a:p>
            <a:pPr algn="just"/>
            <a:r>
              <a:rPr lang="uk-UA" dirty="0"/>
              <a:t>— створення </a:t>
            </a:r>
            <a:r>
              <a:rPr lang="uk-UA" dirty="0" err="1"/>
              <a:t>проєктної</a:t>
            </a:r>
            <a:r>
              <a:rPr lang="uk-UA" dirty="0"/>
              <a:t> компанії;</a:t>
            </a:r>
          </a:p>
          <a:p>
            <a:pPr algn="just"/>
            <a:r>
              <a:rPr lang="uk-UA" dirty="0"/>
              <a:t> — спільне користування об’єктами чи їх спільна експлуатація.</a:t>
            </a:r>
          </a:p>
        </p:txBody>
      </p:sp>
    </p:spTree>
    <p:extLst>
      <p:ext uri="{BB962C8B-B14F-4D97-AF65-F5344CB8AC3E}">
        <p14:creationId xmlns:p14="http://schemas.microsoft.com/office/powerpoint/2010/main" val="83768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357F1-E316-43BA-A177-AF654003930E}"/>
              </a:ext>
            </a:extLst>
          </p:cNvPr>
          <p:cNvSpPr txBox="1"/>
          <p:nvPr/>
        </p:nvSpPr>
        <p:spPr>
          <a:xfrm>
            <a:off x="1162638" y="525692"/>
            <a:ext cx="10026977" cy="532453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indent="536575" algn="just" fontAlgn="base">
              <a:lnSpc>
                <a:spcPct val="107000"/>
              </a:lnSpc>
              <a:spcAft>
                <a:spcPts val="800"/>
              </a:spcAft>
              <a:tabLst>
                <a:tab pos="5029200" algn="l"/>
              </a:tabLst>
            </a:pPr>
            <a:r>
              <a:rPr lang="uk-UA" sz="1800" dirty="0">
                <a:effectLst/>
                <a:ea typeface="Calibri" panose="020F0502020204030204" pitchFamily="34" charset="0"/>
                <a:cs typeface="Times New Roman" panose="02020603050405020304" pitchFamily="18" charset="0"/>
              </a:rPr>
              <a:t>ПРИКЛАДИ </a:t>
            </a:r>
            <a:endParaRPr lang="uk-UA" sz="1400" dirty="0">
              <a:effectLst/>
              <a:ea typeface="Calibri" panose="020F0502020204030204" pitchFamily="34" charset="0"/>
              <a:cs typeface="Times New Roman" panose="02020603050405020304" pitchFamily="18" charset="0"/>
            </a:endParaRPr>
          </a:p>
          <a:p>
            <a:pPr indent="536575" algn="just" fontAlgn="base">
              <a:lnSpc>
                <a:spcPct val="107000"/>
              </a:lnSpc>
              <a:spcAft>
                <a:spcPts val="800"/>
              </a:spcAft>
              <a:tabLst>
                <a:tab pos="5029200" algn="l"/>
              </a:tabLst>
            </a:pPr>
            <a:r>
              <a:rPr lang="uk-UA" sz="1800" dirty="0" err="1">
                <a:effectLst/>
                <a:ea typeface="Calibri" panose="020F0502020204030204" pitchFamily="34" charset="0"/>
                <a:cs typeface="Times New Roman" panose="02020603050405020304" pitchFamily="18" charset="0"/>
              </a:rPr>
              <a:t>Проєкт</a:t>
            </a:r>
            <a:r>
              <a:rPr lang="uk-UA" sz="1800" dirty="0">
                <a:effectLst/>
                <a:ea typeface="Calibri" panose="020F0502020204030204" pitchFamily="34" charset="0"/>
                <a:cs typeface="Times New Roman" panose="02020603050405020304" pitchFamily="18" charset="0"/>
              </a:rPr>
              <a:t> ДПП з розвитку літніх закладів для спорту й відпочинку в Києві на </a:t>
            </a:r>
            <a:r>
              <a:rPr lang="uk-UA" sz="1800" dirty="0" err="1">
                <a:effectLst/>
                <a:ea typeface="Calibri" panose="020F0502020204030204" pitchFamily="34" charset="0"/>
                <a:cs typeface="Times New Roman" panose="02020603050405020304" pitchFamily="18" charset="0"/>
              </a:rPr>
              <a:t>Долобецькому</a:t>
            </a:r>
            <a:r>
              <a:rPr lang="uk-UA" sz="1800" dirty="0">
                <a:effectLst/>
                <a:ea typeface="Calibri" panose="020F0502020204030204" pitchFamily="34" charset="0"/>
                <a:cs typeface="Times New Roman" panose="02020603050405020304" pitchFamily="18" charset="0"/>
              </a:rPr>
              <a:t> острові. Місто провело відкритий тендерний конкурс і  передало територію в  управління приватному партнеру відповідно до  вимог законодавства України. Місто залишається власником земельної ділянки. Приватний партнер утримує та  розвиває інфраструктуру, надає вільний доступ до пляжної інфраструктури мешканцям удень за рахунок комерційних </a:t>
            </a:r>
            <a:r>
              <a:rPr lang="uk-UA" sz="1800" dirty="0" err="1">
                <a:effectLst/>
                <a:ea typeface="Calibri" panose="020F0502020204030204" pitchFamily="34" charset="0"/>
                <a:cs typeface="Times New Roman" panose="02020603050405020304" pitchFamily="18" charset="0"/>
              </a:rPr>
              <a:t>проєктів</a:t>
            </a:r>
            <a:r>
              <a:rPr lang="uk-UA" sz="1800" dirty="0">
                <a:effectLst/>
                <a:ea typeface="Calibri" panose="020F0502020204030204" pitchFamily="34" charset="0"/>
                <a:cs typeface="Times New Roman" panose="02020603050405020304" pitchFamily="18" charset="0"/>
              </a:rPr>
              <a:t>, що реалізуються ввечері. </a:t>
            </a:r>
            <a:r>
              <a:rPr lang="uk-UA" sz="1800" dirty="0" err="1">
                <a:effectLst/>
                <a:ea typeface="Calibri" panose="020F0502020204030204" pitchFamily="34" charset="0"/>
                <a:cs typeface="Times New Roman" panose="02020603050405020304" pitchFamily="18" charset="0"/>
              </a:rPr>
              <a:t>Проєкт</a:t>
            </a:r>
            <a:r>
              <a:rPr lang="uk-UA" sz="1800" dirty="0">
                <a:effectLst/>
                <a:ea typeface="Calibri" panose="020F0502020204030204" pitchFamily="34" charset="0"/>
                <a:cs typeface="Times New Roman" panose="02020603050405020304" pitchFamily="18" charset="0"/>
              </a:rPr>
              <a:t> USAID P3DP надавав технічні консультації місцевій владі та брав участь у заходах із підвищення інформованості, що проводилися на об’єкті. </a:t>
            </a:r>
            <a:endParaRPr lang="uk-UA" sz="1400" dirty="0">
              <a:effectLst/>
              <a:ea typeface="Calibri" panose="020F0502020204030204" pitchFamily="34" charset="0"/>
              <a:cs typeface="Times New Roman" panose="02020603050405020304" pitchFamily="18" charset="0"/>
            </a:endParaRPr>
          </a:p>
          <a:p>
            <a:pPr indent="536575" algn="just" fontAlgn="base">
              <a:lnSpc>
                <a:spcPct val="107000"/>
              </a:lnSpc>
              <a:spcAft>
                <a:spcPts val="800"/>
              </a:spcAft>
              <a:tabLst>
                <a:tab pos="5029200" algn="l"/>
              </a:tabLst>
            </a:pPr>
            <a:r>
              <a:rPr lang="uk-UA" sz="1800" dirty="0" err="1">
                <a:effectLst/>
                <a:ea typeface="Calibri" panose="020F0502020204030204" pitchFamily="34" charset="0"/>
                <a:cs typeface="Times New Roman" panose="02020603050405020304" pitchFamily="18" charset="0"/>
              </a:rPr>
              <a:t>Проєкт</a:t>
            </a:r>
            <a:r>
              <a:rPr lang="uk-UA" sz="1800" dirty="0">
                <a:effectLst/>
                <a:ea typeface="Calibri" panose="020F0502020204030204" pitchFamily="34" charset="0"/>
                <a:cs typeface="Times New Roman" panose="02020603050405020304" pitchFamily="18" charset="0"/>
              </a:rPr>
              <a:t> ДПП з  переходу на  альтернативне паливо в  Малині Житомирської області допоміг міській владі обігріти три школи взимку. Місто переобладнало комунальну котельню й замінило дорогий ненадійний імпортний природний газ місцевим біопаливом, виготовленим із місцевої сировини — гранул. Гранули виготовляють місцеві виробники з  відходів деревини  чи соломи місцевого походження. Світовий Банк так висловився щодо цього </a:t>
            </a:r>
            <a:r>
              <a:rPr lang="uk-UA" sz="1800" dirty="0" err="1">
                <a:effectLst/>
                <a:ea typeface="Calibri" panose="020F0502020204030204" pitchFamily="34" charset="0"/>
                <a:cs typeface="Times New Roman" panose="02020603050405020304" pitchFamily="18" charset="0"/>
              </a:rPr>
              <a:t>проєкту</a:t>
            </a:r>
            <a:r>
              <a:rPr lang="uk-UA" sz="1800" dirty="0">
                <a:effectLst/>
                <a:ea typeface="Calibri" panose="020F0502020204030204" pitchFamily="34" charset="0"/>
                <a:cs typeface="Times New Roman" panose="02020603050405020304" pitchFamily="18" charset="0"/>
              </a:rPr>
              <a:t>: «ДПП не повинні бути великими, щоб бути успішними». На останній сторінці цього посібника наведено посилання на відеоролики, з яких можна більше дізнатися про згадані та інші </a:t>
            </a:r>
            <a:r>
              <a:rPr lang="uk-UA" sz="1800" dirty="0" err="1">
                <a:effectLst/>
                <a:ea typeface="Calibri" panose="020F0502020204030204" pitchFamily="34" charset="0"/>
                <a:cs typeface="Times New Roman" panose="02020603050405020304" pitchFamily="18" charset="0"/>
              </a:rPr>
              <a:t>проєкти</a:t>
            </a:r>
            <a:r>
              <a:rPr lang="uk-UA" sz="1800" dirty="0">
                <a:effectLst/>
                <a:ea typeface="Calibri" panose="020F0502020204030204" pitchFamily="34" charset="0"/>
                <a:cs typeface="Times New Roman" panose="02020603050405020304" pitchFamily="18" charset="0"/>
              </a:rPr>
              <a:t> ДПП.</a:t>
            </a:r>
            <a:endParaRPr lang="uk-UA"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0643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62333B-A3E0-467C-AC29-BA1A863293A8}"/>
              </a:ext>
            </a:extLst>
          </p:cNvPr>
          <p:cNvSpPr txBox="1"/>
          <p:nvPr/>
        </p:nvSpPr>
        <p:spPr>
          <a:xfrm>
            <a:off x="671732" y="3212547"/>
            <a:ext cx="4663840" cy="2261004"/>
          </a:xfrm>
          <a:prstGeom prst="rect">
            <a:avLst/>
          </a:prstGeom>
          <a:noFill/>
        </p:spPr>
        <p:txBody>
          <a:bodyPr wrap="square">
            <a:spAutoFit/>
          </a:bodyPr>
          <a:lstStyle/>
          <a:p>
            <a:pPr algn="just" fontAlgn="base">
              <a:lnSpc>
                <a:spcPct val="107000"/>
              </a:lnSpc>
              <a:spcAft>
                <a:spcPts val="800"/>
              </a:spcAft>
              <a:tabLst>
                <a:tab pos="5029200" algn="l"/>
              </a:tabLst>
            </a:pPr>
            <a:r>
              <a:rPr lang="uk-UA" sz="2000" dirty="0">
                <a:effectLst/>
                <a:highlight>
                  <a:srgbClr val="93A299"/>
                </a:highlight>
                <a:ea typeface="Calibri" panose="020F0502020204030204" pitchFamily="34" charset="0"/>
                <a:cs typeface="Times New Roman" panose="02020603050405020304" pitchFamily="18" charset="0"/>
              </a:rPr>
              <a:t>Типові формати підтримки: </a:t>
            </a:r>
            <a:endParaRPr lang="uk-UA" sz="1600" dirty="0">
              <a:effectLst/>
              <a:highlight>
                <a:srgbClr val="93A299"/>
              </a:highligh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2000" dirty="0">
                <a:effectLst/>
                <a:ea typeface="Calibri" panose="020F0502020204030204" pitchFamily="34" charset="0"/>
                <a:cs typeface="Times New Roman" panose="02020603050405020304" pitchFamily="18" charset="0"/>
              </a:rPr>
              <a:t>- просування традиційної для території продукції; </a:t>
            </a:r>
            <a:endParaRPr lang="uk-UA" sz="1600" dirty="0">
              <a:effectLst/>
              <a:ea typeface="Calibri" panose="020F0502020204030204" pitchFamily="34" charset="0"/>
              <a:cs typeface="Times New Roman" panose="02020603050405020304" pitchFamily="18" charset="0"/>
            </a:endParaRPr>
          </a:p>
          <a:p>
            <a:pPr algn="just" fontAlgn="base">
              <a:lnSpc>
                <a:spcPct val="107000"/>
              </a:lnSpc>
              <a:spcAft>
                <a:spcPts val="800"/>
              </a:spcAft>
              <a:tabLst>
                <a:tab pos="5029200" algn="l"/>
              </a:tabLst>
            </a:pPr>
            <a:r>
              <a:rPr lang="uk-UA" sz="2000" dirty="0">
                <a:effectLst/>
                <a:ea typeface="Calibri" panose="020F0502020204030204" pitchFamily="34" charset="0"/>
                <a:cs typeface="Times New Roman" panose="02020603050405020304" pitchFamily="18" charset="0"/>
              </a:rPr>
              <a:t>- допомога під час державної реєстрації географічного зазначення походження товару.</a:t>
            </a:r>
            <a:endParaRPr lang="uk-UA" sz="16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57BFAA3-F540-4A27-9330-AAC91F5F27BB}"/>
              </a:ext>
            </a:extLst>
          </p:cNvPr>
          <p:cNvSpPr txBox="1"/>
          <p:nvPr/>
        </p:nvSpPr>
        <p:spPr>
          <a:xfrm>
            <a:off x="6627043" y="1487876"/>
            <a:ext cx="4974996" cy="286232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uk-UA" dirty="0"/>
              <a:t>ПРИКЛАДИ </a:t>
            </a:r>
          </a:p>
          <a:p>
            <a:pPr algn="just"/>
            <a:r>
              <a:rPr lang="uk-UA" dirty="0"/>
              <a:t>Перелік пріоритетних продуктів для реєстрації географічних зазначень: гуцульська овеча бринза, мелітопольська черешня, херсонський кавун, карпатський мед, закарпатське вино. </a:t>
            </a:r>
          </a:p>
          <a:p>
            <a:pPr algn="just"/>
            <a:r>
              <a:rPr lang="uk-UA" dirty="0"/>
              <a:t>Приклади традиційних регіональних продуктів: яворівська іграшка, косівська кераміка, карпатський чай, петриківський розпис.</a:t>
            </a:r>
          </a:p>
        </p:txBody>
      </p:sp>
      <p:sp>
        <p:nvSpPr>
          <p:cNvPr id="9" name="TextBox 8">
            <a:extLst>
              <a:ext uri="{FF2B5EF4-FFF2-40B4-BE49-F238E27FC236}">
                <a16:creationId xmlns:a16="http://schemas.microsoft.com/office/drawing/2014/main" id="{729752B9-1283-488A-9CB8-1C0E7662400F}"/>
              </a:ext>
            </a:extLst>
          </p:cNvPr>
          <p:cNvSpPr txBox="1"/>
          <p:nvPr/>
        </p:nvSpPr>
        <p:spPr>
          <a:xfrm>
            <a:off x="671731" y="488475"/>
            <a:ext cx="4663840" cy="205581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gn="just" fontAlgn="base">
              <a:lnSpc>
                <a:spcPct val="107000"/>
              </a:lnSpc>
              <a:spcAft>
                <a:spcPts val="800"/>
              </a:spcAft>
              <a:tabLst>
                <a:tab pos="5029200" algn="l"/>
              </a:tabLst>
            </a:pPr>
            <a:r>
              <a:rPr lang="uk-UA" sz="2000" b="1" dirty="0">
                <a:solidFill>
                  <a:schemeClr val="tx1"/>
                </a:solidFill>
                <a:effectLst/>
                <a:highlight>
                  <a:srgbClr val="93A299"/>
                </a:highlight>
                <a:ea typeface="Calibri" panose="020F0502020204030204" pitchFamily="34" charset="0"/>
                <a:cs typeface="Times New Roman" panose="02020603050405020304" pitchFamily="18" charset="0"/>
              </a:rPr>
              <a:t>Регіональні продукти</a:t>
            </a:r>
            <a:r>
              <a:rPr lang="uk-UA" sz="2000" dirty="0">
                <a:solidFill>
                  <a:schemeClr val="tx1"/>
                </a:solidFill>
                <a:effectLst/>
                <a:highlight>
                  <a:srgbClr val="93A299"/>
                </a:highlight>
                <a:ea typeface="Calibri" panose="020F0502020204030204" pitchFamily="34" charset="0"/>
                <a:cs typeface="Times New Roman" panose="02020603050405020304" pitchFamily="18" charset="0"/>
              </a:rPr>
              <a:t> </a:t>
            </a:r>
            <a:r>
              <a:rPr lang="uk-UA" sz="2000" dirty="0">
                <a:solidFill>
                  <a:schemeClr val="tx1"/>
                </a:solidFill>
                <a:effectLst/>
                <a:ea typeface="Calibri" panose="020F0502020204030204" pitchFamily="34" charset="0"/>
                <a:cs typeface="Times New Roman" panose="02020603050405020304" pitchFamily="18" charset="0"/>
              </a:rPr>
              <a:t>— продукти, які виготовляються на  певній території та  у  своїй назві, фірмовому стилі  чи упаковці відображають особливість цієї території.</a:t>
            </a:r>
            <a:endParaRPr lang="uk-UA" sz="16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1572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4C3918-17B2-4F3F-8EB2-D26BCBB89C81}"/>
              </a:ext>
            </a:extLst>
          </p:cNvPr>
          <p:cNvSpPr txBox="1"/>
          <p:nvPr/>
        </p:nvSpPr>
        <p:spPr>
          <a:xfrm>
            <a:off x="168502" y="130148"/>
            <a:ext cx="5317898" cy="6597703"/>
          </a:xfrm>
          <a:prstGeom prst="rect">
            <a:avLst/>
          </a:prstGeom>
          <a:solidFill>
            <a:schemeClr val="accent3">
              <a:lumMod val="20000"/>
              <a:lumOff val="80000"/>
            </a:schemeClr>
          </a:solidFill>
        </p:spPr>
        <p:txBody>
          <a:bodyPr wrap="square">
            <a:spAutoFit/>
          </a:bodyPr>
          <a:lstStyle/>
          <a:p>
            <a:pPr indent="450215" algn="just">
              <a:lnSpc>
                <a:spcPct val="107000"/>
              </a:lnSpc>
              <a:spcAft>
                <a:spcPts val="800"/>
              </a:spcAft>
            </a:pPr>
            <a:r>
              <a:rPr lang="uk-UA"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ТРЕТІЙ ЕТАП:</a:t>
            </a:r>
            <a:r>
              <a:rPr lang="uk-UA"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розширення бази економічного розвитку (1990-2000 роки) </a:t>
            </a:r>
            <a:r>
              <a:rPr lang="uk-UA"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Характерним для цього періоду є поява інноваційного інструментарію формування та розширення бази економічного розвитку. Набувають поширення такі засоби розвитку муніципалітетів, як співпраця, створення державно-приватних </a:t>
            </a:r>
            <a:r>
              <a:rPr lang="uk-UA"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партнерств</a:t>
            </a:r>
            <a:r>
              <a:rPr lang="uk-UA"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мереж та асоціацій громад, розвиток промислових кластерів та підвищення ролі інновацій. У міру збільшення значимості та ускладнення місцевого економічного розвитку все більше уваги приділяється досягненню балансу економічного зростання та якості життя в громаді. Планування місцевого економічного розвитку та впровадження планів набуває комплексного характеру завдяки широкому залученню зацікавлених осіб та формуванню багатосторонніх </a:t>
            </a:r>
            <a:r>
              <a:rPr lang="uk-UA"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партнерств</a:t>
            </a:r>
            <a:r>
              <a:rPr lang="uk-UA"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з представників різних галузей і сфер суспільного життя. Громади створюють належні умови для зростання місцевих компаній, формують сприятливий інвестиційний клімат, інвестують у нематеріальну інфраструктуру, заохочують співробітництво, формують мережі ділових </a:t>
            </a:r>
            <a:r>
              <a:rPr lang="uk-UA"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зв’язків</a:t>
            </a:r>
            <a:r>
              <a:rPr lang="uk-UA"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та цілеспрямовано приваблюють зовнішніх інвесторів своїми конкурентними перевагами. Найбільш успішними є громади, яким вдається налагодити плідну співпрацю.</a:t>
            </a:r>
            <a:endParaRPr lang="uk-U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4E25A8A-AA84-4DC0-ACB0-AD33F879D01B}"/>
              </a:ext>
            </a:extLst>
          </p:cNvPr>
          <p:cNvSpPr txBox="1"/>
          <p:nvPr/>
        </p:nvSpPr>
        <p:spPr>
          <a:xfrm>
            <a:off x="5675970" y="130148"/>
            <a:ext cx="6258318" cy="6572505"/>
          </a:xfrm>
          <a:prstGeom prst="rect">
            <a:avLst/>
          </a:prstGeom>
          <a:solidFill>
            <a:schemeClr val="accent6">
              <a:lumMod val="20000"/>
              <a:lumOff val="80000"/>
            </a:schemeClr>
          </a:solidFill>
        </p:spPr>
        <p:txBody>
          <a:bodyPr wrap="square">
            <a:spAutoFit/>
          </a:bodyPr>
          <a:lstStyle/>
          <a:p>
            <a:pPr indent="450215" algn="just">
              <a:lnSpc>
                <a:spcPct val="107000"/>
              </a:lnSpc>
              <a:spcAft>
                <a:spcPts val="800"/>
              </a:spcAft>
            </a:pPr>
            <a:r>
              <a:rPr lang="uk-UA" sz="1300" b="1" dirty="0">
                <a:solidFill>
                  <a:schemeClr val="bg1"/>
                </a:solidFill>
                <a:effectLst/>
                <a:ea typeface="Calibri" panose="020F0502020204030204" pitchFamily="34" charset="0"/>
                <a:cs typeface="Times New Roman" panose="02020603050405020304" pitchFamily="18" charset="0"/>
              </a:rPr>
              <a:t>ЧЕТВЕРТИЙ ЕТАП:</a:t>
            </a:r>
            <a:r>
              <a:rPr lang="uk-UA" sz="1300" dirty="0">
                <a:solidFill>
                  <a:schemeClr val="bg1"/>
                </a:solidFill>
                <a:effectLst/>
                <a:ea typeface="Calibri" panose="020F0502020204030204" pitchFamily="34" charset="0"/>
                <a:cs typeface="Times New Roman" panose="02020603050405020304" pitchFamily="18" charset="0"/>
              </a:rPr>
              <a:t> ста</a:t>
            </a:r>
            <a:r>
              <a:rPr lang="uk-UA" sz="1300" b="1" dirty="0">
                <a:solidFill>
                  <a:schemeClr val="bg1"/>
                </a:solidFill>
                <a:effectLst/>
                <a:ea typeface="Calibri" panose="020F0502020204030204" pitchFamily="34" charset="0"/>
                <a:cs typeface="Times New Roman" panose="02020603050405020304" pitchFamily="18" charset="0"/>
              </a:rPr>
              <a:t>лий економічний розвиток громад (з 2000 року). </a:t>
            </a:r>
          </a:p>
          <a:p>
            <a:pPr algn="just">
              <a:lnSpc>
                <a:spcPct val="107000"/>
              </a:lnSpc>
              <a:spcAft>
                <a:spcPts val="800"/>
              </a:spcAft>
            </a:pPr>
            <a:r>
              <a:rPr lang="uk-UA" sz="1300" dirty="0">
                <a:solidFill>
                  <a:schemeClr val="bg1"/>
                </a:solidFill>
                <a:effectLst/>
                <a:ea typeface="Calibri" panose="020F0502020204030204" pitchFamily="34" charset="0"/>
                <a:cs typeface="Times New Roman" panose="02020603050405020304" pitchFamily="18" charset="0"/>
              </a:rPr>
              <a:t>У основі місцевого економічного розвитку більшості громад лежить багатовекторність та сталість – взаємозалежність економічного, екологічного та соціального благополуччя. Рішення опираються на місцеві знання та ініціативи громад. У будь-якій ініціативі з МЕР проявляються ознаки всіх етапів еволюції . Універсального практичного підходу до місцевого економічного розвитку не існує. Кожен муніципалітет характеризується унікальним набором можливостей і проблем, а тому створює власний креативний підхід до місцевого економічного розвитку, який би враховував специфічні для нього потреби, труднощі та можливості. Тому запорукою успішності ініціатив з планування місцевого економічного розвитку стають:</a:t>
            </a:r>
          </a:p>
          <a:p>
            <a:pPr algn="just">
              <a:lnSpc>
                <a:spcPct val="107000"/>
              </a:lnSpc>
              <a:spcAft>
                <a:spcPts val="800"/>
              </a:spcAft>
            </a:pPr>
            <a:r>
              <a:rPr lang="uk-UA" sz="1300" dirty="0">
                <a:solidFill>
                  <a:schemeClr val="bg1"/>
                </a:solidFill>
                <a:effectLst/>
                <a:ea typeface="Calibri" panose="020F0502020204030204" pitchFamily="34" charset="0"/>
                <a:cs typeface="Times New Roman" panose="02020603050405020304" pitchFamily="18" charset="0"/>
              </a:rPr>
              <a:t>• врахування економічних реалій глобалізації : швидкі зміни середовища, важливість партнерства з приватним сектором; </a:t>
            </a:r>
          </a:p>
          <a:p>
            <a:pPr algn="just">
              <a:lnSpc>
                <a:spcPct val="107000"/>
              </a:lnSpc>
              <a:spcAft>
                <a:spcPts val="800"/>
              </a:spcAft>
            </a:pPr>
            <a:r>
              <a:rPr lang="uk-UA" sz="1300" dirty="0">
                <a:solidFill>
                  <a:schemeClr val="bg1"/>
                </a:solidFill>
                <a:effectLst/>
                <a:ea typeface="Calibri" panose="020F0502020204030204" pitchFamily="34" charset="0"/>
                <a:cs typeface="Times New Roman" panose="02020603050405020304" pitchFamily="18" charset="0"/>
              </a:rPr>
              <a:t>• </a:t>
            </a:r>
            <a:r>
              <a:rPr lang="uk-UA" sz="1300" dirty="0" err="1">
                <a:solidFill>
                  <a:schemeClr val="bg1"/>
                </a:solidFill>
                <a:effectLst/>
                <a:ea typeface="Calibri" panose="020F0502020204030204" pitchFamily="34" charset="0"/>
                <a:cs typeface="Times New Roman" panose="02020603050405020304" pitchFamily="18" charset="0"/>
              </a:rPr>
              <a:t>інноваційність</a:t>
            </a:r>
            <a:r>
              <a:rPr lang="uk-UA" sz="1300" dirty="0">
                <a:solidFill>
                  <a:schemeClr val="bg1"/>
                </a:solidFill>
                <a:effectLst/>
                <a:ea typeface="Calibri" panose="020F0502020204030204" pitchFamily="34" charset="0"/>
                <a:cs typeface="Times New Roman" panose="02020603050405020304" pitchFamily="18" charset="0"/>
              </a:rPr>
              <a:t> та креативність як єдина конкурентна перевага, що має сталий характер; </a:t>
            </a:r>
          </a:p>
          <a:p>
            <a:pPr algn="just">
              <a:lnSpc>
                <a:spcPct val="107000"/>
              </a:lnSpc>
              <a:spcAft>
                <a:spcPts val="800"/>
              </a:spcAft>
            </a:pPr>
            <a:r>
              <a:rPr lang="uk-UA" sz="1300" dirty="0">
                <a:solidFill>
                  <a:schemeClr val="bg1"/>
                </a:solidFill>
                <a:effectLst/>
                <a:ea typeface="Calibri" panose="020F0502020204030204" pitchFamily="34" charset="0"/>
                <a:cs typeface="Times New Roman" panose="02020603050405020304" pitchFamily="18" charset="0"/>
              </a:rPr>
              <a:t>• системність та комплексність конкурентоспроможності, неможливість вдосконалення її складових поодинці; </a:t>
            </a:r>
          </a:p>
          <a:p>
            <a:pPr algn="just">
              <a:lnSpc>
                <a:spcPct val="107000"/>
              </a:lnSpc>
              <a:spcAft>
                <a:spcPts val="800"/>
              </a:spcAft>
            </a:pPr>
            <a:r>
              <a:rPr lang="uk-UA" sz="1300" dirty="0">
                <a:solidFill>
                  <a:schemeClr val="bg1"/>
                </a:solidFill>
                <a:effectLst/>
                <a:ea typeface="Calibri" panose="020F0502020204030204" pitchFamily="34" charset="0"/>
                <a:cs typeface="Times New Roman" panose="02020603050405020304" pitchFamily="18" charset="0"/>
              </a:rPr>
              <a:t>• врахування інтересів широкого кола всіх зацікавлених осіб та партнерів, співпраця; </a:t>
            </a:r>
          </a:p>
          <a:p>
            <a:pPr algn="just">
              <a:lnSpc>
                <a:spcPct val="107000"/>
              </a:lnSpc>
              <a:spcAft>
                <a:spcPts val="800"/>
              </a:spcAft>
            </a:pPr>
            <a:r>
              <a:rPr lang="uk-UA" sz="1300" dirty="0">
                <a:solidFill>
                  <a:schemeClr val="bg1"/>
                </a:solidFill>
                <a:effectLst/>
                <a:ea typeface="Calibri" panose="020F0502020204030204" pitchFamily="34" charset="0"/>
                <a:cs typeface="Times New Roman" panose="02020603050405020304" pitchFamily="18" charset="0"/>
              </a:rPr>
              <a:t>• планування та стратегічний характер ініціатив: кожна ініціатива – це проект, який має мати чітко визначені цілі, завдання та діяльність; </a:t>
            </a:r>
          </a:p>
          <a:p>
            <a:pPr algn="just">
              <a:lnSpc>
                <a:spcPct val="107000"/>
              </a:lnSpc>
              <a:spcAft>
                <a:spcPts val="800"/>
              </a:spcAft>
            </a:pPr>
            <a:r>
              <a:rPr lang="uk-UA" sz="1300" dirty="0">
                <a:solidFill>
                  <a:schemeClr val="bg1"/>
                </a:solidFill>
                <a:effectLst/>
                <a:ea typeface="Calibri" panose="020F0502020204030204" pitchFamily="34" charset="0"/>
                <a:cs typeface="Times New Roman" panose="02020603050405020304" pitchFamily="18" charset="0"/>
              </a:rPr>
              <a:t>• </a:t>
            </a:r>
            <a:r>
              <a:rPr lang="uk-UA" sz="1300" dirty="0" err="1">
                <a:solidFill>
                  <a:schemeClr val="bg1"/>
                </a:solidFill>
                <a:effectLst/>
                <a:ea typeface="Calibri" panose="020F0502020204030204" pitchFamily="34" charset="0"/>
                <a:cs typeface="Times New Roman" panose="02020603050405020304" pitchFamily="18" charset="0"/>
              </a:rPr>
              <a:t>упереджувальний</a:t>
            </a:r>
            <a:r>
              <a:rPr lang="uk-UA" sz="1300" dirty="0">
                <a:solidFill>
                  <a:schemeClr val="bg1"/>
                </a:solidFill>
                <a:effectLst/>
                <a:ea typeface="Calibri" panose="020F0502020204030204" pitchFamily="34" charset="0"/>
                <a:cs typeface="Times New Roman" panose="02020603050405020304" pitchFamily="18" charset="0"/>
              </a:rPr>
              <a:t> характер планів, заходів та дій; </a:t>
            </a:r>
          </a:p>
          <a:p>
            <a:pPr algn="just">
              <a:lnSpc>
                <a:spcPct val="107000"/>
              </a:lnSpc>
              <a:spcAft>
                <a:spcPts val="800"/>
              </a:spcAft>
            </a:pPr>
            <a:r>
              <a:rPr lang="uk-UA" sz="1300" dirty="0">
                <a:solidFill>
                  <a:schemeClr val="bg1"/>
                </a:solidFill>
                <a:effectLst/>
                <a:ea typeface="Calibri" panose="020F0502020204030204" pitchFamily="34" charset="0"/>
                <a:cs typeface="Times New Roman" panose="02020603050405020304" pitchFamily="18" charset="0"/>
              </a:rPr>
              <a:t>• чутливість до потреб громади, аполітичність, прозорість та підзвітність; </a:t>
            </a:r>
          </a:p>
          <a:p>
            <a:pPr algn="just">
              <a:lnSpc>
                <a:spcPct val="107000"/>
              </a:lnSpc>
              <a:spcAft>
                <a:spcPts val="800"/>
              </a:spcAft>
            </a:pPr>
            <a:r>
              <a:rPr lang="uk-UA" sz="1300" dirty="0">
                <a:solidFill>
                  <a:schemeClr val="bg1"/>
                </a:solidFill>
                <a:effectLst/>
                <a:ea typeface="Calibri" panose="020F0502020204030204" pitchFamily="34" charset="0"/>
                <a:cs typeface="Times New Roman" panose="02020603050405020304" pitchFamily="18" charset="0"/>
              </a:rPr>
              <a:t>• спрямованість на вирішення певних питань чи проблем у довгостроковій перспективі. </a:t>
            </a:r>
          </a:p>
        </p:txBody>
      </p:sp>
    </p:spTree>
    <p:extLst>
      <p:ext uri="{BB962C8B-B14F-4D97-AF65-F5344CB8AC3E}">
        <p14:creationId xmlns:p14="http://schemas.microsoft.com/office/powerpoint/2010/main" val="1052729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038297-A4CD-49D1-9323-205047EA51CE}"/>
              </a:ext>
            </a:extLst>
          </p:cNvPr>
          <p:cNvSpPr>
            <a:spLocks noGrp="1"/>
          </p:cNvSpPr>
          <p:nvPr>
            <p:ph type="title"/>
          </p:nvPr>
        </p:nvSpPr>
        <p:spPr>
          <a:xfrm>
            <a:off x="1066800" y="555739"/>
            <a:ext cx="10058400" cy="727188"/>
          </a:xfrm>
        </p:spPr>
        <p:txBody>
          <a:bodyPr/>
          <a:lstStyle/>
          <a:p>
            <a:pPr algn="ctr"/>
            <a:r>
              <a:rPr lang="uk-UA" dirty="0">
                <a:solidFill>
                  <a:schemeClr val="bg1"/>
                </a:solidFill>
              </a:rPr>
              <a:t>Робота в екосистемі</a:t>
            </a:r>
          </a:p>
        </p:txBody>
      </p:sp>
      <p:cxnSp>
        <p:nvCxnSpPr>
          <p:cNvPr id="5" name="Пряма сполучна лінія 4">
            <a:extLst>
              <a:ext uri="{FF2B5EF4-FFF2-40B4-BE49-F238E27FC236}">
                <a16:creationId xmlns:a16="http://schemas.microsoft.com/office/drawing/2014/main" id="{0851CD9D-A245-4B55-B770-79D7688740FF}"/>
              </a:ext>
            </a:extLst>
          </p:cNvPr>
          <p:cNvCxnSpPr/>
          <p:nvPr/>
        </p:nvCxnSpPr>
        <p:spPr>
          <a:xfrm>
            <a:off x="2176970" y="1415574"/>
            <a:ext cx="7633253"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B38AC2A-B6E9-4700-A4F4-89283988E395}"/>
              </a:ext>
            </a:extLst>
          </p:cNvPr>
          <p:cNvSpPr txBox="1"/>
          <p:nvPr/>
        </p:nvSpPr>
        <p:spPr>
          <a:xfrm>
            <a:off x="453043" y="1680869"/>
            <a:ext cx="11346873" cy="646331"/>
          </a:xfrm>
          <a:prstGeom prst="rect">
            <a:avLst/>
          </a:prstGeom>
          <a:noFill/>
        </p:spPr>
        <p:txBody>
          <a:bodyPr wrap="square">
            <a:spAutoFit/>
          </a:bodyPr>
          <a:lstStyle/>
          <a:p>
            <a:pPr algn="ctr"/>
            <a:r>
              <a:rPr lang="uk-UA" dirty="0">
                <a:solidFill>
                  <a:schemeClr val="bg1"/>
                </a:solidFill>
              </a:rPr>
              <a:t>Для економічного розвитку на місцевому рівні потрібна злагоджена робота усієї екосистеми— сукупності різних установ і  системи взаємовідносин між ними,  що складається на  певній території.</a:t>
            </a:r>
          </a:p>
        </p:txBody>
      </p:sp>
      <p:pic>
        <p:nvPicPr>
          <p:cNvPr id="8" name="Рисунок 7">
            <a:extLst>
              <a:ext uri="{FF2B5EF4-FFF2-40B4-BE49-F238E27FC236}">
                <a16:creationId xmlns:a16="http://schemas.microsoft.com/office/drawing/2014/main" id="{0702F80D-13BC-4533-9F48-AB3732EC673A}"/>
              </a:ext>
            </a:extLst>
          </p:cNvPr>
          <p:cNvPicPr/>
          <p:nvPr/>
        </p:nvPicPr>
        <p:blipFill>
          <a:blip r:embed="rId2"/>
          <a:stretch>
            <a:fillRect/>
          </a:stretch>
        </p:blipFill>
        <p:spPr>
          <a:xfrm>
            <a:off x="0" y="2482532"/>
            <a:ext cx="12192000" cy="3558050"/>
          </a:xfrm>
          <a:prstGeom prst="rect">
            <a:avLst/>
          </a:prstGeom>
        </p:spPr>
      </p:pic>
    </p:spTree>
    <p:extLst>
      <p:ext uri="{BB962C8B-B14F-4D97-AF65-F5344CB8AC3E}">
        <p14:creationId xmlns:p14="http://schemas.microsoft.com/office/powerpoint/2010/main" val="2925549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844FBB-B65F-4354-8FD7-76100B6DC5B9}"/>
              </a:ext>
            </a:extLst>
          </p:cNvPr>
          <p:cNvSpPr>
            <a:spLocks noGrp="1"/>
          </p:cNvSpPr>
          <p:nvPr>
            <p:ph type="title"/>
          </p:nvPr>
        </p:nvSpPr>
        <p:spPr/>
        <p:txBody>
          <a:bodyPr>
            <a:normAutofit fontScale="90000"/>
          </a:bodyPr>
          <a:lstStyle/>
          <a:p>
            <a:r>
              <a:rPr lang="ru-RU" dirty="0" err="1"/>
              <a:t>Ключовими</a:t>
            </a:r>
            <a:r>
              <a:rPr lang="ru-RU" dirty="0"/>
              <a:t> </a:t>
            </a:r>
            <a:r>
              <a:rPr lang="ru-RU" dirty="0" err="1"/>
              <a:t>учасниками</a:t>
            </a:r>
            <a:r>
              <a:rPr lang="ru-RU" dirty="0"/>
              <a:t> </a:t>
            </a:r>
            <a:r>
              <a:rPr lang="ru-RU" dirty="0" err="1"/>
              <a:t>екосистеми</a:t>
            </a:r>
            <a:r>
              <a:rPr lang="ru-RU" dirty="0"/>
              <a:t> </a:t>
            </a:r>
            <a:r>
              <a:rPr lang="ru-RU" dirty="0" err="1"/>
              <a:t>місцевого</a:t>
            </a:r>
            <a:r>
              <a:rPr lang="ru-RU" dirty="0"/>
              <a:t> </a:t>
            </a:r>
            <a:r>
              <a:rPr lang="ru-RU" dirty="0" err="1"/>
              <a:t>економічного</a:t>
            </a:r>
            <a:r>
              <a:rPr lang="ru-RU" dirty="0"/>
              <a:t> </a:t>
            </a:r>
            <a:r>
              <a:rPr lang="ru-RU" dirty="0" err="1"/>
              <a:t>розвитку</a:t>
            </a:r>
            <a:r>
              <a:rPr lang="ru-RU" dirty="0"/>
              <a:t> є: </a:t>
            </a:r>
            <a:endParaRPr lang="uk-UA" dirty="0"/>
          </a:p>
        </p:txBody>
      </p:sp>
      <p:graphicFrame>
        <p:nvGraphicFramePr>
          <p:cNvPr id="7" name="Місце для вмісту 6">
            <a:extLst>
              <a:ext uri="{FF2B5EF4-FFF2-40B4-BE49-F238E27FC236}">
                <a16:creationId xmlns:a16="http://schemas.microsoft.com/office/drawing/2014/main" id="{357D3521-7F03-40D8-9C2F-CB25EFA6DC2F}"/>
              </a:ext>
            </a:extLst>
          </p:cNvPr>
          <p:cNvGraphicFramePr>
            <a:graphicFrameLocks noGrp="1"/>
          </p:cNvGraphicFramePr>
          <p:nvPr>
            <p:ph idx="1"/>
            <p:extLst>
              <p:ext uri="{D42A27DB-BD31-4B8C-83A1-F6EECF244321}">
                <p14:modId xmlns:p14="http://schemas.microsoft.com/office/powerpoint/2010/main" val="66464585"/>
              </p:ext>
            </p:extLst>
          </p:nvPr>
        </p:nvGraphicFramePr>
        <p:xfrm>
          <a:off x="-493026" y="1923984"/>
          <a:ext cx="12817001" cy="4647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9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895B61BE-3C99-4065-98F9-C815E7E23565}"/>
              </a:ext>
            </a:extLst>
          </p:cNvPr>
          <p:cNvSpPr>
            <a:spLocks noGrp="1"/>
          </p:cNvSpPr>
          <p:nvPr>
            <p:ph type="title"/>
          </p:nvPr>
        </p:nvSpPr>
        <p:spPr/>
        <p:txBody>
          <a:bodyPr>
            <a:normAutofit fontScale="90000"/>
          </a:bodyPr>
          <a:lstStyle/>
          <a:p>
            <a:r>
              <a:rPr lang="ru-RU" dirty="0" err="1"/>
              <a:t>Ключовими</a:t>
            </a:r>
            <a:r>
              <a:rPr lang="ru-RU" dirty="0"/>
              <a:t> </a:t>
            </a:r>
            <a:r>
              <a:rPr lang="ru-RU" dirty="0" err="1"/>
              <a:t>учасниками</a:t>
            </a:r>
            <a:r>
              <a:rPr lang="ru-RU" dirty="0"/>
              <a:t> </a:t>
            </a:r>
            <a:r>
              <a:rPr lang="ru-RU" dirty="0" err="1"/>
              <a:t>екосистеми</a:t>
            </a:r>
            <a:r>
              <a:rPr lang="ru-RU" dirty="0"/>
              <a:t> </a:t>
            </a:r>
            <a:r>
              <a:rPr lang="ru-RU" dirty="0" err="1"/>
              <a:t>місцевого</a:t>
            </a:r>
            <a:r>
              <a:rPr lang="ru-RU" dirty="0"/>
              <a:t> </a:t>
            </a:r>
            <a:r>
              <a:rPr lang="ru-RU" dirty="0" err="1"/>
              <a:t>економічного</a:t>
            </a:r>
            <a:r>
              <a:rPr lang="ru-RU" dirty="0"/>
              <a:t> </a:t>
            </a:r>
            <a:r>
              <a:rPr lang="ru-RU" dirty="0" err="1"/>
              <a:t>розвитку</a:t>
            </a:r>
            <a:r>
              <a:rPr lang="ru-RU" dirty="0"/>
              <a:t> є: </a:t>
            </a:r>
            <a:endParaRPr lang="uk-UA" dirty="0"/>
          </a:p>
        </p:txBody>
      </p:sp>
      <p:graphicFrame>
        <p:nvGraphicFramePr>
          <p:cNvPr id="4" name="Місце для вмісту 3">
            <a:extLst>
              <a:ext uri="{FF2B5EF4-FFF2-40B4-BE49-F238E27FC236}">
                <a16:creationId xmlns:a16="http://schemas.microsoft.com/office/drawing/2014/main" id="{D0A3796D-39AB-4BB5-89C0-DDB4B5C442EC}"/>
              </a:ext>
            </a:extLst>
          </p:cNvPr>
          <p:cNvGraphicFramePr>
            <a:graphicFrameLocks noGrp="1"/>
          </p:cNvGraphicFramePr>
          <p:nvPr>
            <p:ph idx="1"/>
            <p:extLst>
              <p:ext uri="{D42A27DB-BD31-4B8C-83A1-F6EECF244321}">
                <p14:modId xmlns:p14="http://schemas.microsoft.com/office/powerpoint/2010/main" val="1976978251"/>
              </p:ext>
            </p:extLst>
          </p:nvPr>
        </p:nvGraphicFramePr>
        <p:xfrm>
          <a:off x="377686" y="1123124"/>
          <a:ext cx="11648661" cy="6043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053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AE112A-9A49-47D0-BA01-D85707ED1783}"/>
              </a:ext>
            </a:extLst>
          </p:cNvPr>
          <p:cNvSpPr>
            <a:spLocks noGrp="1"/>
          </p:cNvSpPr>
          <p:nvPr>
            <p:ph type="title"/>
          </p:nvPr>
        </p:nvSpPr>
        <p:spPr>
          <a:xfrm>
            <a:off x="767342" y="239469"/>
            <a:ext cx="10058400" cy="1450757"/>
          </a:xfrm>
        </p:spPr>
        <p:txBody>
          <a:bodyPr/>
          <a:lstStyle/>
          <a:p>
            <a:pPr algn="ctr"/>
            <a:r>
              <a:rPr lang="uk-UA" dirty="0"/>
              <a:t>Смарт-спеціалізація </a:t>
            </a:r>
          </a:p>
        </p:txBody>
      </p:sp>
      <p:sp>
        <p:nvSpPr>
          <p:cNvPr id="3" name="Місце для вмісту 2">
            <a:extLst>
              <a:ext uri="{FF2B5EF4-FFF2-40B4-BE49-F238E27FC236}">
                <a16:creationId xmlns:a16="http://schemas.microsoft.com/office/drawing/2014/main" id="{91AA10F5-3844-43CB-8E4F-C37F0AD291C1}"/>
              </a:ext>
            </a:extLst>
          </p:cNvPr>
          <p:cNvSpPr>
            <a:spLocks noGrp="1"/>
          </p:cNvSpPr>
          <p:nvPr>
            <p:ph idx="1"/>
          </p:nvPr>
        </p:nvSpPr>
        <p:spPr>
          <a:xfrm>
            <a:off x="556181" y="1819373"/>
            <a:ext cx="11095349" cy="4487159"/>
          </a:xfrm>
        </p:spPr>
        <p:txBody>
          <a:bodyPr>
            <a:normAutofit fontScale="92500" lnSpcReduction="10000"/>
          </a:bodyPr>
          <a:lstStyle/>
          <a:p>
            <a:pPr marL="0" indent="358775" algn="just">
              <a:lnSpc>
                <a:spcPct val="120000"/>
              </a:lnSpc>
            </a:pPr>
            <a:r>
              <a:rPr lang="uk-UA" sz="1400" dirty="0"/>
              <a:t>Чи задумувалися ви над тим, якою є ваша область? Як її схарактеризувати? Найчастіші відповіді — це аграрна, туристична, промислова чи металургійна. Але будь-яка інша область може бути аграрною чи туристичною. А як щодо унікальних характеристик?</a:t>
            </a:r>
          </a:p>
          <a:p>
            <a:pPr marL="0" indent="358775" algn="just">
              <a:lnSpc>
                <a:spcPct val="120000"/>
              </a:lnSpc>
            </a:pPr>
            <a:r>
              <a:rPr lang="uk-UA" sz="1400" dirty="0"/>
              <a:t>Як ви можете конкурувати з іншими областями і — навіть більше — з іншими країнами. Адже в Польщі чи Німеччині також майже кожна область аграрна чи промислова, і кожна область вважає себе туристичною. Що ми можемо виробляти чи продавати такого, чого немає в інших? Яка додана вартість такої продукції чи послуги? Який інноваційний складник? </a:t>
            </a:r>
          </a:p>
          <a:p>
            <a:pPr marL="0" indent="358775" algn="just">
              <a:lnSpc>
                <a:spcPct val="120000"/>
              </a:lnSpc>
            </a:pPr>
            <a:r>
              <a:rPr lang="uk-UA" sz="1400" dirty="0"/>
              <a:t>Як знайти щось унікальне та цікаве для інших регіонів? Що допоможе області вийти на нові конкурентні ринки і розвивати свої кластери в різних галузях економіки? А формувати спільні ланцюги доданої вартості з іншими регіонами та країнами? Поділіться своїми міркуваннями з іншими слухачами на форумі. </a:t>
            </a:r>
          </a:p>
          <a:p>
            <a:pPr marL="0" indent="358775" algn="just">
              <a:lnSpc>
                <a:spcPct val="120000"/>
              </a:lnSpc>
            </a:pPr>
            <a:r>
              <a:rPr lang="uk-UA" sz="1400" dirty="0"/>
              <a:t>Європейський Союз поставив собі ці запитання у 2013 році, запровадивши обов'язкове розроблення смарт-спеціалізації для кожного регіону. До цього інструменту вони </a:t>
            </a:r>
            <a:r>
              <a:rPr lang="uk-UA" sz="1400" dirty="0" err="1"/>
              <a:t>привʼязали</a:t>
            </a:r>
            <a:r>
              <a:rPr lang="uk-UA" sz="1400" dirty="0"/>
              <a:t> майже всю фінансову підтримку і з цього року починають стимулювати підтримку спільних кластерних ініціатив між регіонами в ЄС. </a:t>
            </a:r>
          </a:p>
          <a:p>
            <a:pPr marL="0" indent="358775" algn="just">
              <a:lnSpc>
                <a:spcPct val="120000"/>
              </a:lnSpc>
            </a:pPr>
            <a:r>
              <a:rPr lang="uk-UA" sz="1400" dirty="0"/>
              <a:t>Області України, які мають розроблені пріоритети смарт-спеціалізації відповідно до методики ЄС, можуть бути приєднані до спільної платформи смарт-спеціалізації регіонів і країн ЄС.</a:t>
            </a:r>
          </a:p>
          <a:p>
            <a:pPr marL="0" indent="358775" algn="just">
              <a:lnSpc>
                <a:spcPct val="120000"/>
              </a:lnSpc>
            </a:pPr>
            <a:r>
              <a:rPr lang="uk-UA" sz="1400" dirty="0"/>
              <a:t>Смарт-спеціалізація — це дороговказ для інвесторів, банків, грантових програм, бізнесменів та науковців з усієї Європи, який допомагає ефективно використовувати кошти, розвиваючи саме той напрям в економіці, який має найбільший потенціал для інноваційного розвитку.</a:t>
            </a:r>
          </a:p>
        </p:txBody>
      </p:sp>
    </p:spTree>
    <p:extLst>
      <p:ext uri="{BB962C8B-B14F-4D97-AF65-F5344CB8AC3E}">
        <p14:creationId xmlns:p14="http://schemas.microsoft.com/office/powerpoint/2010/main" val="122594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C7D57A41-8497-46C1-A436-6AECDB55FCBC}"/>
              </a:ext>
            </a:extLst>
          </p:cNvPr>
          <p:cNvSpPr>
            <a:spLocks noGrp="1"/>
          </p:cNvSpPr>
          <p:nvPr>
            <p:ph type="title"/>
          </p:nvPr>
        </p:nvSpPr>
        <p:spPr>
          <a:xfrm>
            <a:off x="905380" y="-657239"/>
            <a:ext cx="10058400" cy="1450757"/>
          </a:xfrm>
        </p:spPr>
        <p:txBody>
          <a:bodyPr>
            <a:normAutofit/>
          </a:bodyPr>
          <a:lstStyle/>
          <a:p>
            <a:pPr algn="ctr"/>
            <a:r>
              <a:rPr lang="uk-UA" sz="4800" dirty="0"/>
              <a:t>Чинники змін </a:t>
            </a:r>
          </a:p>
        </p:txBody>
      </p:sp>
      <p:graphicFrame>
        <p:nvGraphicFramePr>
          <p:cNvPr id="9" name="Місце для вмісту 8">
            <a:extLst>
              <a:ext uri="{FF2B5EF4-FFF2-40B4-BE49-F238E27FC236}">
                <a16:creationId xmlns:a16="http://schemas.microsoft.com/office/drawing/2014/main" id="{8FDFCDF3-0330-4B1A-BF01-2087FC7F35E8}"/>
              </a:ext>
            </a:extLst>
          </p:cNvPr>
          <p:cNvGraphicFramePr>
            <a:graphicFrameLocks noGrp="1"/>
          </p:cNvGraphicFramePr>
          <p:nvPr>
            <p:ph sz="half" idx="2"/>
            <p:extLst>
              <p:ext uri="{D42A27DB-BD31-4B8C-83A1-F6EECF244321}">
                <p14:modId xmlns:p14="http://schemas.microsoft.com/office/powerpoint/2010/main" val="2623330711"/>
              </p:ext>
            </p:extLst>
          </p:nvPr>
        </p:nvGraphicFramePr>
        <p:xfrm>
          <a:off x="514220" y="942600"/>
          <a:ext cx="10840720" cy="497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6101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933408-7732-43BE-8FF9-1F6F2FEA0F12}"/>
              </a:ext>
            </a:extLst>
          </p:cNvPr>
          <p:cNvSpPr>
            <a:spLocks noGrp="1"/>
          </p:cNvSpPr>
          <p:nvPr>
            <p:ph type="title"/>
          </p:nvPr>
        </p:nvSpPr>
        <p:spPr/>
        <p:txBody>
          <a:bodyPr/>
          <a:lstStyle/>
          <a:p>
            <a:pPr algn="ctr"/>
            <a:r>
              <a:rPr lang="uk-UA" dirty="0"/>
              <a:t>ПЛАНУВАННЯ ЕКОНОМІЧНОГО РОЗВИТКУ ГРОМАД</a:t>
            </a:r>
          </a:p>
        </p:txBody>
      </p:sp>
      <p:sp>
        <p:nvSpPr>
          <p:cNvPr id="3" name="Місце для вмісту 2">
            <a:extLst>
              <a:ext uri="{FF2B5EF4-FFF2-40B4-BE49-F238E27FC236}">
                <a16:creationId xmlns:a16="http://schemas.microsoft.com/office/drawing/2014/main" id="{B93A44A5-9D2A-457E-B1EE-6C3010C9DAAB}"/>
              </a:ext>
            </a:extLst>
          </p:cNvPr>
          <p:cNvSpPr>
            <a:spLocks noGrp="1"/>
          </p:cNvSpPr>
          <p:nvPr>
            <p:ph idx="1"/>
          </p:nvPr>
        </p:nvSpPr>
        <p:spPr>
          <a:xfrm>
            <a:off x="274320" y="1947334"/>
            <a:ext cx="5558069" cy="4023360"/>
          </a:xfrm>
        </p:spPr>
        <p:txBody>
          <a:bodyPr>
            <a:normAutofit lnSpcReduction="10000"/>
          </a:bodyPr>
          <a:lstStyle/>
          <a:p>
            <a:pPr algn="just"/>
            <a:r>
              <a:rPr lang="uk-UA" dirty="0"/>
              <a:t>Розвиток без економіки неможливий. Створенням додаткової вартості займається бізнес. Чим кращі умови для розвитку бізнесу, тим кращими є умови для МЕР громади. Умови для розвитку громади забезпечуються великою кількістю складових: національною та місцевою владами, зрілістю громадянського суспільства, культурою та готовністю місцевих громад приймати на себе відповідальність за управління розвитком території, якістю життя сьогодні і у майбутньому тощо. Загалом, успішність сталого розвитку залежить від успішності МЕР, особливо від умов, в яких перебуває бізнес.</a:t>
            </a:r>
          </a:p>
        </p:txBody>
      </p:sp>
      <p:sp>
        <p:nvSpPr>
          <p:cNvPr id="5" name="TextBox 4">
            <a:extLst>
              <a:ext uri="{FF2B5EF4-FFF2-40B4-BE49-F238E27FC236}">
                <a16:creationId xmlns:a16="http://schemas.microsoft.com/office/drawing/2014/main" id="{7F7B08C3-6749-4C7D-B791-E00899FE82F0}"/>
              </a:ext>
            </a:extLst>
          </p:cNvPr>
          <p:cNvSpPr txBox="1"/>
          <p:nvPr/>
        </p:nvSpPr>
        <p:spPr>
          <a:xfrm>
            <a:off x="5947718" y="1947334"/>
            <a:ext cx="6096000" cy="4247317"/>
          </a:xfrm>
          <a:prstGeom prst="rect">
            <a:avLst/>
          </a:prstGeom>
          <a:noFill/>
        </p:spPr>
        <p:txBody>
          <a:bodyPr wrap="square">
            <a:spAutoFit/>
          </a:bodyPr>
          <a:lstStyle/>
          <a:p>
            <a:pPr algn="just"/>
            <a:r>
              <a:rPr lang="ru-RU" dirty="0" err="1"/>
              <a:t>Філософія</a:t>
            </a:r>
            <a:r>
              <a:rPr lang="ru-RU" dirty="0"/>
              <a:t> будь </a:t>
            </a:r>
            <a:r>
              <a:rPr lang="ru-RU" dirty="0" err="1"/>
              <a:t>якого</a:t>
            </a:r>
            <a:r>
              <a:rPr lang="ru-RU" dirty="0"/>
              <a:t> </a:t>
            </a:r>
            <a:r>
              <a:rPr lang="ru-RU" dirty="0" err="1"/>
              <a:t>бізнесу</a:t>
            </a:r>
            <a:r>
              <a:rPr lang="ru-RU" dirty="0"/>
              <a:t>, однозначна – </a:t>
            </a:r>
            <a:r>
              <a:rPr lang="ru-RU" dirty="0" err="1"/>
              <a:t>максимізація</a:t>
            </a:r>
            <a:r>
              <a:rPr lang="ru-RU" dirty="0"/>
              <a:t> </a:t>
            </a:r>
            <a:r>
              <a:rPr lang="ru-RU" dirty="0" err="1"/>
              <a:t>прибутків</a:t>
            </a:r>
            <a:r>
              <a:rPr lang="ru-RU" dirty="0"/>
              <a:t>. За </a:t>
            </a:r>
            <a:r>
              <a:rPr lang="ru-RU" dirty="0" err="1"/>
              <a:t>своєю</a:t>
            </a:r>
            <a:r>
              <a:rPr lang="ru-RU" dirty="0"/>
              <a:t> природою </a:t>
            </a:r>
            <a:r>
              <a:rPr lang="ru-RU" dirty="0" err="1"/>
              <a:t>бізнесу</a:t>
            </a:r>
            <a:r>
              <a:rPr lang="ru-RU" dirty="0"/>
              <a:t> не </a:t>
            </a:r>
            <a:r>
              <a:rPr lang="ru-RU" dirty="0" err="1"/>
              <a:t>притаманно</a:t>
            </a:r>
            <a:r>
              <a:rPr lang="ru-RU" dirty="0"/>
              <a:t> </a:t>
            </a:r>
            <a:r>
              <a:rPr lang="ru-RU" dirty="0" err="1"/>
              <a:t>опікуватись</a:t>
            </a:r>
            <a:r>
              <a:rPr lang="ru-RU" dirty="0"/>
              <a:t> </a:t>
            </a:r>
            <a:r>
              <a:rPr lang="ru-RU" dirty="0" err="1"/>
              <a:t>створенням</a:t>
            </a:r>
            <a:r>
              <a:rPr lang="ru-RU" dirty="0"/>
              <a:t> </a:t>
            </a:r>
            <a:r>
              <a:rPr lang="ru-RU" dirty="0" err="1"/>
              <a:t>суспільного</a:t>
            </a:r>
            <a:r>
              <a:rPr lang="ru-RU" dirty="0"/>
              <a:t> продукту, </a:t>
            </a:r>
            <a:r>
              <a:rPr lang="ru-RU" dirty="0" err="1"/>
              <a:t>дбати</a:t>
            </a:r>
            <a:r>
              <a:rPr lang="ru-RU" dirty="0"/>
              <a:t> за </a:t>
            </a:r>
            <a:r>
              <a:rPr lang="ru-RU" dirty="0" err="1"/>
              <a:t>екологію</a:t>
            </a:r>
            <a:r>
              <a:rPr lang="ru-RU" dirty="0"/>
              <a:t> </a:t>
            </a:r>
            <a:r>
              <a:rPr lang="ru-RU" dirty="0" err="1"/>
              <a:t>чи</a:t>
            </a:r>
            <a:r>
              <a:rPr lang="ru-RU" dirty="0"/>
              <a:t> </a:t>
            </a:r>
            <a:r>
              <a:rPr lang="ru-RU" dirty="0" err="1"/>
              <a:t>раціональне</a:t>
            </a:r>
            <a:r>
              <a:rPr lang="ru-RU" dirty="0"/>
              <a:t> </a:t>
            </a:r>
            <a:r>
              <a:rPr lang="ru-RU" dirty="0" err="1"/>
              <a:t>використання</a:t>
            </a:r>
            <a:r>
              <a:rPr lang="ru-RU" dirty="0"/>
              <a:t> не </a:t>
            </a:r>
            <a:r>
              <a:rPr lang="ru-RU" dirty="0" err="1"/>
              <a:t>відтворюваних</a:t>
            </a:r>
            <a:r>
              <a:rPr lang="ru-RU" dirty="0"/>
              <a:t> </a:t>
            </a:r>
            <a:r>
              <a:rPr lang="ru-RU" dirty="0" err="1"/>
              <a:t>ресурсів</a:t>
            </a:r>
            <a:r>
              <a:rPr lang="ru-RU" dirty="0"/>
              <a:t>, </a:t>
            </a:r>
            <a:r>
              <a:rPr lang="ru-RU" dirty="0" err="1"/>
              <a:t>турбуватись</a:t>
            </a:r>
            <a:r>
              <a:rPr lang="ru-RU" dirty="0"/>
              <a:t> за </a:t>
            </a:r>
            <a:r>
              <a:rPr lang="ru-RU" dirty="0" err="1"/>
              <a:t>соціально</a:t>
            </a:r>
            <a:r>
              <a:rPr lang="ru-RU" dirty="0"/>
              <a:t> </a:t>
            </a:r>
            <a:r>
              <a:rPr lang="ru-RU" dirty="0" err="1"/>
              <a:t>незахищених</a:t>
            </a:r>
            <a:r>
              <a:rPr lang="ru-RU" dirty="0"/>
              <a:t> людей </a:t>
            </a:r>
            <a:r>
              <a:rPr lang="ru-RU" dirty="0" err="1"/>
              <a:t>чи</a:t>
            </a:r>
            <a:r>
              <a:rPr lang="ru-RU" dirty="0"/>
              <a:t> </a:t>
            </a:r>
            <a:r>
              <a:rPr lang="ru-RU" dirty="0" err="1"/>
              <a:t>займатись</a:t>
            </a:r>
            <a:r>
              <a:rPr lang="ru-RU" dirty="0"/>
              <a:t> меценатством, </a:t>
            </a:r>
            <a:r>
              <a:rPr lang="ru-RU" dirty="0" err="1"/>
              <a:t>тощо</a:t>
            </a:r>
            <a:r>
              <a:rPr lang="ru-RU" dirty="0"/>
              <a:t>. </a:t>
            </a:r>
            <a:r>
              <a:rPr lang="ru-RU" dirty="0" err="1"/>
              <a:t>Однак</a:t>
            </a:r>
            <a:r>
              <a:rPr lang="ru-RU" dirty="0"/>
              <a:t>, </a:t>
            </a:r>
            <a:r>
              <a:rPr lang="ru-RU" dirty="0" err="1"/>
              <a:t>висока</a:t>
            </a:r>
            <a:r>
              <a:rPr lang="ru-RU" dirty="0"/>
              <a:t> </a:t>
            </a:r>
            <a:r>
              <a:rPr lang="ru-RU" dirty="0" err="1"/>
              <a:t>якість</a:t>
            </a:r>
            <a:r>
              <a:rPr lang="ru-RU" dirty="0"/>
              <a:t> </a:t>
            </a:r>
            <a:r>
              <a:rPr lang="ru-RU" dirty="0" err="1"/>
              <a:t>життя</a:t>
            </a:r>
            <a:r>
              <a:rPr lang="ru-RU" dirty="0"/>
              <a:t>, </a:t>
            </a:r>
            <a:r>
              <a:rPr lang="ru-RU" dirty="0" err="1"/>
              <a:t>розвинута</a:t>
            </a:r>
            <a:r>
              <a:rPr lang="ru-RU" dirty="0"/>
              <a:t> </a:t>
            </a:r>
            <a:r>
              <a:rPr lang="ru-RU" dirty="0" err="1"/>
              <a:t>економіка</a:t>
            </a:r>
            <a:r>
              <a:rPr lang="ru-RU" dirty="0"/>
              <a:t>, </a:t>
            </a:r>
            <a:r>
              <a:rPr lang="ru-RU" dirty="0" err="1"/>
              <a:t>сприятливий</a:t>
            </a:r>
            <a:r>
              <a:rPr lang="ru-RU" dirty="0"/>
              <a:t> </a:t>
            </a:r>
            <a:r>
              <a:rPr lang="ru-RU" dirty="0" err="1"/>
              <a:t>діловий</a:t>
            </a:r>
            <a:r>
              <a:rPr lang="ru-RU" dirty="0"/>
              <a:t> </a:t>
            </a:r>
            <a:r>
              <a:rPr lang="ru-RU" dirty="0" err="1"/>
              <a:t>клімат</a:t>
            </a:r>
            <a:r>
              <a:rPr lang="ru-RU" dirty="0"/>
              <a:t>, </a:t>
            </a:r>
            <a:r>
              <a:rPr lang="ru-RU" dirty="0" err="1"/>
              <a:t>доброзичливе</a:t>
            </a:r>
            <a:r>
              <a:rPr lang="ru-RU" dirty="0"/>
              <a:t> </a:t>
            </a:r>
            <a:r>
              <a:rPr lang="ru-RU" dirty="0" err="1"/>
              <a:t>середовище</a:t>
            </a:r>
            <a:r>
              <a:rPr lang="ru-RU" dirty="0"/>
              <a:t>, все </a:t>
            </a:r>
            <a:r>
              <a:rPr lang="ru-RU" dirty="0" err="1"/>
              <a:t>це</a:t>
            </a:r>
            <a:r>
              <a:rPr lang="ru-RU" dirty="0"/>
              <a:t> </a:t>
            </a:r>
            <a:r>
              <a:rPr lang="ru-RU" dirty="0" err="1"/>
              <a:t>сприяє</a:t>
            </a:r>
            <a:r>
              <a:rPr lang="ru-RU" dirty="0"/>
              <a:t> </a:t>
            </a:r>
            <a:r>
              <a:rPr lang="ru-RU" dirty="0" err="1"/>
              <a:t>формуванню</a:t>
            </a:r>
            <a:r>
              <a:rPr lang="ru-RU" dirty="0"/>
              <a:t> </a:t>
            </a:r>
            <a:r>
              <a:rPr lang="ru-RU" dirty="0" err="1"/>
              <a:t>культури</a:t>
            </a:r>
            <a:r>
              <a:rPr lang="ru-RU" dirty="0"/>
              <a:t> </a:t>
            </a:r>
            <a:r>
              <a:rPr lang="ru-RU" dirty="0" err="1"/>
              <a:t>життя</a:t>
            </a:r>
            <a:r>
              <a:rPr lang="ru-RU" dirty="0"/>
              <a:t> </a:t>
            </a:r>
            <a:r>
              <a:rPr lang="ru-RU" dirty="0" err="1"/>
              <a:t>праці</a:t>
            </a:r>
            <a:r>
              <a:rPr lang="ru-RU" dirty="0"/>
              <a:t> та </a:t>
            </a:r>
            <a:r>
              <a:rPr lang="ru-RU" dirty="0" err="1"/>
              <a:t>відпочинку</a:t>
            </a:r>
            <a:r>
              <a:rPr lang="ru-RU" dirty="0"/>
              <a:t> </a:t>
            </a:r>
            <a:r>
              <a:rPr lang="ru-RU" dirty="0" err="1"/>
              <a:t>орієнтованих</a:t>
            </a:r>
            <a:r>
              <a:rPr lang="ru-RU" dirty="0"/>
              <a:t> на </a:t>
            </a:r>
            <a:r>
              <a:rPr lang="ru-RU" dirty="0" err="1"/>
              <a:t>сталий</a:t>
            </a:r>
            <a:r>
              <a:rPr lang="ru-RU" dirty="0"/>
              <a:t> </a:t>
            </a:r>
            <a:r>
              <a:rPr lang="ru-RU" dirty="0" err="1"/>
              <a:t>розвиток</a:t>
            </a:r>
            <a:r>
              <a:rPr lang="ru-RU" dirty="0"/>
              <a:t>. </a:t>
            </a:r>
            <a:r>
              <a:rPr lang="uk-UA" dirty="0"/>
              <a:t>Високоприбутковий бізнес у стабільній економіці з легкістю сплачує податки, бере на себе соціальну, відповідальність, займається меценатством, створює суспільний продукт, дбає за якість життя громади, екологію та безпеку</a:t>
            </a:r>
          </a:p>
        </p:txBody>
      </p:sp>
    </p:spTree>
    <p:extLst>
      <p:ext uri="{BB962C8B-B14F-4D97-AF65-F5344CB8AC3E}">
        <p14:creationId xmlns:p14="http://schemas.microsoft.com/office/powerpoint/2010/main" val="348835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65D3E4-15A2-4EE0-8FC9-2F271010BBA5}"/>
              </a:ext>
            </a:extLst>
          </p:cNvPr>
          <p:cNvSpPr>
            <a:spLocks noGrp="1"/>
          </p:cNvSpPr>
          <p:nvPr>
            <p:ph type="title"/>
          </p:nvPr>
        </p:nvSpPr>
        <p:spPr/>
        <p:txBody>
          <a:bodyPr>
            <a:normAutofit fontScale="90000"/>
          </a:bodyPr>
          <a:lstStyle/>
          <a:p>
            <a:r>
              <a:rPr lang="ru-RU" dirty="0"/>
              <a:t>Правила в </a:t>
            </a:r>
            <a:r>
              <a:rPr lang="ru-RU" dirty="0" err="1"/>
              <a:t>діяльності</a:t>
            </a:r>
            <a:r>
              <a:rPr lang="ru-RU" dirty="0"/>
              <a:t> ОМС для </a:t>
            </a:r>
            <a:r>
              <a:rPr lang="ru-RU" dirty="0" err="1"/>
              <a:t>забезпечення</a:t>
            </a:r>
            <a:r>
              <a:rPr lang="ru-RU" dirty="0"/>
              <a:t> </a:t>
            </a:r>
            <a:r>
              <a:rPr lang="ru-RU" dirty="0" err="1"/>
              <a:t>місцевого</a:t>
            </a:r>
            <a:r>
              <a:rPr lang="ru-RU" dirty="0"/>
              <a:t> </a:t>
            </a:r>
            <a:r>
              <a:rPr lang="ru-RU" dirty="0" err="1"/>
              <a:t>розвитку</a:t>
            </a:r>
            <a:r>
              <a:rPr lang="ru-RU" dirty="0"/>
              <a:t>:</a:t>
            </a:r>
            <a:endParaRPr lang="uk-UA" dirty="0"/>
          </a:p>
        </p:txBody>
      </p:sp>
      <p:sp>
        <p:nvSpPr>
          <p:cNvPr id="3" name="Місце для вмісту 2">
            <a:extLst>
              <a:ext uri="{FF2B5EF4-FFF2-40B4-BE49-F238E27FC236}">
                <a16:creationId xmlns:a16="http://schemas.microsoft.com/office/drawing/2014/main" id="{FF9CD54F-761D-4675-A05D-C042194C25AD}"/>
              </a:ext>
            </a:extLst>
          </p:cNvPr>
          <p:cNvSpPr>
            <a:spLocks noGrp="1"/>
          </p:cNvSpPr>
          <p:nvPr>
            <p:ph idx="1"/>
          </p:nvPr>
        </p:nvSpPr>
        <p:spPr>
          <a:xfrm>
            <a:off x="619760" y="1876214"/>
            <a:ext cx="11013440" cy="4463626"/>
          </a:xfrm>
        </p:spPr>
        <p:txBody>
          <a:bodyPr>
            <a:normAutofit fontScale="92500" lnSpcReduction="20000"/>
          </a:bodyPr>
          <a:lstStyle/>
          <a:p>
            <a:pPr algn="just"/>
            <a:r>
              <a:rPr lang="uk-UA" dirty="0"/>
              <a:t>• працювати над створенням високотехнологічних робочих місць та залученням продуктивних інвестицій (у т. ч. прямих іноземних інвестицій); </a:t>
            </a:r>
          </a:p>
          <a:p>
            <a:pPr algn="just"/>
            <a:r>
              <a:rPr lang="uk-UA" dirty="0"/>
              <a:t>• сприяти розвитку та диверсифікації бізнесу та формувати кластери (ланцюжки зростання доданої вартості); </a:t>
            </a:r>
          </a:p>
          <a:p>
            <a:pPr algn="just"/>
            <a:r>
              <a:rPr lang="uk-UA" dirty="0"/>
              <a:t>• розвивати інфраструктуру, впроваджувати енергоефективні технології, оптимізувати транспортні потоки та визначитися в поведінці із твердими побутовими відходами; </a:t>
            </a:r>
          </a:p>
          <a:p>
            <a:pPr algn="just"/>
            <a:r>
              <a:rPr lang="uk-UA" dirty="0"/>
              <a:t>• розвивати партнерські стосунки з бізнесом (державно приватне підприємство), спонукати бізнес до соціальної екологічної та етичної відповідальності; </a:t>
            </a:r>
          </a:p>
          <a:p>
            <a:pPr algn="just"/>
            <a:r>
              <a:rPr lang="uk-UA" dirty="0"/>
              <a:t>• стати партнером для громади, залучати громаду до співпраці та змінювати ментальність, формуючи корпоративну культуру громади; </a:t>
            </a:r>
          </a:p>
          <a:p>
            <a:pPr algn="just"/>
            <a:r>
              <a:rPr lang="uk-UA" dirty="0"/>
              <a:t>• забезпечувати перманентне навчання персоналу; </a:t>
            </a:r>
          </a:p>
          <a:p>
            <a:pPr algn="just"/>
            <a:r>
              <a:rPr lang="uk-UA" dirty="0"/>
              <a:t>• інтегрувати стратегічні плани у функціональну діяльність влади, враховуючи усі складові сталого розвитку; </a:t>
            </a:r>
          </a:p>
          <a:p>
            <a:pPr algn="just"/>
            <a:r>
              <a:rPr lang="uk-UA" dirty="0"/>
              <a:t>• реформувати структуру управління розвитком відповідно до завдань та цілей стратегії.</a:t>
            </a:r>
          </a:p>
        </p:txBody>
      </p:sp>
    </p:spTree>
    <p:extLst>
      <p:ext uri="{BB962C8B-B14F-4D97-AF65-F5344CB8AC3E}">
        <p14:creationId xmlns:p14="http://schemas.microsoft.com/office/powerpoint/2010/main" val="272865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D8EA1F-099C-446F-A48E-2E23E570817B}"/>
              </a:ext>
            </a:extLst>
          </p:cNvPr>
          <p:cNvSpPr>
            <a:spLocks noGrp="1"/>
          </p:cNvSpPr>
          <p:nvPr>
            <p:ph type="title"/>
          </p:nvPr>
        </p:nvSpPr>
        <p:spPr>
          <a:xfrm>
            <a:off x="1097280" y="459598"/>
            <a:ext cx="10058400" cy="1245635"/>
          </a:xfrm>
        </p:spPr>
        <p:txBody>
          <a:bodyPr>
            <a:noAutofit/>
          </a:bodyPr>
          <a:lstStyle/>
          <a:p>
            <a:pPr algn="just"/>
            <a:r>
              <a:rPr lang="ru-RU" sz="2800" b="1" dirty="0" err="1"/>
              <a:t>Робоча</a:t>
            </a:r>
            <a:r>
              <a:rPr lang="ru-RU" sz="2800" b="1" dirty="0"/>
              <a:t> </a:t>
            </a:r>
            <a:r>
              <a:rPr lang="ru-RU" sz="2800" b="1" dirty="0" err="1"/>
              <a:t>група</a:t>
            </a:r>
            <a:r>
              <a:rPr lang="ru-RU" sz="2800" b="1" dirty="0"/>
              <a:t> з </a:t>
            </a:r>
            <a:r>
              <a:rPr lang="ru-RU" sz="2800" b="1" dirty="0" err="1"/>
              <a:t>місцевого</a:t>
            </a:r>
            <a:r>
              <a:rPr lang="ru-RU" sz="2800" b="1" dirty="0"/>
              <a:t> </a:t>
            </a:r>
            <a:r>
              <a:rPr lang="ru-RU" sz="2800" b="1" dirty="0" err="1"/>
              <a:t>економічного</a:t>
            </a:r>
            <a:r>
              <a:rPr lang="ru-RU" sz="2800" b="1" dirty="0"/>
              <a:t> </a:t>
            </a:r>
            <a:r>
              <a:rPr lang="ru-RU" sz="2800" b="1" dirty="0" err="1"/>
              <a:t>розвитку</a:t>
            </a:r>
            <a:r>
              <a:rPr lang="ru-RU" sz="2800" b="1" dirty="0"/>
              <a:t> </a:t>
            </a:r>
            <a:r>
              <a:rPr lang="ru-RU" sz="2800" dirty="0"/>
              <a:t>—</a:t>
            </a:r>
            <a:r>
              <a:rPr lang="ru-RU" sz="2000" dirty="0"/>
              <a:t>консультативно-</a:t>
            </a:r>
            <a:r>
              <a:rPr lang="ru-RU" sz="2000" dirty="0" err="1"/>
              <a:t>дорадчий</a:t>
            </a:r>
            <a:r>
              <a:rPr lang="ru-RU" sz="2000" dirty="0"/>
              <a:t> орган, </a:t>
            </a:r>
            <a:r>
              <a:rPr lang="ru-RU" sz="2000" dirty="0" err="1"/>
              <a:t>створений</a:t>
            </a:r>
            <a:r>
              <a:rPr lang="ru-RU" sz="2000" dirty="0"/>
              <a:t> для </a:t>
            </a:r>
            <a:r>
              <a:rPr lang="ru-RU" sz="2000" dirty="0" err="1"/>
              <a:t>планування</a:t>
            </a:r>
            <a:r>
              <a:rPr lang="ru-RU" sz="2000" dirty="0"/>
              <a:t>, </a:t>
            </a:r>
            <a:r>
              <a:rPr lang="ru-RU" sz="2000" dirty="0" err="1"/>
              <a:t>виконання</a:t>
            </a:r>
            <a:r>
              <a:rPr lang="ru-RU" sz="2000" dirty="0"/>
              <a:t> та регулярного перегляду </a:t>
            </a:r>
            <a:r>
              <a:rPr lang="ru-RU" sz="2000" dirty="0" err="1"/>
              <a:t>заходів</a:t>
            </a:r>
            <a:r>
              <a:rPr lang="ru-RU" sz="2000" dirty="0"/>
              <a:t> МЕР у </a:t>
            </a:r>
            <a:r>
              <a:rPr lang="ru-RU" sz="2000" dirty="0" err="1"/>
              <a:t>громаді</a:t>
            </a:r>
            <a:r>
              <a:rPr lang="ru-RU" sz="2000" dirty="0"/>
              <a:t>.</a:t>
            </a:r>
            <a:endParaRPr lang="uk-UA" sz="2800" dirty="0"/>
          </a:p>
        </p:txBody>
      </p:sp>
      <p:sp>
        <p:nvSpPr>
          <p:cNvPr id="3" name="Місце для вмісту 2">
            <a:extLst>
              <a:ext uri="{FF2B5EF4-FFF2-40B4-BE49-F238E27FC236}">
                <a16:creationId xmlns:a16="http://schemas.microsoft.com/office/drawing/2014/main" id="{65C2CE1B-B2DA-4361-B6D9-5C6F637F00A7}"/>
              </a:ext>
            </a:extLst>
          </p:cNvPr>
          <p:cNvSpPr>
            <a:spLocks noGrp="1"/>
          </p:cNvSpPr>
          <p:nvPr>
            <p:ph idx="1"/>
          </p:nvPr>
        </p:nvSpPr>
        <p:spPr>
          <a:xfrm>
            <a:off x="1097280" y="1927654"/>
            <a:ext cx="10058400" cy="3941440"/>
          </a:xfrm>
        </p:spPr>
        <p:txBody>
          <a:bodyPr>
            <a:normAutofit fontScale="92500" lnSpcReduction="10000"/>
          </a:bodyPr>
          <a:lstStyle/>
          <a:p>
            <a:r>
              <a:rPr lang="uk-UA" b="1" dirty="0"/>
              <a:t>Завдання робочої групи з МЕР:</a:t>
            </a:r>
          </a:p>
          <a:p>
            <a:r>
              <a:rPr lang="uk-UA" dirty="0"/>
              <a:t>- виявлення викликів для розвитку громади та підбір інструментів для їх розв’язання;</a:t>
            </a:r>
          </a:p>
          <a:p>
            <a:r>
              <a:rPr lang="uk-UA" dirty="0"/>
              <a:t>- підготовка та впровадження </a:t>
            </a:r>
            <a:r>
              <a:rPr lang="uk-UA" dirty="0" err="1"/>
              <a:t>проєктів</a:t>
            </a:r>
            <a:r>
              <a:rPr lang="uk-UA" dirty="0"/>
              <a:t> економічного розвитку в громаді;</a:t>
            </a:r>
          </a:p>
          <a:p>
            <a:r>
              <a:rPr lang="uk-UA" dirty="0"/>
              <a:t>- координація та моніторинг виконання заходів, визначених в економічному блоці Стратегії розвитку громади;</a:t>
            </a:r>
          </a:p>
          <a:p>
            <a:r>
              <a:rPr lang="uk-UA" dirty="0"/>
              <a:t>- пошук можливостей для фінансування заходів Стратегії;</a:t>
            </a:r>
          </a:p>
          <a:p>
            <a:r>
              <a:rPr lang="uk-UA" dirty="0"/>
              <a:t>- пошук партнерів для </a:t>
            </a:r>
            <a:r>
              <a:rPr lang="uk-UA" dirty="0" err="1"/>
              <a:t>проєктів</a:t>
            </a:r>
            <a:r>
              <a:rPr lang="uk-UA" dirty="0"/>
              <a:t>;</a:t>
            </a:r>
          </a:p>
          <a:p>
            <a:r>
              <a:rPr lang="uk-UA" dirty="0"/>
              <a:t>- попередній розгляд </a:t>
            </a:r>
            <a:r>
              <a:rPr lang="uk-UA" dirty="0" err="1"/>
              <a:t>проєктів</a:t>
            </a:r>
            <a:r>
              <a:rPr lang="uk-UA" dirty="0"/>
              <a:t> рішень сесії та виконавчого комітету, які стосуються економічного розвитку;</a:t>
            </a:r>
          </a:p>
          <a:p>
            <a:r>
              <a:rPr lang="uk-UA" dirty="0"/>
              <a:t>- регулярний перегляд (принаймні один раз на рік) запланованих заходів щодо їх </a:t>
            </a:r>
            <a:r>
              <a:rPr lang="uk-UA" dirty="0" err="1"/>
              <a:t>релевантності</a:t>
            </a:r>
            <a:r>
              <a:rPr lang="uk-UA" dirty="0"/>
              <a:t> та відповідності умовам громади.</a:t>
            </a:r>
          </a:p>
          <a:p>
            <a:endParaRPr lang="uk-UA" dirty="0"/>
          </a:p>
        </p:txBody>
      </p:sp>
    </p:spTree>
    <p:extLst>
      <p:ext uri="{BB962C8B-B14F-4D97-AF65-F5344CB8AC3E}">
        <p14:creationId xmlns:p14="http://schemas.microsoft.com/office/powerpoint/2010/main" val="3237590882"/>
      </p:ext>
    </p:extLst>
  </p:cSld>
  <p:clrMapOvr>
    <a:masterClrMapping/>
  </p:clrMapOvr>
</p:sld>
</file>

<file path=ppt/theme/theme1.xml><?xml version="1.0" encoding="utf-8"?>
<a:theme xmlns:a="http://schemas.openxmlformats.org/drawingml/2006/main" name="Ретроспектива">
  <a:themeElements>
    <a:clrScheme name="Ретроспектив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Настроювані 5">
      <a:majorFont>
        <a:latin typeface="Batang"/>
        <a:ea typeface=""/>
        <a:cs typeface=""/>
      </a:majorFont>
      <a:minorFont>
        <a:latin typeface="Book Antiqua"/>
        <a:ea typeface=""/>
        <a:cs typeface=""/>
      </a:minorFont>
    </a:fontScheme>
    <a:fmtScheme name="Ретроспектива">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506</TotalTime>
  <Words>8211</Words>
  <Application>Microsoft Office PowerPoint</Application>
  <PresentationFormat>Широкий екран</PresentationFormat>
  <Paragraphs>429</Paragraphs>
  <Slides>53</Slides>
  <Notes>13</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53</vt:i4>
      </vt:variant>
    </vt:vector>
  </HeadingPairs>
  <TitlesOfParts>
    <vt:vector size="59" baseType="lpstr">
      <vt:lpstr>Batang</vt:lpstr>
      <vt:lpstr>Book Antiqua</vt:lpstr>
      <vt:lpstr>Calibri</vt:lpstr>
      <vt:lpstr>Symbol</vt:lpstr>
      <vt:lpstr>Times New Roman</vt:lpstr>
      <vt:lpstr>Ретроспектива</vt:lpstr>
      <vt:lpstr>Місцевий економічний розвиток </vt:lpstr>
      <vt:lpstr>Тема 2. Інструменти забезпечення економічного зростання громад</vt:lpstr>
      <vt:lpstr>Розвиток - </vt:lpstr>
      <vt:lpstr>Презентація PowerPoint</vt:lpstr>
      <vt:lpstr>Презентація PowerPoint</vt:lpstr>
      <vt:lpstr>Чинники змін </vt:lpstr>
      <vt:lpstr>ПЛАНУВАННЯ ЕКОНОМІЧНОГО РОЗВИТКУ ГРОМАД</vt:lpstr>
      <vt:lpstr>Правила в діяльності ОМС для забезпечення місцевого розвитку:</vt:lpstr>
      <vt:lpstr>Робоча група з місцевого економічного розвитку —консультативно-дорадчий орган, створений для планування, виконання та регулярного перегляду заходів МЕР у громаді.</vt:lpstr>
      <vt:lpstr>Презентація PowerPoint</vt:lpstr>
      <vt:lpstr>Презентація PowerPoint</vt:lpstr>
      <vt:lpstr>Процес місцевого економічного розвитку громади: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Інструменти місцевого економічного розвитку -</vt:lpstr>
      <vt:lpstr>Презентація PowerPoint</vt:lpstr>
      <vt:lpstr>Підтримка бізнесу</vt:lpstr>
      <vt:lpstr>ПРИКЛАДИ  ОБЛАШТУВАННЯ РИНКОВОЇ ПЛОЩІ В МОСТІВСЬКІЙ ТГ МИКОЛАЇВСЬКОЇ ОБЛАСТІ </vt:lpstr>
      <vt:lpstr>ОБЛАШТУВАННЯ ТОРГОВО-ЯРМАРКОВОГО ПРОСТОРУ В БОБРИНЕЦЬКІЙ ТГ КІРОВОГРАДСЬКОЇ ОБЛАСТІ  </vt:lpstr>
      <vt:lpstr>Презентація PowerPoint</vt:lpstr>
      <vt:lpstr>Презентація PowerPoint</vt:lpstr>
      <vt:lpstr>Презентація PowerPoint</vt:lpstr>
      <vt:lpstr>Презентація PowerPoint</vt:lpstr>
      <vt:lpstr>Сприяння розвитку підприємництва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Залучення інвесторів — діяльність місцевої влади, спрямована на створення в громаді нових компаній і бізнесів.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Робота в екосистемі</vt:lpstr>
      <vt:lpstr>Ключовими учасниками екосистеми місцевого економічного розвитку є: </vt:lpstr>
      <vt:lpstr>Ключовими учасниками екосистеми місцевого економічного розвитку є: </vt:lpstr>
      <vt:lpstr>Смарт-спеціалізація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Місцевий економічний розвиток </dc:title>
  <dc:creator>Admin</dc:creator>
  <cp:lastModifiedBy>Admin</cp:lastModifiedBy>
  <cp:revision>120</cp:revision>
  <dcterms:created xsi:type="dcterms:W3CDTF">2025-03-28T12:13:05Z</dcterms:created>
  <dcterms:modified xsi:type="dcterms:W3CDTF">2025-04-10T06:04:44Z</dcterms:modified>
</cp:coreProperties>
</file>