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9" r:id="rId41"/>
    <p:sldId id="295" r:id="rId42"/>
    <p:sldId id="296" r:id="rId43"/>
    <p:sldId id="297" r:id="rId44"/>
    <p:sldId id="298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561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ПРАВО ІНТЕЛЕКТУАЛЬНОЇ ВЛАСНОСТІ НА ВИКОНАННЯ, ФОНОГРАМУ, ВІДЕОГРАМУ ТА ПРОГРАМУ (ПЕРЕДАЧУ) ОРГАНІЗАЦІЇ МОВЛЕННЯ </a:t>
            </a:r>
            <a:r>
              <a:rPr lang="ru-RU" sz="1800" dirty="0">
                <a:solidFill>
                  <a:srgbClr val="333333"/>
                </a:solidFill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ru-RU" sz="28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Суміжні</a:t>
            </a:r>
            <a:r>
              <a:rPr lang="ru-RU" sz="28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права</a:t>
            </a:r>
            <a:r>
              <a:rPr lang="ru-RU" sz="2800" dirty="0"/>
              <a:t/>
            </a:r>
            <a:br>
              <a:rPr lang="ru-RU" sz="2800" dirty="0"/>
            </a:br>
            <a:endParaRPr lang="en-US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10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НАУКОВЕ ВІДКРИТТЯ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457.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відкриттям</a:t>
            </a:r>
            <a:r>
              <a:rPr lang="ru-RU" dirty="0"/>
              <a:t> є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невідомих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але </a:t>
            </a:r>
            <a:r>
              <a:rPr lang="ru-RU" dirty="0" err="1"/>
              <a:t>об'єктивно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, </a:t>
            </a:r>
            <a:r>
              <a:rPr lang="ru-RU" dirty="0" err="1"/>
              <a:t>властивостей</a:t>
            </a:r>
            <a:r>
              <a:rPr lang="ru-RU" dirty="0"/>
              <a:t> та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вносять</a:t>
            </a:r>
            <a:r>
              <a:rPr lang="ru-RU" dirty="0"/>
              <a:t> </a:t>
            </a:r>
            <a:r>
              <a:rPr lang="ru-RU" dirty="0" err="1"/>
              <a:t>докорінні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458.</a:t>
            </a:r>
            <a:r>
              <a:rPr lang="ru-RU" dirty="0"/>
              <a:t> Право на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endParaRPr lang="ru-RU" dirty="0"/>
          </a:p>
          <a:p>
            <a:r>
              <a:rPr lang="ru-RU" dirty="0"/>
              <a:t>1. Автор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науковому</a:t>
            </a:r>
            <a:r>
              <a:rPr lang="ru-RU" dirty="0"/>
              <a:t> </a:t>
            </a:r>
            <a:r>
              <a:rPr lang="ru-RU" dirty="0" err="1"/>
              <a:t>відкриттю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спеціальну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.</a:t>
            </a:r>
          </a:p>
          <a:p>
            <a:r>
              <a:rPr lang="ru-RU" dirty="0"/>
              <a:t>2. Право на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засвідчується</a:t>
            </a:r>
            <a:r>
              <a:rPr lang="ru-RU" dirty="0"/>
              <a:t> дипломом та </a:t>
            </a:r>
            <a:r>
              <a:rPr lang="ru-RU" dirty="0" err="1"/>
              <a:t>охороняється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42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ВИНАХІД, КОРИСНУ МОДЕЛЬ, ПРОМИСЛОВИЙ ЗРАЗОК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459.</a:t>
            </a:r>
            <a:r>
              <a:rPr lang="ru-RU" dirty="0"/>
              <a:t> 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Винахід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придатним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закону, є </a:t>
            </a:r>
            <a:r>
              <a:rPr lang="ru-RU" dirty="0" err="1"/>
              <a:t>новим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винахідницький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і </a:t>
            </a:r>
            <a:r>
              <a:rPr lang="ru-RU" dirty="0" err="1"/>
              <a:t>придатний</a:t>
            </a:r>
            <a:r>
              <a:rPr lang="ru-RU" dirty="0"/>
              <a:t> для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продукт (</a:t>
            </a:r>
            <a:r>
              <a:rPr lang="ru-RU" dirty="0" err="1"/>
              <a:t>пристрій</a:t>
            </a:r>
            <a:r>
              <a:rPr lang="ru-RU" dirty="0"/>
              <a:t>, </a:t>
            </a:r>
            <a:r>
              <a:rPr lang="ru-RU" dirty="0" err="1"/>
              <a:t>речовина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</a:t>
            </a:r>
          </a:p>
          <a:p>
            <a:r>
              <a:rPr lang="ru-RU" dirty="0"/>
              <a:t>3.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придатними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них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48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460.</a:t>
            </a:r>
            <a:r>
              <a:rPr lang="ru-RU" dirty="0"/>
              <a:t> 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Корисна</a:t>
            </a:r>
            <a:r>
              <a:rPr lang="ru-RU" dirty="0"/>
              <a:t> модель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придатною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вона, </a:t>
            </a:r>
            <a:r>
              <a:rPr lang="ru-RU" dirty="0" err="1"/>
              <a:t>відповідно</a:t>
            </a:r>
            <a:r>
              <a:rPr lang="ru-RU" dirty="0"/>
              <a:t> до закону, є новою і </a:t>
            </a:r>
            <a:r>
              <a:rPr lang="ru-RU" dirty="0" err="1"/>
              <a:t>придатною</a:t>
            </a:r>
            <a:r>
              <a:rPr lang="ru-RU" dirty="0"/>
              <a:t> для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придатними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них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922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461.</a:t>
            </a:r>
            <a:r>
              <a:rPr lang="ru-RU" dirty="0"/>
              <a:t> 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придатним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закону, є </a:t>
            </a:r>
            <a:r>
              <a:rPr lang="ru-RU" dirty="0" err="1"/>
              <a:t>новим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характер.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Промисловим</a:t>
            </a:r>
            <a:r>
              <a:rPr lang="ru-RU" dirty="0"/>
              <a:t> </a:t>
            </a:r>
            <a:r>
              <a:rPr lang="ru-RU" dirty="0" err="1"/>
              <a:t>зразком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лініями</a:t>
            </a:r>
            <a:r>
              <a:rPr lang="ru-RU" dirty="0"/>
              <a:t>, контурами, </a:t>
            </a:r>
            <a:r>
              <a:rPr lang="ru-RU" dirty="0" err="1"/>
              <a:t>кольором</a:t>
            </a:r>
            <a:r>
              <a:rPr lang="ru-RU" dirty="0"/>
              <a:t>, формою, текстурою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,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оздобленням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08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462.</a:t>
            </a:r>
            <a:r>
              <a:rPr lang="ru-RU" dirty="0"/>
              <a:t> </a:t>
            </a:r>
            <a:r>
              <a:rPr lang="ru-RU" dirty="0" err="1"/>
              <a:t>Засвідчення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 і </a:t>
            </a:r>
            <a:r>
              <a:rPr lang="ru-RU" dirty="0" err="1"/>
              <a:t>корисну</a:t>
            </a:r>
            <a:r>
              <a:rPr lang="ru-RU" dirty="0"/>
              <a:t> модель </a:t>
            </a:r>
            <a:r>
              <a:rPr lang="ru-RU" dirty="0" err="1"/>
              <a:t>засвідчується</a:t>
            </a:r>
            <a:r>
              <a:rPr lang="ru-RU" dirty="0"/>
              <a:t> патентом, на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- </a:t>
            </a:r>
            <a:r>
              <a:rPr lang="ru-RU" dirty="0" err="1"/>
              <a:t>свідоцтвом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формулою </a:t>
            </a:r>
            <a:r>
              <a:rPr lang="ru-RU" dirty="0" err="1"/>
              <a:t>винаходу</a:t>
            </a:r>
            <a:r>
              <a:rPr lang="ru-RU" dirty="0"/>
              <a:t>,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зображенням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Умови</a:t>
            </a:r>
            <a:r>
              <a:rPr lang="ru-RU" dirty="0"/>
              <a:t> та порядок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та порядок </a:t>
            </a:r>
            <a:r>
              <a:rPr lang="ru-RU" dirty="0" err="1"/>
              <a:t>видачі</a:t>
            </a:r>
            <a:r>
              <a:rPr lang="ru-RU" dirty="0"/>
              <a:t> патенту, </a:t>
            </a:r>
            <a:r>
              <a:rPr lang="ru-RU" dirty="0" err="1"/>
              <a:t>свідоцтва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75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463.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 та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винахідник</a:t>
            </a:r>
            <a:r>
              <a:rPr lang="ru-RU" dirty="0"/>
              <a:t>, автор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 та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за договором </a:t>
            </a:r>
            <a:r>
              <a:rPr lang="ru-RU" dirty="0" err="1"/>
              <a:t>чи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134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464.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,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,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(</a:t>
            </a:r>
            <a:r>
              <a:rPr lang="ru-RU" dirty="0" err="1"/>
              <a:t>видавати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);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,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належать </a:t>
            </a:r>
            <a:r>
              <a:rPr lang="ru-RU" dirty="0" err="1"/>
              <a:t>володільцю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патенту (</a:t>
            </a:r>
            <a:r>
              <a:rPr lang="ru-RU" dirty="0" err="1"/>
              <a:t>свідоцтва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25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465.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є </a:t>
            </a:r>
            <a:r>
              <a:rPr lang="ru-RU" dirty="0" err="1"/>
              <a:t>чинними</a:t>
            </a:r>
            <a:r>
              <a:rPr lang="ru-RU" dirty="0"/>
              <a:t> з </a:t>
            </a:r>
            <a:r>
              <a:rPr lang="ru-RU" dirty="0" err="1"/>
              <a:t>дати</a:t>
            </a:r>
            <a:r>
              <a:rPr lang="ru-RU" dirty="0"/>
              <a:t>, </a:t>
            </a:r>
            <a:r>
              <a:rPr lang="ru-RU" dirty="0" err="1"/>
              <a:t>наступної</a:t>
            </a:r>
            <a:r>
              <a:rPr lang="ru-RU" dirty="0"/>
              <a:t> за датою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>2.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 до </a:t>
            </a:r>
            <a:r>
              <a:rPr lang="ru-RU" dirty="0" err="1"/>
              <a:t>набрання</a:t>
            </a:r>
            <a:r>
              <a:rPr lang="ru-RU" dirty="0"/>
              <a:t> ними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</a:p>
          <a:p>
            <a:r>
              <a:rPr lang="ru-RU" dirty="0"/>
              <a:t>3.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 </a:t>
            </a:r>
            <a:r>
              <a:rPr lang="ru-RU" dirty="0" err="1"/>
              <a:t>спливає</a:t>
            </a:r>
            <a:r>
              <a:rPr lang="ru-RU" dirty="0"/>
              <a:t> через </a:t>
            </a:r>
            <a:r>
              <a:rPr lang="ru-RU" dirty="0" err="1"/>
              <a:t>двадцять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відліковуються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винахід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 </a:t>
            </a:r>
            <a:r>
              <a:rPr lang="ru-RU" dirty="0" err="1"/>
              <a:t>Цей</a:t>
            </a:r>
            <a:r>
              <a:rPr lang="ru-RU" dirty="0"/>
              <a:t> строк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продовжений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винаходу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випробувань</a:t>
            </a:r>
            <a:r>
              <a:rPr lang="ru-RU" dirty="0"/>
              <a:t> та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71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корисну</a:t>
            </a:r>
            <a:r>
              <a:rPr lang="ru-RU" dirty="0"/>
              <a:t> модель </a:t>
            </a:r>
            <a:r>
              <a:rPr lang="ru-RU" dirty="0" err="1"/>
              <a:t>спливає</a:t>
            </a:r>
            <a:r>
              <a:rPr lang="ru-RU" dirty="0"/>
              <a:t> через десять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корисну</a:t>
            </a:r>
            <a:r>
              <a:rPr lang="ru-RU" dirty="0"/>
              <a:t> модель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</a:t>
            </a:r>
          </a:p>
          <a:p>
            <a:r>
              <a:rPr lang="ru-RU" dirty="0"/>
              <a:t>5.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становить </a:t>
            </a:r>
            <a:r>
              <a:rPr lang="ru-RU" dirty="0" err="1"/>
              <a:t>п’ять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і </a:t>
            </a:r>
            <a:r>
              <a:rPr lang="ru-RU" dirty="0" err="1"/>
              <a:t>подовжується</a:t>
            </a:r>
            <a:r>
              <a:rPr lang="ru-RU" dirty="0"/>
              <a:t> за </a:t>
            </a:r>
            <a:r>
              <a:rPr lang="ru-RU" dirty="0" err="1"/>
              <a:t>клопотанням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на один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п’ятирічних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. </a:t>
            </a:r>
            <a:r>
              <a:rPr lang="ru-RU" dirty="0" err="1"/>
              <a:t>Загальний</a:t>
            </a:r>
            <a:r>
              <a:rPr lang="ru-RU" dirty="0"/>
              <a:t>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прав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967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466.</a:t>
            </a:r>
            <a:r>
              <a:rPr lang="ru-RU" dirty="0"/>
              <a:t> 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припинено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вони належать,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договору,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23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449.</a:t>
            </a:r>
            <a:r>
              <a:rPr lang="ru-RU" dirty="0"/>
              <a:t> 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без </a:t>
            </a:r>
            <a:r>
              <a:rPr lang="ru-RU" dirty="0" err="1"/>
              <a:t>виконання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формальностей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та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змісту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способу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є:</a:t>
            </a:r>
          </a:p>
          <a:p>
            <a:r>
              <a:rPr lang="ru-RU" dirty="0"/>
              <a:t>а) </a:t>
            </a:r>
            <a:r>
              <a:rPr lang="ru-RU" dirty="0" err="1"/>
              <a:t>виконання</a:t>
            </a:r>
            <a:r>
              <a:rPr lang="ru-RU" dirty="0"/>
              <a:t>;</a:t>
            </a:r>
          </a:p>
          <a:p>
            <a:r>
              <a:rPr lang="ru-RU" dirty="0"/>
              <a:t>б) </a:t>
            </a:r>
            <a:r>
              <a:rPr lang="ru-RU" dirty="0" err="1"/>
              <a:t>фонограми</a:t>
            </a:r>
            <a:r>
              <a:rPr lang="ru-RU" dirty="0"/>
              <a:t>;</a:t>
            </a:r>
          </a:p>
          <a:p>
            <a:r>
              <a:rPr lang="ru-RU" dirty="0"/>
              <a:t>в) </a:t>
            </a:r>
            <a:r>
              <a:rPr lang="ru-RU" dirty="0" err="1"/>
              <a:t>відеограми</a:t>
            </a:r>
            <a:r>
              <a:rPr lang="ru-RU" dirty="0"/>
              <a:t>;</a:t>
            </a:r>
          </a:p>
          <a:p>
            <a:r>
              <a:rPr lang="ru-RU" dirty="0"/>
              <a:t>г) </a:t>
            </a:r>
            <a:r>
              <a:rPr lang="ru-RU" dirty="0" err="1"/>
              <a:t>програми</a:t>
            </a:r>
            <a:r>
              <a:rPr lang="ru-RU" dirty="0"/>
              <a:t> (</a:t>
            </a:r>
            <a:r>
              <a:rPr lang="ru-RU" dirty="0" err="1"/>
              <a:t>передачі</a:t>
            </a:r>
            <a:r>
              <a:rPr lang="ru-RU" dirty="0"/>
              <a:t>)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 smtClean="0"/>
              <a:t>мовлення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297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467.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та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особою, за </a:t>
            </a:r>
            <a:r>
              <a:rPr lang="ru-RU" dirty="0" err="1"/>
              <a:t>винятками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достроковим</a:t>
            </a:r>
            <a:r>
              <a:rPr lang="ru-RU" dirty="0"/>
              <a:t> </a:t>
            </a:r>
            <a:r>
              <a:rPr lang="ru-RU" dirty="0" err="1"/>
              <a:t>припиненням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</a:t>
            </a:r>
            <a:r>
              <a:rPr lang="ru-RU" dirty="0" err="1"/>
              <a:t>відшкодовуються</a:t>
            </a:r>
            <a:r>
              <a:rPr lang="ru-RU" dirty="0"/>
              <a:t> особою, яка </a:t>
            </a:r>
            <a:r>
              <a:rPr lang="ru-RU" dirty="0" err="1"/>
              <a:t>надала</a:t>
            </a:r>
            <a:r>
              <a:rPr lang="ru-RU" dirty="0"/>
              <a:t> </a:t>
            </a:r>
            <a:r>
              <a:rPr lang="ru-RU" dirty="0" err="1"/>
              <a:t>зазначений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260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468.</a:t>
            </a:r>
            <a:r>
              <a:rPr lang="ru-RU" dirty="0"/>
              <a:t> 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припинених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припинених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відновлено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законом, за </a:t>
            </a:r>
            <a:r>
              <a:rPr lang="ru-RU" dirty="0" err="1"/>
              <a:t>заявою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права належали у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469.</a:t>
            </a:r>
            <a:r>
              <a:rPr lang="ru-RU" dirty="0"/>
              <a:t> </a:t>
            </a:r>
            <a:r>
              <a:rPr lang="ru-RU" dirty="0" err="1"/>
              <a:t>Визнання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endParaRPr lang="ru-RU" dirty="0"/>
          </a:p>
          <a:p>
            <a:r>
              <a:rPr lang="ru-RU" dirty="0"/>
              <a:t>1.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 та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957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470.</a:t>
            </a:r>
            <a:r>
              <a:rPr lang="ru-RU" dirty="0"/>
              <a:t> 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endParaRPr lang="ru-RU" dirty="0"/>
          </a:p>
          <a:p>
            <a:r>
              <a:rPr lang="ru-RU" dirty="0"/>
              <a:t>1. Будь-яка особа, яка до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заявлено </a:t>
            </a:r>
            <a:r>
              <a:rPr lang="ru-RU" dirty="0" err="1"/>
              <a:t>пріоритет</a:t>
            </a:r>
            <a:r>
              <a:rPr lang="ru-RU" dirty="0"/>
              <a:t>, до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пріоритету</a:t>
            </a:r>
            <a:r>
              <a:rPr lang="ru-RU" dirty="0"/>
              <a:t> заявки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добросовісно</a:t>
            </a:r>
            <a:r>
              <a:rPr lang="ru-RU" dirty="0"/>
              <a:t> </a:t>
            </a:r>
            <a:r>
              <a:rPr lang="ru-RU" dirty="0" err="1"/>
              <a:t>використала</a:t>
            </a:r>
            <a:r>
              <a:rPr lang="ru-RU" dirty="0"/>
              <a:t>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здійснила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і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для такого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безоплатне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такого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яке </a:t>
            </a:r>
            <a:r>
              <a:rPr lang="ru-RU" dirty="0" err="1"/>
              <a:t>передбачалося</a:t>
            </a:r>
            <a:r>
              <a:rPr lang="ru-RU" dirty="0"/>
              <a:t> </a:t>
            </a:r>
            <a:r>
              <a:rPr lang="ru-RU" dirty="0" err="1"/>
              <a:t>зазначеною</a:t>
            </a:r>
            <a:r>
              <a:rPr lang="ru-RU" dirty="0"/>
              <a:t> </a:t>
            </a:r>
            <a:r>
              <a:rPr lang="ru-RU" dirty="0" err="1"/>
              <a:t>підготовкою</a:t>
            </a:r>
            <a:r>
              <a:rPr lang="ru-RU" dirty="0"/>
              <a:t> (право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).</a:t>
            </a:r>
          </a:p>
          <a:p>
            <a:r>
              <a:rPr lang="ru-RU" dirty="0"/>
              <a:t>2. 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передаватися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особи </a:t>
            </a:r>
            <a:r>
              <a:rPr lang="ru-RU" dirty="0" err="1"/>
              <a:t>тільки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діловою</a:t>
            </a:r>
            <a:r>
              <a:rPr lang="ru-RU" dirty="0"/>
              <a:t> практикою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тією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ділової</a:t>
            </a:r>
            <a:r>
              <a:rPr lang="ru-RU" dirty="0"/>
              <a:t> практики,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використано</a:t>
            </a:r>
            <a:r>
              <a:rPr lang="ru-RU" dirty="0"/>
              <a:t> </a:t>
            </a:r>
            <a:r>
              <a:rPr lang="ru-RU" dirty="0" err="1"/>
              <a:t>винахід</a:t>
            </a:r>
            <a:r>
              <a:rPr lang="ru-RU" dirty="0"/>
              <a:t>, </a:t>
            </a:r>
            <a:r>
              <a:rPr lang="ru-RU" dirty="0" err="1"/>
              <a:t>корисну</a:t>
            </a:r>
            <a:r>
              <a:rPr lang="ru-RU" dirty="0"/>
              <a:t> модель,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і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для такого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649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КОМПОНУВАННЯ НАПІВПРОВІДНИКОВОГО ВИРОБУ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471.</a:t>
            </a:r>
            <a:r>
              <a:rPr lang="ru-RU" dirty="0"/>
              <a:t> 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придатним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є </a:t>
            </a:r>
            <a:r>
              <a:rPr lang="ru-RU" dirty="0" err="1"/>
              <a:t>оригінальним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472.</a:t>
            </a:r>
            <a:r>
              <a:rPr lang="ru-RU" dirty="0"/>
              <a:t> </a:t>
            </a:r>
            <a:r>
              <a:rPr lang="ru-RU" dirty="0" err="1"/>
              <a:t>Засвідчення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свідоцтвом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сукупністю</a:t>
            </a:r>
            <a:r>
              <a:rPr lang="ru-RU" dirty="0"/>
              <a:t>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на </a:t>
            </a:r>
            <a:r>
              <a:rPr lang="ru-RU" dirty="0" err="1"/>
              <a:t>матеріальному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Умови</a:t>
            </a:r>
            <a:r>
              <a:rPr lang="ru-RU" dirty="0"/>
              <a:t> та порядок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225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473.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є:</a:t>
            </a:r>
          </a:p>
          <a:p>
            <a:r>
              <a:rPr lang="ru-RU" dirty="0"/>
              <a:t>1) автор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за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5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474.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належать </a:t>
            </a:r>
            <a:r>
              <a:rPr lang="ru-RU" dirty="0" err="1"/>
              <a:t>володільцю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договором.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919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475.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є </a:t>
            </a:r>
            <a:r>
              <a:rPr lang="ru-RU" dirty="0" err="1"/>
              <a:t>чинними</a:t>
            </a:r>
            <a:r>
              <a:rPr lang="ru-RU" dirty="0"/>
              <a:t> з </a:t>
            </a:r>
            <a:r>
              <a:rPr lang="ru-RU" dirty="0" err="1"/>
              <a:t>дати</a:t>
            </a:r>
            <a:r>
              <a:rPr lang="ru-RU" dirty="0"/>
              <a:t>, </a:t>
            </a:r>
            <a:r>
              <a:rPr lang="ru-RU" dirty="0" err="1"/>
              <a:t>наступної</a:t>
            </a:r>
            <a:r>
              <a:rPr lang="ru-RU" dirty="0"/>
              <a:t> за датою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>2.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спливає</a:t>
            </a:r>
            <a:r>
              <a:rPr lang="ru-RU" dirty="0"/>
              <a:t> через десять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відліковуються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ранньої</a:t>
            </a:r>
            <a:r>
              <a:rPr lang="ru-RU" dirty="0"/>
              <a:t> з таких дат:</a:t>
            </a:r>
          </a:p>
          <a:p>
            <a:r>
              <a:rPr lang="ru-RU" dirty="0" err="1"/>
              <a:t>закінчення</a:t>
            </a:r>
            <a:r>
              <a:rPr lang="ru-RU" dirty="0"/>
              <a:t> календарного року,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використане</a:t>
            </a:r>
            <a:r>
              <a:rPr lang="ru-RU" dirty="0"/>
              <a:t> на </a:t>
            </a:r>
            <a:r>
              <a:rPr lang="ru-RU" dirty="0" err="1"/>
              <a:t>комерційній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будь-де у </a:t>
            </a:r>
            <a:r>
              <a:rPr lang="ru-RU" dirty="0" err="1"/>
              <a:t>світі</a:t>
            </a:r>
            <a:r>
              <a:rPr lang="ru-RU" dirty="0"/>
              <a:t>;</a:t>
            </a:r>
          </a:p>
          <a:p>
            <a:r>
              <a:rPr lang="ru-RU" dirty="0" err="1"/>
              <a:t>закінчення</a:t>
            </a:r>
            <a:r>
              <a:rPr lang="ru-RU" dirty="0"/>
              <a:t> календарного року,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подана </a:t>
            </a:r>
            <a:r>
              <a:rPr lang="ru-RU" dirty="0" err="1"/>
              <a:t>належним</a:t>
            </a:r>
            <a:r>
              <a:rPr lang="ru-RU" dirty="0"/>
              <a:t> чином оформлена заявка на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539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476.</a:t>
            </a:r>
            <a:r>
              <a:rPr lang="ru-RU" dirty="0"/>
              <a:t> 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припинено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вони належать,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договору,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00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477.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строку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та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особою, за </a:t>
            </a:r>
            <a:r>
              <a:rPr lang="ru-RU" dirty="0" err="1"/>
              <a:t>винятками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достроковим</a:t>
            </a:r>
            <a:r>
              <a:rPr lang="ru-RU" dirty="0"/>
              <a:t> </a:t>
            </a:r>
            <a:r>
              <a:rPr lang="ru-RU" dirty="0" err="1"/>
              <a:t>припиненням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</a:t>
            </a:r>
            <a:r>
              <a:rPr lang="ru-RU" dirty="0" err="1"/>
              <a:t>відшкодовуються</a:t>
            </a:r>
            <a:r>
              <a:rPr lang="ru-RU" dirty="0"/>
              <a:t> особою, яка </a:t>
            </a:r>
            <a:r>
              <a:rPr lang="ru-RU" dirty="0" err="1"/>
              <a:t>надала</a:t>
            </a:r>
            <a:r>
              <a:rPr lang="ru-RU" dirty="0"/>
              <a:t> </a:t>
            </a:r>
            <a:r>
              <a:rPr lang="ru-RU" dirty="0" err="1"/>
              <a:t>зазначений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4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478.</a:t>
            </a:r>
            <a:r>
              <a:rPr lang="ru-RU" dirty="0"/>
              <a:t> 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припинених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припинених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відновлено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законом, за </a:t>
            </a:r>
            <a:r>
              <a:rPr lang="ru-RU" dirty="0" err="1"/>
              <a:t>заявою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права належали у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479.</a:t>
            </a:r>
            <a:r>
              <a:rPr lang="ru-RU" dirty="0"/>
              <a:t> </a:t>
            </a:r>
            <a:r>
              <a:rPr lang="ru-RU" dirty="0" err="1"/>
              <a:t>Визнання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endParaRPr lang="ru-RU" dirty="0"/>
          </a:p>
          <a:p>
            <a:r>
              <a:rPr lang="ru-RU" dirty="0"/>
              <a:t>1.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недійсними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 та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996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450.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Первинними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є </a:t>
            </a:r>
            <a:r>
              <a:rPr lang="ru-RU" dirty="0" err="1"/>
              <a:t>виконавець</a:t>
            </a:r>
            <a:r>
              <a:rPr lang="ru-RU" dirty="0"/>
              <a:t>,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відеограми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.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, </a:t>
            </a:r>
            <a:r>
              <a:rPr lang="ru-RU" dirty="0" err="1"/>
              <a:t>виконавцем</a:t>
            </a:r>
            <a:r>
              <a:rPr lang="ru-RU" dirty="0"/>
              <a:t>,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відеограми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особи, </a:t>
            </a:r>
            <a:r>
              <a:rPr lang="ru-RU" dirty="0" err="1"/>
              <a:t>імена</a:t>
            </a:r>
            <a:r>
              <a:rPr lang="ru-RU" dirty="0"/>
              <a:t> (</a:t>
            </a:r>
            <a:r>
              <a:rPr lang="ru-RU" dirty="0" err="1"/>
              <a:t>найменування</a:t>
            </a:r>
            <a:r>
              <a:rPr lang="ru-RU" dirty="0"/>
              <a:t>)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у </a:t>
            </a:r>
            <a:r>
              <a:rPr lang="ru-RU" dirty="0" err="1"/>
              <a:t>фонограмі</a:t>
            </a:r>
            <a:r>
              <a:rPr lang="ru-RU" dirty="0"/>
              <a:t>, </a:t>
            </a:r>
            <a:r>
              <a:rPr lang="ru-RU" dirty="0" err="1"/>
              <a:t>відеограмі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копіях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упаковці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примірники</a:t>
            </a:r>
            <a:r>
              <a:rPr lang="ru-RU" dirty="0"/>
              <a:t>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відеограми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086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480.</a:t>
            </a:r>
            <a:r>
              <a:rPr lang="ru-RU" dirty="0"/>
              <a:t> 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endParaRPr lang="ru-RU" dirty="0"/>
          </a:p>
          <a:p>
            <a:r>
              <a:rPr lang="ru-RU" dirty="0"/>
              <a:t>1. Будь-яка особа, яка до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заявлено </a:t>
            </a:r>
            <a:r>
              <a:rPr lang="ru-RU" dirty="0" err="1"/>
              <a:t>пріоритет</a:t>
            </a:r>
            <a:r>
              <a:rPr lang="ru-RU" dirty="0"/>
              <a:t>, до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пріоритету</a:t>
            </a:r>
            <a:r>
              <a:rPr lang="ru-RU" dirty="0"/>
              <a:t> заявки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добросовісно</a:t>
            </a:r>
            <a:r>
              <a:rPr lang="ru-RU" dirty="0"/>
              <a:t> </a:t>
            </a:r>
            <a:r>
              <a:rPr lang="ru-RU" dirty="0" err="1"/>
              <a:t>використала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здійснила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і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для такого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безоплатне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такого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яке </a:t>
            </a:r>
            <a:r>
              <a:rPr lang="ru-RU" dirty="0" err="1"/>
              <a:t>передбачалося</a:t>
            </a:r>
            <a:r>
              <a:rPr lang="ru-RU" dirty="0"/>
              <a:t> </a:t>
            </a:r>
            <a:r>
              <a:rPr lang="ru-RU" dirty="0" err="1"/>
              <a:t>зазначеною</a:t>
            </a:r>
            <a:r>
              <a:rPr lang="ru-RU" dirty="0"/>
              <a:t> </a:t>
            </a:r>
            <a:r>
              <a:rPr lang="ru-RU" dirty="0" err="1"/>
              <a:t>підготовкою</a:t>
            </a:r>
            <a:r>
              <a:rPr lang="ru-RU" dirty="0"/>
              <a:t> (право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).</a:t>
            </a:r>
          </a:p>
          <a:p>
            <a:r>
              <a:rPr lang="ru-RU" dirty="0"/>
              <a:t>2. Право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передаватися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особи </a:t>
            </a:r>
            <a:r>
              <a:rPr lang="ru-RU" dirty="0" err="1"/>
              <a:t>тільки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діловою</a:t>
            </a:r>
            <a:r>
              <a:rPr lang="ru-RU" dirty="0"/>
              <a:t> практикою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тією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ділової</a:t>
            </a:r>
            <a:r>
              <a:rPr lang="ru-RU" dirty="0"/>
              <a:t> практики,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використано</a:t>
            </a:r>
            <a:r>
              <a:rPr lang="ru-RU" dirty="0"/>
              <a:t> </a:t>
            </a:r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напівпровідникового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і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для такого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90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РАЦІОНАЛІЗАТОРСЬКУ ПРОПОЗИЦІЮ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481.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раціоналізаторської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Раціоналізаторською</a:t>
            </a:r>
            <a:r>
              <a:rPr lang="ru-RU" dirty="0"/>
              <a:t> </a:t>
            </a:r>
            <a:r>
              <a:rPr lang="ru-RU" dirty="0" err="1"/>
              <a:t>пропозицією</a:t>
            </a:r>
            <a:r>
              <a:rPr lang="ru-RU" dirty="0"/>
              <a:t> є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особою </a:t>
            </a:r>
            <a:r>
              <a:rPr lang="ru-RU" dirty="0" err="1"/>
              <a:t>пропозиція</a:t>
            </a:r>
            <a:r>
              <a:rPr lang="ru-RU" dirty="0"/>
              <a:t>, яка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технологічне</a:t>
            </a:r>
            <a:r>
              <a:rPr lang="ru-RU" dirty="0"/>
              <a:t> (</a:t>
            </a:r>
            <a:r>
              <a:rPr lang="ru-RU" dirty="0" err="1"/>
              <a:t>технічне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організаційне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раціоналізаторської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матеріальний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482.</a:t>
            </a:r>
            <a:r>
              <a:rPr lang="ru-RU" dirty="0"/>
              <a:t> 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раціоналізаторської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раціоналізаторської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описом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кресленнями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подані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273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483.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раціоналізаторську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раціоналізаторську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 є </a:t>
            </a:r>
            <a:r>
              <a:rPr lang="ru-RU" dirty="0" err="1"/>
              <a:t>її</a:t>
            </a:r>
            <a:r>
              <a:rPr lang="ru-RU" dirty="0"/>
              <a:t> автор та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подана.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484.</a:t>
            </a:r>
            <a:r>
              <a:rPr lang="ru-RU" dirty="0"/>
              <a:t> Права </a:t>
            </a:r>
            <a:r>
              <a:rPr lang="ru-RU" dirty="0" err="1"/>
              <a:t>суб'єктів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раціоналізаторську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endParaRPr lang="ru-RU" dirty="0"/>
          </a:p>
          <a:p>
            <a:r>
              <a:rPr lang="ru-RU" dirty="0"/>
              <a:t>1. Автор </a:t>
            </a:r>
            <a:r>
              <a:rPr lang="ru-RU" dirty="0" err="1"/>
              <a:t>раціоналізаторської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добросовісне</a:t>
            </a:r>
            <a:r>
              <a:rPr lang="ru-RU" dirty="0"/>
              <a:t> </a:t>
            </a:r>
            <a:r>
              <a:rPr lang="ru-RU" dirty="0" err="1"/>
              <a:t>заохочення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подана.</a:t>
            </a:r>
          </a:p>
          <a:p>
            <a:r>
              <a:rPr lang="ru-RU" dirty="0"/>
              <a:t>2. </a:t>
            </a:r>
            <a:r>
              <a:rPr lang="ru-RU" dirty="0" err="1"/>
              <a:t>Юридична</a:t>
            </a:r>
            <a:r>
              <a:rPr lang="ru-RU" dirty="0"/>
              <a:t> особа, яка </a:t>
            </a:r>
            <a:r>
              <a:rPr lang="ru-RU" dirty="0" err="1"/>
              <a:t>визнала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 </a:t>
            </a:r>
            <a:r>
              <a:rPr lang="ru-RU" dirty="0" err="1"/>
              <a:t>раціоналізаторською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12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СОРТ РОСЛИН, ПОРОДУ ТВАРИН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485.</a:t>
            </a:r>
            <a:r>
              <a:rPr lang="ru-RU" dirty="0"/>
              <a:t> </a:t>
            </a:r>
            <a:r>
              <a:rPr lang="ru-RU" dirty="0" err="1"/>
              <a:t>Види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засвідчені</a:t>
            </a:r>
            <a:r>
              <a:rPr lang="ru-RU" dirty="0"/>
              <a:t> державною </a:t>
            </a:r>
            <a:r>
              <a:rPr lang="ru-RU" dirty="0" err="1"/>
              <a:t>реєстрацією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засвідчені</a:t>
            </a:r>
            <a:r>
              <a:rPr lang="ru-RU" dirty="0"/>
              <a:t> патентом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1619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486.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 є:</a:t>
            </a:r>
          </a:p>
          <a:p>
            <a:r>
              <a:rPr lang="ru-RU" dirty="0"/>
              <a:t>1) автор сорту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селекціонер</a:t>
            </a:r>
            <a:r>
              <a:rPr lang="ru-RU" dirty="0"/>
              <a:t> сорту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 за </a:t>
            </a:r>
            <a:r>
              <a:rPr lang="ru-RU" dirty="0" err="1"/>
              <a:t>правочином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657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487.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засвідчені</a:t>
            </a:r>
            <a:r>
              <a:rPr lang="ru-RU" dirty="0"/>
              <a:t> патентом</a:t>
            </a:r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засвідченими</a:t>
            </a:r>
            <a:r>
              <a:rPr lang="ru-RU" dirty="0"/>
              <a:t> патентом,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сорту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придатних</a:t>
            </a:r>
            <a:r>
              <a:rPr lang="ru-RU" dirty="0"/>
              <a:t> для </a:t>
            </a:r>
            <a:r>
              <a:rPr lang="ru-RU" dirty="0" err="1"/>
              <a:t>поширення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сорту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сорту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 належать </a:t>
            </a:r>
            <a:r>
              <a:rPr lang="ru-RU" dirty="0" err="1"/>
              <a:t>володільцю</a:t>
            </a:r>
            <a:r>
              <a:rPr lang="ru-RU" dirty="0"/>
              <a:t> патенту,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169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488.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засвідчені</a:t>
            </a:r>
            <a:r>
              <a:rPr lang="ru-RU" dirty="0"/>
              <a:t> патентом, є </a:t>
            </a:r>
            <a:r>
              <a:rPr lang="ru-RU" dirty="0" err="1"/>
              <a:t>чинними</a:t>
            </a:r>
            <a:r>
              <a:rPr lang="ru-RU" dirty="0"/>
              <a:t> з </a:t>
            </a:r>
            <a:r>
              <a:rPr lang="ru-RU" dirty="0" err="1"/>
              <a:t>дати</a:t>
            </a:r>
            <a:r>
              <a:rPr lang="ru-RU" dirty="0"/>
              <a:t>, </a:t>
            </a:r>
            <a:r>
              <a:rPr lang="ru-RU" dirty="0" err="1"/>
              <a:t>наступної</a:t>
            </a:r>
            <a:r>
              <a:rPr lang="ru-RU" dirty="0"/>
              <a:t> за датою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таких прав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>2.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, породу </a:t>
            </a:r>
            <a:r>
              <a:rPr lang="ru-RU" dirty="0" err="1"/>
              <a:t>тварин</a:t>
            </a:r>
            <a:r>
              <a:rPr lang="ru-RU" dirty="0"/>
              <a:t> до </a:t>
            </a:r>
            <a:r>
              <a:rPr lang="ru-RU" dirty="0" err="1"/>
              <a:t>набрання</a:t>
            </a:r>
            <a:r>
              <a:rPr lang="ru-RU" dirty="0"/>
              <a:t> ними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першої</a:t>
            </a:r>
            <a:r>
              <a:rPr lang="ru-RU" dirty="0"/>
              <a:t> 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</a:p>
          <a:p>
            <a:r>
              <a:rPr lang="ru-RU" dirty="0"/>
              <a:t>3.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породу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закінчується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день </a:t>
            </a:r>
            <a:r>
              <a:rPr lang="ru-RU" dirty="0" err="1"/>
              <a:t>тридцятого</a:t>
            </a:r>
            <a:r>
              <a:rPr lang="ru-RU" dirty="0"/>
              <a:t> року,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відліковується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року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таких прав.</a:t>
            </a:r>
          </a:p>
          <a:p>
            <a:r>
              <a:rPr lang="ru-RU" dirty="0"/>
              <a:t>4.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сорт </a:t>
            </a:r>
            <a:r>
              <a:rPr lang="ru-RU" dirty="0" err="1"/>
              <a:t>рослин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946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КОМЕРЦІЙНЕ НАЙМЕНУВАННЯ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489.</a:t>
            </a:r>
            <a:r>
              <a:rPr lang="ru-RU" dirty="0"/>
              <a:t> 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комерційному</a:t>
            </a:r>
            <a:r>
              <a:rPr lang="ru-RU" dirty="0"/>
              <a:t> </a:t>
            </a:r>
            <a:r>
              <a:rPr lang="ru-RU" dirty="0" err="1"/>
              <a:t>найменуванню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вирізнити</a:t>
            </a:r>
            <a:r>
              <a:rPr lang="ru-RU" dirty="0"/>
              <a:t> одну особу з-</a:t>
            </a:r>
            <a:r>
              <a:rPr lang="ru-RU" dirty="0" err="1"/>
              <a:t>поміж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та не вводить в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справжньої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/>
              <a:t>2.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є </a:t>
            </a:r>
            <a:r>
              <a:rPr lang="ru-RU" dirty="0" err="1"/>
              <a:t>чинним</a:t>
            </a:r>
            <a:r>
              <a:rPr lang="ru-RU" dirty="0"/>
              <a:t> з моменту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та </a:t>
            </a:r>
            <a:r>
              <a:rPr lang="ru-RU" dirty="0" err="1"/>
              <a:t>охороняється</a:t>
            </a:r>
            <a:r>
              <a:rPr lang="ru-RU" dirty="0"/>
              <a:t> без </a:t>
            </a:r>
            <a:r>
              <a:rPr lang="ru-RU" dirty="0" err="1"/>
              <a:t>обов'язкового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і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є </a:t>
            </a:r>
            <a:r>
              <a:rPr lang="ru-RU" dirty="0" err="1"/>
              <a:t>чи</a:t>
            </a:r>
            <a:r>
              <a:rPr lang="ru-RU" dirty="0"/>
              <a:t> не є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марки.</a:t>
            </a:r>
          </a:p>
          <a:p>
            <a:r>
              <a:rPr lang="ru-RU" dirty="0"/>
              <a:t>3.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вноситися</a:t>
            </a:r>
            <a:r>
              <a:rPr lang="ru-RU" dirty="0"/>
              <a:t> до </a:t>
            </a:r>
            <a:r>
              <a:rPr lang="ru-RU" dirty="0" err="1"/>
              <a:t>реєстрів</a:t>
            </a:r>
            <a:r>
              <a:rPr lang="ru-RU" dirty="0"/>
              <a:t>, порядок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законом.</a:t>
            </a:r>
          </a:p>
          <a:p>
            <a:r>
              <a:rPr lang="ru-RU" dirty="0"/>
              <a:t>4. Особи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вводить в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виробляють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реалізовують</a:t>
            </a:r>
            <a:r>
              <a:rPr lang="ru-RU" dirty="0"/>
              <a:t>, та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ними </a:t>
            </a:r>
            <a:r>
              <a:rPr lang="ru-RU" dirty="0" err="1"/>
              <a:t>надаються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54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490.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;</a:t>
            </a:r>
          </a:p>
          <a:p>
            <a:r>
              <a:rPr lang="ru-RU" dirty="0"/>
              <a:t>2)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 </a:t>
            </a:r>
            <a:r>
              <a:rPr lang="ru-RU" dirty="0" err="1"/>
              <a:t>неправомірно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разом з </a:t>
            </a:r>
            <a:r>
              <a:rPr lang="ru-RU" dirty="0" err="1"/>
              <a:t>цілісним</a:t>
            </a:r>
            <a:r>
              <a:rPr lang="ru-RU" dirty="0"/>
              <a:t> </a:t>
            </a:r>
            <a:r>
              <a:rPr lang="ru-RU" dirty="0" err="1"/>
              <a:t>майновим</a:t>
            </a:r>
            <a:r>
              <a:rPr lang="ru-RU" dirty="0"/>
              <a:t> комплексом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права належать,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088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491.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та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9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451.</a:t>
            </a:r>
            <a:r>
              <a:rPr lang="ru-RU" dirty="0"/>
              <a:t> 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Суміжні</a:t>
            </a:r>
            <a:r>
              <a:rPr lang="ru-RU" dirty="0"/>
              <a:t> права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факту:</a:t>
            </a:r>
          </a:p>
          <a:p>
            <a:r>
              <a:rPr lang="ru-RU" dirty="0"/>
              <a:t>1)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фонограми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відеограми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трансляції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6184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ТОРГОВЕЛЬНУ МАРКУ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492.</a:t>
            </a:r>
            <a:r>
              <a:rPr lang="ru-RU" dirty="0"/>
              <a:t> </a:t>
            </a:r>
            <a:r>
              <a:rPr lang="ru-RU" dirty="0" err="1"/>
              <a:t>Торговельна</a:t>
            </a:r>
            <a:r>
              <a:rPr lang="ru-RU" dirty="0"/>
              <a:t> марка</a:t>
            </a:r>
          </a:p>
          <a:p>
            <a:r>
              <a:rPr lang="ru-RU" dirty="0"/>
              <a:t>1. </a:t>
            </a:r>
            <a:r>
              <a:rPr lang="ru-RU" dirty="0" err="1"/>
              <a:t>Торговельною</a:t>
            </a:r>
            <a:r>
              <a:rPr lang="ru-RU" dirty="0"/>
              <a:t> маркою </a:t>
            </a:r>
            <a:r>
              <a:rPr lang="ru-RU" dirty="0" err="1"/>
              <a:t>може</a:t>
            </a:r>
            <a:r>
              <a:rPr lang="ru-RU" dirty="0"/>
              <a:t> бути будь-яке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будь-яка </a:t>
            </a:r>
            <a:r>
              <a:rPr lang="ru-RU" dirty="0" err="1"/>
              <a:t>комбінація</a:t>
            </a:r>
            <a:r>
              <a:rPr lang="ru-RU" dirty="0"/>
              <a:t> </a:t>
            </a:r>
            <a:r>
              <a:rPr lang="ru-RU" dirty="0" err="1"/>
              <a:t>позначень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придатні</a:t>
            </a:r>
            <a:r>
              <a:rPr lang="ru-RU" dirty="0"/>
              <a:t> для </a:t>
            </a:r>
            <a:r>
              <a:rPr lang="ru-RU" dirty="0" err="1"/>
              <a:t>вирізнення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послуг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виробляються</a:t>
            </a:r>
            <a:r>
              <a:rPr lang="ru-RU" dirty="0"/>
              <a:t> (</a:t>
            </a:r>
            <a:r>
              <a:rPr lang="ru-RU" dirty="0" err="1"/>
              <a:t>надаються</a:t>
            </a:r>
            <a:r>
              <a:rPr lang="ru-RU" dirty="0"/>
              <a:t>) </a:t>
            </a:r>
            <a:r>
              <a:rPr lang="ru-RU" dirty="0" err="1"/>
              <a:t>однією</a:t>
            </a:r>
            <a:r>
              <a:rPr lang="ru-RU" dirty="0"/>
              <a:t> особою,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послуг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виробляються</a:t>
            </a:r>
            <a:r>
              <a:rPr lang="ru-RU" dirty="0"/>
              <a:t> (</a:t>
            </a:r>
            <a:r>
              <a:rPr lang="ru-RU" dirty="0" err="1"/>
              <a:t>надаються</a:t>
            </a:r>
            <a:r>
              <a:rPr lang="ru-RU" dirty="0"/>
              <a:t>) </a:t>
            </a:r>
            <a:r>
              <a:rPr lang="ru-RU" dirty="0" err="1"/>
              <a:t>іншими</a:t>
            </a:r>
            <a:r>
              <a:rPr lang="ru-RU" dirty="0"/>
              <a:t> особами. Такими </a:t>
            </a:r>
            <a:r>
              <a:rPr lang="ru-RU" dirty="0" err="1"/>
              <a:t>позначеннями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бути, </a:t>
            </a:r>
            <a:r>
              <a:rPr lang="ru-RU" dirty="0" err="1"/>
              <a:t>зокрема</a:t>
            </a:r>
            <a:r>
              <a:rPr lang="ru-RU" dirty="0"/>
              <a:t>, слова, </a:t>
            </a:r>
            <a:r>
              <a:rPr lang="ru-RU" dirty="0" err="1"/>
              <a:t>літери</a:t>
            </a:r>
            <a:r>
              <a:rPr lang="ru-RU" dirty="0"/>
              <a:t>, </a:t>
            </a:r>
            <a:r>
              <a:rPr lang="ru-RU" dirty="0" err="1"/>
              <a:t>цифри</a:t>
            </a:r>
            <a:r>
              <a:rPr lang="ru-RU" dirty="0"/>
              <a:t>, </a:t>
            </a:r>
            <a:r>
              <a:rPr lang="ru-RU" dirty="0" err="1"/>
              <a:t>зображувальні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комбінації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493.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</a:t>
            </a:r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є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особи.</a:t>
            </a:r>
          </a:p>
          <a:p>
            <a:r>
              <a:rPr lang="ru-RU" dirty="0"/>
              <a:t>2.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торговельну</a:t>
            </a:r>
            <a:r>
              <a:rPr lang="ru-RU" dirty="0"/>
              <a:t> марку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кільком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юридичним</a:t>
            </a:r>
            <a:r>
              <a:rPr lang="ru-RU" dirty="0"/>
              <a:t> особам.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3399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494.</a:t>
            </a:r>
            <a:r>
              <a:rPr lang="ru-RU" dirty="0"/>
              <a:t> </a:t>
            </a:r>
            <a:r>
              <a:rPr lang="ru-RU" dirty="0" err="1"/>
              <a:t>Засвідчення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</a:t>
            </a:r>
          </a:p>
          <a:p>
            <a:r>
              <a:rPr lang="ru-RU" dirty="0"/>
              <a:t>1.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свідоцтвом</a:t>
            </a:r>
            <a:r>
              <a:rPr lang="ru-RU" dirty="0"/>
              <a:t>. </a:t>
            </a:r>
            <a:r>
              <a:rPr lang="ru-RU" dirty="0" err="1"/>
              <a:t>Умови</a:t>
            </a:r>
            <a:r>
              <a:rPr lang="ru-RU" dirty="0"/>
              <a:t> та порядок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наведеними</a:t>
            </a:r>
            <a:r>
              <a:rPr lang="ru-RU" dirty="0"/>
              <a:t> у </a:t>
            </a:r>
            <a:r>
              <a:rPr lang="ru-RU" dirty="0" err="1"/>
              <a:t>свідоцтві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зображенням</a:t>
            </a:r>
            <a:r>
              <a:rPr lang="ru-RU" dirty="0"/>
              <a:t> та </a:t>
            </a:r>
            <a:r>
              <a:rPr lang="ru-RU" dirty="0" err="1"/>
              <a:t>переліком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визнана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добре </a:t>
            </a:r>
            <a:r>
              <a:rPr lang="ru-RU" dirty="0" err="1"/>
              <a:t>відомою</a:t>
            </a:r>
            <a:r>
              <a:rPr lang="ru-RU" dirty="0"/>
              <a:t>, не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засвідчення</a:t>
            </a:r>
            <a:r>
              <a:rPr lang="ru-RU" dirty="0"/>
              <a:t> </a:t>
            </a:r>
            <a:r>
              <a:rPr lang="ru-RU" dirty="0" err="1"/>
              <a:t>свідоцтвом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7590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495.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</a:t>
            </a:r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належать </a:t>
            </a:r>
            <a:r>
              <a:rPr lang="ru-RU" dirty="0" err="1"/>
              <a:t>володільцю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, </a:t>
            </a:r>
            <a:r>
              <a:rPr lang="ru-RU" dirty="0" err="1"/>
              <a:t>володільцю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торговельну</a:t>
            </a:r>
            <a:r>
              <a:rPr lang="ru-RU" dirty="0"/>
              <a:t> марку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визнано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добре </a:t>
            </a:r>
            <a:r>
              <a:rPr lang="ru-RU" dirty="0" err="1"/>
              <a:t>відомою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414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496.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</a:t>
            </a:r>
          </a:p>
          <a:p>
            <a:r>
              <a:rPr lang="ru-RU" dirty="0"/>
              <a:t>1.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є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десяти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заявки на </a:t>
            </a:r>
            <a:r>
              <a:rPr lang="ru-RU" dirty="0" err="1"/>
              <a:t>торговельну</a:t>
            </a:r>
            <a:r>
              <a:rPr lang="ru-RU" dirty="0"/>
              <a:t> марку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 </a:t>
            </a:r>
            <a:r>
              <a:rPr lang="ru-RU" dirty="0" err="1"/>
              <a:t>Зазначений</a:t>
            </a:r>
            <a:r>
              <a:rPr lang="ru-RU" dirty="0"/>
              <a:t> строк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продовженим</a:t>
            </a:r>
            <a:r>
              <a:rPr lang="ru-RU" dirty="0"/>
              <a:t> </a:t>
            </a:r>
            <a:r>
              <a:rPr lang="ru-RU" dirty="0" err="1"/>
              <a:t>щоразу</a:t>
            </a:r>
            <a:r>
              <a:rPr lang="ru-RU" dirty="0"/>
              <a:t> на десять </a:t>
            </a:r>
            <a:r>
              <a:rPr lang="ru-RU" dirty="0" err="1"/>
              <a:t>років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2323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497.</a:t>
            </a:r>
            <a:r>
              <a:rPr lang="ru-RU" dirty="0"/>
              <a:t> 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</a:t>
            </a:r>
          </a:p>
          <a:p>
            <a:r>
              <a:rPr lang="ru-RU" dirty="0"/>
              <a:t>1.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</a:t>
            </a:r>
            <a:r>
              <a:rPr lang="ru-RU" dirty="0" err="1"/>
              <a:t>припиняється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</a:t>
            </a:r>
            <a:r>
              <a:rPr lang="ru-RU" dirty="0" err="1"/>
              <a:t>достроково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перетворенням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 у </a:t>
            </a:r>
            <a:r>
              <a:rPr lang="ru-RU" dirty="0" err="1"/>
              <a:t>загальновживане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торговельну</a:t>
            </a:r>
            <a:r>
              <a:rPr lang="ru-RU" dirty="0"/>
              <a:t> марку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припинено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вони належать,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договору,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270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КОМЕРЦІЙНУ ТАЄМНИЦЮ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505.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Комерційною</a:t>
            </a:r>
            <a:r>
              <a:rPr lang="ru-RU" dirty="0"/>
              <a:t> </a:t>
            </a:r>
            <a:r>
              <a:rPr lang="ru-RU" dirty="0" err="1"/>
              <a:t>таємницею</a:t>
            </a:r>
            <a:r>
              <a:rPr lang="ru-RU" dirty="0"/>
              <a:t> є </a:t>
            </a:r>
            <a:r>
              <a:rPr lang="ru-RU" dirty="0" err="1"/>
              <a:t>інформація</a:t>
            </a:r>
            <a:r>
              <a:rPr lang="ru-RU" dirty="0"/>
              <a:t>, яка є секретною в тому </a:t>
            </a:r>
            <a:r>
              <a:rPr lang="ru-RU" dirty="0" err="1"/>
              <a:t>розумінні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та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є </a:t>
            </a:r>
            <a:r>
              <a:rPr lang="ru-RU" dirty="0" err="1"/>
              <a:t>невідомою</a:t>
            </a:r>
            <a:r>
              <a:rPr lang="ru-RU" dirty="0"/>
              <a:t> та не є легкодоступною для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справу з видом </a:t>
            </a:r>
            <a:r>
              <a:rPr lang="ru-RU" dirty="0" err="1"/>
              <a:t>інформації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належить</a:t>
            </a:r>
            <a:r>
              <a:rPr lang="ru-RU" dirty="0"/>
              <a:t>,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та </a:t>
            </a:r>
            <a:r>
              <a:rPr lang="ru-RU" dirty="0" err="1"/>
              <a:t>була</a:t>
            </a:r>
            <a:r>
              <a:rPr lang="ru-RU" dirty="0"/>
              <a:t> предметом </a:t>
            </a:r>
            <a:r>
              <a:rPr lang="ru-RU" dirty="0" err="1"/>
              <a:t>адекватних</a:t>
            </a:r>
            <a:r>
              <a:rPr lang="ru-RU" dirty="0"/>
              <a:t> </a:t>
            </a:r>
            <a:r>
              <a:rPr lang="ru-RU" dirty="0" err="1"/>
              <a:t>існуючим</a:t>
            </a:r>
            <a:r>
              <a:rPr lang="ru-RU" dirty="0"/>
              <a:t> </a:t>
            </a:r>
            <a:r>
              <a:rPr lang="ru-RU" dirty="0" err="1"/>
              <a:t>обставинам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секретності</a:t>
            </a:r>
            <a:r>
              <a:rPr lang="ru-RU" dirty="0"/>
              <a:t>, </a:t>
            </a:r>
            <a:r>
              <a:rPr lang="ru-RU" dirty="0" err="1"/>
              <a:t>вжитих</a:t>
            </a:r>
            <a:r>
              <a:rPr lang="ru-RU" dirty="0"/>
              <a:t> особою, яка законно </a:t>
            </a:r>
            <a:r>
              <a:rPr lang="ru-RU" dirty="0" err="1"/>
              <a:t>контролює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Комерційною</a:t>
            </a:r>
            <a:r>
              <a:rPr lang="ru-RU" dirty="0"/>
              <a:t> </a:t>
            </a:r>
            <a:r>
              <a:rPr lang="ru-RU" dirty="0" err="1"/>
              <a:t>таємницею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технічного</a:t>
            </a:r>
            <a:r>
              <a:rPr lang="ru-RU" dirty="0"/>
              <a:t>, </a:t>
            </a:r>
            <a:r>
              <a:rPr lang="ru-RU" dirty="0" err="1"/>
              <a:t>організаційного</a:t>
            </a:r>
            <a:r>
              <a:rPr lang="ru-RU" dirty="0"/>
              <a:t>, </a:t>
            </a:r>
            <a:r>
              <a:rPr lang="ru-RU" dirty="0" err="1"/>
              <a:t>комерційного</a:t>
            </a:r>
            <a:r>
              <a:rPr lang="ru-RU" dirty="0"/>
              <a:t>, </a:t>
            </a:r>
            <a:r>
              <a:rPr lang="ru-RU" dirty="0" err="1"/>
              <a:t>виробничого</a:t>
            </a:r>
            <a:r>
              <a:rPr lang="ru-RU" dirty="0"/>
              <a:t> та </a:t>
            </a:r>
            <a:r>
              <a:rPr lang="ru-RU" dirty="0" err="1"/>
              <a:t>іншого</a:t>
            </a:r>
            <a:r>
              <a:rPr lang="ru-RU" dirty="0"/>
              <a:t> характеру, за </a:t>
            </a:r>
            <a:r>
              <a:rPr lang="ru-RU" dirty="0" err="1"/>
              <a:t>винятком</a:t>
            </a:r>
            <a:r>
              <a:rPr lang="ru-RU" dirty="0"/>
              <a:t> тих,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віднесені</a:t>
            </a:r>
            <a:r>
              <a:rPr lang="ru-RU" dirty="0"/>
              <a:t> до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78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506.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розголошенню</a:t>
            </a:r>
            <a:r>
              <a:rPr lang="ru-RU" dirty="0"/>
              <a:t>, </a:t>
            </a:r>
            <a:r>
              <a:rPr lang="ru-RU" dirty="0" err="1"/>
              <a:t>збиранню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належать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правомірно</a:t>
            </a:r>
            <a:r>
              <a:rPr lang="ru-RU" dirty="0"/>
              <a:t> </a:t>
            </a:r>
            <a:r>
              <a:rPr lang="ru-RU" dirty="0" err="1"/>
              <a:t>визначила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комерційною</a:t>
            </a:r>
            <a:r>
              <a:rPr lang="ru-RU" dirty="0"/>
              <a:t> </a:t>
            </a:r>
            <a:r>
              <a:rPr lang="ru-RU" dirty="0" err="1"/>
              <a:t>таємницею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322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507.</a:t>
            </a:r>
            <a:r>
              <a:rPr lang="ru-RU" dirty="0"/>
              <a:t> 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охороняти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недобросовісного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яка є </a:t>
            </a:r>
            <a:r>
              <a:rPr lang="ru-RU" dirty="0" err="1"/>
              <a:t>комерційною</a:t>
            </a:r>
            <a:r>
              <a:rPr lang="ru-RU" dirty="0"/>
              <a:t> </a:t>
            </a:r>
            <a:r>
              <a:rPr lang="ru-RU" dirty="0" err="1"/>
              <a:t>таємницею</a:t>
            </a:r>
            <a:r>
              <a:rPr lang="ru-RU" dirty="0"/>
              <a:t> та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і яка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з метою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законом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пов'язану</a:t>
            </a:r>
            <a:r>
              <a:rPr lang="ru-RU" dirty="0"/>
              <a:t> з </a:t>
            </a:r>
            <a:r>
              <a:rPr lang="ru-RU" dirty="0" err="1"/>
              <a:t>фармацевтичними</a:t>
            </a:r>
            <a:r>
              <a:rPr lang="ru-RU" dirty="0"/>
              <a:t>, </a:t>
            </a:r>
            <a:r>
              <a:rPr lang="ru-RU" dirty="0" err="1"/>
              <a:t>сільськогосподарськими</a:t>
            </a:r>
            <a:r>
              <a:rPr lang="ru-RU" dirty="0"/>
              <a:t>, </a:t>
            </a:r>
            <a:r>
              <a:rPr lang="ru-RU" dirty="0" err="1"/>
              <a:t>хімічними</a:t>
            </a:r>
            <a:r>
              <a:rPr lang="ru-RU" dirty="0"/>
              <a:t> продуктами,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сполуки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охороняється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розголошення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необхідне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вжито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недобросовісного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охороняти</a:t>
            </a:r>
            <a:r>
              <a:rPr lang="ru-RU" dirty="0"/>
              <a:t>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880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508.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endParaRPr lang="ru-RU" dirty="0"/>
          </a:p>
          <a:p>
            <a:r>
              <a:rPr lang="ru-RU" dirty="0"/>
              <a:t>1. Строк </a:t>
            </a:r>
            <a:r>
              <a:rPr lang="ru-RU" dirty="0" err="1"/>
              <a:t>чинності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505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50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452.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належать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виконавцеві</a:t>
            </a:r>
            <a:r>
              <a:rPr lang="ru-RU" dirty="0"/>
              <a:t>, </a:t>
            </a:r>
            <a:r>
              <a:rPr lang="ru-RU" dirty="0" err="1"/>
              <a:t>виробнику</a:t>
            </a:r>
            <a:r>
              <a:rPr lang="ru-RU" dirty="0"/>
              <a:t>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виробнику</a:t>
            </a:r>
            <a:r>
              <a:rPr lang="ru-RU" dirty="0"/>
              <a:t> </a:t>
            </a:r>
            <a:r>
              <a:rPr lang="ru-RU" dirty="0" err="1"/>
              <a:t>відеограми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0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453.</a:t>
            </a:r>
            <a:r>
              <a:rPr lang="ru-RU" dirty="0"/>
              <a:t> 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фонограму</a:t>
            </a:r>
            <a:r>
              <a:rPr lang="ru-RU" dirty="0"/>
              <a:t>, </a:t>
            </a:r>
            <a:r>
              <a:rPr lang="ru-RU" dirty="0" err="1"/>
              <a:t>відеограму</a:t>
            </a:r>
            <a:r>
              <a:rPr lang="ru-RU" dirty="0"/>
              <a:t>,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особисто</a:t>
            </a:r>
            <a:r>
              <a:rPr lang="ru-RU" dirty="0"/>
              <a:t>, через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уповноважену</a:t>
            </a:r>
            <a:r>
              <a:rPr lang="ru-RU" dirty="0"/>
              <a:t> особу </a:t>
            </a:r>
            <a:r>
              <a:rPr lang="ru-RU" dirty="0" err="1"/>
              <a:t>або</a:t>
            </a:r>
            <a:r>
              <a:rPr lang="ru-RU" dirty="0"/>
              <a:t> через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b="1" dirty="0" err="1"/>
              <a:t>Стаття</a:t>
            </a:r>
            <a:r>
              <a:rPr lang="ru-RU" b="1" dirty="0"/>
              <a:t> 454.</a:t>
            </a:r>
            <a:r>
              <a:rPr lang="ru-RU" dirty="0"/>
              <a:t> 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відеограми</a:t>
            </a:r>
            <a:r>
              <a:rPr lang="ru-RU" dirty="0"/>
              <a:t>,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відеограми</a:t>
            </a:r>
            <a:r>
              <a:rPr lang="ru-RU" dirty="0"/>
              <a:t>,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на </a:t>
            </a:r>
            <a:r>
              <a:rPr lang="ru-RU" dirty="0" err="1"/>
              <a:t>надання</a:t>
            </a:r>
            <a:r>
              <a:rPr lang="ru-RU" dirty="0"/>
              <a:t> такого </a:t>
            </a:r>
            <a:r>
              <a:rPr lang="ru-RU" dirty="0" err="1"/>
              <a:t>дозволу</a:t>
            </a:r>
            <a:r>
              <a:rPr lang="ru-RU" dirty="0"/>
              <a:t> особи,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правомірного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0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455.</a:t>
            </a:r>
            <a:r>
              <a:rPr lang="ru-RU" dirty="0"/>
              <a:t> 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ліцензія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особою на </a:t>
            </a:r>
            <a:r>
              <a:rPr lang="ru-RU" dirty="0" err="1"/>
              <a:t>визначених</a:t>
            </a:r>
            <a:r>
              <a:rPr lang="ru-RU" dirty="0"/>
              <a:t> ним </a:t>
            </a:r>
            <a:r>
              <a:rPr lang="ru-RU" dirty="0" err="1"/>
              <a:t>умовах</a:t>
            </a:r>
            <a:r>
              <a:rPr lang="ru-RU" dirty="0"/>
              <a:t> (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ліцензія</a:t>
            </a:r>
            <a:r>
              <a:rPr lang="ru-RU" dirty="0"/>
              <a:t>).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,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прав умов,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видано.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65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456.</a:t>
            </a:r>
            <a:r>
              <a:rPr lang="ru-RU" dirty="0"/>
              <a:t> Строки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</a:t>
            </a:r>
          </a:p>
          <a:p>
            <a:r>
              <a:rPr lang="ru-RU" sz="2300" dirty="0"/>
              <a:t>1. Строк </a:t>
            </a:r>
            <a:r>
              <a:rPr lang="ru-RU" sz="2300" dirty="0" err="1"/>
              <a:t>чинності</a:t>
            </a:r>
            <a:r>
              <a:rPr lang="ru-RU" sz="2300" dirty="0"/>
              <a:t> </a:t>
            </a:r>
            <a:r>
              <a:rPr lang="ru-RU" sz="2300" dirty="0" err="1"/>
              <a:t>майнових</a:t>
            </a:r>
            <a:r>
              <a:rPr lang="ru-RU" sz="2300" dirty="0"/>
              <a:t> прав </a:t>
            </a:r>
            <a:r>
              <a:rPr lang="ru-RU" sz="2300" dirty="0" err="1"/>
              <a:t>інтелектуальної</a:t>
            </a:r>
            <a:r>
              <a:rPr lang="ru-RU" sz="2300" dirty="0"/>
              <a:t> </a:t>
            </a:r>
            <a:r>
              <a:rPr lang="ru-RU" sz="2300" dirty="0" err="1"/>
              <a:t>власності</a:t>
            </a:r>
            <a:r>
              <a:rPr lang="ru-RU" sz="2300" dirty="0"/>
              <a:t> на </a:t>
            </a:r>
            <a:r>
              <a:rPr lang="ru-RU" sz="2300" dirty="0" err="1"/>
              <a:t>виконання</a:t>
            </a:r>
            <a:r>
              <a:rPr lang="ru-RU" sz="2300" dirty="0"/>
              <a:t> </a:t>
            </a:r>
            <a:r>
              <a:rPr lang="ru-RU" sz="2300" dirty="0" err="1"/>
              <a:t>спливає</a:t>
            </a:r>
            <a:r>
              <a:rPr lang="ru-RU" sz="2300" dirty="0"/>
              <a:t> через 50 </a:t>
            </a:r>
            <a:r>
              <a:rPr lang="ru-RU" sz="2300" dirty="0" err="1"/>
              <a:t>років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обчислюються</a:t>
            </a:r>
            <a:r>
              <a:rPr lang="ru-RU" sz="2300" dirty="0"/>
              <a:t> з 1 </a:t>
            </a:r>
            <a:r>
              <a:rPr lang="ru-RU" sz="2300" dirty="0" err="1"/>
              <a:t>січня</a:t>
            </a:r>
            <a:r>
              <a:rPr lang="ru-RU" sz="2300" dirty="0"/>
              <a:t> року, </a:t>
            </a:r>
            <a:r>
              <a:rPr lang="ru-RU" sz="2300" dirty="0" err="1"/>
              <a:t>наступного</a:t>
            </a:r>
            <a:r>
              <a:rPr lang="ru-RU" sz="2300" dirty="0"/>
              <a:t> за роком </a:t>
            </a:r>
            <a:r>
              <a:rPr lang="ru-RU" sz="2300" dirty="0" err="1"/>
              <a:t>здійснення</a:t>
            </a:r>
            <a:r>
              <a:rPr lang="ru-RU" sz="2300" dirty="0"/>
              <a:t> </a:t>
            </a:r>
            <a:r>
              <a:rPr lang="ru-RU" sz="2300" dirty="0" err="1"/>
              <a:t>виконання</a:t>
            </a:r>
            <a:r>
              <a:rPr lang="ru-RU" sz="2300" dirty="0"/>
              <a:t>. </a:t>
            </a:r>
            <a:r>
              <a:rPr lang="ru-RU" sz="2300" dirty="0" err="1"/>
              <a:t>Якщо</a:t>
            </a:r>
            <a:r>
              <a:rPr lang="ru-RU" sz="2300" dirty="0"/>
              <a:t> </a:t>
            </a:r>
            <a:r>
              <a:rPr lang="ru-RU" sz="2300" dirty="0" err="1"/>
              <a:t>запис</a:t>
            </a:r>
            <a:r>
              <a:rPr lang="ru-RU" sz="2300" dirty="0"/>
              <a:t> </a:t>
            </a:r>
            <a:r>
              <a:rPr lang="ru-RU" sz="2300" dirty="0" err="1"/>
              <a:t>виконання</a:t>
            </a:r>
            <a:r>
              <a:rPr lang="ru-RU" sz="2300" dirty="0"/>
              <a:t> </a:t>
            </a:r>
            <a:r>
              <a:rPr lang="ru-RU" sz="2300" dirty="0" err="1"/>
              <a:t>протягом</a:t>
            </a:r>
            <a:r>
              <a:rPr lang="ru-RU" sz="2300" dirty="0"/>
              <a:t> </a:t>
            </a:r>
            <a:r>
              <a:rPr lang="ru-RU" sz="2300" dirty="0" err="1"/>
              <a:t>цього</a:t>
            </a:r>
            <a:r>
              <a:rPr lang="ru-RU" sz="2300" dirty="0"/>
              <a:t> строку </a:t>
            </a:r>
            <a:r>
              <a:rPr lang="ru-RU" sz="2300" dirty="0" err="1"/>
              <a:t>правомірно</a:t>
            </a:r>
            <a:r>
              <a:rPr lang="ru-RU" sz="2300" dirty="0"/>
              <a:t> </a:t>
            </a:r>
            <a:r>
              <a:rPr lang="ru-RU" sz="2300" dirty="0" err="1"/>
              <a:t>оприлюднено</a:t>
            </a:r>
            <a:r>
              <a:rPr lang="ru-RU" sz="2300" dirty="0"/>
              <a:t>, строк </a:t>
            </a:r>
            <a:r>
              <a:rPr lang="ru-RU" sz="2300" dirty="0" err="1"/>
              <a:t>чинності</a:t>
            </a:r>
            <a:r>
              <a:rPr lang="ru-RU" sz="2300" dirty="0"/>
              <a:t> </a:t>
            </a:r>
            <a:r>
              <a:rPr lang="ru-RU" sz="2300" dirty="0" err="1"/>
              <a:t>майнових</a:t>
            </a:r>
            <a:r>
              <a:rPr lang="ru-RU" sz="2300" dirty="0"/>
              <a:t> прав </a:t>
            </a:r>
            <a:r>
              <a:rPr lang="ru-RU" sz="2300" dirty="0" err="1"/>
              <a:t>інтелектуальної</a:t>
            </a:r>
            <a:r>
              <a:rPr lang="ru-RU" sz="2300" dirty="0"/>
              <a:t> </a:t>
            </a:r>
            <a:r>
              <a:rPr lang="ru-RU" sz="2300" dirty="0" err="1"/>
              <a:t>власності</a:t>
            </a:r>
            <a:r>
              <a:rPr lang="ru-RU" sz="2300" dirty="0"/>
              <a:t> на </a:t>
            </a:r>
            <a:r>
              <a:rPr lang="ru-RU" sz="2300" dirty="0" err="1"/>
              <a:t>виконання</a:t>
            </a:r>
            <a:r>
              <a:rPr lang="ru-RU" sz="2300" dirty="0"/>
              <a:t> </a:t>
            </a:r>
            <a:r>
              <a:rPr lang="ru-RU" sz="2300" dirty="0" err="1"/>
              <a:t>спливає</a:t>
            </a:r>
            <a:r>
              <a:rPr lang="ru-RU" sz="2300" dirty="0"/>
              <a:t> через 50 </a:t>
            </a:r>
            <a:r>
              <a:rPr lang="ru-RU" sz="2300" dirty="0" err="1"/>
              <a:t>років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обчислюються</a:t>
            </a:r>
            <a:r>
              <a:rPr lang="ru-RU" sz="2300" dirty="0"/>
              <a:t> з 1 </a:t>
            </a:r>
            <a:r>
              <a:rPr lang="ru-RU" sz="2300" dirty="0" err="1"/>
              <a:t>січня</a:t>
            </a:r>
            <a:r>
              <a:rPr lang="ru-RU" sz="2300" dirty="0"/>
              <a:t> року, </a:t>
            </a:r>
            <a:r>
              <a:rPr lang="ru-RU" sz="2300" dirty="0" err="1"/>
              <a:t>наступного</a:t>
            </a:r>
            <a:r>
              <a:rPr lang="ru-RU" sz="2300" dirty="0"/>
              <a:t> за роком такого </a:t>
            </a:r>
            <a:r>
              <a:rPr lang="ru-RU" sz="2300" dirty="0" err="1"/>
              <a:t>оприлюднення</a:t>
            </a:r>
            <a:r>
              <a:rPr lang="ru-RU" sz="2300" dirty="0"/>
              <a:t>.</a:t>
            </a:r>
          </a:p>
          <a:p>
            <a:r>
              <a:rPr lang="ru-RU" sz="2300" dirty="0"/>
              <a:t>2. Строк </a:t>
            </a:r>
            <a:r>
              <a:rPr lang="ru-RU" sz="2300" dirty="0" err="1"/>
              <a:t>чинності</a:t>
            </a:r>
            <a:r>
              <a:rPr lang="ru-RU" sz="2300" dirty="0"/>
              <a:t> </a:t>
            </a:r>
            <a:r>
              <a:rPr lang="ru-RU" sz="2300" dirty="0" err="1"/>
              <a:t>майнових</a:t>
            </a:r>
            <a:r>
              <a:rPr lang="ru-RU" sz="2300" dirty="0"/>
              <a:t> прав </a:t>
            </a:r>
            <a:r>
              <a:rPr lang="ru-RU" sz="2300" dirty="0" err="1"/>
              <a:t>інтелектуальної</a:t>
            </a:r>
            <a:r>
              <a:rPr lang="ru-RU" sz="2300" dirty="0"/>
              <a:t> </a:t>
            </a:r>
            <a:r>
              <a:rPr lang="ru-RU" sz="2300" dirty="0" err="1"/>
              <a:t>власності</a:t>
            </a:r>
            <a:r>
              <a:rPr lang="ru-RU" sz="2300" dirty="0"/>
              <a:t> на </a:t>
            </a:r>
            <a:r>
              <a:rPr lang="ru-RU" sz="2300" dirty="0" err="1"/>
              <a:t>фонограму</a:t>
            </a:r>
            <a:r>
              <a:rPr lang="ru-RU" sz="2300" dirty="0"/>
              <a:t>, </a:t>
            </a:r>
            <a:r>
              <a:rPr lang="ru-RU" sz="2300" dirty="0" err="1"/>
              <a:t>відеограму</a:t>
            </a:r>
            <a:r>
              <a:rPr lang="ru-RU" sz="2300" dirty="0"/>
              <a:t> </a:t>
            </a:r>
            <a:r>
              <a:rPr lang="ru-RU" sz="2300" dirty="0" err="1"/>
              <a:t>спливає</a:t>
            </a:r>
            <a:r>
              <a:rPr lang="ru-RU" sz="2300" dirty="0"/>
              <a:t> через 50 </a:t>
            </a:r>
            <a:r>
              <a:rPr lang="ru-RU" sz="2300" dirty="0" err="1"/>
              <a:t>років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обчислюються</a:t>
            </a:r>
            <a:r>
              <a:rPr lang="ru-RU" sz="2300" dirty="0"/>
              <a:t> з 1 </a:t>
            </a:r>
            <a:r>
              <a:rPr lang="ru-RU" sz="2300" dirty="0" err="1"/>
              <a:t>січня</a:t>
            </a:r>
            <a:r>
              <a:rPr lang="ru-RU" sz="2300" dirty="0"/>
              <a:t> року, </a:t>
            </a:r>
            <a:r>
              <a:rPr lang="ru-RU" sz="2300" dirty="0" err="1"/>
              <a:t>наступного</a:t>
            </a:r>
            <a:r>
              <a:rPr lang="ru-RU" sz="2300" dirty="0"/>
              <a:t> за роком </a:t>
            </a:r>
            <a:r>
              <a:rPr lang="ru-RU" sz="2300" dirty="0" err="1"/>
              <a:t>вироблення</a:t>
            </a:r>
            <a:r>
              <a:rPr lang="ru-RU" sz="2300" dirty="0"/>
              <a:t> </a:t>
            </a:r>
            <a:r>
              <a:rPr lang="ru-RU" sz="2300" dirty="0" err="1"/>
              <a:t>фонограми</a:t>
            </a:r>
            <a:r>
              <a:rPr lang="ru-RU" sz="2300" dirty="0"/>
              <a:t>, </a:t>
            </a:r>
            <a:r>
              <a:rPr lang="ru-RU" sz="2300" dirty="0" err="1"/>
              <a:t>відеограми</a:t>
            </a:r>
            <a:r>
              <a:rPr lang="ru-RU" sz="2300" dirty="0"/>
              <a:t>. </a:t>
            </a:r>
            <a:r>
              <a:rPr lang="ru-RU" sz="2300" dirty="0" err="1"/>
              <a:t>Якщо</a:t>
            </a:r>
            <a:r>
              <a:rPr lang="ru-RU" sz="2300" dirty="0"/>
              <a:t> </a:t>
            </a:r>
            <a:r>
              <a:rPr lang="ru-RU" sz="2300" dirty="0" err="1"/>
              <a:t>фонограму</a:t>
            </a:r>
            <a:r>
              <a:rPr lang="ru-RU" sz="2300" dirty="0"/>
              <a:t>, </a:t>
            </a:r>
            <a:r>
              <a:rPr lang="ru-RU" sz="2300" dirty="0" err="1"/>
              <a:t>відеограму</a:t>
            </a:r>
            <a:r>
              <a:rPr lang="ru-RU" sz="2300" dirty="0"/>
              <a:t> </a:t>
            </a:r>
            <a:r>
              <a:rPr lang="ru-RU" sz="2300" dirty="0" err="1"/>
              <a:t>протягом</a:t>
            </a:r>
            <a:r>
              <a:rPr lang="ru-RU" sz="2300" dirty="0"/>
              <a:t> </a:t>
            </a:r>
            <a:r>
              <a:rPr lang="ru-RU" sz="2300" dirty="0" err="1"/>
              <a:t>цього</a:t>
            </a:r>
            <a:r>
              <a:rPr lang="ru-RU" sz="2300" dirty="0"/>
              <a:t> строку </a:t>
            </a:r>
            <a:r>
              <a:rPr lang="ru-RU" sz="2300" dirty="0" err="1"/>
              <a:t>правомірно</a:t>
            </a:r>
            <a:r>
              <a:rPr lang="ru-RU" sz="2300" dirty="0"/>
              <a:t> </a:t>
            </a:r>
            <a:r>
              <a:rPr lang="ru-RU" sz="2300" dirty="0" err="1"/>
              <a:t>оприлюднено</a:t>
            </a:r>
            <a:r>
              <a:rPr lang="ru-RU" sz="2300" dirty="0"/>
              <a:t>, строк </a:t>
            </a:r>
            <a:r>
              <a:rPr lang="ru-RU" sz="2300" dirty="0" err="1"/>
              <a:t>чинності</a:t>
            </a:r>
            <a:r>
              <a:rPr lang="ru-RU" sz="2300" dirty="0"/>
              <a:t> </a:t>
            </a:r>
            <a:r>
              <a:rPr lang="ru-RU" sz="2300" dirty="0" err="1"/>
              <a:t>майнових</a:t>
            </a:r>
            <a:r>
              <a:rPr lang="ru-RU" sz="2300" dirty="0"/>
              <a:t> прав </a:t>
            </a:r>
            <a:r>
              <a:rPr lang="ru-RU" sz="2300" dirty="0" err="1"/>
              <a:t>інтелектуальної</a:t>
            </a:r>
            <a:r>
              <a:rPr lang="ru-RU" sz="2300" dirty="0"/>
              <a:t> </a:t>
            </a:r>
            <a:r>
              <a:rPr lang="ru-RU" sz="2300" dirty="0" err="1"/>
              <a:t>власності</a:t>
            </a:r>
            <a:r>
              <a:rPr lang="ru-RU" sz="2300" dirty="0"/>
              <a:t> на </a:t>
            </a:r>
            <a:r>
              <a:rPr lang="ru-RU" sz="2300" dirty="0" err="1"/>
              <a:t>фонограму</a:t>
            </a:r>
            <a:r>
              <a:rPr lang="ru-RU" sz="2300" dirty="0"/>
              <a:t>, </a:t>
            </a:r>
            <a:r>
              <a:rPr lang="ru-RU" sz="2300" dirty="0" err="1"/>
              <a:t>відеограму</a:t>
            </a:r>
            <a:r>
              <a:rPr lang="ru-RU" sz="2300" dirty="0"/>
              <a:t> </a:t>
            </a:r>
            <a:r>
              <a:rPr lang="ru-RU" sz="2300" dirty="0" err="1"/>
              <a:t>спливає</a:t>
            </a:r>
            <a:r>
              <a:rPr lang="ru-RU" sz="2300" dirty="0"/>
              <a:t> через 50 </a:t>
            </a:r>
            <a:r>
              <a:rPr lang="ru-RU" sz="2300" dirty="0" err="1"/>
              <a:t>років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обчислюються</a:t>
            </a:r>
            <a:r>
              <a:rPr lang="ru-RU" sz="2300" dirty="0"/>
              <a:t> з 1 </a:t>
            </a:r>
            <a:r>
              <a:rPr lang="ru-RU" sz="2300" dirty="0" err="1"/>
              <a:t>січня</a:t>
            </a:r>
            <a:r>
              <a:rPr lang="ru-RU" sz="2300" dirty="0"/>
              <a:t> року, </a:t>
            </a:r>
            <a:r>
              <a:rPr lang="ru-RU" sz="2300" dirty="0" err="1"/>
              <a:t>наступного</a:t>
            </a:r>
            <a:r>
              <a:rPr lang="ru-RU" sz="2300" dirty="0"/>
              <a:t> за роком такого </a:t>
            </a:r>
            <a:r>
              <a:rPr lang="ru-RU" sz="2300" dirty="0" err="1"/>
              <a:t>оприлюднення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23926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</a:t>
            </a:r>
            <a:r>
              <a:rPr lang="ru-RU" dirty="0"/>
              <a:t>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 </a:t>
            </a:r>
            <a:r>
              <a:rPr lang="ru-RU" dirty="0" err="1"/>
              <a:t>спливає</a:t>
            </a:r>
            <a:r>
              <a:rPr lang="ru-RU" dirty="0"/>
              <a:t> через 50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обчислюються</a:t>
            </a:r>
            <a:r>
              <a:rPr lang="ru-RU" dirty="0"/>
              <a:t> з 1 </a:t>
            </a:r>
            <a:r>
              <a:rPr lang="ru-RU" dirty="0" err="1"/>
              <a:t>січня</a:t>
            </a:r>
            <a:r>
              <a:rPr lang="ru-RU" dirty="0"/>
              <a:t> року, </a:t>
            </a:r>
            <a:r>
              <a:rPr lang="ru-RU" dirty="0" err="1"/>
              <a:t>наступного</a:t>
            </a:r>
            <a:r>
              <a:rPr lang="ru-RU" dirty="0"/>
              <a:t> за роком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трансляції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497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374</Words>
  <Application>Microsoft Office PowerPoint</Application>
  <PresentationFormat>Широкоэкранный</PresentationFormat>
  <Paragraphs>220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3" baseType="lpstr">
      <vt:lpstr>Arial</vt:lpstr>
      <vt:lpstr>Times New Roman</vt:lpstr>
      <vt:lpstr>Trebuchet MS</vt:lpstr>
      <vt:lpstr>Wingdings 3</vt:lpstr>
      <vt:lpstr>Аспект</vt:lpstr>
      <vt:lpstr> ПРАВО ІНТЕЛЕКТУАЛЬНОЇ ВЛАСНОСТІ НА ВИКОНАННЯ, ФОНОГРАМУ, ВІДЕОГРАМУ ТА ПРОГРАМУ (ПЕРЕДАЧУ) ОРГАНІЗАЦІЇ МОВЛЕННЯ  Суміжні права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ІНТЕЛЕКТУАЛЬНОЇ ВЛАСНОСТІ НА НАУКОВЕ ВІДКРИТТЯ  </vt:lpstr>
      <vt:lpstr>ПРАВО ІНТЕЛЕКТУАЛЬНОЇ ВЛАСНОСТІ НА ВИНАХІД, КОРИСНУ МОДЕЛЬ, ПРОМИСЛОВИЙ ЗРАЗОК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ІНТЕЛЕКТУАЛЬНОЇ ВЛАСНОСТІ НА КОМПОНУВАННЯ НАПІВПРОВІДНИКОВОГО ВИРОБУ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ІНТЕЛЕКТУАЛЬНОЇ ВЛАСНОСТІ НА РАЦІОНАЛІЗАТОРСЬКУ ПРОПОЗИЦІЮ  </vt:lpstr>
      <vt:lpstr>Презентация PowerPoint</vt:lpstr>
      <vt:lpstr>ПРАВО ІНТЕЛЕКТУАЛЬНОЇ ВЛАСНОСТІ НА СОРТ РОСЛИН, ПОРОДУ ТВАРИН  </vt:lpstr>
      <vt:lpstr>Презентация PowerPoint</vt:lpstr>
      <vt:lpstr>Презентация PowerPoint</vt:lpstr>
      <vt:lpstr>Презентация PowerPoint</vt:lpstr>
      <vt:lpstr>ПРАВО ІНТЕЛЕКТУАЛЬНОЇ ВЛАСНОСТІ НА КОМЕРЦІЙНЕ НАЙМЕНУВАННЯ  </vt:lpstr>
      <vt:lpstr>Презентация PowerPoint</vt:lpstr>
      <vt:lpstr>Презентация PowerPoint</vt:lpstr>
      <vt:lpstr>ПРАВО ІНТЕЛЕКТУАЛЬНОЇ ВЛАСНОСТІ НА ТОРГОВЕЛЬНУ МАРКУ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ІНТЕЛЕКТУАЛЬНОЇ ВЛАСНОСТІ НА КОМЕРЦІЙНУ ТАЄМНИЦЮ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ІНТЕЛЕКТУАЛЬНОЇ ВЛАСНОСТІ НА ВИКОНАННЯ, ФОНОГРАМУ, ВІДЕОГРАМУ ТА ПРОГРАМУ (ПЕРЕДАЧУ) ОРГАНІЗАЦІЇ МОВЛЕННЯ  Суміжні права</dc:title>
  <dc:creator>ASUS</dc:creator>
  <cp:lastModifiedBy>ASUS</cp:lastModifiedBy>
  <cp:revision>7</cp:revision>
  <dcterms:created xsi:type="dcterms:W3CDTF">2024-10-29T12:20:02Z</dcterms:created>
  <dcterms:modified xsi:type="dcterms:W3CDTF">2024-10-29T15:44:27Z</dcterms:modified>
</cp:coreProperties>
</file>