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9" r:id="rId41"/>
    <p:sldId id="295" r:id="rId42"/>
    <p:sldId id="296" r:id="rId43"/>
    <p:sldId id="297" r:id="rId44"/>
    <p:sldId id="298" r:id="rId45"/>
    <p:sldId id="300" r:id="rId46"/>
    <p:sldId id="301" r:id="rId47"/>
    <p:sldId id="302" r:id="rId48"/>
    <p:sldId id="303" r:id="rId4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435-15#n2561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sz="2800" b="1" dirty="0">
                <a:solidFill>
                  <a:srgbClr val="333333"/>
                </a:solidFill>
                <a:latin typeface="Times New Roman" panose="02020603050405020304" pitchFamily="18" charset="0"/>
              </a:rPr>
              <a:t>ПРАВО ІНТЕЛЕКТУАЛЬНОЇ ВЛАСНОСТІ НА ВИКОНАННЯ, ФОНОГРАМУ, ВІДЕОГРАМУ ТА ПРОГРАМУ (ПЕРЕДАЧУ) ОРГАНІЗАЦІЇ МОВЛЕННЯ </a:t>
            </a:r>
            <a:r>
              <a:rPr lang="ru-RU" sz="1800" dirty="0">
                <a:solidFill>
                  <a:srgbClr val="333333"/>
                </a:solidFill>
                <a:latin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333333"/>
                </a:solidFill>
                <a:latin typeface="Times New Roman" panose="02020603050405020304" pitchFamily="18" charset="0"/>
              </a:rPr>
            </a:br>
            <a:r>
              <a:rPr lang="ru-RU" sz="2800" dirty="0" err="1" smtClean="0">
                <a:solidFill>
                  <a:srgbClr val="333333"/>
                </a:solidFill>
                <a:latin typeface="Times New Roman" panose="02020603050405020304" pitchFamily="18" charset="0"/>
              </a:rPr>
              <a:t>Суміжні</a:t>
            </a:r>
            <a:r>
              <a:rPr lang="ru-RU" sz="2800" dirty="0" smtClean="0">
                <a:solidFill>
                  <a:srgbClr val="333333"/>
                </a:solidFill>
                <a:latin typeface="Times New Roman" panose="02020603050405020304" pitchFamily="18" charset="0"/>
              </a:rPr>
              <a:t> права</a:t>
            </a:r>
            <a:r>
              <a:rPr lang="ru-RU" sz="2800" dirty="0"/>
              <a:t/>
            </a:r>
            <a:br>
              <a:rPr lang="ru-RU" sz="2800" dirty="0"/>
            </a:br>
            <a:endParaRPr lang="en-US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2102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ПРАВО ІНТЕЛЕКТУАЛЬНОЇ ВЛАСНОСТІ НА НАУКОВЕ ВІДКРИТТЯ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457.</a:t>
            </a:r>
            <a:r>
              <a:rPr lang="ru-RU" dirty="0"/>
              <a:t> </a:t>
            </a:r>
            <a:r>
              <a:rPr lang="ru-RU" dirty="0" err="1"/>
              <a:t>Поняття</a:t>
            </a:r>
            <a:r>
              <a:rPr lang="ru-RU" dirty="0"/>
              <a:t> </a:t>
            </a:r>
            <a:r>
              <a:rPr lang="ru-RU" dirty="0" err="1"/>
              <a:t>наукового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Науковим</a:t>
            </a:r>
            <a:r>
              <a:rPr lang="ru-RU" dirty="0"/>
              <a:t> </a:t>
            </a:r>
            <a:r>
              <a:rPr lang="ru-RU" dirty="0" err="1"/>
              <a:t>відкриттям</a:t>
            </a:r>
            <a:r>
              <a:rPr lang="ru-RU" dirty="0"/>
              <a:t> є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невідомих</a:t>
            </a:r>
            <a:r>
              <a:rPr lang="ru-RU" dirty="0"/>
              <a:t> </a:t>
            </a:r>
            <a:r>
              <a:rPr lang="ru-RU" dirty="0" err="1"/>
              <a:t>раніше</a:t>
            </a:r>
            <a:r>
              <a:rPr lang="ru-RU" dirty="0"/>
              <a:t>, але </a:t>
            </a:r>
            <a:r>
              <a:rPr lang="ru-RU" dirty="0" err="1"/>
              <a:t>об'єктивно</a:t>
            </a:r>
            <a:r>
              <a:rPr lang="ru-RU" dirty="0"/>
              <a:t> </a:t>
            </a:r>
            <a:r>
              <a:rPr lang="ru-RU" dirty="0" err="1"/>
              <a:t>існуючих</a:t>
            </a:r>
            <a:r>
              <a:rPr lang="ru-RU" dirty="0"/>
              <a:t> </a:t>
            </a:r>
            <a:r>
              <a:rPr lang="ru-RU" dirty="0" err="1"/>
              <a:t>закономірностей</a:t>
            </a:r>
            <a:r>
              <a:rPr lang="ru-RU" dirty="0"/>
              <a:t>, </a:t>
            </a:r>
            <a:r>
              <a:rPr lang="ru-RU" dirty="0" err="1"/>
              <a:t>властивостей</a:t>
            </a:r>
            <a:r>
              <a:rPr lang="ru-RU" dirty="0"/>
              <a:t> та </a:t>
            </a:r>
            <a:r>
              <a:rPr lang="ru-RU" dirty="0" err="1"/>
              <a:t>явищ</a:t>
            </a:r>
            <a:r>
              <a:rPr lang="ru-RU" dirty="0"/>
              <a:t> </a:t>
            </a:r>
            <a:r>
              <a:rPr lang="ru-RU" dirty="0" err="1"/>
              <a:t>матеріального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вносять</a:t>
            </a:r>
            <a:r>
              <a:rPr lang="ru-RU" dirty="0"/>
              <a:t> </a:t>
            </a:r>
            <a:r>
              <a:rPr lang="ru-RU" dirty="0" err="1"/>
              <a:t>докорінні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у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наукового</a:t>
            </a:r>
            <a:r>
              <a:rPr lang="ru-RU" dirty="0"/>
              <a:t> </a:t>
            </a:r>
            <a:r>
              <a:rPr lang="ru-RU" dirty="0" err="1"/>
              <a:t>пізнання</a:t>
            </a:r>
            <a:r>
              <a:rPr lang="ru-RU" dirty="0"/>
              <a:t>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458.</a:t>
            </a:r>
            <a:r>
              <a:rPr lang="ru-RU" dirty="0"/>
              <a:t> Право на </a:t>
            </a:r>
            <a:r>
              <a:rPr lang="ru-RU" dirty="0" err="1"/>
              <a:t>наукове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endParaRPr lang="ru-RU" dirty="0"/>
          </a:p>
          <a:p>
            <a:r>
              <a:rPr lang="ru-RU" dirty="0"/>
              <a:t>1. Автор </a:t>
            </a:r>
            <a:r>
              <a:rPr lang="ru-RU" dirty="0" err="1"/>
              <a:t>наукового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надати</a:t>
            </a:r>
            <a:r>
              <a:rPr lang="ru-RU" dirty="0"/>
              <a:t> </a:t>
            </a:r>
            <a:r>
              <a:rPr lang="ru-RU" dirty="0" err="1"/>
              <a:t>науковому</a:t>
            </a:r>
            <a:r>
              <a:rPr lang="ru-RU" dirty="0"/>
              <a:t> </a:t>
            </a:r>
            <a:r>
              <a:rPr lang="ru-RU" dirty="0" err="1"/>
              <a:t>відкриттю</a:t>
            </a:r>
            <a:r>
              <a:rPr lang="ru-RU" dirty="0"/>
              <a:t> </a:t>
            </a:r>
            <a:r>
              <a:rPr lang="ru-RU" dirty="0" err="1"/>
              <a:t>своє</a:t>
            </a:r>
            <a:r>
              <a:rPr lang="ru-RU" dirty="0"/>
              <a:t> </a:t>
            </a:r>
            <a:r>
              <a:rPr lang="ru-RU" dirty="0" err="1"/>
              <a:t>ім'я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спеціальну</a:t>
            </a:r>
            <a:r>
              <a:rPr lang="ru-RU" dirty="0"/>
              <a:t> </a:t>
            </a:r>
            <a:r>
              <a:rPr lang="ru-RU" dirty="0" err="1"/>
              <a:t>назву</a:t>
            </a:r>
            <a:r>
              <a:rPr lang="ru-RU" dirty="0"/>
              <a:t>.</a:t>
            </a:r>
          </a:p>
          <a:p>
            <a:r>
              <a:rPr lang="ru-RU" dirty="0"/>
              <a:t>2. Право на </a:t>
            </a:r>
            <a:r>
              <a:rPr lang="ru-RU" dirty="0" err="1"/>
              <a:t>наукове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засвідчується</a:t>
            </a:r>
            <a:r>
              <a:rPr lang="ru-RU" dirty="0"/>
              <a:t> дипломом та </a:t>
            </a:r>
            <a:r>
              <a:rPr lang="ru-RU" dirty="0" err="1"/>
              <a:t>охороняється</a:t>
            </a:r>
            <a:r>
              <a:rPr lang="ru-RU" dirty="0"/>
              <a:t> у порядку, </a:t>
            </a:r>
            <a:r>
              <a:rPr lang="ru-RU" dirty="0" err="1"/>
              <a:t>встановленому</a:t>
            </a:r>
            <a:r>
              <a:rPr lang="ru-RU" dirty="0"/>
              <a:t> законом.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142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ПРАВО ІНТЕЛЕКТУАЛЬНОЇ ВЛАСНОСТІ НА ВИНАХІД, КОРИСНУ МОДЕЛЬ, ПРОМИСЛОВИЙ ЗРАЗОК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459.</a:t>
            </a:r>
            <a:r>
              <a:rPr lang="ru-RU" dirty="0"/>
              <a:t> </a:t>
            </a:r>
            <a:r>
              <a:rPr lang="ru-RU" dirty="0" err="1"/>
              <a:t>Придатність</a:t>
            </a:r>
            <a:r>
              <a:rPr lang="ru-RU" dirty="0"/>
              <a:t> </a:t>
            </a:r>
            <a:r>
              <a:rPr lang="ru-RU" dirty="0" err="1"/>
              <a:t>винаходу</a:t>
            </a:r>
            <a:r>
              <a:rPr lang="ru-RU" dirty="0"/>
              <a:t> для </a:t>
            </a:r>
            <a:r>
              <a:rPr lang="ru-RU" dirty="0" err="1"/>
              <a:t>набуття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нього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Винахід</a:t>
            </a:r>
            <a:r>
              <a:rPr lang="ru-RU" dirty="0"/>
              <a:t> </a:t>
            </a:r>
            <a:r>
              <a:rPr lang="ru-RU" dirty="0" err="1"/>
              <a:t>вважається</a:t>
            </a:r>
            <a:r>
              <a:rPr lang="ru-RU" dirty="0"/>
              <a:t> </a:t>
            </a:r>
            <a:r>
              <a:rPr lang="ru-RU" dirty="0" err="1"/>
              <a:t>придатним</a:t>
            </a:r>
            <a:r>
              <a:rPr lang="ru-RU" dirty="0"/>
              <a:t> для </a:t>
            </a:r>
            <a:r>
              <a:rPr lang="ru-RU" dirty="0" err="1"/>
              <a:t>набуття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нього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, </a:t>
            </a:r>
            <a:r>
              <a:rPr lang="ru-RU" dirty="0" err="1"/>
              <a:t>відповідно</a:t>
            </a:r>
            <a:r>
              <a:rPr lang="ru-RU" dirty="0"/>
              <a:t> до закону, є </a:t>
            </a:r>
            <a:r>
              <a:rPr lang="ru-RU" dirty="0" err="1"/>
              <a:t>новим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винахідницький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і </a:t>
            </a:r>
            <a:r>
              <a:rPr lang="ru-RU" dirty="0" err="1"/>
              <a:t>придатний</a:t>
            </a:r>
            <a:r>
              <a:rPr lang="ru-RU" dirty="0"/>
              <a:t> для </a:t>
            </a:r>
            <a:r>
              <a:rPr lang="ru-RU" dirty="0" err="1"/>
              <a:t>промислового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Об'єктом</a:t>
            </a:r>
            <a:r>
              <a:rPr lang="ru-RU" dirty="0"/>
              <a:t> </a:t>
            </a:r>
            <a:r>
              <a:rPr lang="ru-RU" dirty="0" err="1"/>
              <a:t>винаходу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продукт (</a:t>
            </a:r>
            <a:r>
              <a:rPr lang="ru-RU" dirty="0" err="1"/>
              <a:t>пристрій</a:t>
            </a:r>
            <a:r>
              <a:rPr lang="ru-RU" dirty="0"/>
              <a:t>, </a:t>
            </a:r>
            <a:r>
              <a:rPr lang="ru-RU" dirty="0" err="1"/>
              <a:t>речовина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 у будь-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технології</a:t>
            </a:r>
            <a:r>
              <a:rPr lang="ru-RU" dirty="0"/>
              <a:t>.</a:t>
            </a:r>
          </a:p>
          <a:p>
            <a:r>
              <a:rPr lang="ru-RU" dirty="0"/>
              <a:t>3. Законом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встановлені</a:t>
            </a:r>
            <a:r>
              <a:rPr lang="ru-RU" dirty="0"/>
              <a:t> </a:t>
            </a:r>
            <a:r>
              <a:rPr lang="ru-RU" dirty="0" err="1"/>
              <a:t>продукти</a:t>
            </a:r>
            <a:r>
              <a:rPr lang="ru-RU" dirty="0"/>
              <a:t> та </a:t>
            </a:r>
            <a:r>
              <a:rPr lang="ru-RU" dirty="0" err="1"/>
              <a:t>процеси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не є </a:t>
            </a:r>
            <a:r>
              <a:rPr lang="ru-RU" dirty="0" err="1"/>
              <a:t>придатними</a:t>
            </a:r>
            <a:r>
              <a:rPr lang="ru-RU" dirty="0"/>
              <a:t> для </a:t>
            </a:r>
            <a:r>
              <a:rPr lang="ru-RU" dirty="0" err="1"/>
              <a:t>набуття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них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статті</a:t>
            </a:r>
            <a:r>
              <a:rPr lang="ru-RU" dirty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448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460.</a:t>
            </a:r>
            <a:r>
              <a:rPr lang="ru-RU" dirty="0"/>
              <a:t> </a:t>
            </a:r>
            <a:r>
              <a:rPr lang="ru-RU" dirty="0" err="1"/>
              <a:t>Придатність</a:t>
            </a:r>
            <a:r>
              <a:rPr lang="ru-RU" dirty="0"/>
              <a:t> </a:t>
            </a:r>
            <a:r>
              <a:rPr lang="ru-RU" dirty="0" err="1"/>
              <a:t>корисної</a:t>
            </a:r>
            <a:r>
              <a:rPr lang="ru-RU" dirty="0"/>
              <a:t> </a:t>
            </a:r>
            <a:r>
              <a:rPr lang="ru-RU" dirty="0" err="1"/>
              <a:t>моделі</a:t>
            </a:r>
            <a:r>
              <a:rPr lang="ru-RU" dirty="0"/>
              <a:t> для </a:t>
            </a:r>
            <a:r>
              <a:rPr lang="ru-RU" dirty="0" err="1"/>
              <a:t>набуття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неї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Корисна</a:t>
            </a:r>
            <a:r>
              <a:rPr lang="ru-RU" dirty="0"/>
              <a:t> модель </a:t>
            </a:r>
            <a:r>
              <a:rPr lang="ru-RU" dirty="0" err="1"/>
              <a:t>вважається</a:t>
            </a:r>
            <a:r>
              <a:rPr lang="ru-RU" dirty="0"/>
              <a:t> </a:t>
            </a:r>
            <a:r>
              <a:rPr lang="ru-RU" dirty="0" err="1"/>
              <a:t>придатною</a:t>
            </a:r>
            <a:r>
              <a:rPr lang="ru-RU" dirty="0"/>
              <a:t> для </a:t>
            </a:r>
            <a:r>
              <a:rPr lang="ru-RU" dirty="0" err="1"/>
              <a:t>набуття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неї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вона, </a:t>
            </a:r>
            <a:r>
              <a:rPr lang="ru-RU" dirty="0" err="1"/>
              <a:t>відповідно</a:t>
            </a:r>
            <a:r>
              <a:rPr lang="ru-RU" dirty="0"/>
              <a:t> до закону, є новою і </a:t>
            </a:r>
            <a:r>
              <a:rPr lang="ru-RU" dirty="0" err="1"/>
              <a:t>придатною</a:t>
            </a:r>
            <a:r>
              <a:rPr lang="ru-RU" dirty="0"/>
              <a:t> для </a:t>
            </a:r>
            <a:r>
              <a:rPr lang="ru-RU" dirty="0" err="1"/>
              <a:t>промислового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Об’єктом</a:t>
            </a:r>
            <a:r>
              <a:rPr lang="ru-RU" dirty="0"/>
              <a:t> </a:t>
            </a:r>
            <a:r>
              <a:rPr lang="ru-RU" dirty="0" err="1"/>
              <a:t>корисної</a:t>
            </a:r>
            <a:r>
              <a:rPr lang="ru-RU" dirty="0"/>
              <a:t> </a:t>
            </a:r>
            <a:r>
              <a:rPr lang="ru-RU" dirty="0" err="1"/>
              <a:t>моделі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пристрій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 у будь-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технології</a:t>
            </a:r>
            <a:r>
              <a:rPr lang="ru-RU" dirty="0"/>
              <a:t>.</a:t>
            </a:r>
          </a:p>
          <a:p>
            <a:r>
              <a:rPr lang="ru-RU" dirty="0" smtClean="0"/>
              <a:t>3</a:t>
            </a:r>
            <a:r>
              <a:rPr lang="ru-RU" dirty="0"/>
              <a:t>. Законом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встановлені</a:t>
            </a:r>
            <a:r>
              <a:rPr lang="ru-RU" dirty="0"/>
              <a:t> </a:t>
            </a:r>
            <a:r>
              <a:rPr lang="ru-RU" dirty="0" err="1"/>
              <a:t>продукти</a:t>
            </a:r>
            <a:r>
              <a:rPr lang="ru-RU" dirty="0"/>
              <a:t> та </a:t>
            </a:r>
            <a:r>
              <a:rPr lang="ru-RU" dirty="0" err="1"/>
              <a:t>процеси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не є </a:t>
            </a:r>
            <a:r>
              <a:rPr lang="ru-RU" dirty="0" err="1"/>
              <a:t>придатними</a:t>
            </a:r>
            <a:r>
              <a:rPr lang="ru-RU" dirty="0"/>
              <a:t> для </a:t>
            </a:r>
            <a:r>
              <a:rPr lang="ru-RU" dirty="0" err="1"/>
              <a:t>набуття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них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статті</a:t>
            </a:r>
            <a:r>
              <a:rPr lang="ru-RU" dirty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9228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461.</a:t>
            </a:r>
            <a:r>
              <a:rPr lang="ru-RU" dirty="0"/>
              <a:t> </a:t>
            </a:r>
            <a:r>
              <a:rPr lang="ru-RU" dirty="0" err="1"/>
              <a:t>Придатність</a:t>
            </a:r>
            <a:r>
              <a:rPr lang="ru-RU" dirty="0"/>
              <a:t> </a:t>
            </a:r>
            <a:r>
              <a:rPr lang="ru-RU" dirty="0" err="1"/>
              <a:t>промислового</a:t>
            </a:r>
            <a:r>
              <a:rPr lang="ru-RU" dirty="0"/>
              <a:t> </a:t>
            </a:r>
            <a:r>
              <a:rPr lang="ru-RU" dirty="0" err="1"/>
              <a:t>зразка</a:t>
            </a:r>
            <a:r>
              <a:rPr lang="ru-RU" dirty="0"/>
              <a:t> для </a:t>
            </a:r>
            <a:r>
              <a:rPr lang="ru-RU" dirty="0" err="1"/>
              <a:t>набуття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нього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Промисловий</a:t>
            </a:r>
            <a:r>
              <a:rPr lang="ru-RU" dirty="0"/>
              <a:t> </a:t>
            </a:r>
            <a:r>
              <a:rPr lang="ru-RU" dirty="0" err="1"/>
              <a:t>зразок</a:t>
            </a:r>
            <a:r>
              <a:rPr lang="ru-RU" dirty="0"/>
              <a:t> </a:t>
            </a:r>
            <a:r>
              <a:rPr lang="ru-RU" dirty="0" err="1"/>
              <a:t>вважається</a:t>
            </a:r>
            <a:r>
              <a:rPr lang="ru-RU" dirty="0"/>
              <a:t> </a:t>
            </a:r>
            <a:r>
              <a:rPr lang="ru-RU" dirty="0" err="1"/>
              <a:t>придатним</a:t>
            </a:r>
            <a:r>
              <a:rPr lang="ru-RU" dirty="0"/>
              <a:t> для </a:t>
            </a:r>
            <a:r>
              <a:rPr lang="ru-RU" dirty="0" err="1"/>
              <a:t>набуття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нього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, </a:t>
            </a:r>
            <a:r>
              <a:rPr lang="ru-RU" dirty="0" err="1"/>
              <a:t>відповідно</a:t>
            </a:r>
            <a:r>
              <a:rPr lang="ru-RU" dirty="0"/>
              <a:t> до закону, є </a:t>
            </a:r>
            <a:r>
              <a:rPr lang="ru-RU" dirty="0" err="1"/>
              <a:t>новим</a:t>
            </a:r>
            <a:r>
              <a:rPr lang="ru-RU" dirty="0"/>
              <a:t> і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індивідуальний</a:t>
            </a:r>
            <a:r>
              <a:rPr lang="ru-RU" dirty="0"/>
              <a:t> характер.</a:t>
            </a:r>
          </a:p>
          <a:p>
            <a:r>
              <a:rPr lang="ru-RU" dirty="0" smtClean="0"/>
              <a:t>2</a:t>
            </a:r>
            <a:r>
              <a:rPr lang="ru-RU" dirty="0"/>
              <a:t>. </a:t>
            </a:r>
            <a:r>
              <a:rPr lang="ru-RU" dirty="0" err="1"/>
              <a:t>Промисловим</a:t>
            </a:r>
            <a:r>
              <a:rPr lang="ru-RU" dirty="0"/>
              <a:t> </a:t>
            </a:r>
            <a:r>
              <a:rPr lang="ru-RU" dirty="0" err="1"/>
              <a:t>зразком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зовнішній</a:t>
            </a:r>
            <a:r>
              <a:rPr lang="ru-RU" dirty="0"/>
              <a:t> </a:t>
            </a:r>
            <a:r>
              <a:rPr lang="ru-RU" dirty="0" err="1"/>
              <a:t>вигляд</a:t>
            </a:r>
            <a:r>
              <a:rPr lang="ru-RU" dirty="0"/>
              <a:t> </a:t>
            </a:r>
            <a:r>
              <a:rPr lang="ru-RU" dirty="0" err="1"/>
              <a:t>виробу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визначається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, </a:t>
            </a:r>
            <a:r>
              <a:rPr lang="ru-RU" dirty="0" err="1"/>
              <a:t>лініями</a:t>
            </a:r>
            <a:r>
              <a:rPr lang="ru-RU" dirty="0"/>
              <a:t>, контурами, </a:t>
            </a:r>
            <a:r>
              <a:rPr lang="ru-RU" dirty="0" err="1"/>
              <a:t>кольором</a:t>
            </a:r>
            <a:r>
              <a:rPr lang="ru-RU" dirty="0"/>
              <a:t>, формою, текстурою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матеріалом</a:t>
            </a:r>
            <a:r>
              <a:rPr lang="ru-RU" dirty="0"/>
              <a:t> </a:t>
            </a:r>
            <a:r>
              <a:rPr lang="ru-RU" dirty="0" err="1"/>
              <a:t>виробу</a:t>
            </a:r>
            <a:r>
              <a:rPr lang="ru-RU" dirty="0"/>
              <a:t>,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оздобленням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8086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462.</a:t>
            </a:r>
            <a:r>
              <a:rPr lang="ru-RU" dirty="0"/>
              <a:t> </a:t>
            </a:r>
            <a:r>
              <a:rPr lang="ru-RU" dirty="0" err="1"/>
              <a:t>Засвідчення</a:t>
            </a:r>
            <a:r>
              <a:rPr lang="ru-RU" dirty="0"/>
              <a:t> </a:t>
            </a:r>
            <a:r>
              <a:rPr lang="ru-RU" dirty="0" err="1"/>
              <a:t>набуття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винахід</a:t>
            </a:r>
            <a:r>
              <a:rPr lang="ru-RU" dirty="0"/>
              <a:t>, </a:t>
            </a:r>
            <a:r>
              <a:rPr lang="ru-RU" dirty="0" err="1"/>
              <a:t>корисну</a:t>
            </a:r>
            <a:r>
              <a:rPr lang="ru-RU" dirty="0"/>
              <a:t> модель, </a:t>
            </a:r>
            <a:r>
              <a:rPr lang="ru-RU" dirty="0" err="1"/>
              <a:t>промисловий</a:t>
            </a:r>
            <a:r>
              <a:rPr lang="ru-RU" dirty="0"/>
              <a:t> </a:t>
            </a:r>
            <a:r>
              <a:rPr lang="ru-RU" dirty="0" err="1"/>
              <a:t>зразок</a:t>
            </a:r>
            <a:endParaRPr lang="ru-RU" dirty="0"/>
          </a:p>
          <a:p>
            <a:r>
              <a:rPr lang="ru-RU" dirty="0"/>
              <a:t>1. Право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винахід</a:t>
            </a:r>
            <a:r>
              <a:rPr lang="ru-RU" dirty="0"/>
              <a:t>, </a:t>
            </a:r>
            <a:r>
              <a:rPr lang="ru-RU" dirty="0" err="1"/>
              <a:t>корисну</a:t>
            </a:r>
            <a:r>
              <a:rPr lang="ru-RU" dirty="0"/>
              <a:t> модель, </a:t>
            </a:r>
            <a:r>
              <a:rPr lang="ru-RU" dirty="0" err="1"/>
              <a:t>промисловий</a:t>
            </a:r>
            <a:r>
              <a:rPr lang="ru-RU" dirty="0"/>
              <a:t> </a:t>
            </a:r>
            <a:r>
              <a:rPr lang="ru-RU" dirty="0" err="1"/>
              <a:t>зразок</a:t>
            </a:r>
            <a:r>
              <a:rPr lang="ru-RU" dirty="0"/>
              <a:t> </a:t>
            </a:r>
            <a:r>
              <a:rPr lang="ru-RU" dirty="0" err="1"/>
              <a:t>підлягає</a:t>
            </a:r>
            <a:r>
              <a:rPr lang="ru-RU" dirty="0"/>
              <a:t> </a:t>
            </a:r>
            <a:r>
              <a:rPr lang="ru-RU" dirty="0" err="1"/>
              <a:t>державній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законом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міжнародним</a:t>
            </a:r>
            <a:r>
              <a:rPr lang="ru-RU" dirty="0"/>
              <a:t> договором, </a:t>
            </a:r>
            <a:r>
              <a:rPr lang="ru-RU" dirty="0" err="1"/>
              <a:t>згода</a:t>
            </a:r>
            <a:r>
              <a:rPr lang="ru-RU" dirty="0"/>
              <a:t> на </a:t>
            </a:r>
            <a:r>
              <a:rPr lang="ru-RU" dirty="0" err="1"/>
              <a:t>обов’язковість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надана</a:t>
            </a:r>
            <a:r>
              <a:rPr lang="ru-RU" dirty="0"/>
              <a:t> Верховною Радою </a:t>
            </a:r>
            <a:r>
              <a:rPr lang="ru-RU" dirty="0" err="1"/>
              <a:t>України</a:t>
            </a:r>
            <a:r>
              <a:rPr lang="ru-RU" dirty="0"/>
              <a:t>. </a:t>
            </a:r>
            <a:r>
              <a:rPr lang="ru-RU" dirty="0" err="1"/>
              <a:t>Набуття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винахід</a:t>
            </a:r>
            <a:r>
              <a:rPr lang="ru-RU" dirty="0"/>
              <a:t> і </a:t>
            </a:r>
            <a:r>
              <a:rPr lang="ru-RU" dirty="0" err="1"/>
              <a:t>корисну</a:t>
            </a:r>
            <a:r>
              <a:rPr lang="ru-RU" dirty="0"/>
              <a:t> модель </a:t>
            </a:r>
            <a:r>
              <a:rPr lang="ru-RU" dirty="0" err="1"/>
              <a:t>засвідчується</a:t>
            </a:r>
            <a:r>
              <a:rPr lang="ru-RU" dirty="0"/>
              <a:t> патентом, на </a:t>
            </a:r>
            <a:r>
              <a:rPr lang="ru-RU" dirty="0" err="1"/>
              <a:t>промисловий</a:t>
            </a:r>
            <a:r>
              <a:rPr lang="ru-RU" dirty="0"/>
              <a:t> </a:t>
            </a:r>
            <a:r>
              <a:rPr lang="ru-RU" dirty="0" err="1"/>
              <a:t>зразок</a:t>
            </a:r>
            <a:r>
              <a:rPr lang="ru-RU" dirty="0"/>
              <a:t> - </a:t>
            </a:r>
            <a:r>
              <a:rPr lang="ru-RU" dirty="0" err="1"/>
              <a:t>свідоцтвом</a:t>
            </a:r>
            <a:r>
              <a:rPr lang="ru-RU" dirty="0"/>
              <a:t>.</a:t>
            </a:r>
          </a:p>
          <a:p>
            <a:r>
              <a:rPr lang="ru-RU" dirty="0" smtClean="0"/>
              <a:t>2</a:t>
            </a:r>
            <a:r>
              <a:rPr lang="ru-RU" dirty="0"/>
              <a:t>. </a:t>
            </a:r>
            <a:r>
              <a:rPr lang="ru-RU" dirty="0" err="1"/>
              <a:t>Обсяг</a:t>
            </a:r>
            <a:r>
              <a:rPr lang="ru-RU" dirty="0"/>
              <a:t> </a:t>
            </a:r>
            <a:r>
              <a:rPr lang="ru-RU" dirty="0" err="1"/>
              <a:t>правової</a:t>
            </a:r>
            <a:r>
              <a:rPr lang="ru-RU" dirty="0"/>
              <a:t>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визначається</a:t>
            </a:r>
            <a:r>
              <a:rPr lang="ru-RU" dirty="0"/>
              <a:t> формулою </a:t>
            </a:r>
            <a:r>
              <a:rPr lang="ru-RU" dirty="0" err="1"/>
              <a:t>винаходу</a:t>
            </a:r>
            <a:r>
              <a:rPr lang="ru-RU" dirty="0"/>
              <a:t>, </a:t>
            </a:r>
            <a:r>
              <a:rPr lang="ru-RU" dirty="0" err="1"/>
              <a:t>корисної</a:t>
            </a:r>
            <a:r>
              <a:rPr lang="ru-RU" dirty="0"/>
              <a:t> </a:t>
            </a:r>
            <a:r>
              <a:rPr lang="ru-RU" dirty="0" err="1"/>
              <a:t>моделі</a:t>
            </a:r>
            <a:r>
              <a:rPr lang="ru-RU" dirty="0"/>
              <a:t>, </a:t>
            </a:r>
            <a:r>
              <a:rPr lang="ru-RU" dirty="0" err="1"/>
              <a:t>зображенням</a:t>
            </a:r>
            <a:r>
              <a:rPr lang="ru-RU" dirty="0"/>
              <a:t> </a:t>
            </a:r>
            <a:r>
              <a:rPr lang="ru-RU" dirty="0" err="1"/>
              <a:t>промислового</a:t>
            </a:r>
            <a:r>
              <a:rPr lang="ru-RU" dirty="0"/>
              <a:t> </a:t>
            </a:r>
            <a:r>
              <a:rPr lang="ru-RU" dirty="0" err="1"/>
              <a:t>зразка</a:t>
            </a:r>
            <a:r>
              <a:rPr lang="ru-RU" dirty="0"/>
              <a:t>.</a:t>
            </a:r>
          </a:p>
          <a:p>
            <a:r>
              <a:rPr lang="ru-RU" dirty="0" smtClean="0"/>
              <a:t>3</a:t>
            </a:r>
            <a:r>
              <a:rPr lang="ru-RU" dirty="0"/>
              <a:t>. </a:t>
            </a:r>
            <a:r>
              <a:rPr lang="ru-RU" dirty="0" err="1"/>
              <a:t>Умови</a:t>
            </a:r>
            <a:r>
              <a:rPr lang="ru-RU" dirty="0"/>
              <a:t> та порядок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винахід</a:t>
            </a:r>
            <a:r>
              <a:rPr lang="ru-RU" dirty="0"/>
              <a:t>, </a:t>
            </a:r>
            <a:r>
              <a:rPr lang="ru-RU" dirty="0" err="1"/>
              <a:t>корисну</a:t>
            </a:r>
            <a:r>
              <a:rPr lang="ru-RU" dirty="0"/>
              <a:t> модель, </a:t>
            </a:r>
            <a:r>
              <a:rPr lang="ru-RU" dirty="0" err="1"/>
              <a:t>промисловий</a:t>
            </a:r>
            <a:r>
              <a:rPr lang="ru-RU" dirty="0"/>
              <a:t> </a:t>
            </a:r>
            <a:r>
              <a:rPr lang="ru-RU" dirty="0" err="1"/>
              <a:t>зразок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умови</a:t>
            </a:r>
            <a:r>
              <a:rPr lang="ru-RU" dirty="0"/>
              <a:t> та порядок </a:t>
            </a:r>
            <a:r>
              <a:rPr lang="ru-RU" dirty="0" err="1"/>
              <a:t>видачі</a:t>
            </a:r>
            <a:r>
              <a:rPr lang="ru-RU" dirty="0"/>
              <a:t> патенту, </a:t>
            </a:r>
            <a:r>
              <a:rPr lang="ru-RU" dirty="0" err="1"/>
              <a:t>свідоцтва</a:t>
            </a:r>
            <a:r>
              <a:rPr lang="ru-RU" dirty="0"/>
              <a:t> </a:t>
            </a:r>
            <a:r>
              <a:rPr lang="ru-RU" dirty="0" err="1"/>
              <a:t>встановлюються</a:t>
            </a:r>
            <a:r>
              <a:rPr lang="ru-RU" dirty="0"/>
              <a:t> законом.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1751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463.</a:t>
            </a:r>
            <a:r>
              <a:rPr lang="ru-RU" dirty="0"/>
              <a:t> </a:t>
            </a:r>
            <a:r>
              <a:rPr lang="ru-RU" dirty="0" err="1"/>
              <a:t>Суб'єкти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винахід</a:t>
            </a:r>
            <a:r>
              <a:rPr lang="ru-RU" dirty="0"/>
              <a:t>, </a:t>
            </a:r>
            <a:r>
              <a:rPr lang="ru-RU" dirty="0" err="1"/>
              <a:t>корисну</a:t>
            </a:r>
            <a:r>
              <a:rPr lang="ru-RU" dirty="0"/>
              <a:t> модель, </a:t>
            </a:r>
            <a:r>
              <a:rPr lang="ru-RU" dirty="0" err="1"/>
              <a:t>промисловий</a:t>
            </a:r>
            <a:r>
              <a:rPr lang="ru-RU" dirty="0"/>
              <a:t> </a:t>
            </a:r>
            <a:r>
              <a:rPr lang="ru-RU" dirty="0" err="1"/>
              <a:t>зразок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Суб'єктами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винахід</a:t>
            </a:r>
            <a:r>
              <a:rPr lang="ru-RU" dirty="0"/>
              <a:t>, </a:t>
            </a:r>
            <a:r>
              <a:rPr lang="ru-RU" dirty="0" err="1"/>
              <a:t>корисну</a:t>
            </a:r>
            <a:r>
              <a:rPr lang="ru-RU" dirty="0"/>
              <a:t> модель та </a:t>
            </a:r>
            <a:r>
              <a:rPr lang="ru-RU" dirty="0" err="1"/>
              <a:t>промисловий</a:t>
            </a:r>
            <a:r>
              <a:rPr lang="ru-RU" dirty="0"/>
              <a:t> </a:t>
            </a:r>
            <a:r>
              <a:rPr lang="ru-RU" dirty="0" err="1"/>
              <a:t>зразок</a:t>
            </a:r>
            <a:r>
              <a:rPr lang="ru-RU" dirty="0"/>
              <a:t> є:</a:t>
            </a:r>
          </a:p>
          <a:p>
            <a:r>
              <a:rPr lang="ru-RU" dirty="0"/>
              <a:t>1) </a:t>
            </a:r>
            <a:r>
              <a:rPr lang="ru-RU" dirty="0" err="1"/>
              <a:t>винахідник</a:t>
            </a:r>
            <a:r>
              <a:rPr lang="ru-RU" dirty="0"/>
              <a:t>, автор </a:t>
            </a:r>
            <a:r>
              <a:rPr lang="ru-RU" dirty="0" err="1"/>
              <a:t>промислового</a:t>
            </a:r>
            <a:r>
              <a:rPr lang="ru-RU" dirty="0"/>
              <a:t> </a:t>
            </a:r>
            <a:r>
              <a:rPr lang="ru-RU" dirty="0" err="1"/>
              <a:t>зразка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інші</a:t>
            </a:r>
            <a:r>
              <a:rPr lang="ru-RU" dirty="0"/>
              <a:t> особи,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набули</a:t>
            </a:r>
            <a:r>
              <a:rPr lang="ru-RU" dirty="0"/>
              <a:t> прав на </a:t>
            </a:r>
            <a:r>
              <a:rPr lang="ru-RU" dirty="0" err="1"/>
              <a:t>винахід</a:t>
            </a:r>
            <a:r>
              <a:rPr lang="ru-RU" dirty="0"/>
              <a:t>, </a:t>
            </a:r>
            <a:r>
              <a:rPr lang="ru-RU" dirty="0" err="1"/>
              <a:t>корисну</a:t>
            </a:r>
            <a:r>
              <a:rPr lang="ru-RU" dirty="0"/>
              <a:t> модель та </a:t>
            </a:r>
            <a:r>
              <a:rPr lang="ru-RU" dirty="0" err="1"/>
              <a:t>промисловий</a:t>
            </a:r>
            <a:r>
              <a:rPr lang="ru-RU" dirty="0"/>
              <a:t> </a:t>
            </a:r>
            <a:r>
              <a:rPr lang="ru-RU" dirty="0" err="1"/>
              <a:t>зразок</a:t>
            </a:r>
            <a:r>
              <a:rPr lang="ru-RU" dirty="0"/>
              <a:t> за договором </a:t>
            </a:r>
            <a:r>
              <a:rPr lang="ru-RU" dirty="0" err="1"/>
              <a:t>чи</a:t>
            </a:r>
            <a:r>
              <a:rPr lang="ru-RU" dirty="0"/>
              <a:t> законом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01342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464.</a:t>
            </a:r>
            <a:r>
              <a:rPr lang="ru-RU" dirty="0"/>
              <a:t> </a:t>
            </a:r>
            <a:r>
              <a:rPr lang="ru-RU" dirty="0" err="1"/>
              <a:t>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винахід</a:t>
            </a:r>
            <a:r>
              <a:rPr lang="ru-RU" dirty="0"/>
              <a:t>, </a:t>
            </a:r>
            <a:r>
              <a:rPr lang="ru-RU" dirty="0" err="1"/>
              <a:t>корисну</a:t>
            </a:r>
            <a:r>
              <a:rPr lang="ru-RU" dirty="0"/>
              <a:t> модель, </a:t>
            </a:r>
            <a:r>
              <a:rPr lang="ru-RU" dirty="0" err="1"/>
              <a:t>промисловий</a:t>
            </a:r>
            <a:r>
              <a:rPr lang="ru-RU" dirty="0"/>
              <a:t> </a:t>
            </a:r>
            <a:r>
              <a:rPr lang="ru-RU" dirty="0" err="1"/>
              <a:t>зразок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Майновими</a:t>
            </a:r>
            <a:r>
              <a:rPr lang="ru-RU" dirty="0"/>
              <a:t> правами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винахід</a:t>
            </a:r>
            <a:r>
              <a:rPr lang="ru-RU" dirty="0"/>
              <a:t>, </a:t>
            </a:r>
            <a:r>
              <a:rPr lang="ru-RU" dirty="0" err="1"/>
              <a:t>корисну</a:t>
            </a:r>
            <a:r>
              <a:rPr lang="ru-RU" dirty="0"/>
              <a:t> модель, </a:t>
            </a:r>
            <a:r>
              <a:rPr lang="ru-RU" dirty="0" err="1"/>
              <a:t>промисловий</a:t>
            </a:r>
            <a:r>
              <a:rPr lang="ru-RU" dirty="0"/>
              <a:t> </a:t>
            </a:r>
            <a:r>
              <a:rPr lang="ru-RU" dirty="0" err="1"/>
              <a:t>зразок</a:t>
            </a:r>
            <a:r>
              <a:rPr lang="ru-RU" dirty="0"/>
              <a:t> є:</a:t>
            </a:r>
          </a:p>
          <a:p>
            <a:r>
              <a:rPr lang="ru-RU" dirty="0"/>
              <a:t>1) право на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винаходу</a:t>
            </a:r>
            <a:r>
              <a:rPr lang="ru-RU" dirty="0"/>
              <a:t>, </a:t>
            </a:r>
            <a:r>
              <a:rPr lang="ru-RU" dirty="0" err="1"/>
              <a:t>корисної</a:t>
            </a:r>
            <a:r>
              <a:rPr lang="ru-RU" dirty="0"/>
              <a:t> </a:t>
            </a:r>
            <a:r>
              <a:rPr lang="ru-RU" dirty="0" err="1"/>
              <a:t>моделі</a:t>
            </a:r>
            <a:r>
              <a:rPr lang="ru-RU" dirty="0"/>
              <a:t>, </a:t>
            </a:r>
            <a:r>
              <a:rPr lang="ru-RU" dirty="0" err="1"/>
              <a:t>промислового</a:t>
            </a:r>
            <a:r>
              <a:rPr lang="ru-RU" dirty="0"/>
              <a:t> </a:t>
            </a:r>
            <a:r>
              <a:rPr lang="ru-RU" dirty="0" err="1"/>
              <a:t>зразка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виключне</a:t>
            </a:r>
            <a:r>
              <a:rPr lang="ru-RU" dirty="0"/>
              <a:t> право </a:t>
            </a:r>
            <a:r>
              <a:rPr lang="ru-RU" dirty="0" err="1"/>
              <a:t>дозволяти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винаходу</a:t>
            </a:r>
            <a:r>
              <a:rPr lang="ru-RU" dirty="0"/>
              <a:t>, </a:t>
            </a:r>
            <a:r>
              <a:rPr lang="ru-RU" dirty="0" err="1"/>
              <a:t>корисної</a:t>
            </a:r>
            <a:r>
              <a:rPr lang="ru-RU" dirty="0"/>
              <a:t> </a:t>
            </a:r>
            <a:r>
              <a:rPr lang="ru-RU" dirty="0" err="1"/>
              <a:t>моделі</a:t>
            </a:r>
            <a:r>
              <a:rPr lang="ru-RU" dirty="0"/>
              <a:t>, </a:t>
            </a:r>
            <a:r>
              <a:rPr lang="ru-RU" dirty="0" err="1"/>
              <a:t>промислового</a:t>
            </a:r>
            <a:r>
              <a:rPr lang="ru-RU" dirty="0"/>
              <a:t> </a:t>
            </a:r>
            <a:r>
              <a:rPr lang="ru-RU" dirty="0" err="1"/>
              <a:t>зразка</a:t>
            </a:r>
            <a:r>
              <a:rPr lang="ru-RU" dirty="0"/>
              <a:t> (</a:t>
            </a:r>
            <a:r>
              <a:rPr lang="ru-RU" dirty="0" err="1"/>
              <a:t>видавати</a:t>
            </a:r>
            <a:r>
              <a:rPr lang="ru-RU" dirty="0"/>
              <a:t> </a:t>
            </a:r>
            <a:r>
              <a:rPr lang="ru-RU" dirty="0" err="1"/>
              <a:t>ліцензії</a:t>
            </a:r>
            <a:r>
              <a:rPr lang="ru-RU" dirty="0"/>
              <a:t>);</a:t>
            </a:r>
          </a:p>
          <a:p>
            <a:r>
              <a:rPr lang="ru-RU" dirty="0"/>
              <a:t>3) </a:t>
            </a:r>
            <a:r>
              <a:rPr lang="ru-RU" dirty="0" err="1"/>
              <a:t>виключне</a:t>
            </a:r>
            <a:r>
              <a:rPr lang="ru-RU" dirty="0"/>
              <a:t> право </a:t>
            </a:r>
            <a:r>
              <a:rPr lang="ru-RU" dirty="0" err="1"/>
              <a:t>перешкоджати</a:t>
            </a:r>
            <a:r>
              <a:rPr lang="ru-RU" dirty="0"/>
              <a:t> </a:t>
            </a:r>
            <a:r>
              <a:rPr lang="ru-RU" dirty="0" err="1"/>
              <a:t>неправомірному</a:t>
            </a:r>
            <a:r>
              <a:rPr lang="ru-RU" dirty="0"/>
              <a:t> </a:t>
            </a:r>
            <a:r>
              <a:rPr lang="ru-RU" dirty="0" err="1"/>
              <a:t>використанню</a:t>
            </a:r>
            <a:r>
              <a:rPr lang="ru-RU" dirty="0"/>
              <a:t> </a:t>
            </a:r>
            <a:r>
              <a:rPr lang="ru-RU" dirty="0" err="1"/>
              <a:t>винаходу</a:t>
            </a:r>
            <a:r>
              <a:rPr lang="ru-RU" dirty="0"/>
              <a:t>, </a:t>
            </a:r>
            <a:r>
              <a:rPr lang="ru-RU" dirty="0" err="1"/>
              <a:t>корисної</a:t>
            </a:r>
            <a:r>
              <a:rPr lang="ru-RU" dirty="0"/>
              <a:t> </a:t>
            </a:r>
            <a:r>
              <a:rPr lang="ru-RU" dirty="0" err="1"/>
              <a:t>моделі</a:t>
            </a:r>
            <a:r>
              <a:rPr lang="ru-RU" dirty="0"/>
              <a:t>, </a:t>
            </a:r>
            <a:r>
              <a:rPr lang="ru-RU" dirty="0" err="1"/>
              <a:t>промислового</a:t>
            </a:r>
            <a:r>
              <a:rPr lang="ru-RU" dirty="0"/>
              <a:t> </a:t>
            </a:r>
            <a:r>
              <a:rPr lang="ru-RU" dirty="0" err="1"/>
              <a:t>зразка</a:t>
            </a:r>
            <a:r>
              <a:rPr lang="ru-RU" dirty="0"/>
              <a:t>, в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забороняти</a:t>
            </a:r>
            <a:r>
              <a:rPr lang="ru-RU" dirty="0"/>
              <a:t> </a:t>
            </a:r>
            <a:r>
              <a:rPr lang="ru-RU" dirty="0" err="1"/>
              <a:t>таке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;</a:t>
            </a:r>
          </a:p>
          <a:p>
            <a:r>
              <a:rPr lang="ru-RU" dirty="0"/>
              <a:t>4)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, </a:t>
            </a:r>
            <a:r>
              <a:rPr lang="ru-RU" dirty="0" err="1"/>
              <a:t>встановлені</a:t>
            </a:r>
            <a:r>
              <a:rPr lang="ru-RU" dirty="0"/>
              <a:t> законом.</a:t>
            </a:r>
          </a:p>
          <a:p>
            <a:r>
              <a:rPr lang="ru-RU" dirty="0"/>
              <a:t>2. </a:t>
            </a:r>
            <a:r>
              <a:rPr lang="ru-RU" dirty="0" err="1"/>
              <a:t>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винахід</a:t>
            </a:r>
            <a:r>
              <a:rPr lang="ru-RU" dirty="0"/>
              <a:t>, </a:t>
            </a:r>
            <a:r>
              <a:rPr lang="ru-RU" dirty="0" err="1"/>
              <a:t>корисну</a:t>
            </a:r>
            <a:r>
              <a:rPr lang="ru-RU" dirty="0"/>
              <a:t> модель, </a:t>
            </a:r>
            <a:r>
              <a:rPr lang="ru-RU" dirty="0" err="1"/>
              <a:t>промисловий</a:t>
            </a:r>
            <a:r>
              <a:rPr lang="ru-RU" dirty="0"/>
              <a:t> </a:t>
            </a:r>
            <a:r>
              <a:rPr lang="ru-RU" dirty="0" err="1"/>
              <a:t>зразок</a:t>
            </a:r>
            <a:r>
              <a:rPr lang="ru-RU" dirty="0"/>
              <a:t> належать </a:t>
            </a:r>
            <a:r>
              <a:rPr lang="ru-RU" dirty="0" err="1"/>
              <a:t>володільцю</a:t>
            </a:r>
            <a:r>
              <a:rPr lang="ru-RU" dirty="0"/>
              <a:t> </a:t>
            </a:r>
            <a:r>
              <a:rPr lang="ru-RU" dirty="0" err="1"/>
              <a:t>відповідного</a:t>
            </a:r>
            <a:r>
              <a:rPr lang="ru-RU" dirty="0"/>
              <a:t> патенту (</a:t>
            </a:r>
            <a:r>
              <a:rPr lang="ru-RU" dirty="0" err="1"/>
              <a:t>свідоцтва</a:t>
            </a:r>
            <a:r>
              <a:rPr lang="ru-RU" dirty="0"/>
              <a:t>),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договором </a:t>
            </a:r>
            <a:r>
              <a:rPr lang="ru-RU" dirty="0" err="1"/>
              <a:t>чи</a:t>
            </a:r>
            <a:r>
              <a:rPr lang="ru-RU" dirty="0"/>
              <a:t> законом.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67251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465.</a:t>
            </a:r>
            <a:r>
              <a:rPr lang="ru-RU" dirty="0"/>
              <a:t> Строк </a:t>
            </a:r>
            <a:r>
              <a:rPr lang="ru-RU" dirty="0" err="1"/>
              <a:t>чинності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винахід</a:t>
            </a:r>
            <a:r>
              <a:rPr lang="ru-RU" dirty="0"/>
              <a:t>, </a:t>
            </a:r>
            <a:r>
              <a:rPr lang="ru-RU" dirty="0" err="1"/>
              <a:t>корисну</a:t>
            </a:r>
            <a:r>
              <a:rPr lang="ru-RU" dirty="0"/>
              <a:t> модель, </a:t>
            </a:r>
            <a:r>
              <a:rPr lang="ru-RU" dirty="0" err="1"/>
              <a:t>промисловий</a:t>
            </a:r>
            <a:r>
              <a:rPr lang="ru-RU" dirty="0"/>
              <a:t> </a:t>
            </a:r>
            <a:r>
              <a:rPr lang="ru-RU" dirty="0" err="1"/>
              <a:t>зразок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винахід</a:t>
            </a:r>
            <a:r>
              <a:rPr lang="ru-RU" dirty="0"/>
              <a:t>, </a:t>
            </a:r>
            <a:r>
              <a:rPr lang="ru-RU" dirty="0" err="1"/>
              <a:t>корисну</a:t>
            </a:r>
            <a:r>
              <a:rPr lang="ru-RU" dirty="0"/>
              <a:t> модель, </a:t>
            </a:r>
            <a:r>
              <a:rPr lang="ru-RU" dirty="0" err="1"/>
              <a:t>промисловий</a:t>
            </a:r>
            <a:r>
              <a:rPr lang="ru-RU" dirty="0"/>
              <a:t> </a:t>
            </a:r>
            <a:r>
              <a:rPr lang="ru-RU" dirty="0" err="1"/>
              <a:t>зразок</a:t>
            </a:r>
            <a:r>
              <a:rPr lang="ru-RU" dirty="0"/>
              <a:t> є </a:t>
            </a:r>
            <a:r>
              <a:rPr lang="ru-RU" dirty="0" err="1"/>
              <a:t>чинними</a:t>
            </a:r>
            <a:r>
              <a:rPr lang="ru-RU" dirty="0"/>
              <a:t> з </a:t>
            </a:r>
            <a:r>
              <a:rPr lang="ru-RU" dirty="0" err="1"/>
              <a:t>дати</a:t>
            </a:r>
            <a:r>
              <a:rPr lang="ru-RU" dirty="0"/>
              <a:t>, </a:t>
            </a:r>
            <a:r>
              <a:rPr lang="ru-RU" dirty="0" err="1"/>
              <a:t>наступної</a:t>
            </a:r>
            <a:r>
              <a:rPr lang="ru-RU" dirty="0"/>
              <a:t> за датою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, за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підтримання</a:t>
            </a:r>
            <a:r>
              <a:rPr lang="ru-RU" dirty="0"/>
              <a:t> </a:t>
            </a:r>
            <a:r>
              <a:rPr lang="ru-RU" dirty="0" err="1"/>
              <a:t>чинності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прав </a:t>
            </a:r>
            <a:r>
              <a:rPr lang="ru-RU" dirty="0" err="1"/>
              <a:t>відповідно</a:t>
            </a:r>
            <a:r>
              <a:rPr lang="ru-RU" dirty="0"/>
              <a:t> до закону.</a:t>
            </a:r>
          </a:p>
          <a:p>
            <a:r>
              <a:rPr lang="ru-RU" dirty="0"/>
              <a:t>2. Законом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встановлені</a:t>
            </a:r>
            <a:r>
              <a:rPr lang="ru-RU" dirty="0"/>
              <a:t>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тимчасової</a:t>
            </a:r>
            <a:r>
              <a:rPr lang="ru-RU" dirty="0"/>
              <a:t> </a:t>
            </a:r>
            <a:r>
              <a:rPr lang="ru-RU" dirty="0" err="1"/>
              <a:t>чинності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винахід</a:t>
            </a:r>
            <a:r>
              <a:rPr lang="ru-RU" dirty="0"/>
              <a:t> до </a:t>
            </a:r>
            <a:r>
              <a:rPr lang="ru-RU" dirty="0" err="1"/>
              <a:t>набрання</a:t>
            </a:r>
            <a:r>
              <a:rPr lang="ru-RU" dirty="0"/>
              <a:t> ними </a:t>
            </a:r>
            <a:r>
              <a:rPr lang="ru-RU" dirty="0" err="1"/>
              <a:t>чинності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частини</a:t>
            </a:r>
            <a:r>
              <a:rPr lang="ru-RU" dirty="0"/>
              <a:t> </a:t>
            </a:r>
            <a:r>
              <a:rPr lang="ru-RU" dirty="0" err="1"/>
              <a:t>першої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статті</a:t>
            </a:r>
            <a:r>
              <a:rPr lang="ru-RU" dirty="0"/>
              <a:t>.</a:t>
            </a:r>
          </a:p>
          <a:p>
            <a:r>
              <a:rPr lang="ru-RU" dirty="0"/>
              <a:t>3. Строк </a:t>
            </a:r>
            <a:r>
              <a:rPr lang="ru-RU" dirty="0" err="1"/>
              <a:t>чинності</a:t>
            </a:r>
            <a:r>
              <a:rPr lang="ru-RU" dirty="0"/>
              <a:t> </a:t>
            </a:r>
            <a:r>
              <a:rPr lang="ru-RU" dirty="0" err="1"/>
              <a:t>виключних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винахід</a:t>
            </a:r>
            <a:r>
              <a:rPr lang="ru-RU" dirty="0"/>
              <a:t> </a:t>
            </a:r>
            <a:r>
              <a:rPr lang="ru-RU" dirty="0" err="1"/>
              <a:t>спливає</a:t>
            </a:r>
            <a:r>
              <a:rPr lang="ru-RU" dirty="0"/>
              <a:t> через </a:t>
            </a:r>
            <a:r>
              <a:rPr lang="ru-RU" dirty="0" err="1"/>
              <a:t>двадцять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відліковуються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дати</a:t>
            </a:r>
            <a:r>
              <a:rPr lang="ru-RU" dirty="0"/>
              <a:t> </a:t>
            </a:r>
            <a:r>
              <a:rPr lang="ru-RU" dirty="0" err="1"/>
              <a:t>подання</a:t>
            </a:r>
            <a:r>
              <a:rPr lang="ru-RU" dirty="0"/>
              <a:t> заявки на </a:t>
            </a:r>
            <a:r>
              <a:rPr lang="ru-RU" dirty="0" err="1"/>
              <a:t>винахід</a:t>
            </a:r>
            <a:r>
              <a:rPr lang="ru-RU" dirty="0"/>
              <a:t> в </a:t>
            </a:r>
            <a:r>
              <a:rPr lang="ru-RU" dirty="0" err="1"/>
              <a:t>установленому</a:t>
            </a:r>
            <a:r>
              <a:rPr lang="ru-RU" dirty="0"/>
              <a:t> законом порядку. </a:t>
            </a:r>
            <a:r>
              <a:rPr lang="ru-RU" dirty="0" err="1"/>
              <a:t>Цей</a:t>
            </a:r>
            <a:r>
              <a:rPr lang="ru-RU" dirty="0"/>
              <a:t> строк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продовжений</a:t>
            </a:r>
            <a:r>
              <a:rPr lang="ru-RU" dirty="0"/>
              <a:t> в </a:t>
            </a:r>
            <a:r>
              <a:rPr lang="ru-RU" dirty="0" err="1"/>
              <a:t>установленому</a:t>
            </a:r>
            <a:r>
              <a:rPr lang="ru-RU" dirty="0"/>
              <a:t> законом порядку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винаходу</a:t>
            </a:r>
            <a:r>
              <a:rPr lang="ru-RU" dirty="0"/>
              <a:t>,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потребує</a:t>
            </a:r>
            <a:r>
              <a:rPr lang="ru-RU" dirty="0"/>
              <a:t> </a:t>
            </a:r>
            <a:r>
              <a:rPr lang="ru-RU" dirty="0" err="1"/>
              <a:t>спеціальних</a:t>
            </a:r>
            <a:r>
              <a:rPr lang="ru-RU" dirty="0"/>
              <a:t> </a:t>
            </a:r>
            <a:r>
              <a:rPr lang="ru-RU" dirty="0" err="1"/>
              <a:t>випробувань</a:t>
            </a:r>
            <a:r>
              <a:rPr lang="ru-RU" dirty="0"/>
              <a:t> та </a:t>
            </a:r>
            <a:r>
              <a:rPr lang="ru-RU" dirty="0" err="1"/>
              <a:t>офіційного</a:t>
            </a:r>
            <a:r>
              <a:rPr lang="ru-RU" dirty="0"/>
              <a:t> </a:t>
            </a:r>
            <a:r>
              <a:rPr lang="ru-RU" dirty="0" err="1"/>
              <a:t>дозволу</a:t>
            </a:r>
            <a:r>
              <a:rPr lang="ru-RU" dirty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7710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4. Строк </a:t>
            </a:r>
            <a:r>
              <a:rPr lang="ru-RU" dirty="0" err="1"/>
              <a:t>чинності</a:t>
            </a:r>
            <a:r>
              <a:rPr lang="ru-RU" dirty="0"/>
              <a:t> </a:t>
            </a:r>
            <a:r>
              <a:rPr lang="ru-RU" dirty="0" err="1"/>
              <a:t>виключних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корисну</a:t>
            </a:r>
            <a:r>
              <a:rPr lang="ru-RU" dirty="0"/>
              <a:t> модель </a:t>
            </a:r>
            <a:r>
              <a:rPr lang="ru-RU" dirty="0" err="1"/>
              <a:t>спливає</a:t>
            </a:r>
            <a:r>
              <a:rPr lang="ru-RU" dirty="0"/>
              <a:t> через десять </a:t>
            </a:r>
            <a:r>
              <a:rPr lang="ru-RU" dirty="0" err="1"/>
              <a:t>років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дати</a:t>
            </a:r>
            <a:r>
              <a:rPr lang="ru-RU" dirty="0"/>
              <a:t> </a:t>
            </a:r>
            <a:r>
              <a:rPr lang="ru-RU" dirty="0" err="1"/>
              <a:t>подання</a:t>
            </a:r>
            <a:r>
              <a:rPr lang="ru-RU" dirty="0"/>
              <a:t> заявки на </a:t>
            </a:r>
            <a:r>
              <a:rPr lang="ru-RU" dirty="0" err="1"/>
              <a:t>корисну</a:t>
            </a:r>
            <a:r>
              <a:rPr lang="ru-RU" dirty="0"/>
              <a:t> модель в </a:t>
            </a:r>
            <a:r>
              <a:rPr lang="ru-RU" dirty="0" err="1"/>
              <a:t>установленому</a:t>
            </a:r>
            <a:r>
              <a:rPr lang="ru-RU" dirty="0"/>
              <a:t> законом порядку.</a:t>
            </a:r>
          </a:p>
          <a:p>
            <a:r>
              <a:rPr lang="ru-RU" dirty="0"/>
              <a:t>5. Строк </a:t>
            </a:r>
            <a:r>
              <a:rPr lang="ru-RU" dirty="0" err="1"/>
              <a:t>чинності</a:t>
            </a:r>
            <a:r>
              <a:rPr lang="ru-RU" dirty="0"/>
              <a:t> </a:t>
            </a:r>
            <a:r>
              <a:rPr lang="ru-RU" dirty="0" err="1"/>
              <a:t>виключних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промисловий</a:t>
            </a:r>
            <a:r>
              <a:rPr lang="ru-RU" dirty="0"/>
              <a:t> </a:t>
            </a:r>
            <a:r>
              <a:rPr lang="ru-RU" dirty="0" err="1"/>
              <a:t>зразок</a:t>
            </a:r>
            <a:r>
              <a:rPr lang="ru-RU" dirty="0"/>
              <a:t> становить </a:t>
            </a:r>
            <a:r>
              <a:rPr lang="ru-RU" dirty="0" err="1"/>
              <a:t>п’ять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дати</a:t>
            </a:r>
            <a:r>
              <a:rPr lang="ru-RU" dirty="0"/>
              <a:t> </a:t>
            </a:r>
            <a:r>
              <a:rPr lang="ru-RU" dirty="0" err="1"/>
              <a:t>подання</a:t>
            </a:r>
            <a:r>
              <a:rPr lang="ru-RU" dirty="0"/>
              <a:t> заявки на </a:t>
            </a:r>
            <a:r>
              <a:rPr lang="ru-RU" dirty="0" err="1"/>
              <a:t>промисловий</a:t>
            </a:r>
            <a:r>
              <a:rPr lang="ru-RU" dirty="0"/>
              <a:t> </a:t>
            </a:r>
            <a:r>
              <a:rPr lang="ru-RU" dirty="0" err="1"/>
              <a:t>зразок</a:t>
            </a:r>
            <a:r>
              <a:rPr lang="ru-RU" dirty="0"/>
              <a:t> в </a:t>
            </a:r>
            <a:r>
              <a:rPr lang="ru-RU" dirty="0" err="1"/>
              <a:t>установленому</a:t>
            </a:r>
            <a:r>
              <a:rPr lang="ru-RU" dirty="0"/>
              <a:t> законом порядку і </a:t>
            </a:r>
            <a:r>
              <a:rPr lang="ru-RU" dirty="0" err="1"/>
              <a:t>подовжується</a:t>
            </a:r>
            <a:r>
              <a:rPr lang="ru-RU" dirty="0"/>
              <a:t> за </a:t>
            </a:r>
            <a:r>
              <a:rPr lang="ru-RU" dirty="0" err="1"/>
              <a:t>клопотанням</a:t>
            </a:r>
            <a:r>
              <a:rPr lang="ru-RU" dirty="0"/>
              <a:t> </a:t>
            </a:r>
            <a:r>
              <a:rPr lang="ru-RU" dirty="0" err="1"/>
              <a:t>власника</a:t>
            </a:r>
            <a:r>
              <a:rPr lang="ru-RU" dirty="0"/>
              <a:t> </a:t>
            </a:r>
            <a:r>
              <a:rPr lang="ru-RU" dirty="0" err="1"/>
              <a:t>промислового</a:t>
            </a:r>
            <a:r>
              <a:rPr lang="ru-RU" dirty="0"/>
              <a:t> </a:t>
            </a:r>
            <a:r>
              <a:rPr lang="ru-RU" dirty="0" err="1"/>
              <a:t>зразка</a:t>
            </a:r>
            <a:r>
              <a:rPr lang="ru-RU" dirty="0"/>
              <a:t> на один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п’ятирічних</a:t>
            </a:r>
            <a:r>
              <a:rPr lang="ru-RU" dirty="0"/>
              <a:t> </a:t>
            </a:r>
            <a:r>
              <a:rPr lang="ru-RU" dirty="0" err="1"/>
              <a:t>строків</a:t>
            </a:r>
            <a:r>
              <a:rPr lang="ru-RU" dirty="0"/>
              <a:t>. </a:t>
            </a:r>
            <a:r>
              <a:rPr lang="ru-RU" dirty="0" err="1"/>
              <a:t>Загальний</a:t>
            </a:r>
            <a:r>
              <a:rPr lang="ru-RU" dirty="0"/>
              <a:t> строк </a:t>
            </a:r>
            <a:r>
              <a:rPr lang="ru-RU" dirty="0" err="1"/>
              <a:t>чинності</a:t>
            </a:r>
            <a:r>
              <a:rPr lang="ru-RU" dirty="0"/>
              <a:t> </a:t>
            </a:r>
            <a:r>
              <a:rPr lang="ru-RU" dirty="0" err="1"/>
              <a:t>зазначених</a:t>
            </a:r>
            <a:r>
              <a:rPr lang="ru-RU" dirty="0"/>
              <a:t> прав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перевищувати</a:t>
            </a:r>
            <a:r>
              <a:rPr lang="ru-RU" dirty="0"/>
              <a:t> </a:t>
            </a:r>
            <a:r>
              <a:rPr lang="ru-RU" dirty="0" err="1"/>
              <a:t>двадцяти</a:t>
            </a:r>
            <a:r>
              <a:rPr lang="ru-RU" dirty="0"/>
              <a:t> </a:t>
            </a:r>
            <a:r>
              <a:rPr lang="ru-RU" dirty="0" err="1"/>
              <a:t>п’яти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дати</a:t>
            </a:r>
            <a:r>
              <a:rPr lang="ru-RU" dirty="0"/>
              <a:t> </a:t>
            </a:r>
            <a:r>
              <a:rPr lang="ru-RU" dirty="0" err="1"/>
              <a:t>подання</a:t>
            </a:r>
            <a:r>
              <a:rPr lang="ru-RU" dirty="0"/>
              <a:t> заявки.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9678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466.</a:t>
            </a:r>
            <a:r>
              <a:rPr lang="ru-RU" dirty="0"/>
              <a:t> </a:t>
            </a:r>
            <a:r>
              <a:rPr lang="ru-RU" dirty="0" err="1"/>
              <a:t>Дострокове</a:t>
            </a:r>
            <a:r>
              <a:rPr lang="ru-RU" dirty="0"/>
              <a:t>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чинності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винахід</a:t>
            </a:r>
            <a:r>
              <a:rPr lang="ru-RU" dirty="0"/>
              <a:t>, </a:t>
            </a:r>
            <a:r>
              <a:rPr lang="ru-RU" dirty="0" err="1"/>
              <a:t>корисну</a:t>
            </a:r>
            <a:r>
              <a:rPr lang="ru-RU" dirty="0"/>
              <a:t> модель, </a:t>
            </a:r>
            <a:r>
              <a:rPr lang="ru-RU" dirty="0" err="1"/>
              <a:t>промисловий</a:t>
            </a:r>
            <a:r>
              <a:rPr lang="ru-RU" dirty="0"/>
              <a:t> </a:t>
            </a:r>
            <a:r>
              <a:rPr lang="ru-RU" dirty="0" err="1"/>
              <a:t>зразок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Чинність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винахід</a:t>
            </a:r>
            <a:r>
              <a:rPr lang="ru-RU" dirty="0"/>
              <a:t>, </a:t>
            </a:r>
            <a:r>
              <a:rPr lang="ru-RU" dirty="0" err="1"/>
              <a:t>корисну</a:t>
            </a:r>
            <a:r>
              <a:rPr lang="ru-RU" dirty="0"/>
              <a:t> модель, </a:t>
            </a:r>
            <a:r>
              <a:rPr lang="ru-RU" dirty="0" err="1"/>
              <a:t>промисловий</a:t>
            </a:r>
            <a:r>
              <a:rPr lang="ru-RU" dirty="0"/>
              <a:t> </a:t>
            </a:r>
            <a:r>
              <a:rPr lang="ru-RU" dirty="0" err="1"/>
              <a:t>зразок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припинено</a:t>
            </a:r>
            <a:r>
              <a:rPr lang="ru-RU" dirty="0"/>
              <a:t> </a:t>
            </a:r>
            <a:r>
              <a:rPr lang="ru-RU" dirty="0" err="1"/>
              <a:t>достроково</a:t>
            </a:r>
            <a:r>
              <a:rPr lang="ru-RU" dirty="0"/>
              <a:t> за </a:t>
            </a:r>
            <a:r>
              <a:rPr lang="ru-RU" dirty="0" err="1"/>
              <a:t>ініціативою</a:t>
            </a:r>
            <a:r>
              <a:rPr lang="ru-RU" dirty="0"/>
              <a:t> особи, </a:t>
            </a:r>
            <a:r>
              <a:rPr lang="ru-RU" dirty="0" err="1"/>
              <a:t>якій</a:t>
            </a:r>
            <a:r>
              <a:rPr lang="ru-RU" dirty="0"/>
              <a:t> вони належать,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не </a:t>
            </a:r>
            <a:r>
              <a:rPr lang="ru-RU" dirty="0" err="1"/>
              <a:t>суперечить</a:t>
            </a:r>
            <a:r>
              <a:rPr lang="ru-RU" dirty="0"/>
              <a:t> </a:t>
            </a:r>
            <a:r>
              <a:rPr lang="ru-RU" dirty="0" err="1"/>
              <a:t>умовам</a:t>
            </a:r>
            <a:r>
              <a:rPr lang="ru-RU" dirty="0"/>
              <a:t> договору, а </a:t>
            </a:r>
            <a:r>
              <a:rPr lang="ru-RU" dirty="0" err="1"/>
              <a:t>також</a:t>
            </a:r>
            <a:r>
              <a:rPr lang="ru-RU" dirty="0"/>
              <a:t> в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передбачених</a:t>
            </a:r>
            <a:r>
              <a:rPr lang="ru-RU" dirty="0"/>
              <a:t> законом.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4230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449.</a:t>
            </a:r>
            <a:r>
              <a:rPr lang="ru-RU" dirty="0"/>
              <a:t> </a:t>
            </a:r>
            <a:r>
              <a:rPr lang="ru-RU" dirty="0" err="1"/>
              <a:t>Об'єкти</a:t>
            </a:r>
            <a:r>
              <a:rPr lang="ru-RU" dirty="0"/>
              <a:t> </a:t>
            </a:r>
            <a:r>
              <a:rPr lang="ru-RU" dirty="0" err="1"/>
              <a:t>суміжних</a:t>
            </a:r>
            <a:r>
              <a:rPr lang="ru-RU" dirty="0"/>
              <a:t> прав</a:t>
            </a:r>
          </a:p>
          <a:p>
            <a:r>
              <a:rPr lang="ru-RU" dirty="0"/>
              <a:t>1. </a:t>
            </a:r>
            <a:r>
              <a:rPr lang="ru-RU" dirty="0" err="1"/>
              <a:t>Об'єктами</a:t>
            </a:r>
            <a:r>
              <a:rPr lang="ru-RU" dirty="0"/>
              <a:t> </a:t>
            </a:r>
            <a:r>
              <a:rPr lang="ru-RU" dirty="0" err="1"/>
              <a:t>суміжних</a:t>
            </a:r>
            <a:r>
              <a:rPr lang="ru-RU" dirty="0"/>
              <a:t> прав без </a:t>
            </a:r>
            <a:r>
              <a:rPr lang="ru-RU" dirty="0" err="1"/>
              <a:t>виконання</a:t>
            </a:r>
            <a:r>
              <a:rPr lang="ru-RU" dirty="0"/>
              <a:t> будь-</a:t>
            </a:r>
            <a:r>
              <a:rPr lang="ru-RU" dirty="0" err="1"/>
              <a:t>яких</a:t>
            </a:r>
            <a:r>
              <a:rPr lang="ru-RU" dirty="0"/>
              <a:t> формальностей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об'єктів</a:t>
            </a:r>
            <a:r>
              <a:rPr lang="ru-RU" dirty="0"/>
              <a:t> та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призначення</a:t>
            </a:r>
            <a:r>
              <a:rPr lang="ru-RU" dirty="0"/>
              <a:t>, </a:t>
            </a:r>
            <a:r>
              <a:rPr lang="ru-RU" dirty="0" err="1"/>
              <a:t>змісту</a:t>
            </a:r>
            <a:r>
              <a:rPr lang="ru-RU" dirty="0"/>
              <a:t>, </a:t>
            </a:r>
            <a:r>
              <a:rPr lang="ru-RU" dirty="0" err="1"/>
              <a:t>цінності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способу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вираження</a:t>
            </a:r>
            <a:r>
              <a:rPr lang="ru-RU" dirty="0"/>
              <a:t> є:</a:t>
            </a:r>
          </a:p>
          <a:p>
            <a:r>
              <a:rPr lang="ru-RU" dirty="0"/>
              <a:t>а) </a:t>
            </a:r>
            <a:r>
              <a:rPr lang="ru-RU" dirty="0" err="1"/>
              <a:t>виконання</a:t>
            </a:r>
            <a:r>
              <a:rPr lang="ru-RU" dirty="0"/>
              <a:t>;</a:t>
            </a:r>
          </a:p>
          <a:p>
            <a:r>
              <a:rPr lang="ru-RU" dirty="0"/>
              <a:t>б) </a:t>
            </a:r>
            <a:r>
              <a:rPr lang="ru-RU" dirty="0" err="1"/>
              <a:t>фонограми</a:t>
            </a:r>
            <a:r>
              <a:rPr lang="ru-RU" dirty="0"/>
              <a:t>;</a:t>
            </a:r>
          </a:p>
          <a:p>
            <a:r>
              <a:rPr lang="ru-RU" dirty="0"/>
              <a:t>в) </a:t>
            </a:r>
            <a:r>
              <a:rPr lang="ru-RU" dirty="0" err="1"/>
              <a:t>відеограми</a:t>
            </a:r>
            <a:r>
              <a:rPr lang="ru-RU" dirty="0"/>
              <a:t>;</a:t>
            </a:r>
          </a:p>
          <a:p>
            <a:r>
              <a:rPr lang="ru-RU" dirty="0"/>
              <a:t>г) </a:t>
            </a:r>
            <a:r>
              <a:rPr lang="ru-RU" dirty="0" err="1"/>
              <a:t>програми</a:t>
            </a:r>
            <a:r>
              <a:rPr lang="ru-RU" dirty="0"/>
              <a:t> (</a:t>
            </a:r>
            <a:r>
              <a:rPr lang="ru-RU" dirty="0" err="1"/>
              <a:t>передачі</a:t>
            </a:r>
            <a:r>
              <a:rPr lang="ru-RU" dirty="0"/>
              <a:t>) </a:t>
            </a:r>
            <a:r>
              <a:rPr lang="ru-RU" dirty="0" err="1"/>
              <a:t>організацій</a:t>
            </a:r>
            <a:r>
              <a:rPr lang="ru-RU" dirty="0"/>
              <a:t> </a:t>
            </a:r>
            <a:r>
              <a:rPr lang="ru-RU" dirty="0" err="1" smtClean="0"/>
              <a:t>мовлення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12975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467.</a:t>
            </a:r>
            <a:r>
              <a:rPr lang="ru-RU" dirty="0"/>
              <a:t> </a:t>
            </a:r>
            <a:r>
              <a:rPr lang="ru-RU" dirty="0" err="1"/>
              <a:t>Правові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чинності</a:t>
            </a:r>
            <a:r>
              <a:rPr lang="ru-RU" dirty="0"/>
              <a:t> </a:t>
            </a:r>
            <a:r>
              <a:rPr lang="ru-RU" dirty="0" err="1"/>
              <a:t>виключних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винахід</a:t>
            </a:r>
            <a:r>
              <a:rPr lang="ru-RU" dirty="0"/>
              <a:t>, </a:t>
            </a:r>
            <a:r>
              <a:rPr lang="ru-RU" dirty="0" err="1"/>
              <a:t>корисну</a:t>
            </a:r>
            <a:r>
              <a:rPr lang="ru-RU" dirty="0"/>
              <a:t> модель, </a:t>
            </a:r>
            <a:r>
              <a:rPr lang="ru-RU" dirty="0" err="1"/>
              <a:t>промисловий</a:t>
            </a:r>
            <a:r>
              <a:rPr lang="ru-RU" dirty="0"/>
              <a:t> </a:t>
            </a:r>
            <a:r>
              <a:rPr lang="ru-RU" dirty="0" err="1"/>
              <a:t>зразок</a:t>
            </a:r>
            <a:endParaRPr lang="ru-RU" dirty="0"/>
          </a:p>
          <a:p>
            <a:r>
              <a:rPr lang="ru-RU" dirty="0"/>
              <a:t>1.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чинності</a:t>
            </a:r>
            <a:r>
              <a:rPr lang="ru-RU" dirty="0"/>
              <a:t> </a:t>
            </a:r>
            <a:r>
              <a:rPr lang="ru-RU" dirty="0" err="1"/>
              <a:t>виключних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винахід</a:t>
            </a:r>
            <a:r>
              <a:rPr lang="ru-RU" dirty="0"/>
              <a:t>, </a:t>
            </a:r>
            <a:r>
              <a:rPr lang="ru-RU" dirty="0" err="1"/>
              <a:t>корисну</a:t>
            </a:r>
            <a:r>
              <a:rPr lang="ru-RU" dirty="0"/>
              <a:t> модель, </a:t>
            </a:r>
            <a:r>
              <a:rPr lang="ru-RU" dirty="0" err="1"/>
              <a:t>промисловий</a:t>
            </a:r>
            <a:r>
              <a:rPr lang="ru-RU" dirty="0"/>
              <a:t> </a:t>
            </a:r>
            <a:r>
              <a:rPr lang="ru-RU" dirty="0" err="1"/>
              <a:t>зразок</a:t>
            </a:r>
            <a:r>
              <a:rPr lang="ru-RU" dirty="0"/>
              <a:t>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об'єкти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вільно</a:t>
            </a:r>
            <a:r>
              <a:rPr lang="ru-RU" dirty="0"/>
              <a:t> та </a:t>
            </a:r>
            <a:r>
              <a:rPr lang="ru-RU" dirty="0" err="1"/>
              <a:t>безоплатно</a:t>
            </a:r>
            <a:r>
              <a:rPr lang="ru-RU" dirty="0"/>
              <a:t> </a:t>
            </a:r>
            <a:r>
              <a:rPr lang="ru-RU" dirty="0" err="1"/>
              <a:t>використовуватися</a:t>
            </a:r>
            <a:r>
              <a:rPr lang="ru-RU" dirty="0"/>
              <a:t> будь-</a:t>
            </a:r>
            <a:r>
              <a:rPr lang="ru-RU" dirty="0" err="1"/>
              <a:t>якою</a:t>
            </a:r>
            <a:r>
              <a:rPr lang="ru-RU" dirty="0"/>
              <a:t> особою, за </a:t>
            </a:r>
            <a:r>
              <a:rPr lang="ru-RU" dirty="0" err="1"/>
              <a:t>винятками</a:t>
            </a:r>
            <a:r>
              <a:rPr lang="ru-RU" dirty="0"/>
              <a:t>, </a:t>
            </a:r>
            <a:r>
              <a:rPr lang="ru-RU" dirty="0" err="1"/>
              <a:t>встановленими</a:t>
            </a:r>
            <a:r>
              <a:rPr lang="ru-RU" dirty="0"/>
              <a:t> законом.</a:t>
            </a:r>
          </a:p>
          <a:p>
            <a:r>
              <a:rPr lang="ru-RU" dirty="0"/>
              <a:t>2. </a:t>
            </a:r>
            <a:r>
              <a:rPr lang="ru-RU" dirty="0" err="1"/>
              <a:t>Якщо</a:t>
            </a:r>
            <a:r>
              <a:rPr lang="ru-RU" dirty="0"/>
              <a:t>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достроковим</a:t>
            </a:r>
            <a:r>
              <a:rPr lang="ru-RU" dirty="0"/>
              <a:t> </a:t>
            </a:r>
            <a:r>
              <a:rPr lang="ru-RU" dirty="0" err="1"/>
              <a:t>припиненням</a:t>
            </a:r>
            <a:r>
              <a:rPr lang="ru-RU" dirty="0"/>
              <a:t> </a:t>
            </a:r>
            <a:r>
              <a:rPr lang="ru-RU" dirty="0" err="1"/>
              <a:t>чинності</a:t>
            </a:r>
            <a:r>
              <a:rPr lang="ru-RU" dirty="0"/>
              <a:t> </a:t>
            </a:r>
            <a:r>
              <a:rPr lang="ru-RU" dirty="0" err="1"/>
              <a:t>виключних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винахід</a:t>
            </a:r>
            <a:r>
              <a:rPr lang="ru-RU" dirty="0"/>
              <a:t>, </a:t>
            </a:r>
            <a:r>
              <a:rPr lang="ru-RU" dirty="0" err="1"/>
              <a:t>корисну</a:t>
            </a:r>
            <a:r>
              <a:rPr lang="ru-RU" dirty="0"/>
              <a:t> модель, </a:t>
            </a:r>
            <a:r>
              <a:rPr lang="ru-RU" dirty="0" err="1"/>
              <a:t>промисловий</a:t>
            </a:r>
            <a:r>
              <a:rPr lang="ru-RU" dirty="0"/>
              <a:t> </a:t>
            </a:r>
            <a:r>
              <a:rPr lang="ru-RU" dirty="0" err="1"/>
              <a:t>зразок</a:t>
            </a:r>
            <a:r>
              <a:rPr lang="ru-RU" dirty="0"/>
              <a:t> </a:t>
            </a:r>
            <a:r>
              <a:rPr lang="ru-RU" dirty="0" err="1"/>
              <a:t>завдано</a:t>
            </a:r>
            <a:r>
              <a:rPr lang="ru-RU" dirty="0"/>
              <a:t> </a:t>
            </a:r>
            <a:r>
              <a:rPr lang="ru-RU" dirty="0" err="1"/>
              <a:t>збитків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,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надано</a:t>
            </a:r>
            <a:r>
              <a:rPr lang="ru-RU" dirty="0"/>
              <a:t> </a:t>
            </a:r>
            <a:r>
              <a:rPr lang="ru-RU" dirty="0" err="1"/>
              <a:t>дозвіл</a:t>
            </a:r>
            <a:r>
              <a:rPr lang="ru-RU" dirty="0"/>
              <a:t> на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об'єктів</a:t>
            </a:r>
            <a:r>
              <a:rPr lang="ru-RU" dirty="0"/>
              <a:t>,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збитки</a:t>
            </a:r>
            <a:r>
              <a:rPr lang="ru-RU" dirty="0"/>
              <a:t> </a:t>
            </a:r>
            <a:r>
              <a:rPr lang="ru-RU" dirty="0" err="1"/>
              <a:t>відшкодовуються</a:t>
            </a:r>
            <a:r>
              <a:rPr lang="ru-RU" dirty="0"/>
              <a:t> особою, яка </a:t>
            </a:r>
            <a:r>
              <a:rPr lang="ru-RU" dirty="0" err="1"/>
              <a:t>надала</a:t>
            </a:r>
            <a:r>
              <a:rPr lang="ru-RU" dirty="0"/>
              <a:t> </a:t>
            </a:r>
            <a:r>
              <a:rPr lang="ru-RU" dirty="0" err="1"/>
              <a:t>зазначений</a:t>
            </a:r>
            <a:r>
              <a:rPr lang="ru-RU" dirty="0"/>
              <a:t> </a:t>
            </a:r>
            <a:r>
              <a:rPr lang="ru-RU" dirty="0" err="1"/>
              <a:t>дозвіл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договором </a:t>
            </a:r>
            <a:r>
              <a:rPr lang="ru-RU" dirty="0" err="1"/>
              <a:t>чи</a:t>
            </a:r>
            <a:r>
              <a:rPr lang="ru-RU" dirty="0"/>
              <a:t> законом.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2605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468.</a:t>
            </a:r>
            <a:r>
              <a:rPr lang="ru-RU" dirty="0"/>
              <a:t> </a:t>
            </a:r>
            <a:r>
              <a:rPr lang="ru-RU" dirty="0" err="1"/>
              <a:t>Відновлення</a:t>
            </a:r>
            <a:r>
              <a:rPr lang="ru-RU" dirty="0"/>
              <a:t> </a:t>
            </a:r>
            <a:r>
              <a:rPr lang="ru-RU" dirty="0" err="1"/>
              <a:t>чинності</a:t>
            </a:r>
            <a:r>
              <a:rPr lang="ru-RU" dirty="0"/>
              <a:t> </a:t>
            </a:r>
            <a:r>
              <a:rPr lang="ru-RU" dirty="0" err="1"/>
              <a:t>достроково</a:t>
            </a:r>
            <a:r>
              <a:rPr lang="ru-RU" dirty="0"/>
              <a:t> </a:t>
            </a:r>
            <a:r>
              <a:rPr lang="ru-RU" dirty="0" err="1"/>
              <a:t>припинених</a:t>
            </a:r>
            <a:r>
              <a:rPr lang="ru-RU" dirty="0"/>
              <a:t> </a:t>
            </a:r>
            <a:r>
              <a:rPr lang="ru-RU" dirty="0" err="1"/>
              <a:t>виключних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винахід</a:t>
            </a:r>
            <a:r>
              <a:rPr lang="ru-RU" dirty="0"/>
              <a:t>, </a:t>
            </a:r>
            <a:r>
              <a:rPr lang="ru-RU" dirty="0" err="1"/>
              <a:t>корисну</a:t>
            </a:r>
            <a:r>
              <a:rPr lang="ru-RU" dirty="0"/>
              <a:t> модель, </a:t>
            </a:r>
            <a:r>
              <a:rPr lang="ru-RU" dirty="0" err="1"/>
              <a:t>промисловий</a:t>
            </a:r>
            <a:r>
              <a:rPr lang="ru-RU" dirty="0"/>
              <a:t> </a:t>
            </a:r>
            <a:r>
              <a:rPr lang="ru-RU" dirty="0" err="1"/>
              <a:t>зразок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Чинність</a:t>
            </a:r>
            <a:r>
              <a:rPr lang="ru-RU" dirty="0"/>
              <a:t> </a:t>
            </a:r>
            <a:r>
              <a:rPr lang="ru-RU" dirty="0" err="1"/>
              <a:t>достроково</a:t>
            </a:r>
            <a:r>
              <a:rPr lang="ru-RU" dirty="0"/>
              <a:t> </a:t>
            </a:r>
            <a:r>
              <a:rPr lang="ru-RU" dirty="0" err="1"/>
              <a:t>припинених</a:t>
            </a:r>
            <a:r>
              <a:rPr lang="ru-RU" dirty="0"/>
              <a:t> </a:t>
            </a:r>
            <a:r>
              <a:rPr lang="ru-RU" dirty="0" err="1"/>
              <a:t>виключних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винахід</a:t>
            </a:r>
            <a:r>
              <a:rPr lang="ru-RU" dirty="0"/>
              <a:t>, </a:t>
            </a:r>
            <a:r>
              <a:rPr lang="ru-RU" dirty="0" err="1"/>
              <a:t>корисну</a:t>
            </a:r>
            <a:r>
              <a:rPr lang="ru-RU" dirty="0"/>
              <a:t> модель, </a:t>
            </a:r>
            <a:r>
              <a:rPr lang="ru-RU" dirty="0" err="1"/>
              <a:t>промисловий</a:t>
            </a:r>
            <a:r>
              <a:rPr lang="ru-RU" dirty="0"/>
              <a:t> </a:t>
            </a:r>
            <a:r>
              <a:rPr lang="ru-RU" dirty="0" err="1"/>
              <a:t>зразок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відновлено</a:t>
            </a:r>
            <a:r>
              <a:rPr lang="ru-RU" dirty="0"/>
              <a:t> у порядку, </a:t>
            </a:r>
            <a:r>
              <a:rPr lang="ru-RU" dirty="0" err="1"/>
              <a:t>встановленому</a:t>
            </a:r>
            <a:r>
              <a:rPr lang="ru-RU" dirty="0"/>
              <a:t> законом, за </a:t>
            </a:r>
            <a:r>
              <a:rPr lang="ru-RU" dirty="0" err="1"/>
              <a:t>заявою</a:t>
            </a:r>
            <a:r>
              <a:rPr lang="ru-RU" dirty="0"/>
              <a:t> особи,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ці</a:t>
            </a:r>
            <a:r>
              <a:rPr lang="ru-RU" dirty="0"/>
              <a:t> права належали у момент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припинення</a:t>
            </a:r>
            <a:r>
              <a:rPr lang="ru-RU" dirty="0"/>
              <a:t>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469.</a:t>
            </a:r>
            <a:r>
              <a:rPr lang="ru-RU" dirty="0"/>
              <a:t> </a:t>
            </a:r>
            <a:r>
              <a:rPr lang="ru-RU" dirty="0" err="1"/>
              <a:t>Визнання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винахід</a:t>
            </a:r>
            <a:r>
              <a:rPr lang="ru-RU" dirty="0"/>
              <a:t>, </a:t>
            </a:r>
            <a:r>
              <a:rPr lang="ru-RU" dirty="0" err="1"/>
              <a:t>корисну</a:t>
            </a:r>
            <a:r>
              <a:rPr lang="ru-RU" dirty="0"/>
              <a:t> модель, </a:t>
            </a:r>
            <a:r>
              <a:rPr lang="ru-RU" dirty="0" err="1"/>
              <a:t>промисловий</a:t>
            </a:r>
            <a:r>
              <a:rPr lang="ru-RU" dirty="0"/>
              <a:t> </a:t>
            </a:r>
            <a:r>
              <a:rPr lang="ru-RU" dirty="0" err="1"/>
              <a:t>зразок</a:t>
            </a:r>
            <a:r>
              <a:rPr lang="ru-RU" dirty="0"/>
              <a:t> </a:t>
            </a:r>
            <a:r>
              <a:rPr lang="ru-RU" dirty="0" err="1"/>
              <a:t>недійсними</a:t>
            </a:r>
            <a:endParaRPr lang="ru-RU" dirty="0"/>
          </a:p>
          <a:p>
            <a:r>
              <a:rPr lang="ru-RU" dirty="0"/>
              <a:t>1.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винахід</a:t>
            </a:r>
            <a:r>
              <a:rPr lang="ru-RU" dirty="0"/>
              <a:t>, </a:t>
            </a:r>
            <a:r>
              <a:rPr lang="ru-RU" dirty="0" err="1"/>
              <a:t>корисну</a:t>
            </a:r>
            <a:r>
              <a:rPr lang="ru-RU" dirty="0"/>
              <a:t> модель, </a:t>
            </a:r>
            <a:r>
              <a:rPr lang="ru-RU" dirty="0" err="1"/>
              <a:t>промисловий</a:t>
            </a:r>
            <a:r>
              <a:rPr lang="ru-RU" dirty="0"/>
              <a:t> </a:t>
            </a:r>
            <a:r>
              <a:rPr lang="ru-RU" dirty="0" err="1"/>
              <a:t>зразок</a:t>
            </a:r>
            <a:r>
              <a:rPr lang="ru-RU" dirty="0"/>
              <a:t> </a:t>
            </a:r>
            <a:r>
              <a:rPr lang="ru-RU" dirty="0" err="1"/>
              <a:t>визнаються</a:t>
            </a:r>
            <a:r>
              <a:rPr lang="ru-RU" dirty="0"/>
              <a:t> </a:t>
            </a:r>
            <a:r>
              <a:rPr lang="ru-RU" dirty="0" err="1"/>
              <a:t>недійсними</a:t>
            </a:r>
            <a:r>
              <a:rPr lang="ru-RU" dirty="0"/>
              <a:t> з </a:t>
            </a:r>
            <a:r>
              <a:rPr lang="ru-RU" dirty="0" err="1"/>
              <a:t>підстав</a:t>
            </a:r>
            <a:r>
              <a:rPr lang="ru-RU" dirty="0"/>
              <a:t> та в порядку, </a:t>
            </a:r>
            <a:r>
              <a:rPr lang="ru-RU" dirty="0" err="1"/>
              <a:t>встановлених</a:t>
            </a:r>
            <a:r>
              <a:rPr lang="ru-RU" dirty="0"/>
              <a:t> законом.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9570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470.</a:t>
            </a:r>
            <a:r>
              <a:rPr lang="ru-RU" dirty="0"/>
              <a:t> Право </a:t>
            </a:r>
            <a:r>
              <a:rPr lang="ru-RU" dirty="0" err="1"/>
              <a:t>попереднього</a:t>
            </a:r>
            <a:r>
              <a:rPr lang="ru-RU" dirty="0"/>
              <a:t> </a:t>
            </a:r>
            <a:r>
              <a:rPr lang="ru-RU" dirty="0" err="1"/>
              <a:t>користувача</a:t>
            </a:r>
            <a:r>
              <a:rPr lang="ru-RU" dirty="0"/>
              <a:t> на </a:t>
            </a:r>
            <a:r>
              <a:rPr lang="ru-RU" dirty="0" err="1"/>
              <a:t>винахід</a:t>
            </a:r>
            <a:r>
              <a:rPr lang="ru-RU" dirty="0"/>
              <a:t>, </a:t>
            </a:r>
            <a:r>
              <a:rPr lang="ru-RU" dirty="0" err="1"/>
              <a:t>корисну</a:t>
            </a:r>
            <a:r>
              <a:rPr lang="ru-RU" dirty="0"/>
              <a:t> модель, </a:t>
            </a:r>
            <a:r>
              <a:rPr lang="ru-RU" dirty="0" err="1"/>
              <a:t>промисловий</a:t>
            </a:r>
            <a:r>
              <a:rPr lang="ru-RU" dirty="0"/>
              <a:t> </a:t>
            </a:r>
            <a:r>
              <a:rPr lang="ru-RU" dirty="0" err="1"/>
              <a:t>зразок</a:t>
            </a:r>
            <a:endParaRPr lang="ru-RU" dirty="0"/>
          </a:p>
          <a:p>
            <a:r>
              <a:rPr lang="ru-RU" dirty="0"/>
              <a:t>1. Будь-яка особа, яка до </a:t>
            </a:r>
            <a:r>
              <a:rPr lang="ru-RU" dirty="0" err="1"/>
              <a:t>дати</a:t>
            </a:r>
            <a:r>
              <a:rPr lang="ru-RU" dirty="0"/>
              <a:t> </a:t>
            </a:r>
            <a:r>
              <a:rPr lang="ru-RU" dirty="0" err="1"/>
              <a:t>подання</a:t>
            </a:r>
            <a:r>
              <a:rPr lang="ru-RU" dirty="0"/>
              <a:t> заявки на </a:t>
            </a:r>
            <a:r>
              <a:rPr lang="ru-RU" dirty="0" err="1"/>
              <a:t>винахід</a:t>
            </a:r>
            <a:r>
              <a:rPr lang="ru-RU" dirty="0"/>
              <a:t>, </a:t>
            </a:r>
            <a:r>
              <a:rPr lang="ru-RU" dirty="0" err="1"/>
              <a:t>корисну</a:t>
            </a:r>
            <a:r>
              <a:rPr lang="ru-RU" dirty="0"/>
              <a:t> модель, </a:t>
            </a:r>
            <a:r>
              <a:rPr lang="ru-RU" dirty="0" err="1"/>
              <a:t>промисловий</a:t>
            </a:r>
            <a:r>
              <a:rPr lang="ru-RU" dirty="0"/>
              <a:t> </a:t>
            </a:r>
            <a:r>
              <a:rPr lang="ru-RU" dirty="0" err="1"/>
              <a:t>зразок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заявлено </a:t>
            </a:r>
            <a:r>
              <a:rPr lang="ru-RU" dirty="0" err="1"/>
              <a:t>пріоритет</a:t>
            </a:r>
            <a:r>
              <a:rPr lang="ru-RU" dirty="0"/>
              <a:t>, до </a:t>
            </a:r>
            <a:r>
              <a:rPr lang="ru-RU" dirty="0" err="1"/>
              <a:t>дати</a:t>
            </a:r>
            <a:r>
              <a:rPr lang="ru-RU" dirty="0"/>
              <a:t> </a:t>
            </a:r>
            <a:r>
              <a:rPr lang="ru-RU" dirty="0" err="1"/>
              <a:t>пріоритету</a:t>
            </a:r>
            <a:r>
              <a:rPr lang="ru-RU" dirty="0"/>
              <a:t> заявки в </a:t>
            </a:r>
            <a:r>
              <a:rPr lang="ru-RU" dirty="0" err="1"/>
              <a:t>інтересах</a:t>
            </a:r>
            <a:r>
              <a:rPr lang="ru-RU" dirty="0"/>
              <a:t>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добросовісно</a:t>
            </a:r>
            <a:r>
              <a:rPr lang="ru-RU" dirty="0"/>
              <a:t> </a:t>
            </a:r>
            <a:r>
              <a:rPr lang="ru-RU" dirty="0" err="1"/>
              <a:t>використала</a:t>
            </a:r>
            <a:r>
              <a:rPr lang="ru-RU" dirty="0"/>
              <a:t> </a:t>
            </a:r>
            <a:r>
              <a:rPr lang="ru-RU" dirty="0" err="1"/>
              <a:t>винахід</a:t>
            </a:r>
            <a:r>
              <a:rPr lang="ru-RU" dirty="0"/>
              <a:t>, </a:t>
            </a:r>
            <a:r>
              <a:rPr lang="ru-RU" dirty="0" err="1"/>
              <a:t>корисну</a:t>
            </a:r>
            <a:r>
              <a:rPr lang="ru-RU" dirty="0"/>
              <a:t> модель, </a:t>
            </a:r>
            <a:r>
              <a:rPr lang="ru-RU" dirty="0" err="1"/>
              <a:t>промисловий</a:t>
            </a:r>
            <a:r>
              <a:rPr lang="ru-RU" dirty="0"/>
              <a:t> </a:t>
            </a:r>
            <a:r>
              <a:rPr lang="ru-RU" dirty="0" err="1"/>
              <a:t>зразок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здійснила</a:t>
            </a:r>
            <a:r>
              <a:rPr lang="ru-RU" dirty="0"/>
              <a:t> </a:t>
            </a:r>
            <a:r>
              <a:rPr lang="ru-RU" dirty="0" err="1"/>
              <a:t>значну</a:t>
            </a:r>
            <a:r>
              <a:rPr lang="ru-RU" dirty="0"/>
              <a:t> і </a:t>
            </a:r>
            <a:r>
              <a:rPr lang="ru-RU" dirty="0" err="1"/>
              <a:t>серйозну</a:t>
            </a:r>
            <a:r>
              <a:rPr lang="ru-RU" dirty="0"/>
              <a:t> </a:t>
            </a:r>
            <a:r>
              <a:rPr lang="ru-RU" dirty="0" err="1"/>
              <a:t>підготовку</a:t>
            </a:r>
            <a:r>
              <a:rPr lang="ru-RU" dirty="0"/>
              <a:t> для такого </a:t>
            </a:r>
            <a:r>
              <a:rPr lang="ru-RU" dirty="0" err="1"/>
              <a:t>використання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безоплатне</a:t>
            </a:r>
            <a:r>
              <a:rPr lang="ru-RU" dirty="0"/>
              <a:t> </a:t>
            </a:r>
            <a:r>
              <a:rPr lang="ru-RU" dirty="0" err="1"/>
              <a:t>продовження</a:t>
            </a:r>
            <a:r>
              <a:rPr lang="ru-RU" dirty="0"/>
              <a:t> такого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, яке </a:t>
            </a:r>
            <a:r>
              <a:rPr lang="ru-RU" dirty="0" err="1"/>
              <a:t>передбачалося</a:t>
            </a:r>
            <a:r>
              <a:rPr lang="ru-RU" dirty="0"/>
              <a:t> </a:t>
            </a:r>
            <a:r>
              <a:rPr lang="ru-RU" dirty="0" err="1"/>
              <a:t>зазначеною</a:t>
            </a:r>
            <a:r>
              <a:rPr lang="ru-RU" dirty="0"/>
              <a:t> </a:t>
            </a:r>
            <a:r>
              <a:rPr lang="ru-RU" dirty="0" err="1"/>
              <a:t>підготовкою</a:t>
            </a:r>
            <a:r>
              <a:rPr lang="ru-RU" dirty="0"/>
              <a:t> (право </a:t>
            </a:r>
            <a:r>
              <a:rPr lang="ru-RU" dirty="0" err="1"/>
              <a:t>попереднього</a:t>
            </a:r>
            <a:r>
              <a:rPr lang="ru-RU" dirty="0"/>
              <a:t> </a:t>
            </a:r>
            <a:r>
              <a:rPr lang="ru-RU" dirty="0" err="1"/>
              <a:t>користувача</a:t>
            </a:r>
            <a:r>
              <a:rPr lang="ru-RU" dirty="0"/>
              <a:t>).</a:t>
            </a:r>
          </a:p>
          <a:p>
            <a:r>
              <a:rPr lang="ru-RU" dirty="0"/>
              <a:t>2. Право </a:t>
            </a:r>
            <a:r>
              <a:rPr lang="ru-RU" dirty="0" err="1"/>
              <a:t>попереднього</a:t>
            </a:r>
            <a:r>
              <a:rPr lang="ru-RU" dirty="0"/>
              <a:t> </a:t>
            </a:r>
            <a:r>
              <a:rPr lang="ru-RU" dirty="0" err="1"/>
              <a:t>користувача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передаватися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переходити</a:t>
            </a:r>
            <a:r>
              <a:rPr lang="ru-RU" dirty="0"/>
              <a:t> до </a:t>
            </a:r>
            <a:r>
              <a:rPr lang="ru-RU" dirty="0" err="1"/>
              <a:t>іншої</a:t>
            </a:r>
            <a:r>
              <a:rPr lang="ru-RU" dirty="0"/>
              <a:t> особи </a:t>
            </a:r>
            <a:r>
              <a:rPr lang="ru-RU" dirty="0" err="1"/>
              <a:t>тільки</a:t>
            </a:r>
            <a:r>
              <a:rPr lang="ru-RU" dirty="0"/>
              <a:t> разом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підприємством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діловою</a:t>
            </a:r>
            <a:r>
              <a:rPr lang="ru-RU" dirty="0"/>
              <a:t> практикою </a:t>
            </a:r>
            <a:r>
              <a:rPr lang="ru-RU" dirty="0" err="1"/>
              <a:t>або</a:t>
            </a:r>
            <a:r>
              <a:rPr lang="ru-RU" dirty="0"/>
              <a:t> з </a:t>
            </a:r>
            <a:r>
              <a:rPr lang="ru-RU" dirty="0" err="1"/>
              <a:t>тією</a:t>
            </a:r>
            <a:r>
              <a:rPr lang="ru-RU" dirty="0"/>
              <a:t> </a:t>
            </a:r>
            <a:r>
              <a:rPr lang="ru-RU" dirty="0" err="1"/>
              <a:t>частиною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ділової</a:t>
            </a:r>
            <a:r>
              <a:rPr lang="ru-RU" dirty="0"/>
              <a:t> практики, в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використано</a:t>
            </a:r>
            <a:r>
              <a:rPr lang="ru-RU" dirty="0"/>
              <a:t> </a:t>
            </a:r>
            <a:r>
              <a:rPr lang="ru-RU" dirty="0" err="1"/>
              <a:t>винахід</a:t>
            </a:r>
            <a:r>
              <a:rPr lang="ru-RU" dirty="0"/>
              <a:t>, </a:t>
            </a:r>
            <a:r>
              <a:rPr lang="ru-RU" dirty="0" err="1"/>
              <a:t>корисну</a:t>
            </a:r>
            <a:r>
              <a:rPr lang="ru-RU" dirty="0"/>
              <a:t> модель, </a:t>
            </a:r>
            <a:r>
              <a:rPr lang="ru-RU" dirty="0" err="1"/>
              <a:t>промисловий</a:t>
            </a:r>
            <a:r>
              <a:rPr lang="ru-RU" dirty="0"/>
              <a:t> </a:t>
            </a:r>
            <a:r>
              <a:rPr lang="ru-RU" dirty="0" err="1"/>
              <a:t>зразок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здійснено</a:t>
            </a:r>
            <a:r>
              <a:rPr lang="ru-RU" dirty="0"/>
              <a:t> </a:t>
            </a:r>
            <a:r>
              <a:rPr lang="ru-RU" dirty="0" err="1"/>
              <a:t>значну</a:t>
            </a:r>
            <a:r>
              <a:rPr lang="ru-RU" dirty="0"/>
              <a:t> і </a:t>
            </a:r>
            <a:r>
              <a:rPr lang="ru-RU" dirty="0" err="1"/>
              <a:t>серйозну</a:t>
            </a:r>
            <a:r>
              <a:rPr lang="ru-RU" dirty="0"/>
              <a:t> </a:t>
            </a:r>
            <a:r>
              <a:rPr lang="ru-RU" dirty="0" err="1"/>
              <a:t>підготовку</a:t>
            </a:r>
            <a:r>
              <a:rPr lang="ru-RU" dirty="0"/>
              <a:t> для такого </a:t>
            </a:r>
            <a:r>
              <a:rPr lang="ru-RU" dirty="0" err="1"/>
              <a:t>використання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6494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ПРАВО ІНТЕЛЕКТУАЛЬНОЇ ВЛАСНОСТІ НА КОМПОНУВАННЯ НАПІВПРОВІДНИКОВОГО ВИРОБУ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471.</a:t>
            </a:r>
            <a:r>
              <a:rPr lang="ru-RU" dirty="0"/>
              <a:t> </a:t>
            </a:r>
            <a:r>
              <a:rPr lang="ru-RU" dirty="0" err="1"/>
              <a:t>Придатність</a:t>
            </a:r>
            <a:r>
              <a:rPr lang="ru-RU" dirty="0"/>
              <a:t> </a:t>
            </a:r>
            <a:r>
              <a:rPr lang="ru-RU" dirty="0" err="1"/>
              <a:t>компонування</a:t>
            </a:r>
            <a:r>
              <a:rPr lang="ru-RU" dirty="0"/>
              <a:t> </a:t>
            </a:r>
            <a:r>
              <a:rPr lang="ru-RU" dirty="0" err="1"/>
              <a:t>напівпровідникового</a:t>
            </a:r>
            <a:r>
              <a:rPr lang="ru-RU" dirty="0"/>
              <a:t> </a:t>
            </a:r>
            <a:r>
              <a:rPr lang="ru-RU" dirty="0" err="1"/>
              <a:t>виробу</a:t>
            </a:r>
            <a:r>
              <a:rPr lang="ru-RU" dirty="0"/>
              <a:t> для </a:t>
            </a:r>
            <a:r>
              <a:rPr lang="ru-RU" dirty="0" err="1"/>
              <a:t>набуття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нього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Компонування</a:t>
            </a:r>
            <a:r>
              <a:rPr lang="ru-RU" dirty="0"/>
              <a:t> </a:t>
            </a:r>
            <a:r>
              <a:rPr lang="ru-RU" dirty="0" err="1"/>
              <a:t>напівпровідникового</a:t>
            </a:r>
            <a:r>
              <a:rPr lang="ru-RU" dirty="0"/>
              <a:t> </a:t>
            </a:r>
            <a:r>
              <a:rPr lang="ru-RU" dirty="0" err="1"/>
              <a:t>виробу</a:t>
            </a:r>
            <a:r>
              <a:rPr lang="ru-RU" dirty="0"/>
              <a:t> </a:t>
            </a:r>
            <a:r>
              <a:rPr lang="ru-RU" dirty="0" err="1"/>
              <a:t>вважається</a:t>
            </a:r>
            <a:r>
              <a:rPr lang="ru-RU" dirty="0"/>
              <a:t> </a:t>
            </a:r>
            <a:r>
              <a:rPr lang="ru-RU" dirty="0" err="1"/>
              <a:t>придатним</a:t>
            </a:r>
            <a:r>
              <a:rPr lang="ru-RU" dirty="0"/>
              <a:t> для </a:t>
            </a:r>
            <a:r>
              <a:rPr lang="ru-RU" dirty="0" err="1"/>
              <a:t>набуття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нього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воно</a:t>
            </a:r>
            <a:r>
              <a:rPr lang="ru-RU" dirty="0"/>
              <a:t> є </a:t>
            </a:r>
            <a:r>
              <a:rPr lang="ru-RU" dirty="0" err="1"/>
              <a:t>оригінальним</a:t>
            </a:r>
            <a:r>
              <a:rPr lang="ru-RU" dirty="0"/>
              <a:t>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472.</a:t>
            </a:r>
            <a:r>
              <a:rPr lang="ru-RU" dirty="0"/>
              <a:t> </a:t>
            </a:r>
            <a:r>
              <a:rPr lang="ru-RU" dirty="0" err="1"/>
              <a:t>Засвідчення</a:t>
            </a:r>
            <a:r>
              <a:rPr lang="ru-RU" dirty="0"/>
              <a:t> </a:t>
            </a:r>
            <a:r>
              <a:rPr lang="ru-RU" dirty="0" err="1"/>
              <a:t>набуття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компонування</a:t>
            </a:r>
            <a:r>
              <a:rPr lang="ru-RU" dirty="0"/>
              <a:t> </a:t>
            </a:r>
            <a:r>
              <a:rPr lang="ru-RU" dirty="0" err="1"/>
              <a:t>напівпровідникового</a:t>
            </a:r>
            <a:r>
              <a:rPr lang="ru-RU" dirty="0"/>
              <a:t> </a:t>
            </a:r>
            <a:r>
              <a:rPr lang="ru-RU" dirty="0" err="1"/>
              <a:t>виробу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Набуття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компонування</a:t>
            </a:r>
            <a:r>
              <a:rPr lang="ru-RU" dirty="0"/>
              <a:t> </a:t>
            </a:r>
            <a:r>
              <a:rPr lang="ru-RU" dirty="0" err="1"/>
              <a:t>напівпровідникового</a:t>
            </a:r>
            <a:r>
              <a:rPr lang="ru-RU" dirty="0"/>
              <a:t> </a:t>
            </a:r>
            <a:r>
              <a:rPr lang="ru-RU" dirty="0" err="1"/>
              <a:t>виробу</a:t>
            </a:r>
            <a:r>
              <a:rPr lang="ru-RU" dirty="0"/>
              <a:t> </a:t>
            </a:r>
            <a:r>
              <a:rPr lang="ru-RU" dirty="0" err="1"/>
              <a:t>засвідчується</a:t>
            </a:r>
            <a:r>
              <a:rPr lang="ru-RU" dirty="0"/>
              <a:t> </a:t>
            </a:r>
            <a:r>
              <a:rPr lang="ru-RU" dirty="0" err="1"/>
              <a:t>свідоцтвом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Обсяг</a:t>
            </a:r>
            <a:r>
              <a:rPr lang="ru-RU" dirty="0"/>
              <a:t> </a:t>
            </a:r>
            <a:r>
              <a:rPr lang="ru-RU" dirty="0" err="1"/>
              <a:t>правової</a:t>
            </a:r>
            <a:r>
              <a:rPr lang="ru-RU" dirty="0"/>
              <a:t>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компонування</a:t>
            </a:r>
            <a:r>
              <a:rPr lang="ru-RU" dirty="0"/>
              <a:t> </a:t>
            </a:r>
            <a:r>
              <a:rPr lang="ru-RU" dirty="0" err="1"/>
              <a:t>напівпровідникового</a:t>
            </a:r>
            <a:r>
              <a:rPr lang="ru-RU" dirty="0"/>
              <a:t> </a:t>
            </a:r>
            <a:r>
              <a:rPr lang="ru-RU" dirty="0" err="1"/>
              <a:t>виробу</a:t>
            </a:r>
            <a:r>
              <a:rPr lang="ru-RU" dirty="0"/>
              <a:t> </a:t>
            </a:r>
            <a:r>
              <a:rPr lang="ru-RU" dirty="0" err="1"/>
              <a:t>визначається</a:t>
            </a:r>
            <a:r>
              <a:rPr lang="ru-RU" dirty="0"/>
              <a:t> </a:t>
            </a:r>
            <a:r>
              <a:rPr lang="ru-RU" dirty="0" err="1"/>
              <a:t>сукупністю</a:t>
            </a:r>
            <a:r>
              <a:rPr lang="ru-RU" dirty="0"/>
              <a:t> </a:t>
            </a:r>
            <a:r>
              <a:rPr lang="ru-RU" dirty="0" err="1"/>
              <a:t>пов’язаних</a:t>
            </a:r>
            <a:r>
              <a:rPr lang="ru-RU" dirty="0"/>
              <a:t> </a:t>
            </a:r>
            <a:r>
              <a:rPr lang="ru-RU" dirty="0" err="1"/>
              <a:t>зображень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компонування</a:t>
            </a:r>
            <a:r>
              <a:rPr lang="ru-RU" dirty="0"/>
              <a:t> на </a:t>
            </a:r>
            <a:r>
              <a:rPr lang="ru-RU" dirty="0" err="1"/>
              <a:t>матеріальному</a:t>
            </a:r>
            <a:r>
              <a:rPr lang="ru-RU" dirty="0"/>
              <a:t> </a:t>
            </a:r>
            <a:r>
              <a:rPr lang="ru-RU" dirty="0" err="1"/>
              <a:t>носії</a:t>
            </a:r>
            <a:r>
              <a:rPr lang="ru-RU" dirty="0"/>
              <a:t>.</a:t>
            </a:r>
          </a:p>
          <a:p>
            <a:r>
              <a:rPr lang="ru-RU" dirty="0" smtClean="0"/>
              <a:t>3</a:t>
            </a:r>
            <a:r>
              <a:rPr lang="ru-RU" dirty="0"/>
              <a:t>. </a:t>
            </a:r>
            <a:r>
              <a:rPr lang="ru-RU" dirty="0" err="1"/>
              <a:t>Умови</a:t>
            </a:r>
            <a:r>
              <a:rPr lang="ru-RU" dirty="0"/>
              <a:t> та порядок </a:t>
            </a:r>
            <a:r>
              <a:rPr lang="ru-RU" dirty="0" err="1"/>
              <a:t>видачі</a:t>
            </a:r>
            <a:r>
              <a:rPr lang="ru-RU" dirty="0"/>
              <a:t> </a:t>
            </a:r>
            <a:r>
              <a:rPr lang="ru-RU" dirty="0" err="1"/>
              <a:t>свідоцтва</a:t>
            </a:r>
            <a:r>
              <a:rPr lang="ru-RU" dirty="0"/>
              <a:t> </a:t>
            </a:r>
            <a:r>
              <a:rPr lang="ru-RU" dirty="0" err="1"/>
              <a:t>встановлюються</a:t>
            </a:r>
            <a:r>
              <a:rPr lang="ru-RU" dirty="0"/>
              <a:t> законом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2256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473.</a:t>
            </a:r>
            <a:r>
              <a:rPr lang="ru-RU" dirty="0"/>
              <a:t> </a:t>
            </a:r>
            <a:r>
              <a:rPr lang="ru-RU" dirty="0" err="1"/>
              <a:t>Суб'єкти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компонування</a:t>
            </a:r>
            <a:r>
              <a:rPr lang="ru-RU" dirty="0"/>
              <a:t> </a:t>
            </a:r>
            <a:r>
              <a:rPr lang="ru-RU" dirty="0" err="1"/>
              <a:t>напівпровідникового</a:t>
            </a:r>
            <a:r>
              <a:rPr lang="ru-RU" dirty="0"/>
              <a:t> </a:t>
            </a:r>
            <a:r>
              <a:rPr lang="ru-RU" dirty="0" err="1"/>
              <a:t>виробу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Суб'єктами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компонування</a:t>
            </a:r>
            <a:r>
              <a:rPr lang="ru-RU" dirty="0"/>
              <a:t> </a:t>
            </a:r>
            <a:r>
              <a:rPr lang="ru-RU" dirty="0" err="1"/>
              <a:t>напівпровідникового</a:t>
            </a:r>
            <a:r>
              <a:rPr lang="ru-RU" dirty="0"/>
              <a:t> </a:t>
            </a:r>
            <a:r>
              <a:rPr lang="ru-RU" dirty="0" err="1"/>
              <a:t>виробу</a:t>
            </a:r>
            <a:r>
              <a:rPr lang="ru-RU" dirty="0"/>
              <a:t> є:</a:t>
            </a:r>
          </a:p>
          <a:p>
            <a:r>
              <a:rPr lang="ru-RU" dirty="0"/>
              <a:t>1) автор </a:t>
            </a:r>
            <a:r>
              <a:rPr lang="ru-RU" dirty="0" err="1"/>
              <a:t>компонування</a:t>
            </a:r>
            <a:r>
              <a:rPr lang="ru-RU" dirty="0"/>
              <a:t> </a:t>
            </a:r>
            <a:r>
              <a:rPr lang="ru-RU" dirty="0" err="1"/>
              <a:t>напівпровідникового</a:t>
            </a:r>
            <a:r>
              <a:rPr lang="ru-RU" dirty="0"/>
              <a:t> </a:t>
            </a:r>
            <a:r>
              <a:rPr lang="ru-RU" dirty="0" err="1"/>
              <a:t>виробу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інші</a:t>
            </a:r>
            <a:r>
              <a:rPr lang="ru-RU" dirty="0"/>
              <a:t> особи,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набули</a:t>
            </a:r>
            <a:r>
              <a:rPr lang="ru-RU" dirty="0"/>
              <a:t> прав на </a:t>
            </a:r>
            <a:r>
              <a:rPr lang="ru-RU" dirty="0" err="1"/>
              <a:t>компонування</a:t>
            </a:r>
            <a:r>
              <a:rPr lang="ru-RU" dirty="0"/>
              <a:t> </a:t>
            </a:r>
            <a:r>
              <a:rPr lang="ru-RU" dirty="0" err="1"/>
              <a:t>напівпровідникового</a:t>
            </a:r>
            <a:r>
              <a:rPr lang="ru-RU" dirty="0"/>
              <a:t> </a:t>
            </a:r>
            <a:r>
              <a:rPr lang="ru-RU" dirty="0" err="1"/>
              <a:t>виробу</a:t>
            </a:r>
            <a:r>
              <a:rPr lang="ru-RU" dirty="0"/>
              <a:t> за договором </a:t>
            </a:r>
            <a:r>
              <a:rPr lang="ru-RU" dirty="0" err="1"/>
              <a:t>чи</a:t>
            </a:r>
            <a:r>
              <a:rPr lang="ru-RU" dirty="0"/>
              <a:t> законом.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0359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474.</a:t>
            </a:r>
            <a:r>
              <a:rPr lang="ru-RU" dirty="0"/>
              <a:t> </a:t>
            </a:r>
            <a:r>
              <a:rPr lang="ru-RU" dirty="0" err="1"/>
              <a:t>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компонування</a:t>
            </a:r>
            <a:r>
              <a:rPr lang="ru-RU" dirty="0"/>
              <a:t> </a:t>
            </a:r>
            <a:r>
              <a:rPr lang="ru-RU" dirty="0" err="1"/>
              <a:t>напівпровідникового</a:t>
            </a:r>
            <a:r>
              <a:rPr lang="ru-RU" dirty="0"/>
              <a:t> </a:t>
            </a:r>
            <a:r>
              <a:rPr lang="ru-RU" dirty="0" err="1"/>
              <a:t>виробу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Майновими</a:t>
            </a:r>
            <a:r>
              <a:rPr lang="ru-RU" dirty="0"/>
              <a:t> правами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компонування</a:t>
            </a:r>
            <a:r>
              <a:rPr lang="ru-RU" dirty="0"/>
              <a:t> </a:t>
            </a:r>
            <a:r>
              <a:rPr lang="ru-RU" dirty="0" err="1"/>
              <a:t>напівпровідникового</a:t>
            </a:r>
            <a:r>
              <a:rPr lang="ru-RU" dirty="0"/>
              <a:t> </a:t>
            </a:r>
            <a:r>
              <a:rPr lang="ru-RU" dirty="0" err="1"/>
              <a:t>виробу</a:t>
            </a:r>
            <a:r>
              <a:rPr lang="ru-RU" dirty="0"/>
              <a:t> є:</a:t>
            </a:r>
          </a:p>
          <a:p>
            <a:r>
              <a:rPr lang="ru-RU" dirty="0"/>
              <a:t>1) право на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компонування</a:t>
            </a:r>
            <a:r>
              <a:rPr lang="ru-RU" dirty="0"/>
              <a:t> </a:t>
            </a:r>
            <a:r>
              <a:rPr lang="ru-RU" dirty="0" err="1"/>
              <a:t>напівпровідникового</a:t>
            </a:r>
            <a:r>
              <a:rPr lang="ru-RU" dirty="0"/>
              <a:t> </a:t>
            </a:r>
            <a:r>
              <a:rPr lang="ru-RU" dirty="0" err="1"/>
              <a:t>виробу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виключне</a:t>
            </a:r>
            <a:r>
              <a:rPr lang="ru-RU" dirty="0"/>
              <a:t> право </a:t>
            </a:r>
            <a:r>
              <a:rPr lang="ru-RU" dirty="0" err="1"/>
              <a:t>дозволяти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компонування</a:t>
            </a:r>
            <a:r>
              <a:rPr lang="ru-RU" dirty="0"/>
              <a:t> </a:t>
            </a:r>
            <a:r>
              <a:rPr lang="ru-RU" dirty="0" err="1"/>
              <a:t>напівпровідникового</a:t>
            </a:r>
            <a:r>
              <a:rPr lang="ru-RU" dirty="0"/>
              <a:t> </a:t>
            </a:r>
            <a:r>
              <a:rPr lang="ru-RU" dirty="0" err="1"/>
              <a:t>виробу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виключне</a:t>
            </a:r>
            <a:r>
              <a:rPr lang="ru-RU" dirty="0"/>
              <a:t> право </a:t>
            </a:r>
            <a:r>
              <a:rPr lang="ru-RU" dirty="0" err="1"/>
              <a:t>перешкоджати</a:t>
            </a:r>
            <a:r>
              <a:rPr lang="ru-RU" dirty="0"/>
              <a:t> </a:t>
            </a:r>
            <a:r>
              <a:rPr lang="ru-RU" dirty="0" err="1"/>
              <a:t>неправомірному</a:t>
            </a:r>
            <a:r>
              <a:rPr lang="ru-RU" dirty="0"/>
              <a:t> </a:t>
            </a:r>
            <a:r>
              <a:rPr lang="ru-RU" dirty="0" err="1"/>
              <a:t>використанню</a:t>
            </a:r>
            <a:r>
              <a:rPr lang="ru-RU" dirty="0"/>
              <a:t> </a:t>
            </a:r>
            <a:r>
              <a:rPr lang="ru-RU" dirty="0" err="1"/>
              <a:t>компонування</a:t>
            </a:r>
            <a:r>
              <a:rPr lang="ru-RU" dirty="0"/>
              <a:t> </a:t>
            </a:r>
            <a:r>
              <a:rPr lang="ru-RU" dirty="0" err="1"/>
              <a:t>напівпровідникового</a:t>
            </a:r>
            <a:r>
              <a:rPr lang="ru-RU" dirty="0"/>
              <a:t> </a:t>
            </a:r>
            <a:r>
              <a:rPr lang="ru-RU" dirty="0" err="1"/>
              <a:t>виробу</a:t>
            </a:r>
            <a:r>
              <a:rPr lang="ru-RU" dirty="0"/>
              <a:t>, в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забороняти</a:t>
            </a:r>
            <a:r>
              <a:rPr lang="ru-RU" dirty="0"/>
              <a:t> </a:t>
            </a:r>
            <a:r>
              <a:rPr lang="ru-RU" dirty="0" err="1"/>
              <a:t>таке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;</a:t>
            </a:r>
          </a:p>
          <a:p>
            <a:r>
              <a:rPr lang="ru-RU" dirty="0"/>
              <a:t>4)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, </a:t>
            </a:r>
            <a:r>
              <a:rPr lang="ru-RU" dirty="0" err="1"/>
              <a:t>встановлені</a:t>
            </a:r>
            <a:r>
              <a:rPr lang="ru-RU" dirty="0"/>
              <a:t> законом.</a:t>
            </a:r>
          </a:p>
          <a:p>
            <a:r>
              <a:rPr lang="ru-RU" dirty="0"/>
              <a:t>2. </a:t>
            </a:r>
            <a:r>
              <a:rPr lang="ru-RU" dirty="0" err="1"/>
              <a:t>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компонування</a:t>
            </a:r>
            <a:r>
              <a:rPr lang="ru-RU" dirty="0"/>
              <a:t> </a:t>
            </a:r>
            <a:r>
              <a:rPr lang="ru-RU" dirty="0" err="1"/>
              <a:t>напівпровідникового</a:t>
            </a:r>
            <a:r>
              <a:rPr lang="ru-RU" dirty="0"/>
              <a:t> </a:t>
            </a:r>
            <a:r>
              <a:rPr lang="ru-RU" dirty="0" err="1"/>
              <a:t>виробу</a:t>
            </a:r>
            <a:r>
              <a:rPr lang="ru-RU" dirty="0"/>
              <a:t> належать </a:t>
            </a:r>
            <a:r>
              <a:rPr lang="ru-RU" dirty="0" err="1"/>
              <a:t>володільцю</a:t>
            </a:r>
            <a:r>
              <a:rPr lang="ru-RU" dirty="0"/>
              <a:t> </a:t>
            </a:r>
            <a:r>
              <a:rPr lang="ru-RU" dirty="0" err="1"/>
              <a:t>відповідного</a:t>
            </a:r>
            <a:r>
              <a:rPr lang="ru-RU" dirty="0"/>
              <a:t> </a:t>
            </a:r>
            <a:r>
              <a:rPr lang="ru-RU" dirty="0" err="1"/>
              <a:t>свідоцтва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законом </a:t>
            </a:r>
            <a:r>
              <a:rPr lang="ru-RU" dirty="0" err="1"/>
              <a:t>чи</a:t>
            </a:r>
            <a:r>
              <a:rPr lang="ru-RU" dirty="0"/>
              <a:t> договором.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79196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475.</a:t>
            </a:r>
            <a:r>
              <a:rPr lang="ru-RU" dirty="0"/>
              <a:t> Строк </a:t>
            </a:r>
            <a:r>
              <a:rPr lang="ru-RU" dirty="0" err="1"/>
              <a:t>чинності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компонування</a:t>
            </a:r>
            <a:r>
              <a:rPr lang="ru-RU" dirty="0"/>
              <a:t> </a:t>
            </a:r>
            <a:r>
              <a:rPr lang="ru-RU" dirty="0" err="1"/>
              <a:t>напівпровідникового</a:t>
            </a:r>
            <a:r>
              <a:rPr lang="ru-RU" dirty="0"/>
              <a:t> </a:t>
            </a:r>
            <a:r>
              <a:rPr lang="ru-RU" dirty="0" err="1"/>
              <a:t>виробу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компонування</a:t>
            </a:r>
            <a:r>
              <a:rPr lang="ru-RU" dirty="0"/>
              <a:t> </a:t>
            </a:r>
            <a:r>
              <a:rPr lang="ru-RU" dirty="0" err="1"/>
              <a:t>напівпровідникового</a:t>
            </a:r>
            <a:r>
              <a:rPr lang="ru-RU" dirty="0"/>
              <a:t> </a:t>
            </a:r>
            <a:r>
              <a:rPr lang="ru-RU" dirty="0" err="1"/>
              <a:t>виробу</a:t>
            </a:r>
            <a:r>
              <a:rPr lang="ru-RU" dirty="0"/>
              <a:t> є </a:t>
            </a:r>
            <a:r>
              <a:rPr lang="ru-RU" dirty="0" err="1"/>
              <a:t>чинними</a:t>
            </a:r>
            <a:r>
              <a:rPr lang="ru-RU" dirty="0"/>
              <a:t> з </a:t>
            </a:r>
            <a:r>
              <a:rPr lang="ru-RU" dirty="0" err="1"/>
              <a:t>дати</a:t>
            </a:r>
            <a:r>
              <a:rPr lang="ru-RU" dirty="0"/>
              <a:t>, </a:t>
            </a:r>
            <a:r>
              <a:rPr lang="ru-RU" dirty="0" err="1"/>
              <a:t>наступної</a:t>
            </a:r>
            <a:r>
              <a:rPr lang="ru-RU" dirty="0"/>
              <a:t> за датою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за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підтримання</a:t>
            </a:r>
            <a:r>
              <a:rPr lang="ru-RU" dirty="0"/>
              <a:t> </a:t>
            </a:r>
            <a:r>
              <a:rPr lang="ru-RU" dirty="0" err="1"/>
              <a:t>чинності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прав </a:t>
            </a:r>
            <a:r>
              <a:rPr lang="ru-RU" dirty="0" err="1"/>
              <a:t>відповідно</a:t>
            </a:r>
            <a:r>
              <a:rPr lang="ru-RU" dirty="0"/>
              <a:t> до закону.</a:t>
            </a:r>
          </a:p>
          <a:p>
            <a:r>
              <a:rPr lang="ru-RU" dirty="0"/>
              <a:t>2. Строк </a:t>
            </a:r>
            <a:r>
              <a:rPr lang="ru-RU" dirty="0" err="1"/>
              <a:t>чинності</a:t>
            </a:r>
            <a:r>
              <a:rPr lang="ru-RU" dirty="0"/>
              <a:t> </a:t>
            </a:r>
            <a:r>
              <a:rPr lang="ru-RU" dirty="0" err="1"/>
              <a:t>виключних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компонування</a:t>
            </a:r>
            <a:r>
              <a:rPr lang="ru-RU" dirty="0"/>
              <a:t> </a:t>
            </a:r>
            <a:r>
              <a:rPr lang="ru-RU" dirty="0" err="1"/>
              <a:t>напівпровідникового</a:t>
            </a:r>
            <a:r>
              <a:rPr lang="ru-RU" dirty="0"/>
              <a:t> </a:t>
            </a:r>
            <a:r>
              <a:rPr lang="ru-RU" dirty="0" err="1"/>
              <a:t>виробу</a:t>
            </a:r>
            <a:r>
              <a:rPr lang="ru-RU" dirty="0"/>
              <a:t> </a:t>
            </a:r>
            <a:r>
              <a:rPr lang="ru-RU" dirty="0" err="1"/>
              <a:t>спливає</a:t>
            </a:r>
            <a:r>
              <a:rPr lang="ru-RU" dirty="0"/>
              <a:t> через десять </a:t>
            </a:r>
            <a:r>
              <a:rPr lang="ru-RU" dirty="0" err="1"/>
              <a:t>років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відліковуються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ранньої</a:t>
            </a:r>
            <a:r>
              <a:rPr lang="ru-RU" dirty="0"/>
              <a:t> з таких дат:</a:t>
            </a:r>
          </a:p>
          <a:p>
            <a:r>
              <a:rPr lang="ru-RU" dirty="0" err="1"/>
              <a:t>закінчення</a:t>
            </a:r>
            <a:r>
              <a:rPr lang="ru-RU" dirty="0"/>
              <a:t> календарного року, в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компонування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вперше</a:t>
            </a:r>
            <a:r>
              <a:rPr lang="ru-RU" dirty="0"/>
              <a:t> </a:t>
            </a:r>
            <a:r>
              <a:rPr lang="ru-RU" dirty="0" err="1"/>
              <a:t>використане</a:t>
            </a:r>
            <a:r>
              <a:rPr lang="ru-RU" dirty="0"/>
              <a:t> на </a:t>
            </a:r>
            <a:r>
              <a:rPr lang="ru-RU" dirty="0" err="1"/>
              <a:t>комерційній</a:t>
            </a:r>
            <a:r>
              <a:rPr lang="ru-RU" dirty="0"/>
              <a:t> </a:t>
            </a:r>
            <a:r>
              <a:rPr lang="ru-RU" dirty="0" err="1"/>
              <a:t>основі</a:t>
            </a:r>
            <a:r>
              <a:rPr lang="ru-RU" dirty="0"/>
              <a:t> будь-де у </a:t>
            </a:r>
            <a:r>
              <a:rPr lang="ru-RU" dirty="0" err="1"/>
              <a:t>світі</a:t>
            </a:r>
            <a:r>
              <a:rPr lang="ru-RU" dirty="0"/>
              <a:t>;</a:t>
            </a:r>
          </a:p>
          <a:p>
            <a:r>
              <a:rPr lang="ru-RU" dirty="0" err="1"/>
              <a:t>закінчення</a:t>
            </a:r>
            <a:r>
              <a:rPr lang="ru-RU" dirty="0"/>
              <a:t> календарного року, в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подана </a:t>
            </a:r>
            <a:r>
              <a:rPr lang="ru-RU" dirty="0" err="1"/>
              <a:t>належним</a:t>
            </a:r>
            <a:r>
              <a:rPr lang="ru-RU" dirty="0"/>
              <a:t> чином оформлена заявка на </a:t>
            </a:r>
            <a:r>
              <a:rPr lang="ru-RU" dirty="0" err="1"/>
              <a:t>державну</a:t>
            </a:r>
            <a:r>
              <a:rPr lang="ru-RU" dirty="0"/>
              <a:t> </a:t>
            </a:r>
            <a:r>
              <a:rPr lang="ru-RU" dirty="0" err="1"/>
              <a:t>реєстрацію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5396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476.</a:t>
            </a:r>
            <a:r>
              <a:rPr lang="ru-RU" dirty="0"/>
              <a:t> </a:t>
            </a:r>
            <a:r>
              <a:rPr lang="ru-RU" dirty="0" err="1"/>
              <a:t>Дострокове</a:t>
            </a:r>
            <a:r>
              <a:rPr lang="ru-RU" dirty="0"/>
              <a:t>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чинності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компонування</a:t>
            </a:r>
            <a:r>
              <a:rPr lang="ru-RU" dirty="0"/>
              <a:t> </a:t>
            </a:r>
            <a:r>
              <a:rPr lang="ru-RU" dirty="0" err="1"/>
              <a:t>напівпровідникового</a:t>
            </a:r>
            <a:r>
              <a:rPr lang="ru-RU" dirty="0"/>
              <a:t> </a:t>
            </a:r>
            <a:r>
              <a:rPr lang="ru-RU" dirty="0" err="1"/>
              <a:t>виробу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Чинність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компонування</a:t>
            </a:r>
            <a:r>
              <a:rPr lang="ru-RU" dirty="0"/>
              <a:t> </a:t>
            </a:r>
            <a:r>
              <a:rPr lang="ru-RU" dirty="0" err="1"/>
              <a:t>напівпровідникового</a:t>
            </a:r>
            <a:r>
              <a:rPr lang="ru-RU" dirty="0"/>
              <a:t> </a:t>
            </a:r>
            <a:r>
              <a:rPr lang="ru-RU" dirty="0" err="1"/>
              <a:t>виробу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припинено</a:t>
            </a:r>
            <a:r>
              <a:rPr lang="ru-RU" dirty="0"/>
              <a:t> </a:t>
            </a:r>
            <a:r>
              <a:rPr lang="ru-RU" dirty="0" err="1"/>
              <a:t>достроково</a:t>
            </a:r>
            <a:r>
              <a:rPr lang="ru-RU" dirty="0"/>
              <a:t> за </a:t>
            </a:r>
            <a:r>
              <a:rPr lang="ru-RU" dirty="0" err="1"/>
              <a:t>ініціативою</a:t>
            </a:r>
            <a:r>
              <a:rPr lang="ru-RU" dirty="0"/>
              <a:t> особи, </a:t>
            </a:r>
            <a:r>
              <a:rPr lang="ru-RU" dirty="0" err="1"/>
              <a:t>якій</a:t>
            </a:r>
            <a:r>
              <a:rPr lang="ru-RU" dirty="0"/>
              <a:t> вони належать,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не </a:t>
            </a:r>
            <a:r>
              <a:rPr lang="ru-RU" dirty="0" err="1"/>
              <a:t>суперечить</a:t>
            </a:r>
            <a:r>
              <a:rPr lang="ru-RU" dirty="0"/>
              <a:t> </a:t>
            </a:r>
            <a:r>
              <a:rPr lang="ru-RU" dirty="0" err="1"/>
              <a:t>умовам</a:t>
            </a:r>
            <a:r>
              <a:rPr lang="ru-RU" dirty="0"/>
              <a:t> договору, а </a:t>
            </a:r>
            <a:r>
              <a:rPr lang="ru-RU" dirty="0" err="1"/>
              <a:t>також</a:t>
            </a:r>
            <a:r>
              <a:rPr lang="ru-RU" dirty="0"/>
              <a:t> в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передбачених</a:t>
            </a:r>
            <a:r>
              <a:rPr lang="ru-RU" dirty="0"/>
              <a:t> законом.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5001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477.</a:t>
            </a:r>
            <a:r>
              <a:rPr lang="ru-RU" dirty="0"/>
              <a:t> </a:t>
            </a:r>
            <a:r>
              <a:rPr lang="ru-RU" dirty="0" err="1"/>
              <a:t>Правові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 </a:t>
            </a:r>
            <a:r>
              <a:rPr lang="ru-RU" dirty="0" err="1"/>
              <a:t>спливу</a:t>
            </a:r>
            <a:r>
              <a:rPr lang="ru-RU" dirty="0"/>
              <a:t> строку </a:t>
            </a:r>
            <a:r>
              <a:rPr lang="ru-RU" dirty="0" err="1"/>
              <a:t>чинності</a:t>
            </a:r>
            <a:r>
              <a:rPr lang="ru-RU" dirty="0"/>
              <a:t> </a:t>
            </a:r>
            <a:r>
              <a:rPr lang="ru-RU" dirty="0" err="1"/>
              <a:t>виключних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компонування</a:t>
            </a:r>
            <a:r>
              <a:rPr lang="ru-RU" dirty="0"/>
              <a:t> </a:t>
            </a:r>
            <a:r>
              <a:rPr lang="ru-RU" dirty="0" err="1"/>
              <a:t>напівпровідникового</a:t>
            </a:r>
            <a:r>
              <a:rPr lang="ru-RU" dirty="0"/>
              <a:t> </a:t>
            </a:r>
            <a:r>
              <a:rPr lang="ru-RU" dirty="0" err="1"/>
              <a:t>виробу</a:t>
            </a:r>
            <a:endParaRPr lang="ru-RU" dirty="0"/>
          </a:p>
          <a:p>
            <a:r>
              <a:rPr lang="ru-RU" dirty="0"/>
              <a:t>1.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чинності</a:t>
            </a:r>
            <a:r>
              <a:rPr lang="ru-RU" dirty="0"/>
              <a:t> </a:t>
            </a:r>
            <a:r>
              <a:rPr lang="ru-RU" dirty="0" err="1"/>
              <a:t>виключних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компонування</a:t>
            </a:r>
            <a:r>
              <a:rPr lang="ru-RU" dirty="0"/>
              <a:t> </a:t>
            </a:r>
            <a:r>
              <a:rPr lang="ru-RU" dirty="0" err="1"/>
              <a:t>напівпровідникового</a:t>
            </a:r>
            <a:r>
              <a:rPr lang="ru-RU" dirty="0"/>
              <a:t> </a:t>
            </a:r>
            <a:r>
              <a:rPr lang="ru-RU" dirty="0" err="1"/>
              <a:t>виробу</a:t>
            </a:r>
            <a:r>
              <a:rPr lang="ru-RU" dirty="0"/>
              <a:t> </a:t>
            </a:r>
            <a:r>
              <a:rPr lang="ru-RU" dirty="0" err="1"/>
              <a:t>воно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вільно</a:t>
            </a:r>
            <a:r>
              <a:rPr lang="ru-RU" dirty="0"/>
              <a:t> та </a:t>
            </a:r>
            <a:r>
              <a:rPr lang="ru-RU" dirty="0" err="1"/>
              <a:t>безоплатно</a:t>
            </a:r>
            <a:r>
              <a:rPr lang="ru-RU" dirty="0"/>
              <a:t> </a:t>
            </a:r>
            <a:r>
              <a:rPr lang="ru-RU" dirty="0" err="1"/>
              <a:t>використовуватися</a:t>
            </a:r>
            <a:r>
              <a:rPr lang="ru-RU" dirty="0"/>
              <a:t> будь-</a:t>
            </a:r>
            <a:r>
              <a:rPr lang="ru-RU" dirty="0" err="1"/>
              <a:t>якою</a:t>
            </a:r>
            <a:r>
              <a:rPr lang="ru-RU" dirty="0"/>
              <a:t> особою, за </a:t>
            </a:r>
            <a:r>
              <a:rPr lang="ru-RU" dirty="0" err="1"/>
              <a:t>винятками</a:t>
            </a:r>
            <a:r>
              <a:rPr lang="ru-RU" dirty="0"/>
              <a:t>, </a:t>
            </a:r>
            <a:r>
              <a:rPr lang="ru-RU" dirty="0" err="1"/>
              <a:t>встановленими</a:t>
            </a:r>
            <a:r>
              <a:rPr lang="ru-RU" dirty="0"/>
              <a:t> законом.</a:t>
            </a:r>
          </a:p>
          <a:p>
            <a:r>
              <a:rPr lang="ru-RU" dirty="0"/>
              <a:t>2. </a:t>
            </a:r>
            <a:r>
              <a:rPr lang="ru-RU" dirty="0" err="1"/>
              <a:t>Якщо</a:t>
            </a:r>
            <a:r>
              <a:rPr lang="ru-RU" dirty="0"/>
              <a:t>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достроковим</a:t>
            </a:r>
            <a:r>
              <a:rPr lang="ru-RU" dirty="0"/>
              <a:t> </a:t>
            </a:r>
            <a:r>
              <a:rPr lang="ru-RU" dirty="0" err="1"/>
              <a:t>припиненням</a:t>
            </a:r>
            <a:r>
              <a:rPr lang="ru-RU" dirty="0"/>
              <a:t> </a:t>
            </a:r>
            <a:r>
              <a:rPr lang="ru-RU" dirty="0" err="1"/>
              <a:t>чинності</a:t>
            </a:r>
            <a:r>
              <a:rPr lang="ru-RU" dirty="0"/>
              <a:t> </a:t>
            </a:r>
            <a:r>
              <a:rPr lang="ru-RU" dirty="0" err="1"/>
              <a:t>виключних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компонування</a:t>
            </a:r>
            <a:r>
              <a:rPr lang="ru-RU" dirty="0"/>
              <a:t> </a:t>
            </a:r>
            <a:r>
              <a:rPr lang="ru-RU" dirty="0" err="1"/>
              <a:t>напівпровідникового</a:t>
            </a:r>
            <a:r>
              <a:rPr lang="ru-RU" dirty="0"/>
              <a:t> </a:t>
            </a:r>
            <a:r>
              <a:rPr lang="ru-RU" dirty="0" err="1"/>
              <a:t>виробу</a:t>
            </a:r>
            <a:r>
              <a:rPr lang="ru-RU" dirty="0"/>
              <a:t> </a:t>
            </a:r>
            <a:r>
              <a:rPr lang="ru-RU" dirty="0" err="1"/>
              <a:t>завдано</a:t>
            </a:r>
            <a:r>
              <a:rPr lang="ru-RU" dirty="0"/>
              <a:t> </a:t>
            </a:r>
            <a:r>
              <a:rPr lang="ru-RU" dirty="0" err="1"/>
              <a:t>збитків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,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надано</a:t>
            </a:r>
            <a:r>
              <a:rPr lang="ru-RU" dirty="0"/>
              <a:t> </a:t>
            </a:r>
            <a:r>
              <a:rPr lang="ru-RU" dirty="0" err="1"/>
              <a:t>дозвіл</a:t>
            </a:r>
            <a:r>
              <a:rPr lang="ru-RU" dirty="0"/>
              <a:t> на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,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збитки</a:t>
            </a:r>
            <a:r>
              <a:rPr lang="ru-RU" dirty="0"/>
              <a:t> </a:t>
            </a:r>
            <a:r>
              <a:rPr lang="ru-RU" dirty="0" err="1"/>
              <a:t>відшкодовуються</a:t>
            </a:r>
            <a:r>
              <a:rPr lang="ru-RU" dirty="0"/>
              <a:t> особою, яка </a:t>
            </a:r>
            <a:r>
              <a:rPr lang="ru-RU" dirty="0" err="1"/>
              <a:t>надала</a:t>
            </a:r>
            <a:r>
              <a:rPr lang="ru-RU" dirty="0"/>
              <a:t> </a:t>
            </a:r>
            <a:r>
              <a:rPr lang="ru-RU" dirty="0" err="1"/>
              <a:t>зазначений</a:t>
            </a:r>
            <a:r>
              <a:rPr lang="ru-RU" dirty="0"/>
              <a:t> </a:t>
            </a:r>
            <a:r>
              <a:rPr lang="ru-RU" dirty="0" err="1"/>
              <a:t>дозвіл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договором </a:t>
            </a:r>
            <a:r>
              <a:rPr lang="ru-RU" dirty="0" err="1"/>
              <a:t>чи</a:t>
            </a:r>
            <a:r>
              <a:rPr lang="ru-RU" dirty="0"/>
              <a:t> законом.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5644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478.</a:t>
            </a:r>
            <a:r>
              <a:rPr lang="ru-RU" dirty="0"/>
              <a:t> </a:t>
            </a:r>
            <a:r>
              <a:rPr lang="ru-RU" dirty="0" err="1"/>
              <a:t>Відновлення</a:t>
            </a:r>
            <a:r>
              <a:rPr lang="ru-RU" dirty="0"/>
              <a:t> </a:t>
            </a:r>
            <a:r>
              <a:rPr lang="ru-RU" dirty="0" err="1"/>
              <a:t>чинності</a:t>
            </a:r>
            <a:r>
              <a:rPr lang="ru-RU" dirty="0"/>
              <a:t> </a:t>
            </a:r>
            <a:r>
              <a:rPr lang="ru-RU" dirty="0" err="1"/>
              <a:t>достроково</a:t>
            </a:r>
            <a:r>
              <a:rPr lang="ru-RU" dirty="0"/>
              <a:t> </a:t>
            </a:r>
            <a:r>
              <a:rPr lang="ru-RU" dirty="0" err="1"/>
              <a:t>припинених</a:t>
            </a:r>
            <a:r>
              <a:rPr lang="ru-RU" dirty="0"/>
              <a:t> </a:t>
            </a:r>
            <a:r>
              <a:rPr lang="ru-RU" dirty="0" err="1"/>
              <a:t>виключних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компонування</a:t>
            </a:r>
            <a:r>
              <a:rPr lang="ru-RU" dirty="0"/>
              <a:t> </a:t>
            </a:r>
            <a:r>
              <a:rPr lang="ru-RU" dirty="0" err="1"/>
              <a:t>напівпровідникового</a:t>
            </a:r>
            <a:r>
              <a:rPr lang="ru-RU" dirty="0"/>
              <a:t> </a:t>
            </a:r>
            <a:r>
              <a:rPr lang="ru-RU" dirty="0" err="1"/>
              <a:t>виробу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Чинність</a:t>
            </a:r>
            <a:r>
              <a:rPr lang="ru-RU" dirty="0"/>
              <a:t> </a:t>
            </a:r>
            <a:r>
              <a:rPr lang="ru-RU" dirty="0" err="1"/>
              <a:t>достроково</a:t>
            </a:r>
            <a:r>
              <a:rPr lang="ru-RU" dirty="0"/>
              <a:t> </a:t>
            </a:r>
            <a:r>
              <a:rPr lang="ru-RU" dirty="0" err="1"/>
              <a:t>припинених</a:t>
            </a:r>
            <a:r>
              <a:rPr lang="ru-RU" dirty="0"/>
              <a:t> </a:t>
            </a:r>
            <a:r>
              <a:rPr lang="ru-RU" dirty="0" err="1"/>
              <a:t>виключних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компонування</a:t>
            </a:r>
            <a:r>
              <a:rPr lang="ru-RU" dirty="0"/>
              <a:t> </a:t>
            </a:r>
            <a:r>
              <a:rPr lang="ru-RU" dirty="0" err="1"/>
              <a:t>напівпровідникового</a:t>
            </a:r>
            <a:r>
              <a:rPr lang="ru-RU" dirty="0"/>
              <a:t> </a:t>
            </a:r>
            <a:r>
              <a:rPr lang="ru-RU" dirty="0" err="1"/>
              <a:t>виробу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відновлено</a:t>
            </a:r>
            <a:r>
              <a:rPr lang="ru-RU" dirty="0"/>
              <a:t> у порядку, </a:t>
            </a:r>
            <a:r>
              <a:rPr lang="ru-RU" dirty="0" err="1"/>
              <a:t>встановленому</a:t>
            </a:r>
            <a:r>
              <a:rPr lang="ru-RU" dirty="0"/>
              <a:t> законом, за </a:t>
            </a:r>
            <a:r>
              <a:rPr lang="ru-RU" dirty="0" err="1"/>
              <a:t>заявою</a:t>
            </a:r>
            <a:r>
              <a:rPr lang="ru-RU" dirty="0"/>
              <a:t> особи,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ці</a:t>
            </a:r>
            <a:r>
              <a:rPr lang="ru-RU" dirty="0"/>
              <a:t> права належали у момент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припинення</a:t>
            </a:r>
            <a:r>
              <a:rPr lang="ru-RU" dirty="0"/>
              <a:t>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479.</a:t>
            </a:r>
            <a:r>
              <a:rPr lang="ru-RU" dirty="0"/>
              <a:t> </a:t>
            </a:r>
            <a:r>
              <a:rPr lang="ru-RU" dirty="0" err="1"/>
              <a:t>Визнання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компонування</a:t>
            </a:r>
            <a:r>
              <a:rPr lang="ru-RU" dirty="0"/>
              <a:t> </a:t>
            </a:r>
            <a:r>
              <a:rPr lang="ru-RU" dirty="0" err="1"/>
              <a:t>напівпровідникового</a:t>
            </a:r>
            <a:r>
              <a:rPr lang="ru-RU" dirty="0"/>
              <a:t> </a:t>
            </a:r>
            <a:r>
              <a:rPr lang="ru-RU" dirty="0" err="1"/>
              <a:t>виробу</a:t>
            </a:r>
            <a:r>
              <a:rPr lang="ru-RU" dirty="0"/>
              <a:t> </a:t>
            </a:r>
            <a:r>
              <a:rPr lang="ru-RU" dirty="0" err="1"/>
              <a:t>недійсними</a:t>
            </a:r>
            <a:endParaRPr lang="ru-RU" dirty="0"/>
          </a:p>
          <a:p>
            <a:r>
              <a:rPr lang="ru-RU" dirty="0"/>
              <a:t>1.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компонування</a:t>
            </a:r>
            <a:r>
              <a:rPr lang="ru-RU" dirty="0"/>
              <a:t> </a:t>
            </a:r>
            <a:r>
              <a:rPr lang="ru-RU" dirty="0" err="1"/>
              <a:t>напівпровідникового</a:t>
            </a:r>
            <a:r>
              <a:rPr lang="ru-RU" dirty="0"/>
              <a:t> </a:t>
            </a:r>
            <a:r>
              <a:rPr lang="ru-RU" dirty="0" err="1"/>
              <a:t>виробу</a:t>
            </a:r>
            <a:r>
              <a:rPr lang="ru-RU" dirty="0"/>
              <a:t> </a:t>
            </a:r>
            <a:r>
              <a:rPr lang="ru-RU" dirty="0" err="1"/>
              <a:t>визнаються</a:t>
            </a:r>
            <a:r>
              <a:rPr lang="ru-RU" dirty="0"/>
              <a:t> </a:t>
            </a:r>
            <a:r>
              <a:rPr lang="ru-RU" dirty="0" err="1"/>
              <a:t>недійсними</a:t>
            </a:r>
            <a:r>
              <a:rPr lang="ru-RU" dirty="0"/>
              <a:t> з </a:t>
            </a:r>
            <a:r>
              <a:rPr lang="ru-RU" dirty="0" err="1"/>
              <a:t>підстав</a:t>
            </a:r>
            <a:r>
              <a:rPr lang="ru-RU" dirty="0"/>
              <a:t> та в порядку, </a:t>
            </a:r>
            <a:r>
              <a:rPr lang="ru-RU" dirty="0" err="1"/>
              <a:t>встановлених</a:t>
            </a:r>
            <a:r>
              <a:rPr lang="ru-RU" dirty="0"/>
              <a:t> законом.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996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Стаття</a:t>
            </a:r>
            <a:r>
              <a:rPr lang="ru-RU" dirty="0"/>
              <a:t> 450. </a:t>
            </a:r>
            <a:r>
              <a:rPr lang="ru-RU" dirty="0" err="1"/>
              <a:t>Суб'єкти</a:t>
            </a:r>
            <a:r>
              <a:rPr lang="ru-RU" dirty="0"/>
              <a:t> </a:t>
            </a:r>
            <a:r>
              <a:rPr lang="ru-RU" dirty="0" err="1"/>
              <a:t>суміжних</a:t>
            </a:r>
            <a:r>
              <a:rPr lang="ru-RU" dirty="0"/>
              <a:t> прав</a:t>
            </a:r>
          </a:p>
          <a:p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Первинними</a:t>
            </a:r>
            <a:r>
              <a:rPr lang="ru-RU" dirty="0"/>
              <a:t> </a:t>
            </a:r>
            <a:r>
              <a:rPr lang="ru-RU" dirty="0" err="1"/>
              <a:t>суб’єктами</a:t>
            </a:r>
            <a:r>
              <a:rPr lang="ru-RU" dirty="0"/>
              <a:t> </a:t>
            </a:r>
            <a:r>
              <a:rPr lang="ru-RU" dirty="0" err="1"/>
              <a:t>суміжних</a:t>
            </a:r>
            <a:r>
              <a:rPr lang="ru-RU" dirty="0"/>
              <a:t> прав є </a:t>
            </a:r>
            <a:r>
              <a:rPr lang="ru-RU" dirty="0" err="1"/>
              <a:t>виконавець</a:t>
            </a:r>
            <a:r>
              <a:rPr lang="ru-RU" dirty="0"/>
              <a:t>, </a:t>
            </a:r>
            <a:r>
              <a:rPr lang="ru-RU" dirty="0" err="1"/>
              <a:t>виробник</a:t>
            </a:r>
            <a:r>
              <a:rPr lang="ru-RU" dirty="0"/>
              <a:t> </a:t>
            </a:r>
            <a:r>
              <a:rPr lang="ru-RU" dirty="0" err="1"/>
              <a:t>фонограми</a:t>
            </a:r>
            <a:r>
              <a:rPr lang="ru-RU" dirty="0"/>
              <a:t>, </a:t>
            </a:r>
            <a:r>
              <a:rPr lang="ru-RU" dirty="0" err="1"/>
              <a:t>виробник</a:t>
            </a:r>
            <a:r>
              <a:rPr lang="ru-RU" dirty="0"/>
              <a:t> </a:t>
            </a:r>
            <a:r>
              <a:rPr lang="ru-RU" dirty="0" err="1"/>
              <a:t>відеограми</a:t>
            </a:r>
            <a:r>
              <a:rPr lang="ru-RU" dirty="0"/>
              <a:t>, </a:t>
            </a:r>
            <a:r>
              <a:rPr lang="ru-RU" dirty="0" err="1"/>
              <a:t>організація</a:t>
            </a:r>
            <a:r>
              <a:rPr lang="ru-RU" dirty="0"/>
              <a:t> </a:t>
            </a:r>
            <a:r>
              <a:rPr lang="ru-RU" dirty="0" err="1"/>
              <a:t>мовлення</a:t>
            </a:r>
            <a:r>
              <a:rPr lang="ru-RU" dirty="0"/>
              <a:t>. За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доказів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, </a:t>
            </a:r>
            <a:r>
              <a:rPr lang="ru-RU" dirty="0" err="1"/>
              <a:t>виконавцем</a:t>
            </a:r>
            <a:r>
              <a:rPr lang="ru-RU" dirty="0"/>
              <a:t>, </a:t>
            </a:r>
            <a:r>
              <a:rPr lang="ru-RU" dirty="0" err="1"/>
              <a:t>виробником</a:t>
            </a:r>
            <a:r>
              <a:rPr lang="ru-RU" dirty="0"/>
              <a:t> </a:t>
            </a:r>
            <a:r>
              <a:rPr lang="ru-RU" dirty="0" err="1"/>
              <a:t>фонограми</a:t>
            </a:r>
            <a:r>
              <a:rPr lang="ru-RU" dirty="0"/>
              <a:t>, </a:t>
            </a:r>
            <a:r>
              <a:rPr lang="ru-RU" dirty="0" err="1"/>
              <a:t>виробником</a:t>
            </a:r>
            <a:r>
              <a:rPr lang="ru-RU" dirty="0"/>
              <a:t> </a:t>
            </a:r>
            <a:r>
              <a:rPr lang="ru-RU" dirty="0" err="1"/>
              <a:t>відеограми</a:t>
            </a:r>
            <a:r>
              <a:rPr lang="ru-RU" dirty="0"/>
              <a:t> </a:t>
            </a:r>
            <a:r>
              <a:rPr lang="ru-RU" dirty="0" err="1"/>
              <a:t>вважаються</a:t>
            </a:r>
            <a:r>
              <a:rPr lang="ru-RU" dirty="0"/>
              <a:t> особи, </a:t>
            </a:r>
            <a:r>
              <a:rPr lang="ru-RU" dirty="0" err="1"/>
              <a:t>імена</a:t>
            </a:r>
            <a:r>
              <a:rPr lang="ru-RU" dirty="0"/>
              <a:t> (</a:t>
            </a:r>
            <a:r>
              <a:rPr lang="ru-RU" dirty="0" err="1"/>
              <a:t>найменування</a:t>
            </a:r>
            <a:r>
              <a:rPr lang="ru-RU" dirty="0"/>
              <a:t>)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зазначені</a:t>
            </a:r>
            <a:r>
              <a:rPr lang="ru-RU" dirty="0"/>
              <a:t> у </a:t>
            </a:r>
            <a:r>
              <a:rPr lang="ru-RU" dirty="0" err="1"/>
              <a:t>фонограмі</a:t>
            </a:r>
            <a:r>
              <a:rPr lang="ru-RU" dirty="0"/>
              <a:t>, </a:t>
            </a:r>
            <a:r>
              <a:rPr lang="ru-RU" dirty="0" err="1"/>
              <a:t>відеограмі</a:t>
            </a:r>
            <a:r>
              <a:rPr lang="ru-RU" dirty="0"/>
              <a:t> та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копіях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на </a:t>
            </a:r>
            <a:r>
              <a:rPr lang="ru-RU" dirty="0" err="1"/>
              <a:t>упаковці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містить</a:t>
            </a:r>
            <a:r>
              <a:rPr lang="ru-RU" dirty="0"/>
              <a:t> </a:t>
            </a:r>
            <a:r>
              <a:rPr lang="ru-RU" dirty="0" err="1"/>
              <a:t>примірники</a:t>
            </a:r>
            <a:r>
              <a:rPr lang="ru-RU" dirty="0"/>
              <a:t> </a:t>
            </a:r>
            <a:r>
              <a:rPr lang="ru-RU" dirty="0" err="1"/>
              <a:t>фонограми</a:t>
            </a:r>
            <a:r>
              <a:rPr lang="ru-RU" dirty="0"/>
              <a:t>, </a:t>
            </a:r>
            <a:r>
              <a:rPr lang="ru-RU" dirty="0" err="1"/>
              <a:t>відеограми</a:t>
            </a:r>
            <a:r>
              <a:rPr lang="ru-RU" dirty="0"/>
              <a:t>.</a:t>
            </a:r>
          </a:p>
          <a:p>
            <a:endParaRPr lang="ru-R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1086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480.</a:t>
            </a:r>
            <a:r>
              <a:rPr lang="ru-RU" dirty="0"/>
              <a:t> Право </a:t>
            </a:r>
            <a:r>
              <a:rPr lang="ru-RU" dirty="0" err="1"/>
              <a:t>попереднього</a:t>
            </a:r>
            <a:r>
              <a:rPr lang="ru-RU" dirty="0"/>
              <a:t> </a:t>
            </a:r>
            <a:r>
              <a:rPr lang="ru-RU" dirty="0" err="1"/>
              <a:t>користувача</a:t>
            </a:r>
            <a:r>
              <a:rPr lang="ru-RU" dirty="0"/>
              <a:t> на </a:t>
            </a:r>
            <a:r>
              <a:rPr lang="ru-RU" dirty="0" err="1"/>
              <a:t>компонування</a:t>
            </a:r>
            <a:r>
              <a:rPr lang="ru-RU" dirty="0"/>
              <a:t> </a:t>
            </a:r>
            <a:r>
              <a:rPr lang="ru-RU" dirty="0" err="1"/>
              <a:t>напівпровідникового</a:t>
            </a:r>
            <a:r>
              <a:rPr lang="ru-RU" dirty="0"/>
              <a:t> </a:t>
            </a:r>
            <a:r>
              <a:rPr lang="ru-RU" dirty="0" err="1"/>
              <a:t>виробу</a:t>
            </a:r>
            <a:endParaRPr lang="ru-RU" dirty="0"/>
          </a:p>
          <a:p>
            <a:r>
              <a:rPr lang="ru-RU" dirty="0"/>
              <a:t>1. Будь-яка особа, яка до </a:t>
            </a:r>
            <a:r>
              <a:rPr lang="ru-RU" dirty="0" err="1"/>
              <a:t>дати</a:t>
            </a:r>
            <a:r>
              <a:rPr lang="ru-RU" dirty="0"/>
              <a:t> </a:t>
            </a:r>
            <a:r>
              <a:rPr lang="ru-RU" dirty="0" err="1"/>
              <a:t>подання</a:t>
            </a:r>
            <a:r>
              <a:rPr lang="ru-RU" dirty="0"/>
              <a:t> заявки на </a:t>
            </a:r>
            <a:r>
              <a:rPr lang="ru-RU" dirty="0" err="1"/>
              <a:t>компонування</a:t>
            </a:r>
            <a:r>
              <a:rPr lang="ru-RU" dirty="0"/>
              <a:t> </a:t>
            </a:r>
            <a:r>
              <a:rPr lang="ru-RU" dirty="0" err="1"/>
              <a:t>напівпровідникового</a:t>
            </a:r>
            <a:r>
              <a:rPr lang="ru-RU" dirty="0"/>
              <a:t> </a:t>
            </a:r>
            <a:r>
              <a:rPr lang="ru-RU" dirty="0" err="1"/>
              <a:t>виробу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заявлено </a:t>
            </a:r>
            <a:r>
              <a:rPr lang="ru-RU" dirty="0" err="1"/>
              <a:t>пріоритет</a:t>
            </a:r>
            <a:r>
              <a:rPr lang="ru-RU" dirty="0"/>
              <a:t>, до </a:t>
            </a:r>
            <a:r>
              <a:rPr lang="ru-RU" dirty="0" err="1"/>
              <a:t>дати</a:t>
            </a:r>
            <a:r>
              <a:rPr lang="ru-RU" dirty="0"/>
              <a:t> </a:t>
            </a:r>
            <a:r>
              <a:rPr lang="ru-RU" dirty="0" err="1"/>
              <a:t>пріоритету</a:t>
            </a:r>
            <a:r>
              <a:rPr lang="ru-RU" dirty="0"/>
              <a:t> заявки в </a:t>
            </a:r>
            <a:r>
              <a:rPr lang="ru-RU" dirty="0" err="1"/>
              <a:t>інтересах</a:t>
            </a:r>
            <a:r>
              <a:rPr lang="ru-RU" dirty="0"/>
              <a:t>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добросовісно</a:t>
            </a:r>
            <a:r>
              <a:rPr lang="ru-RU" dirty="0"/>
              <a:t> </a:t>
            </a:r>
            <a:r>
              <a:rPr lang="ru-RU" dirty="0" err="1"/>
              <a:t>використала</a:t>
            </a:r>
            <a:r>
              <a:rPr lang="ru-RU" dirty="0"/>
              <a:t> </a:t>
            </a:r>
            <a:r>
              <a:rPr lang="ru-RU" dirty="0" err="1"/>
              <a:t>компонування</a:t>
            </a:r>
            <a:r>
              <a:rPr lang="ru-RU" dirty="0"/>
              <a:t> </a:t>
            </a:r>
            <a:r>
              <a:rPr lang="ru-RU" dirty="0" err="1"/>
              <a:t>напівпровідникового</a:t>
            </a:r>
            <a:r>
              <a:rPr lang="ru-RU" dirty="0"/>
              <a:t> </a:t>
            </a:r>
            <a:r>
              <a:rPr lang="ru-RU" dirty="0" err="1"/>
              <a:t>виробу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здійснила</a:t>
            </a:r>
            <a:r>
              <a:rPr lang="ru-RU" dirty="0"/>
              <a:t> </a:t>
            </a:r>
            <a:r>
              <a:rPr lang="ru-RU" dirty="0" err="1"/>
              <a:t>значну</a:t>
            </a:r>
            <a:r>
              <a:rPr lang="ru-RU" dirty="0"/>
              <a:t> і </a:t>
            </a:r>
            <a:r>
              <a:rPr lang="ru-RU" dirty="0" err="1"/>
              <a:t>серйозну</a:t>
            </a:r>
            <a:r>
              <a:rPr lang="ru-RU" dirty="0"/>
              <a:t> </a:t>
            </a:r>
            <a:r>
              <a:rPr lang="ru-RU" dirty="0" err="1"/>
              <a:t>підготовку</a:t>
            </a:r>
            <a:r>
              <a:rPr lang="ru-RU" dirty="0"/>
              <a:t> для такого </a:t>
            </a:r>
            <a:r>
              <a:rPr lang="ru-RU" dirty="0" err="1"/>
              <a:t>використання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безоплатне</a:t>
            </a:r>
            <a:r>
              <a:rPr lang="ru-RU" dirty="0"/>
              <a:t> </a:t>
            </a:r>
            <a:r>
              <a:rPr lang="ru-RU" dirty="0" err="1"/>
              <a:t>продовження</a:t>
            </a:r>
            <a:r>
              <a:rPr lang="ru-RU" dirty="0"/>
              <a:t> такого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, яке </a:t>
            </a:r>
            <a:r>
              <a:rPr lang="ru-RU" dirty="0" err="1"/>
              <a:t>передбачалося</a:t>
            </a:r>
            <a:r>
              <a:rPr lang="ru-RU" dirty="0"/>
              <a:t> </a:t>
            </a:r>
            <a:r>
              <a:rPr lang="ru-RU" dirty="0" err="1"/>
              <a:t>зазначеною</a:t>
            </a:r>
            <a:r>
              <a:rPr lang="ru-RU" dirty="0"/>
              <a:t> </a:t>
            </a:r>
            <a:r>
              <a:rPr lang="ru-RU" dirty="0" err="1"/>
              <a:t>підготовкою</a:t>
            </a:r>
            <a:r>
              <a:rPr lang="ru-RU" dirty="0"/>
              <a:t> (право </a:t>
            </a:r>
            <a:r>
              <a:rPr lang="ru-RU" dirty="0" err="1"/>
              <a:t>попереднього</a:t>
            </a:r>
            <a:r>
              <a:rPr lang="ru-RU" dirty="0"/>
              <a:t> </a:t>
            </a:r>
            <a:r>
              <a:rPr lang="ru-RU" dirty="0" err="1"/>
              <a:t>користувача</a:t>
            </a:r>
            <a:r>
              <a:rPr lang="ru-RU" dirty="0"/>
              <a:t>).</a:t>
            </a:r>
          </a:p>
          <a:p>
            <a:r>
              <a:rPr lang="ru-RU" dirty="0"/>
              <a:t>2. Право </a:t>
            </a:r>
            <a:r>
              <a:rPr lang="ru-RU" dirty="0" err="1"/>
              <a:t>попереднього</a:t>
            </a:r>
            <a:r>
              <a:rPr lang="ru-RU" dirty="0"/>
              <a:t> </a:t>
            </a:r>
            <a:r>
              <a:rPr lang="ru-RU" dirty="0" err="1"/>
              <a:t>користувача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передаватися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переходити</a:t>
            </a:r>
            <a:r>
              <a:rPr lang="ru-RU" dirty="0"/>
              <a:t> до </a:t>
            </a:r>
            <a:r>
              <a:rPr lang="ru-RU" dirty="0" err="1"/>
              <a:t>іншої</a:t>
            </a:r>
            <a:r>
              <a:rPr lang="ru-RU" dirty="0"/>
              <a:t> особи </a:t>
            </a:r>
            <a:r>
              <a:rPr lang="ru-RU" dirty="0" err="1"/>
              <a:t>тільки</a:t>
            </a:r>
            <a:r>
              <a:rPr lang="ru-RU" dirty="0"/>
              <a:t> разом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підприємством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діловою</a:t>
            </a:r>
            <a:r>
              <a:rPr lang="ru-RU" dirty="0"/>
              <a:t> практикою </a:t>
            </a:r>
            <a:r>
              <a:rPr lang="ru-RU" dirty="0" err="1"/>
              <a:t>або</a:t>
            </a:r>
            <a:r>
              <a:rPr lang="ru-RU" dirty="0"/>
              <a:t> з </a:t>
            </a:r>
            <a:r>
              <a:rPr lang="ru-RU" dirty="0" err="1"/>
              <a:t>тією</a:t>
            </a:r>
            <a:r>
              <a:rPr lang="ru-RU" dirty="0"/>
              <a:t> </a:t>
            </a:r>
            <a:r>
              <a:rPr lang="ru-RU" dirty="0" err="1"/>
              <a:t>частиною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ділової</a:t>
            </a:r>
            <a:r>
              <a:rPr lang="ru-RU" dirty="0"/>
              <a:t> практики, в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використано</a:t>
            </a:r>
            <a:r>
              <a:rPr lang="ru-RU" dirty="0"/>
              <a:t> </a:t>
            </a:r>
            <a:r>
              <a:rPr lang="ru-RU" dirty="0" err="1"/>
              <a:t>компонування</a:t>
            </a:r>
            <a:r>
              <a:rPr lang="ru-RU" dirty="0"/>
              <a:t> </a:t>
            </a:r>
            <a:r>
              <a:rPr lang="ru-RU" dirty="0" err="1"/>
              <a:t>напівпровідникового</a:t>
            </a:r>
            <a:r>
              <a:rPr lang="ru-RU" dirty="0"/>
              <a:t> </a:t>
            </a:r>
            <a:r>
              <a:rPr lang="ru-RU" dirty="0" err="1"/>
              <a:t>виробу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здійснено</a:t>
            </a:r>
            <a:r>
              <a:rPr lang="ru-RU" dirty="0"/>
              <a:t> </a:t>
            </a:r>
            <a:r>
              <a:rPr lang="ru-RU" dirty="0" err="1"/>
              <a:t>значну</a:t>
            </a:r>
            <a:r>
              <a:rPr lang="ru-RU" dirty="0"/>
              <a:t> і </a:t>
            </a:r>
            <a:r>
              <a:rPr lang="ru-RU" dirty="0" err="1"/>
              <a:t>серйозну</a:t>
            </a:r>
            <a:r>
              <a:rPr lang="ru-RU" dirty="0"/>
              <a:t> </a:t>
            </a:r>
            <a:r>
              <a:rPr lang="ru-RU" dirty="0" err="1"/>
              <a:t>підготовку</a:t>
            </a:r>
            <a:r>
              <a:rPr lang="ru-RU" dirty="0"/>
              <a:t> для такого </a:t>
            </a:r>
            <a:r>
              <a:rPr lang="ru-RU" dirty="0" err="1"/>
              <a:t>використання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490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ПРАВО ІНТЕЛЕКТУАЛЬНОЇ ВЛАСНОСТІ НА РАЦІОНАЛІЗАТОРСЬКУ ПРОПОЗИЦІЮ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481.</a:t>
            </a:r>
            <a:r>
              <a:rPr lang="ru-RU" dirty="0"/>
              <a:t> </a:t>
            </a:r>
            <a:r>
              <a:rPr lang="ru-RU" dirty="0" err="1"/>
              <a:t>Поняття</a:t>
            </a:r>
            <a:r>
              <a:rPr lang="ru-RU" dirty="0"/>
              <a:t> та </a:t>
            </a:r>
            <a:r>
              <a:rPr lang="ru-RU" dirty="0" err="1"/>
              <a:t>об'єкти</a:t>
            </a:r>
            <a:r>
              <a:rPr lang="ru-RU" dirty="0"/>
              <a:t> </a:t>
            </a:r>
            <a:r>
              <a:rPr lang="ru-RU" dirty="0" err="1"/>
              <a:t>раціоналізаторської</a:t>
            </a:r>
            <a:r>
              <a:rPr lang="ru-RU" dirty="0"/>
              <a:t> </a:t>
            </a:r>
            <a:r>
              <a:rPr lang="ru-RU" dirty="0" err="1"/>
              <a:t>пропозиції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Раціоналізаторською</a:t>
            </a:r>
            <a:r>
              <a:rPr lang="ru-RU" dirty="0"/>
              <a:t> </a:t>
            </a:r>
            <a:r>
              <a:rPr lang="ru-RU" dirty="0" err="1"/>
              <a:t>пропозицією</a:t>
            </a:r>
            <a:r>
              <a:rPr lang="ru-RU" dirty="0"/>
              <a:t> є </a:t>
            </a:r>
            <a:r>
              <a:rPr lang="ru-RU" dirty="0" err="1"/>
              <a:t>визнана</a:t>
            </a:r>
            <a:r>
              <a:rPr lang="ru-RU" dirty="0"/>
              <a:t> </a:t>
            </a:r>
            <a:r>
              <a:rPr lang="ru-RU" dirty="0" err="1"/>
              <a:t>юридичною</a:t>
            </a:r>
            <a:r>
              <a:rPr lang="ru-RU" dirty="0"/>
              <a:t> особою </a:t>
            </a:r>
            <a:r>
              <a:rPr lang="ru-RU" dirty="0" err="1"/>
              <a:t>пропозиція</a:t>
            </a:r>
            <a:r>
              <a:rPr lang="ru-RU" dirty="0"/>
              <a:t>, яка </a:t>
            </a:r>
            <a:r>
              <a:rPr lang="ru-RU" dirty="0" err="1"/>
              <a:t>містить</a:t>
            </a:r>
            <a:r>
              <a:rPr lang="ru-RU" dirty="0"/>
              <a:t> </a:t>
            </a:r>
            <a:r>
              <a:rPr lang="ru-RU" dirty="0" err="1"/>
              <a:t>технологічне</a:t>
            </a:r>
            <a:r>
              <a:rPr lang="ru-RU" dirty="0"/>
              <a:t> (</a:t>
            </a:r>
            <a:r>
              <a:rPr lang="ru-RU" dirty="0" err="1"/>
              <a:t>технічне</a:t>
            </a:r>
            <a:r>
              <a:rPr lang="ru-RU" dirty="0"/>
              <a:t>)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організаційне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у будь-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Об'єктом</a:t>
            </a:r>
            <a:r>
              <a:rPr lang="ru-RU" dirty="0"/>
              <a:t> </a:t>
            </a:r>
            <a:r>
              <a:rPr lang="ru-RU" dirty="0" err="1"/>
              <a:t>раціоналізаторської</a:t>
            </a:r>
            <a:r>
              <a:rPr lang="ru-RU" dirty="0"/>
              <a:t> </a:t>
            </a:r>
            <a:r>
              <a:rPr lang="ru-RU" dirty="0" err="1"/>
              <a:t>пропозиції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матеріальний</a:t>
            </a:r>
            <a:r>
              <a:rPr lang="ru-RU" dirty="0"/>
              <a:t> </a:t>
            </a:r>
            <a:r>
              <a:rPr lang="ru-RU" dirty="0" err="1"/>
              <a:t>об'єкт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482.</a:t>
            </a:r>
            <a:r>
              <a:rPr lang="ru-RU" dirty="0"/>
              <a:t> </a:t>
            </a:r>
            <a:r>
              <a:rPr lang="ru-RU" dirty="0" err="1"/>
              <a:t>Обсяг</a:t>
            </a:r>
            <a:r>
              <a:rPr lang="ru-RU" dirty="0"/>
              <a:t> </a:t>
            </a:r>
            <a:r>
              <a:rPr lang="ru-RU" dirty="0" err="1"/>
              <a:t>правової</a:t>
            </a:r>
            <a:r>
              <a:rPr lang="ru-RU" dirty="0"/>
              <a:t>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раціоналізаторської</a:t>
            </a:r>
            <a:r>
              <a:rPr lang="ru-RU" dirty="0"/>
              <a:t> </a:t>
            </a:r>
            <a:r>
              <a:rPr lang="ru-RU" dirty="0" err="1"/>
              <a:t>пропозиції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Обсяг</a:t>
            </a:r>
            <a:r>
              <a:rPr lang="ru-RU" dirty="0"/>
              <a:t> </a:t>
            </a:r>
            <a:r>
              <a:rPr lang="ru-RU" dirty="0" err="1"/>
              <a:t>правової</a:t>
            </a:r>
            <a:r>
              <a:rPr lang="ru-RU" dirty="0"/>
              <a:t>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раціоналізаторської</a:t>
            </a:r>
            <a:r>
              <a:rPr lang="ru-RU" dirty="0"/>
              <a:t> </a:t>
            </a:r>
            <a:r>
              <a:rPr lang="ru-RU" dirty="0" err="1"/>
              <a:t>пропозиції</a:t>
            </a:r>
            <a:r>
              <a:rPr lang="ru-RU" dirty="0"/>
              <a:t> </a:t>
            </a:r>
            <a:r>
              <a:rPr lang="ru-RU" dirty="0" err="1"/>
              <a:t>визначається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описом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кресленнями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вони </a:t>
            </a:r>
            <a:r>
              <a:rPr lang="ru-RU" dirty="0" err="1"/>
              <a:t>подані</a:t>
            </a:r>
            <a:r>
              <a:rPr lang="ru-RU" dirty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6273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483.</a:t>
            </a:r>
            <a:r>
              <a:rPr lang="ru-RU" dirty="0"/>
              <a:t> </a:t>
            </a:r>
            <a:r>
              <a:rPr lang="ru-RU" dirty="0" err="1"/>
              <a:t>Суб'єкти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раціоналізаторську</a:t>
            </a:r>
            <a:r>
              <a:rPr lang="ru-RU" dirty="0"/>
              <a:t> </a:t>
            </a:r>
            <a:r>
              <a:rPr lang="ru-RU" dirty="0" err="1"/>
              <a:t>пропозицію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Суб'єктами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раціоналізаторську</a:t>
            </a:r>
            <a:r>
              <a:rPr lang="ru-RU" dirty="0"/>
              <a:t> </a:t>
            </a:r>
            <a:r>
              <a:rPr lang="ru-RU" dirty="0" err="1"/>
              <a:t>пропозицію</a:t>
            </a:r>
            <a:r>
              <a:rPr lang="ru-RU" dirty="0"/>
              <a:t> є </a:t>
            </a:r>
            <a:r>
              <a:rPr lang="ru-RU" dirty="0" err="1"/>
              <a:t>її</a:t>
            </a:r>
            <a:r>
              <a:rPr lang="ru-RU" dirty="0"/>
              <a:t> автор та </a:t>
            </a:r>
            <a:r>
              <a:rPr lang="ru-RU" dirty="0" err="1"/>
              <a:t>юридична</a:t>
            </a:r>
            <a:r>
              <a:rPr lang="ru-RU" dirty="0"/>
              <a:t> особа,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пропозиція</a:t>
            </a:r>
            <a:r>
              <a:rPr lang="ru-RU" dirty="0"/>
              <a:t> подана.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484.</a:t>
            </a:r>
            <a:r>
              <a:rPr lang="ru-RU" dirty="0"/>
              <a:t> Права </a:t>
            </a:r>
            <a:r>
              <a:rPr lang="ru-RU" dirty="0" err="1"/>
              <a:t>суб'єктів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раціоналізаторську</a:t>
            </a:r>
            <a:r>
              <a:rPr lang="ru-RU" dirty="0"/>
              <a:t> </a:t>
            </a:r>
            <a:r>
              <a:rPr lang="ru-RU" dirty="0" err="1"/>
              <a:t>пропозицію</a:t>
            </a:r>
            <a:endParaRPr lang="ru-RU" dirty="0"/>
          </a:p>
          <a:p>
            <a:r>
              <a:rPr lang="ru-RU" dirty="0"/>
              <a:t>1. Автор </a:t>
            </a:r>
            <a:r>
              <a:rPr lang="ru-RU" dirty="0" err="1"/>
              <a:t>раціоналізаторської</a:t>
            </a:r>
            <a:r>
              <a:rPr lang="ru-RU" dirty="0"/>
              <a:t> </a:t>
            </a:r>
            <a:r>
              <a:rPr lang="ru-RU" dirty="0" err="1"/>
              <a:t>пропозиції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добросовісне</a:t>
            </a:r>
            <a:r>
              <a:rPr lang="ru-RU" dirty="0"/>
              <a:t> </a:t>
            </a:r>
            <a:r>
              <a:rPr lang="ru-RU" dirty="0" err="1"/>
              <a:t>заохочення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юридичної</a:t>
            </a:r>
            <a:r>
              <a:rPr lang="ru-RU" dirty="0"/>
              <a:t> особи,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пропозиція</a:t>
            </a:r>
            <a:r>
              <a:rPr lang="ru-RU" dirty="0"/>
              <a:t> подана.</a:t>
            </a:r>
          </a:p>
          <a:p>
            <a:r>
              <a:rPr lang="ru-RU" dirty="0"/>
              <a:t>2. </a:t>
            </a:r>
            <a:r>
              <a:rPr lang="ru-RU" dirty="0" err="1"/>
              <a:t>Юридична</a:t>
            </a:r>
            <a:r>
              <a:rPr lang="ru-RU" dirty="0"/>
              <a:t> особа, яка </a:t>
            </a:r>
            <a:r>
              <a:rPr lang="ru-RU" dirty="0" err="1"/>
              <a:t>визнала</a:t>
            </a:r>
            <a:r>
              <a:rPr lang="ru-RU" dirty="0"/>
              <a:t> </a:t>
            </a:r>
            <a:r>
              <a:rPr lang="ru-RU" dirty="0" err="1"/>
              <a:t>пропозицію</a:t>
            </a:r>
            <a:r>
              <a:rPr lang="ru-RU" dirty="0"/>
              <a:t> </a:t>
            </a:r>
            <a:r>
              <a:rPr lang="ru-RU" dirty="0" err="1"/>
              <a:t>раціоналізаторською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пропозиції</a:t>
            </a:r>
            <a:r>
              <a:rPr lang="ru-RU" dirty="0"/>
              <a:t> у будь-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обсязі</a:t>
            </a:r>
            <a:r>
              <a:rPr lang="ru-RU" dirty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112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ПРАВО ІНТЕЛЕКТУАЛЬНОЇ ВЛАСНОСТІ НА СОРТ РОСЛИН, ПОРОДУ ТВАРИН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485.</a:t>
            </a:r>
            <a:r>
              <a:rPr lang="ru-RU" dirty="0"/>
              <a:t> </a:t>
            </a:r>
            <a:r>
              <a:rPr lang="ru-RU" dirty="0" err="1"/>
              <a:t>Види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сорт </a:t>
            </a:r>
            <a:r>
              <a:rPr lang="ru-RU" dirty="0" err="1"/>
              <a:t>рослин</a:t>
            </a:r>
            <a:r>
              <a:rPr lang="ru-RU" dirty="0"/>
              <a:t>, породу </a:t>
            </a:r>
            <a:r>
              <a:rPr lang="ru-RU" dirty="0" err="1"/>
              <a:t>тварин</a:t>
            </a:r>
            <a:endParaRPr lang="ru-RU" dirty="0"/>
          </a:p>
          <a:p>
            <a:r>
              <a:rPr lang="ru-RU" dirty="0"/>
              <a:t>1. Право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сорт </a:t>
            </a:r>
            <a:r>
              <a:rPr lang="ru-RU" dirty="0" err="1"/>
              <a:t>рослин</a:t>
            </a:r>
            <a:r>
              <a:rPr lang="ru-RU" dirty="0"/>
              <a:t>, породу </a:t>
            </a:r>
            <a:r>
              <a:rPr lang="ru-RU" dirty="0" err="1"/>
              <a:t>тварин</a:t>
            </a:r>
            <a:r>
              <a:rPr lang="ru-RU" dirty="0"/>
              <a:t> </a:t>
            </a:r>
            <a:r>
              <a:rPr lang="ru-RU" dirty="0" err="1"/>
              <a:t>становлять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особисті</a:t>
            </a:r>
            <a:r>
              <a:rPr lang="ru-RU" dirty="0"/>
              <a:t> </a:t>
            </a:r>
            <a:r>
              <a:rPr lang="ru-RU" dirty="0" err="1"/>
              <a:t>немайнові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сорт </a:t>
            </a:r>
            <a:r>
              <a:rPr lang="ru-RU" dirty="0" err="1"/>
              <a:t>рослин</a:t>
            </a:r>
            <a:r>
              <a:rPr lang="ru-RU" dirty="0"/>
              <a:t>, породу </a:t>
            </a:r>
            <a:r>
              <a:rPr lang="ru-RU" dirty="0" err="1"/>
              <a:t>тварин</a:t>
            </a:r>
            <a:r>
              <a:rPr lang="ru-RU" dirty="0"/>
              <a:t>, </a:t>
            </a:r>
            <a:r>
              <a:rPr lang="ru-RU" dirty="0" err="1"/>
              <a:t>засвідчені</a:t>
            </a:r>
            <a:r>
              <a:rPr lang="ru-RU" dirty="0"/>
              <a:t> державною </a:t>
            </a:r>
            <a:r>
              <a:rPr lang="ru-RU" dirty="0" err="1"/>
              <a:t>реєстрацією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сорт </a:t>
            </a:r>
            <a:r>
              <a:rPr lang="ru-RU" dirty="0" err="1"/>
              <a:t>рослин</a:t>
            </a:r>
            <a:r>
              <a:rPr lang="ru-RU" dirty="0"/>
              <a:t>, породу </a:t>
            </a:r>
            <a:r>
              <a:rPr lang="ru-RU" dirty="0" err="1"/>
              <a:t>тварин</a:t>
            </a:r>
            <a:r>
              <a:rPr lang="ru-RU" dirty="0"/>
              <a:t>, </a:t>
            </a:r>
            <a:r>
              <a:rPr lang="ru-RU" dirty="0" err="1"/>
              <a:t>засвідчені</a:t>
            </a:r>
            <a:r>
              <a:rPr lang="ru-RU" dirty="0"/>
              <a:t> патентом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71619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486.</a:t>
            </a:r>
            <a:r>
              <a:rPr lang="ru-RU" dirty="0"/>
              <a:t> </a:t>
            </a:r>
            <a:r>
              <a:rPr lang="ru-RU" dirty="0" err="1"/>
              <a:t>Суб'єкти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сорт </a:t>
            </a:r>
            <a:r>
              <a:rPr lang="ru-RU" dirty="0" err="1"/>
              <a:t>рослин</a:t>
            </a:r>
            <a:r>
              <a:rPr lang="ru-RU" dirty="0"/>
              <a:t>, породу </a:t>
            </a:r>
            <a:r>
              <a:rPr lang="ru-RU" dirty="0" err="1"/>
              <a:t>тварин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Суб'єктами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сорт </a:t>
            </a:r>
            <a:r>
              <a:rPr lang="ru-RU" dirty="0" err="1"/>
              <a:t>рослин</a:t>
            </a:r>
            <a:r>
              <a:rPr lang="ru-RU" dirty="0"/>
              <a:t>, породу </a:t>
            </a:r>
            <a:r>
              <a:rPr lang="ru-RU" dirty="0" err="1"/>
              <a:t>тварин</a:t>
            </a:r>
            <a:r>
              <a:rPr lang="ru-RU" dirty="0"/>
              <a:t> є:</a:t>
            </a:r>
          </a:p>
          <a:p>
            <a:r>
              <a:rPr lang="ru-RU" dirty="0"/>
              <a:t>1) автор сорту </a:t>
            </a:r>
            <a:r>
              <a:rPr lang="ru-RU" dirty="0" err="1"/>
              <a:t>рослин</a:t>
            </a:r>
            <a:r>
              <a:rPr lang="ru-RU" dirty="0"/>
              <a:t>, породи </a:t>
            </a:r>
            <a:r>
              <a:rPr lang="ru-RU" dirty="0" err="1"/>
              <a:t>тварин</a:t>
            </a:r>
            <a:r>
              <a:rPr lang="ru-RU" dirty="0"/>
              <a:t>, </a:t>
            </a:r>
            <a:r>
              <a:rPr lang="ru-RU" dirty="0" err="1"/>
              <a:t>селекціонер</a:t>
            </a:r>
            <a:r>
              <a:rPr lang="ru-RU" dirty="0"/>
              <a:t> сорту </a:t>
            </a:r>
            <a:r>
              <a:rPr lang="ru-RU" dirty="0" err="1"/>
              <a:t>рослин</a:t>
            </a:r>
            <a:r>
              <a:rPr lang="ru-RU" dirty="0"/>
              <a:t>, породи </a:t>
            </a:r>
            <a:r>
              <a:rPr lang="ru-RU" dirty="0" err="1"/>
              <a:t>тварин</a:t>
            </a:r>
            <a:r>
              <a:rPr lang="ru-RU" dirty="0"/>
              <a:t>;</a:t>
            </a:r>
          </a:p>
          <a:p>
            <a:r>
              <a:rPr lang="ru-RU" dirty="0" smtClean="0"/>
              <a:t>2</a:t>
            </a:r>
            <a:r>
              <a:rPr lang="ru-RU" dirty="0"/>
              <a:t>) </a:t>
            </a:r>
            <a:r>
              <a:rPr lang="ru-RU" dirty="0" err="1"/>
              <a:t>інші</a:t>
            </a:r>
            <a:r>
              <a:rPr lang="ru-RU" dirty="0"/>
              <a:t> особи,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набули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сорт </a:t>
            </a:r>
            <a:r>
              <a:rPr lang="ru-RU" dirty="0" err="1"/>
              <a:t>рослин</a:t>
            </a:r>
            <a:r>
              <a:rPr lang="ru-RU" dirty="0"/>
              <a:t>, породу </a:t>
            </a:r>
            <a:r>
              <a:rPr lang="ru-RU" dirty="0" err="1"/>
              <a:t>тварин</a:t>
            </a:r>
            <a:r>
              <a:rPr lang="ru-RU" dirty="0"/>
              <a:t> за </a:t>
            </a:r>
            <a:r>
              <a:rPr lang="ru-RU" dirty="0" err="1"/>
              <a:t>правочином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законом.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8657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487.</a:t>
            </a:r>
            <a:r>
              <a:rPr lang="ru-RU" dirty="0"/>
              <a:t> </a:t>
            </a:r>
            <a:r>
              <a:rPr lang="ru-RU" dirty="0" err="1"/>
              <a:t>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сорт </a:t>
            </a:r>
            <a:r>
              <a:rPr lang="ru-RU" dirty="0" err="1"/>
              <a:t>рослин</a:t>
            </a:r>
            <a:r>
              <a:rPr lang="ru-RU" dirty="0"/>
              <a:t>, породу </a:t>
            </a:r>
            <a:r>
              <a:rPr lang="ru-RU" dirty="0" err="1"/>
              <a:t>тварин</a:t>
            </a:r>
            <a:r>
              <a:rPr lang="ru-RU" dirty="0"/>
              <a:t>, </a:t>
            </a:r>
            <a:r>
              <a:rPr lang="ru-RU" dirty="0" err="1"/>
              <a:t>засвідчені</a:t>
            </a:r>
            <a:r>
              <a:rPr lang="ru-RU" dirty="0"/>
              <a:t> патентом</a:t>
            </a:r>
          </a:p>
          <a:p>
            <a:r>
              <a:rPr lang="ru-RU" dirty="0"/>
              <a:t>1. </a:t>
            </a:r>
            <a:r>
              <a:rPr lang="ru-RU" dirty="0" err="1"/>
              <a:t>Майновими</a:t>
            </a:r>
            <a:r>
              <a:rPr lang="ru-RU" dirty="0"/>
              <a:t> правами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сорт </a:t>
            </a:r>
            <a:r>
              <a:rPr lang="ru-RU" dirty="0" err="1"/>
              <a:t>рослин</a:t>
            </a:r>
            <a:r>
              <a:rPr lang="ru-RU" dirty="0"/>
              <a:t>, породу </a:t>
            </a:r>
            <a:r>
              <a:rPr lang="ru-RU" dirty="0" err="1"/>
              <a:t>тварин</a:t>
            </a:r>
            <a:r>
              <a:rPr lang="ru-RU" dirty="0"/>
              <a:t>, </a:t>
            </a:r>
            <a:r>
              <a:rPr lang="ru-RU" dirty="0" err="1"/>
              <a:t>засвідченими</a:t>
            </a:r>
            <a:r>
              <a:rPr lang="ru-RU" dirty="0"/>
              <a:t> патентом, є:</a:t>
            </a:r>
          </a:p>
          <a:p>
            <a:r>
              <a:rPr lang="ru-RU" dirty="0"/>
              <a:t>1) право на </a:t>
            </a:r>
            <a:r>
              <a:rPr lang="ru-RU" dirty="0" err="1"/>
              <a:t>використання</a:t>
            </a:r>
            <a:r>
              <a:rPr lang="ru-RU" dirty="0"/>
              <a:t> сорту </a:t>
            </a:r>
            <a:r>
              <a:rPr lang="ru-RU" dirty="0" err="1"/>
              <a:t>рослин</a:t>
            </a:r>
            <a:r>
              <a:rPr lang="ru-RU" dirty="0"/>
              <a:t>, породи </a:t>
            </a:r>
            <a:r>
              <a:rPr lang="ru-RU" dirty="0" err="1"/>
              <a:t>тварин</a:t>
            </a:r>
            <a:r>
              <a:rPr lang="ru-RU" dirty="0"/>
              <a:t>, </a:t>
            </a:r>
            <a:r>
              <a:rPr lang="ru-RU" dirty="0" err="1"/>
              <a:t>придатних</a:t>
            </a:r>
            <a:r>
              <a:rPr lang="ru-RU" dirty="0"/>
              <a:t> для </a:t>
            </a:r>
            <a:r>
              <a:rPr lang="ru-RU" dirty="0" err="1"/>
              <a:t>поширення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виключне</a:t>
            </a:r>
            <a:r>
              <a:rPr lang="ru-RU" dirty="0"/>
              <a:t> право </a:t>
            </a:r>
            <a:r>
              <a:rPr lang="ru-RU" dirty="0" err="1"/>
              <a:t>дозволяти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сорту </a:t>
            </a:r>
            <a:r>
              <a:rPr lang="ru-RU" dirty="0" err="1"/>
              <a:t>рослин</a:t>
            </a:r>
            <a:r>
              <a:rPr lang="ru-RU" dirty="0"/>
              <a:t>, породи </a:t>
            </a:r>
            <a:r>
              <a:rPr lang="ru-RU" dirty="0" err="1"/>
              <a:t>тварин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виключне</a:t>
            </a:r>
            <a:r>
              <a:rPr lang="ru-RU" dirty="0"/>
              <a:t> право </a:t>
            </a:r>
            <a:r>
              <a:rPr lang="ru-RU" dirty="0" err="1"/>
              <a:t>перешкоджати</a:t>
            </a:r>
            <a:r>
              <a:rPr lang="ru-RU" dirty="0"/>
              <a:t> </a:t>
            </a:r>
            <a:r>
              <a:rPr lang="ru-RU" dirty="0" err="1"/>
              <a:t>неправомірному</a:t>
            </a:r>
            <a:r>
              <a:rPr lang="ru-RU" dirty="0"/>
              <a:t> </a:t>
            </a:r>
            <a:r>
              <a:rPr lang="ru-RU" dirty="0" err="1"/>
              <a:t>використанню</a:t>
            </a:r>
            <a:r>
              <a:rPr lang="ru-RU" dirty="0"/>
              <a:t> сорту </a:t>
            </a:r>
            <a:r>
              <a:rPr lang="ru-RU" dirty="0" err="1"/>
              <a:t>рослин</a:t>
            </a:r>
            <a:r>
              <a:rPr lang="ru-RU" dirty="0"/>
              <a:t>, породи </a:t>
            </a:r>
            <a:r>
              <a:rPr lang="ru-RU" dirty="0" err="1"/>
              <a:t>тварин</a:t>
            </a:r>
            <a:r>
              <a:rPr lang="ru-RU" dirty="0"/>
              <a:t>, у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забороняти</a:t>
            </a:r>
            <a:r>
              <a:rPr lang="ru-RU" dirty="0"/>
              <a:t> </a:t>
            </a:r>
            <a:r>
              <a:rPr lang="ru-RU" dirty="0" err="1"/>
              <a:t>таке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;</a:t>
            </a:r>
          </a:p>
          <a:p>
            <a:r>
              <a:rPr lang="ru-RU" dirty="0"/>
              <a:t>4)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, </a:t>
            </a:r>
            <a:r>
              <a:rPr lang="ru-RU" dirty="0" err="1"/>
              <a:t>встановлені</a:t>
            </a:r>
            <a:r>
              <a:rPr lang="ru-RU" dirty="0"/>
              <a:t> законом.</a:t>
            </a:r>
          </a:p>
          <a:p>
            <a:r>
              <a:rPr lang="ru-RU" dirty="0"/>
              <a:t>2. </a:t>
            </a:r>
            <a:r>
              <a:rPr lang="ru-RU" dirty="0" err="1"/>
              <a:t>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сорт </a:t>
            </a:r>
            <a:r>
              <a:rPr lang="ru-RU" dirty="0" err="1"/>
              <a:t>рослин</a:t>
            </a:r>
            <a:r>
              <a:rPr lang="ru-RU" dirty="0"/>
              <a:t>, породу </a:t>
            </a:r>
            <a:r>
              <a:rPr lang="ru-RU" dirty="0" err="1"/>
              <a:t>тварин</a:t>
            </a:r>
            <a:r>
              <a:rPr lang="ru-RU" dirty="0"/>
              <a:t> належать </a:t>
            </a:r>
            <a:r>
              <a:rPr lang="ru-RU" dirty="0" err="1"/>
              <a:t>володільцю</a:t>
            </a:r>
            <a:r>
              <a:rPr lang="ru-RU" dirty="0"/>
              <a:t> патенту,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договором </a:t>
            </a:r>
            <a:r>
              <a:rPr lang="ru-RU" dirty="0" err="1"/>
              <a:t>чи</a:t>
            </a:r>
            <a:r>
              <a:rPr lang="ru-RU" dirty="0"/>
              <a:t> законом.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5169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488.</a:t>
            </a:r>
            <a:r>
              <a:rPr lang="ru-RU" dirty="0"/>
              <a:t> Строк </a:t>
            </a:r>
            <a:r>
              <a:rPr lang="ru-RU" dirty="0" err="1"/>
              <a:t>чинності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сорт </a:t>
            </a:r>
            <a:r>
              <a:rPr lang="ru-RU" dirty="0" err="1"/>
              <a:t>рослин</a:t>
            </a:r>
            <a:r>
              <a:rPr lang="ru-RU" dirty="0"/>
              <a:t>, породу </a:t>
            </a:r>
            <a:r>
              <a:rPr lang="ru-RU" dirty="0" err="1"/>
              <a:t>тварин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сорт </a:t>
            </a:r>
            <a:r>
              <a:rPr lang="ru-RU" dirty="0" err="1"/>
              <a:t>рослин</a:t>
            </a:r>
            <a:r>
              <a:rPr lang="ru-RU" dirty="0"/>
              <a:t>, породу </a:t>
            </a:r>
            <a:r>
              <a:rPr lang="ru-RU" dirty="0" err="1"/>
              <a:t>тварин</a:t>
            </a:r>
            <a:r>
              <a:rPr lang="ru-RU" dirty="0"/>
              <a:t>, </a:t>
            </a:r>
            <a:r>
              <a:rPr lang="ru-RU" dirty="0" err="1"/>
              <a:t>засвідчені</a:t>
            </a:r>
            <a:r>
              <a:rPr lang="ru-RU" dirty="0"/>
              <a:t> патентом, є </a:t>
            </a:r>
            <a:r>
              <a:rPr lang="ru-RU" dirty="0" err="1"/>
              <a:t>чинними</a:t>
            </a:r>
            <a:r>
              <a:rPr lang="ru-RU" dirty="0"/>
              <a:t> з </a:t>
            </a:r>
            <a:r>
              <a:rPr lang="ru-RU" dirty="0" err="1"/>
              <a:t>дати</a:t>
            </a:r>
            <a:r>
              <a:rPr lang="ru-RU" dirty="0"/>
              <a:t>, </a:t>
            </a:r>
            <a:r>
              <a:rPr lang="ru-RU" dirty="0" err="1"/>
              <a:t>наступної</a:t>
            </a:r>
            <a:r>
              <a:rPr lang="ru-RU" dirty="0"/>
              <a:t> за датою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, за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підтримання</a:t>
            </a:r>
            <a:r>
              <a:rPr lang="ru-RU" dirty="0"/>
              <a:t> </a:t>
            </a:r>
            <a:r>
              <a:rPr lang="ru-RU" dirty="0" err="1"/>
              <a:t>чинності</a:t>
            </a:r>
            <a:r>
              <a:rPr lang="ru-RU" dirty="0"/>
              <a:t> таких прав </a:t>
            </a:r>
            <a:r>
              <a:rPr lang="ru-RU" dirty="0" err="1"/>
              <a:t>відповідно</a:t>
            </a:r>
            <a:r>
              <a:rPr lang="ru-RU" dirty="0"/>
              <a:t> до закону.</a:t>
            </a:r>
          </a:p>
          <a:p>
            <a:r>
              <a:rPr lang="ru-RU" dirty="0"/>
              <a:t>2. Законом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встановлені</a:t>
            </a:r>
            <a:r>
              <a:rPr lang="ru-RU" dirty="0"/>
              <a:t>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тимчасової</a:t>
            </a:r>
            <a:r>
              <a:rPr lang="ru-RU" dirty="0"/>
              <a:t> </a:t>
            </a:r>
            <a:r>
              <a:rPr lang="ru-RU" dirty="0" err="1"/>
              <a:t>чинності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сорт </a:t>
            </a:r>
            <a:r>
              <a:rPr lang="ru-RU" dirty="0" err="1"/>
              <a:t>рослин</a:t>
            </a:r>
            <a:r>
              <a:rPr lang="ru-RU" dirty="0"/>
              <a:t>, породу </a:t>
            </a:r>
            <a:r>
              <a:rPr lang="ru-RU" dirty="0" err="1"/>
              <a:t>тварин</a:t>
            </a:r>
            <a:r>
              <a:rPr lang="ru-RU" dirty="0"/>
              <a:t> до </a:t>
            </a:r>
            <a:r>
              <a:rPr lang="ru-RU" dirty="0" err="1"/>
              <a:t>набрання</a:t>
            </a:r>
            <a:r>
              <a:rPr lang="ru-RU" dirty="0"/>
              <a:t> ними </a:t>
            </a:r>
            <a:r>
              <a:rPr lang="ru-RU" dirty="0" err="1"/>
              <a:t>чинності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 </a:t>
            </a:r>
            <a:r>
              <a:rPr lang="ru-RU" u="sng" dirty="0" err="1">
                <a:hlinkClick r:id="rId2"/>
              </a:rPr>
              <a:t>частини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першої</a:t>
            </a:r>
            <a:r>
              <a:rPr lang="ru-RU" dirty="0"/>
              <a:t> 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статті</a:t>
            </a:r>
            <a:r>
              <a:rPr lang="ru-RU" dirty="0"/>
              <a:t>.</a:t>
            </a:r>
          </a:p>
          <a:p>
            <a:r>
              <a:rPr lang="ru-RU" dirty="0"/>
              <a:t>3. Строк </a:t>
            </a:r>
            <a:r>
              <a:rPr lang="ru-RU" dirty="0" err="1"/>
              <a:t>чинності</a:t>
            </a:r>
            <a:r>
              <a:rPr lang="ru-RU" dirty="0"/>
              <a:t> </a:t>
            </a:r>
            <a:r>
              <a:rPr lang="ru-RU" dirty="0" err="1"/>
              <a:t>виключних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породу </a:t>
            </a:r>
            <a:r>
              <a:rPr lang="ru-RU" dirty="0" err="1"/>
              <a:t>тварин</a:t>
            </a:r>
            <a:r>
              <a:rPr lang="ru-RU" dirty="0"/>
              <a:t> </a:t>
            </a:r>
            <a:r>
              <a:rPr lang="ru-RU" dirty="0" err="1"/>
              <a:t>закінчується</a:t>
            </a:r>
            <a:r>
              <a:rPr lang="ru-RU" dirty="0"/>
              <a:t> в </a:t>
            </a:r>
            <a:r>
              <a:rPr lang="ru-RU" dirty="0" err="1"/>
              <a:t>останній</a:t>
            </a:r>
            <a:r>
              <a:rPr lang="ru-RU" dirty="0"/>
              <a:t> день </a:t>
            </a:r>
            <a:r>
              <a:rPr lang="ru-RU" dirty="0" err="1"/>
              <a:t>тридцятого</a:t>
            </a:r>
            <a:r>
              <a:rPr lang="ru-RU" dirty="0"/>
              <a:t> року,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відліковується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року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таких прав.</a:t>
            </a:r>
          </a:p>
          <a:p>
            <a:r>
              <a:rPr lang="ru-RU" dirty="0"/>
              <a:t>4. Строк </a:t>
            </a:r>
            <a:r>
              <a:rPr lang="ru-RU" dirty="0" err="1"/>
              <a:t>чинності</a:t>
            </a:r>
            <a:r>
              <a:rPr lang="ru-RU" dirty="0"/>
              <a:t> </a:t>
            </a:r>
            <a:r>
              <a:rPr lang="ru-RU" dirty="0" err="1"/>
              <a:t>виключних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сорт </a:t>
            </a:r>
            <a:r>
              <a:rPr lang="ru-RU" dirty="0" err="1"/>
              <a:t>рослин</a:t>
            </a:r>
            <a:r>
              <a:rPr lang="ru-RU" dirty="0"/>
              <a:t> </a:t>
            </a:r>
            <a:r>
              <a:rPr lang="ru-RU" dirty="0" err="1"/>
              <a:t>встановлюється</a:t>
            </a:r>
            <a:r>
              <a:rPr lang="ru-RU" dirty="0"/>
              <a:t> законом.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6946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ПРАВО ІНТЕЛЕКТУАЛЬНОЇ ВЛАСНОСТІ НА КОМЕРЦІЙНЕ НАЙМЕНУВАННЯ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489.</a:t>
            </a:r>
            <a:r>
              <a:rPr lang="ru-RU" dirty="0"/>
              <a:t> </a:t>
            </a:r>
            <a:r>
              <a:rPr lang="ru-RU" dirty="0" err="1"/>
              <a:t>Правова</a:t>
            </a:r>
            <a:r>
              <a:rPr lang="ru-RU" dirty="0"/>
              <a:t> </a:t>
            </a:r>
            <a:r>
              <a:rPr lang="ru-RU" dirty="0" err="1"/>
              <a:t>охорона</a:t>
            </a:r>
            <a:r>
              <a:rPr lang="ru-RU" dirty="0"/>
              <a:t> </a:t>
            </a:r>
            <a:r>
              <a:rPr lang="ru-RU" dirty="0" err="1"/>
              <a:t>комерційного</a:t>
            </a:r>
            <a:r>
              <a:rPr lang="ru-RU" dirty="0"/>
              <a:t> </a:t>
            </a:r>
            <a:r>
              <a:rPr lang="ru-RU" dirty="0" err="1"/>
              <a:t>найменування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Правова</a:t>
            </a:r>
            <a:r>
              <a:rPr lang="ru-RU" dirty="0"/>
              <a:t> </a:t>
            </a:r>
            <a:r>
              <a:rPr lang="ru-RU" dirty="0" err="1"/>
              <a:t>охорона</a:t>
            </a:r>
            <a:r>
              <a:rPr lang="ru-RU" dirty="0"/>
              <a:t> </a:t>
            </a:r>
            <a:r>
              <a:rPr lang="ru-RU" dirty="0" err="1"/>
              <a:t>надається</a:t>
            </a:r>
            <a:r>
              <a:rPr lang="ru-RU" dirty="0"/>
              <a:t> </a:t>
            </a:r>
            <a:r>
              <a:rPr lang="ru-RU" dirty="0" err="1"/>
              <a:t>комерційному</a:t>
            </a:r>
            <a:r>
              <a:rPr lang="ru-RU" dirty="0"/>
              <a:t> </a:t>
            </a:r>
            <a:r>
              <a:rPr lang="ru-RU" dirty="0" err="1"/>
              <a:t>найменуванню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воно</a:t>
            </a:r>
            <a:r>
              <a:rPr lang="ru-RU" dirty="0"/>
              <a:t> </a:t>
            </a:r>
            <a:r>
              <a:rPr lang="ru-RU" dirty="0" err="1"/>
              <a:t>дає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вирізнити</a:t>
            </a:r>
            <a:r>
              <a:rPr lang="ru-RU" dirty="0"/>
              <a:t> одну особу з-</a:t>
            </a:r>
            <a:r>
              <a:rPr lang="ru-RU" dirty="0" err="1"/>
              <a:t>поміж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та не вводить в </a:t>
            </a:r>
            <a:r>
              <a:rPr lang="ru-RU" dirty="0" err="1"/>
              <a:t>оману</a:t>
            </a:r>
            <a:r>
              <a:rPr lang="ru-RU" dirty="0"/>
              <a:t> </a:t>
            </a:r>
            <a:r>
              <a:rPr lang="ru-RU" dirty="0" err="1"/>
              <a:t>споживачів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справжньої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.</a:t>
            </a:r>
          </a:p>
          <a:p>
            <a:r>
              <a:rPr lang="ru-RU" dirty="0"/>
              <a:t>2. Право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комерційне</a:t>
            </a:r>
            <a:r>
              <a:rPr lang="ru-RU" dirty="0"/>
              <a:t> </a:t>
            </a:r>
            <a:r>
              <a:rPr lang="ru-RU" dirty="0" err="1"/>
              <a:t>найменування</a:t>
            </a:r>
            <a:r>
              <a:rPr lang="ru-RU" dirty="0"/>
              <a:t> є </a:t>
            </a:r>
            <a:r>
              <a:rPr lang="ru-RU" dirty="0" err="1"/>
              <a:t>чинним</a:t>
            </a:r>
            <a:r>
              <a:rPr lang="ru-RU" dirty="0"/>
              <a:t> з моменту </a:t>
            </a:r>
            <a:r>
              <a:rPr lang="ru-RU" dirty="0" err="1"/>
              <a:t>першого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найменування</a:t>
            </a:r>
            <a:r>
              <a:rPr lang="ru-RU" dirty="0"/>
              <a:t> та </a:t>
            </a:r>
            <a:r>
              <a:rPr lang="ru-RU" dirty="0" err="1"/>
              <a:t>охороняється</a:t>
            </a:r>
            <a:r>
              <a:rPr lang="ru-RU" dirty="0"/>
              <a:t> без </a:t>
            </a:r>
            <a:r>
              <a:rPr lang="ru-RU" dirty="0" err="1"/>
              <a:t>обов'язкового</a:t>
            </a:r>
            <a:r>
              <a:rPr lang="ru-RU" dirty="0"/>
              <a:t> </a:t>
            </a:r>
            <a:r>
              <a:rPr lang="ru-RU" dirty="0" err="1"/>
              <a:t>подання</a:t>
            </a:r>
            <a:r>
              <a:rPr lang="ru-RU" dirty="0"/>
              <a:t> заявки на </a:t>
            </a:r>
            <a:r>
              <a:rPr lang="ru-RU" dirty="0" err="1"/>
              <a:t>нього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і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того, є </a:t>
            </a:r>
            <a:r>
              <a:rPr lang="ru-RU" dirty="0" err="1"/>
              <a:t>чи</a:t>
            </a:r>
            <a:r>
              <a:rPr lang="ru-RU" dirty="0"/>
              <a:t> не є </a:t>
            </a:r>
            <a:r>
              <a:rPr lang="ru-RU" dirty="0" err="1"/>
              <a:t>комерційне</a:t>
            </a:r>
            <a:r>
              <a:rPr lang="ru-RU" dirty="0"/>
              <a:t> </a:t>
            </a:r>
            <a:r>
              <a:rPr lang="ru-RU" dirty="0" err="1"/>
              <a:t>найменування</a:t>
            </a:r>
            <a:r>
              <a:rPr lang="ru-RU" dirty="0"/>
              <a:t> </a:t>
            </a:r>
            <a:r>
              <a:rPr lang="ru-RU" dirty="0" err="1"/>
              <a:t>частиною</a:t>
            </a:r>
            <a:r>
              <a:rPr lang="ru-RU" dirty="0"/>
              <a:t> </a:t>
            </a:r>
            <a:r>
              <a:rPr lang="ru-RU" dirty="0" err="1"/>
              <a:t>торговельної</a:t>
            </a:r>
            <a:r>
              <a:rPr lang="ru-RU" dirty="0"/>
              <a:t> марки.</a:t>
            </a:r>
          </a:p>
          <a:p>
            <a:r>
              <a:rPr lang="ru-RU" dirty="0"/>
              <a:t>3. </a:t>
            </a:r>
            <a:r>
              <a:rPr lang="ru-RU" dirty="0" err="1"/>
              <a:t>Відомості</a:t>
            </a:r>
            <a:r>
              <a:rPr lang="ru-RU" dirty="0"/>
              <a:t> про </a:t>
            </a:r>
            <a:r>
              <a:rPr lang="ru-RU" dirty="0" err="1"/>
              <a:t>комерційне</a:t>
            </a:r>
            <a:r>
              <a:rPr lang="ru-RU" dirty="0"/>
              <a:t> </a:t>
            </a:r>
            <a:r>
              <a:rPr lang="ru-RU" dirty="0" err="1"/>
              <a:t>найменування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вноситися</a:t>
            </a:r>
            <a:r>
              <a:rPr lang="ru-RU" dirty="0"/>
              <a:t> до </a:t>
            </a:r>
            <a:r>
              <a:rPr lang="ru-RU" dirty="0" err="1"/>
              <a:t>реєстрів</a:t>
            </a:r>
            <a:r>
              <a:rPr lang="ru-RU" dirty="0"/>
              <a:t>, порядок </a:t>
            </a:r>
            <a:r>
              <a:rPr lang="ru-RU" dirty="0" err="1"/>
              <a:t>ведення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встановлюється</a:t>
            </a:r>
            <a:r>
              <a:rPr lang="ru-RU" dirty="0"/>
              <a:t> законом.</a:t>
            </a:r>
          </a:p>
          <a:p>
            <a:r>
              <a:rPr lang="ru-RU" dirty="0"/>
              <a:t>4. Особи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мати</a:t>
            </a:r>
            <a:r>
              <a:rPr lang="ru-RU" dirty="0"/>
              <a:t> </a:t>
            </a:r>
            <a:r>
              <a:rPr lang="ru-RU" dirty="0" err="1"/>
              <a:t>однакові</a:t>
            </a:r>
            <a:r>
              <a:rPr lang="ru-RU" dirty="0"/>
              <a:t> </a:t>
            </a:r>
            <a:r>
              <a:rPr lang="ru-RU" dirty="0" err="1"/>
              <a:t>комерційні</a:t>
            </a:r>
            <a:r>
              <a:rPr lang="ru-RU" dirty="0"/>
              <a:t> </a:t>
            </a:r>
            <a:r>
              <a:rPr lang="ru-RU" dirty="0" err="1"/>
              <a:t>найменування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не вводить в </a:t>
            </a:r>
            <a:r>
              <a:rPr lang="ru-RU" dirty="0" err="1"/>
              <a:t>оману</a:t>
            </a:r>
            <a:r>
              <a:rPr lang="ru-RU" dirty="0"/>
              <a:t> </a:t>
            </a:r>
            <a:r>
              <a:rPr lang="ru-RU" dirty="0" err="1"/>
              <a:t>споживачів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вони </a:t>
            </a:r>
            <a:r>
              <a:rPr lang="ru-RU" dirty="0" err="1"/>
              <a:t>виробляють</a:t>
            </a:r>
            <a:r>
              <a:rPr lang="ru-RU" dirty="0"/>
              <a:t> та (</a:t>
            </a:r>
            <a:r>
              <a:rPr lang="ru-RU" dirty="0" err="1"/>
              <a:t>або</a:t>
            </a:r>
            <a:r>
              <a:rPr lang="ru-RU" dirty="0"/>
              <a:t>) </a:t>
            </a:r>
            <a:r>
              <a:rPr lang="ru-RU" dirty="0" err="1"/>
              <a:t>реалізовують</a:t>
            </a:r>
            <a:r>
              <a:rPr lang="ru-RU" dirty="0"/>
              <a:t>, та </a:t>
            </a:r>
            <a:r>
              <a:rPr lang="ru-RU" dirty="0" err="1"/>
              <a:t>послуг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ними </a:t>
            </a:r>
            <a:r>
              <a:rPr lang="ru-RU" dirty="0" err="1"/>
              <a:t>надаються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3546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490.</a:t>
            </a:r>
            <a:r>
              <a:rPr lang="ru-RU" dirty="0"/>
              <a:t> </a:t>
            </a:r>
            <a:r>
              <a:rPr lang="ru-RU" dirty="0" err="1"/>
              <a:t>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комерційне</a:t>
            </a:r>
            <a:r>
              <a:rPr lang="ru-RU" dirty="0"/>
              <a:t> </a:t>
            </a:r>
            <a:r>
              <a:rPr lang="ru-RU" dirty="0" err="1"/>
              <a:t>найменування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Майновими</a:t>
            </a:r>
            <a:r>
              <a:rPr lang="ru-RU" dirty="0"/>
              <a:t> правами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комерційне</a:t>
            </a:r>
            <a:r>
              <a:rPr lang="ru-RU" dirty="0"/>
              <a:t> </a:t>
            </a:r>
            <a:r>
              <a:rPr lang="ru-RU" dirty="0" err="1"/>
              <a:t>найменування</a:t>
            </a:r>
            <a:r>
              <a:rPr lang="ru-RU" dirty="0"/>
              <a:t> є:</a:t>
            </a:r>
          </a:p>
          <a:p>
            <a:r>
              <a:rPr lang="ru-RU" dirty="0"/>
              <a:t>1) право на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комерційного</a:t>
            </a:r>
            <a:r>
              <a:rPr lang="ru-RU" dirty="0"/>
              <a:t> </a:t>
            </a:r>
            <a:r>
              <a:rPr lang="ru-RU" dirty="0" err="1"/>
              <a:t>найменування</a:t>
            </a:r>
            <a:r>
              <a:rPr lang="ru-RU" dirty="0"/>
              <a:t>;</a:t>
            </a:r>
          </a:p>
          <a:p>
            <a:r>
              <a:rPr lang="ru-RU" dirty="0"/>
              <a:t>2) право </a:t>
            </a:r>
            <a:r>
              <a:rPr lang="ru-RU" dirty="0" err="1"/>
              <a:t>перешкоджати</a:t>
            </a:r>
            <a:r>
              <a:rPr lang="ru-RU" dirty="0"/>
              <a:t> </a:t>
            </a:r>
            <a:r>
              <a:rPr lang="ru-RU" dirty="0" err="1"/>
              <a:t>іншим</a:t>
            </a:r>
            <a:r>
              <a:rPr lang="ru-RU" dirty="0"/>
              <a:t> особам </a:t>
            </a:r>
            <a:r>
              <a:rPr lang="ru-RU" dirty="0" err="1"/>
              <a:t>неправомірно</a:t>
            </a:r>
            <a:r>
              <a:rPr lang="ru-RU" dirty="0"/>
              <a:t> </a:t>
            </a:r>
            <a:r>
              <a:rPr lang="ru-RU" dirty="0" err="1"/>
              <a:t>використовувати</a:t>
            </a:r>
            <a:r>
              <a:rPr lang="ru-RU" dirty="0"/>
              <a:t> </a:t>
            </a:r>
            <a:r>
              <a:rPr lang="ru-RU" dirty="0" err="1"/>
              <a:t>комерційне</a:t>
            </a:r>
            <a:r>
              <a:rPr lang="ru-RU" dirty="0"/>
              <a:t> </a:t>
            </a:r>
            <a:r>
              <a:rPr lang="ru-RU" dirty="0" err="1"/>
              <a:t>найменування</a:t>
            </a:r>
            <a:r>
              <a:rPr lang="ru-RU" dirty="0"/>
              <a:t>, в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забороняти</a:t>
            </a:r>
            <a:r>
              <a:rPr lang="ru-RU" dirty="0"/>
              <a:t> </a:t>
            </a:r>
            <a:r>
              <a:rPr lang="ru-RU" dirty="0" err="1"/>
              <a:t>таке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, </a:t>
            </a:r>
            <a:r>
              <a:rPr lang="ru-RU" dirty="0" err="1"/>
              <a:t>встановлені</a:t>
            </a:r>
            <a:r>
              <a:rPr lang="ru-RU" dirty="0"/>
              <a:t> законом.</a:t>
            </a:r>
          </a:p>
          <a:p>
            <a:r>
              <a:rPr lang="ru-RU" dirty="0"/>
              <a:t>2. </a:t>
            </a:r>
            <a:r>
              <a:rPr lang="ru-RU" dirty="0" err="1"/>
              <a:t>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комерційне</a:t>
            </a:r>
            <a:r>
              <a:rPr lang="ru-RU" dirty="0"/>
              <a:t> </a:t>
            </a:r>
            <a:r>
              <a:rPr lang="ru-RU" dirty="0" err="1"/>
              <a:t>найменування</a:t>
            </a:r>
            <a:r>
              <a:rPr lang="ru-RU" dirty="0"/>
              <a:t> </a:t>
            </a:r>
            <a:r>
              <a:rPr lang="ru-RU" dirty="0" err="1"/>
              <a:t>передаються</a:t>
            </a:r>
            <a:r>
              <a:rPr lang="ru-RU" dirty="0"/>
              <a:t> </a:t>
            </a:r>
            <a:r>
              <a:rPr lang="ru-RU" dirty="0" err="1"/>
              <a:t>іншій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разом з </a:t>
            </a:r>
            <a:r>
              <a:rPr lang="ru-RU" dirty="0" err="1"/>
              <a:t>цілісним</a:t>
            </a:r>
            <a:r>
              <a:rPr lang="ru-RU" dirty="0"/>
              <a:t> </a:t>
            </a:r>
            <a:r>
              <a:rPr lang="ru-RU" dirty="0" err="1"/>
              <a:t>майновим</a:t>
            </a:r>
            <a:r>
              <a:rPr lang="ru-RU" dirty="0"/>
              <a:t> комплексом особи,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ці</a:t>
            </a:r>
            <a:r>
              <a:rPr lang="ru-RU" dirty="0"/>
              <a:t> права належать,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відповідною</a:t>
            </a:r>
            <a:r>
              <a:rPr lang="ru-RU" dirty="0"/>
              <a:t> </a:t>
            </a:r>
            <a:r>
              <a:rPr lang="ru-RU" dirty="0" err="1"/>
              <a:t>частиною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97088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491.</a:t>
            </a:r>
            <a:r>
              <a:rPr lang="ru-RU" dirty="0"/>
              <a:t> 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чинності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комерційне</a:t>
            </a:r>
            <a:r>
              <a:rPr lang="ru-RU" dirty="0"/>
              <a:t> </a:t>
            </a:r>
            <a:r>
              <a:rPr lang="ru-RU" dirty="0" err="1"/>
              <a:t>найменування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Чинність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комерційне</a:t>
            </a:r>
            <a:r>
              <a:rPr lang="ru-RU" dirty="0"/>
              <a:t> </a:t>
            </a:r>
            <a:r>
              <a:rPr lang="ru-RU" dirty="0" err="1"/>
              <a:t>найменування</a:t>
            </a:r>
            <a:r>
              <a:rPr lang="ru-RU" dirty="0"/>
              <a:t> </a:t>
            </a:r>
            <a:r>
              <a:rPr lang="ru-RU" dirty="0" err="1"/>
              <a:t>припиняється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ліквідації</a:t>
            </a:r>
            <a:r>
              <a:rPr lang="ru-RU" dirty="0"/>
              <a:t> </a:t>
            </a:r>
            <a:r>
              <a:rPr lang="ru-RU" dirty="0" err="1"/>
              <a:t>юридичної</a:t>
            </a:r>
            <a:r>
              <a:rPr lang="ru-RU" dirty="0"/>
              <a:t> особи та з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підстав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законом.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496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451.</a:t>
            </a:r>
            <a:r>
              <a:rPr lang="ru-RU" dirty="0"/>
              <a:t> </a:t>
            </a:r>
            <a:r>
              <a:rPr lang="ru-RU" dirty="0" err="1"/>
              <a:t>Виникнення</a:t>
            </a:r>
            <a:r>
              <a:rPr lang="ru-RU" dirty="0"/>
              <a:t> </a:t>
            </a:r>
            <a:r>
              <a:rPr lang="ru-RU" dirty="0" err="1"/>
              <a:t>суміжних</a:t>
            </a:r>
            <a:r>
              <a:rPr lang="ru-RU" dirty="0"/>
              <a:t> прав</a:t>
            </a:r>
          </a:p>
          <a:p>
            <a:r>
              <a:rPr lang="ru-RU" dirty="0"/>
              <a:t>1. </a:t>
            </a:r>
            <a:r>
              <a:rPr lang="ru-RU" dirty="0" err="1"/>
              <a:t>Суміжні</a:t>
            </a:r>
            <a:r>
              <a:rPr lang="ru-RU" dirty="0"/>
              <a:t> права </a:t>
            </a:r>
            <a:r>
              <a:rPr lang="ru-RU" dirty="0" err="1"/>
              <a:t>виникають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факту:</a:t>
            </a:r>
          </a:p>
          <a:p>
            <a:r>
              <a:rPr lang="ru-RU" dirty="0"/>
              <a:t>1)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вироблення</a:t>
            </a:r>
            <a:r>
              <a:rPr lang="ru-RU" dirty="0"/>
              <a:t> </a:t>
            </a:r>
            <a:r>
              <a:rPr lang="ru-RU" dirty="0" err="1"/>
              <a:t>фонограми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вироблення</a:t>
            </a:r>
            <a:r>
              <a:rPr lang="ru-RU" dirty="0"/>
              <a:t> </a:t>
            </a:r>
            <a:r>
              <a:rPr lang="ru-RU" dirty="0" err="1"/>
              <a:t>відеограми</a:t>
            </a:r>
            <a:r>
              <a:rPr lang="ru-RU" dirty="0"/>
              <a:t>;</a:t>
            </a:r>
          </a:p>
          <a:p>
            <a:r>
              <a:rPr lang="ru-RU" dirty="0"/>
              <a:t>4) </a:t>
            </a:r>
            <a:r>
              <a:rPr lang="ru-RU" dirty="0" err="1"/>
              <a:t>першої</a:t>
            </a:r>
            <a:r>
              <a:rPr lang="ru-RU" dirty="0"/>
              <a:t> </a:t>
            </a:r>
            <a:r>
              <a:rPr lang="ru-RU" dirty="0" err="1"/>
              <a:t>трансляції</a:t>
            </a:r>
            <a:r>
              <a:rPr lang="ru-RU" dirty="0"/>
              <a:t> </a:t>
            </a:r>
            <a:r>
              <a:rPr lang="ru-RU" dirty="0" err="1"/>
              <a:t>програми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мовлення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161847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ПРАВО ІНТЕЛЕКТУАЛЬНОЇ ВЛАСНОСТІ НА ТОРГОВЕЛЬНУ МАРКУ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492.</a:t>
            </a:r>
            <a:r>
              <a:rPr lang="ru-RU" dirty="0"/>
              <a:t> </a:t>
            </a:r>
            <a:r>
              <a:rPr lang="ru-RU" dirty="0" err="1"/>
              <a:t>Торговельна</a:t>
            </a:r>
            <a:r>
              <a:rPr lang="ru-RU" dirty="0"/>
              <a:t> марка</a:t>
            </a:r>
          </a:p>
          <a:p>
            <a:r>
              <a:rPr lang="ru-RU" dirty="0"/>
              <a:t>1. </a:t>
            </a:r>
            <a:r>
              <a:rPr lang="ru-RU" dirty="0" err="1"/>
              <a:t>Торговельною</a:t>
            </a:r>
            <a:r>
              <a:rPr lang="ru-RU" dirty="0"/>
              <a:t> маркою </a:t>
            </a:r>
            <a:r>
              <a:rPr lang="ru-RU" dirty="0" err="1"/>
              <a:t>може</a:t>
            </a:r>
            <a:r>
              <a:rPr lang="ru-RU" dirty="0"/>
              <a:t> бути будь-яке </a:t>
            </a:r>
            <a:r>
              <a:rPr lang="ru-RU" dirty="0" err="1"/>
              <a:t>позначення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будь-яка </a:t>
            </a:r>
            <a:r>
              <a:rPr lang="ru-RU" dirty="0" err="1"/>
              <a:t>комбінація</a:t>
            </a:r>
            <a:r>
              <a:rPr lang="ru-RU" dirty="0"/>
              <a:t> </a:t>
            </a:r>
            <a:r>
              <a:rPr lang="ru-RU" dirty="0" err="1"/>
              <a:t>позначень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придатні</a:t>
            </a:r>
            <a:r>
              <a:rPr lang="ru-RU" dirty="0"/>
              <a:t> для </a:t>
            </a:r>
            <a:r>
              <a:rPr lang="ru-RU" dirty="0" err="1"/>
              <a:t>вирізнення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(</a:t>
            </a:r>
            <a:r>
              <a:rPr lang="ru-RU" dirty="0" err="1"/>
              <a:t>послуг</a:t>
            </a:r>
            <a:r>
              <a:rPr lang="ru-RU" dirty="0"/>
              <a:t>),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виробляються</a:t>
            </a:r>
            <a:r>
              <a:rPr lang="ru-RU" dirty="0"/>
              <a:t> (</a:t>
            </a:r>
            <a:r>
              <a:rPr lang="ru-RU" dirty="0" err="1"/>
              <a:t>надаються</a:t>
            </a:r>
            <a:r>
              <a:rPr lang="ru-RU" dirty="0"/>
              <a:t>) </a:t>
            </a:r>
            <a:r>
              <a:rPr lang="ru-RU" dirty="0" err="1"/>
              <a:t>однією</a:t>
            </a:r>
            <a:r>
              <a:rPr lang="ru-RU" dirty="0"/>
              <a:t> особою,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(</a:t>
            </a:r>
            <a:r>
              <a:rPr lang="ru-RU" dirty="0" err="1"/>
              <a:t>послуг</a:t>
            </a:r>
            <a:r>
              <a:rPr lang="ru-RU" dirty="0"/>
              <a:t>),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виробляються</a:t>
            </a:r>
            <a:r>
              <a:rPr lang="ru-RU" dirty="0"/>
              <a:t> (</a:t>
            </a:r>
            <a:r>
              <a:rPr lang="ru-RU" dirty="0" err="1"/>
              <a:t>надаються</a:t>
            </a:r>
            <a:r>
              <a:rPr lang="ru-RU" dirty="0"/>
              <a:t>) </a:t>
            </a:r>
            <a:r>
              <a:rPr lang="ru-RU" dirty="0" err="1"/>
              <a:t>іншими</a:t>
            </a:r>
            <a:r>
              <a:rPr lang="ru-RU" dirty="0"/>
              <a:t> особами. Такими </a:t>
            </a:r>
            <a:r>
              <a:rPr lang="ru-RU" dirty="0" err="1"/>
              <a:t>позначеннями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бути, </a:t>
            </a:r>
            <a:r>
              <a:rPr lang="ru-RU" dirty="0" err="1"/>
              <a:t>зокрема</a:t>
            </a:r>
            <a:r>
              <a:rPr lang="ru-RU" dirty="0"/>
              <a:t>, слова, </a:t>
            </a:r>
            <a:r>
              <a:rPr lang="ru-RU" dirty="0" err="1"/>
              <a:t>літери</a:t>
            </a:r>
            <a:r>
              <a:rPr lang="ru-RU" dirty="0"/>
              <a:t>, </a:t>
            </a:r>
            <a:r>
              <a:rPr lang="ru-RU" dirty="0" err="1"/>
              <a:t>цифри</a:t>
            </a:r>
            <a:r>
              <a:rPr lang="ru-RU" dirty="0"/>
              <a:t>, </a:t>
            </a:r>
            <a:r>
              <a:rPr lang="ru-RU" dirty="0" err="1"/>
              <a:t>зображувальні</a:t>
            </a:r>
            <a:r>
              <a:rPr lang="ru-RU" dirty="0"/>
              <a:t> </a:t>
            </a:r>
            <a:r>
              <a:rPr lang="ru-RU" dirty="0" err="1"/>
              <a:t>елементи</a:t>
            </a:r>
            <a:r>
              <a:rPr lang="ru-RU" dirty="0"/>
              <a:t>, </a:t>
            </a:r>
            <a:r>
              <a:rPr lang="ru-RU" dirty="0" err="1"/>
              <a:t>комбінації</a:t>
            </a:r>
            <a:r>
              <a:rPr lang="ru-RU" dirty="0"/>
              <a:t> </a:t>
            </a:r>
            <a:r>
              <a:rPr lang="ru-RU" dirty="0" err="1"/>
              <a:t>кольорів</a:t>
            </a:r>
            <a:r>
              <a:rPr lang="ru-RU" dirty="0"/>
              <a:t>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493.</a:t>
            </a:r>
            <a:r>
              <a:rPr lang="ru-RU" dirty="0"/>
              <a:t> </a:t>
            </a:r>
            <a:r>
              <a:rPr lang="ru-RU" dirty="0" err="1"/>
              <a:t>Суб'єкти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торговельну</a:t>
            </a:r>
            <a:r>
              <a:rPr lang="ru-RU" dirty="0"/>
              <a:t> марку</a:t>
            </a:r>
          </a:p>
          <a:p>
            <a:r>
              <a:rPr lang="ru-RU" dirty="0"/>
              <a:t>1. </a:t>
            </a:r>
            <a:r>
              <a:rPr lang="ru-RU" dirty="0" err="1"/>
              <a:t>Суб'єктами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торговельну</a:t>
            </a:r>
            <a:r>
              <a:rPr lang="ru-RU" dirty="0"/>
              <a:t> марку є </a:t>
            </a:r>
            <a:r>
              <a:rPr lang="ru-RU" dirty="0" err="1"/>
              <a:t>фізичні</a:t>
            </a:r>
            <a:r>
              <a:rPr lang="ru-RU" dirty="0"/>
              <a:t> та </a:t>
            </a:r>
            <a:r>
              <a:rPr lang="ru-RU" dirty="0" err="1"/>
              <a:t>юридичні</a:t>
            </a:r>
            <a:r>
              <a:rPr lang="ru-RU" dirty="0"/>
              <a:t> особи.</a:t>
            </a:r>
          </a:p>
          <a:p>
            <a:r>
              <a:rPr lang="ru-RU" dirty="0"/>
              <a:t>2. Право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певну</a:t>
            </a:r>
            <a:r>
              <a:rPr lang="ru-RU" dirty="0"/>
              <a:t> </a:t>
            </a:r>
            <a:r>
              <a:rPr lang="ru-RU" dirty="0" err="1"/>
              <a:t>торговельну</a:t>
            </a:r>
            <a:r>
              <a:rPr lang="ru-RU" dirty="0"/>
              <a:t> марку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належати</a:t>
            </a:r>
            <a:r>
              <a:rPr lang="ru-RU" dirty="0"/>
              <a:t> </a:t>
            </a:r>
            <a:r>
              <a:rPr lang="ru-RU" dirty="0" err="1"/>
              <a:t>одночасно</a:t>
            </a:r>
            <a:r>
              <a:rPr lang="ru-RU" dirty="0"/>
              <a:t> </a:t>
            </a:r>
            <a:r>
              <a:rPr lang="ru-RU" dirty="0" err="1"/>
              <a:t>кільком</a:t>
            </a:r>
            <a:r>
              <a:rPr lang="ru-RU" dirty="0"/>
              <a:t> </a:t>
            </a:r>
            <a:r>
              <a:rPr lang="ru-RU" dirty="0" err="1"/>
              <a:t>фізичним</a:t>
            </a:r>
            <a:r>
              <a:rPr lang="ru-RU" dirty="0"/>
              <a:t> та (</a:t>
            </a:r>
            <a:r>
              <a:rPr lang="ru-RU" dirty="0" err="1"/>
              <a:t>або</a:t>
            </a:r>
            <a:r>
              <a:rPr lang="ru-RU" dirty="0"/>
              <a:t>) </a:t>
            </a:r>
            <a:r>
              <a:rPr lang="ru-RU" dirty="0" err="1"/>
              <a:t>юридичним</a:t>
            </a:r>
            <a:r>
              <a:rPr lang="ru-RU" dirty="0"/>
              <a:t> особам.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3399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494.</a:t>
            </a:r>
            <a:r>
              <a:rPr lang="ru-RU" dirty="0"/>
              <a:t> </a:t>
            </a:r>
            <a:r>
              <a:rPr lang="ru-RU" dirty="0" err="1"/>
              <a:t>Засвідчення</a:t>
            </a:r>
            <a:r>
              <a:rPr lang="ru-RU" dirty="0"/>
              <a:t> </a:t>
            </a:r>
            <a:r>
              <a:rPr lang="ru-RU" dirty="0" err="1"/>
              <a:t>набуття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торговельну</a:t>
            </a:r>
            <a:r>
              <a:rPr lang="ru-RU" dirty="0"/>
              <a:t> марку</a:t>
            </a:r>
          </a:p>
          <a:p>
            <a:r>
              <a:rPr lang="ru-RU" dirty="0"/>
              <a:t>1. </a:t>
            </a:r>
            <a:r>
              <a:rPr lang="ru-RU" dirty="0" err="1"/>
              <a:t>Набуття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торговельну</a:t>
            </a:r>
            <a:r>
              <a:rPr lang="ru-RU" dirty="0"/>
              <a:t> марку </a:t>
            </a:r>
            <a:r>
              <a:rPr lang="ru-RU" dirty="0" err="1"/>
              <a:t>засвідчується</a:t>
            </a:r>
            <a:r>
              <a:rPr lang="ru-RU" dirty="0"/>
              <a:t> </a:t>
            </a:r>
            <a:r>
              <a:rPr lang="ru-RU" dirty="0" err="1"/>
              <a:t>свідоцтвом</a:t>
            </a:r>
            <a:r>
              <a:rPr lang="ru-RU" dirty="0"/>
              <a:t>. </a:t>
            </a:r>
            <a:r>
              <a:rPr lang="ru-RU" dirty="0" err="1"/>
              <a:t>Умови</a:t>
            </a:r>
            <a:r>
              <a:rPr lang="ru-RU" dirty="0"/>
              <a:t> та порядок </a:t>
            </a:r>
            <a:r>
              <a:rPr lang="ru-RU" dirty="0" err="1"/>
              <a:t>видачі</a:t>
            </a:r>
            <a:r>
              <a:rPr lang="ru-RU" dirty="0"/>
              <a:t> </a:t>
            </a:r>
            <a:r>
              <a:rPr lang="ru-RU" dirty="0" err="1"/>
              <a:t>свідоцтва</a:t>
            </a:r>
            <a:r>
              <a:rPr lang="ru-RU" dirty="0"/>
              <a:t> </a:t>
            </a:r>
            <a:r>
              <a:rPr lang="ru-RU" dirty="0" err="1"/>
              <a:t>встановлюються</a:t>
            </a:r>
            <a:r>
              <a:rPr lang="ru-RU" dirty="0"/>
              <a:t> законом.</a:t>
            </a:r>
          </a:p>
          <a:p>
            <a:r>
              <a:rPr lang="ru-RU" dirty="0"/>
              <a:t>2. </a:t>
            </a:r>
            <a:r>
              <a:rPr lang="ru-RU" dirty="0" err="1"/>
              <a:t>Обсяг</a:t>
            </a:r>
            <a:r>
              <a:rPr lang="ru-RU" dirty="0"/>
              <a:t> </a:t>
            </a:r>
            <a:r>
              <a:rPr lang="ru-RU" dirty="0" err="1"/>
              <a:t>правової</a:t>
            </a:r>
            <a:r>
              <a:rPr lang="ru-RU" dirty="0"/>
              <a:t>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торговельної</a:t>
            </a:r>
            <a:r>
              <a:rPr lang="ru-RU" dirty="0"/>
              <a:t> марки </a:t>
            </a:r>
            <a:r>
              <a:rPr lang="ru-RU" dirty="0" err="1"/>
              <a:t>визначається</a:t>
            </a:r>
            <a:r>
              <a:rPr lang="ru-RU" dirty="0"/>
              <a:t> </a:t>
            </a:r>
            <a:r>
              <a:rPr lang="ru-RU" dirty="0" err="1"/>
              <a:t>наведеними</a:t>
            </a:r>
            <a:r>
              <a:rPr lang="ru-RU" dirty="0"/>
              <a:t> у </a:t>
            </a:r>
            <a:r>
              <a:rPr lang="ru-RU" dirty="0" err="1"/>
              <a:t>свідоцтві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зображенням</a:t>
            </a:r>
            <a:r>
              <a:rPr lang="ru-RU" dirty="0"/>
              <a:t> та </a:t>
            </a:r>
            <a:r>
              <a:rPr lang="ru-RU" dirty="0" err="1"/>
              <a:t>переліком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і </a:t>
            </a:r>
            <a:r>
              <a:rPr lang="ru-RU" dirty="0" err="1"/>
              <a:t>послуг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законом.</a:t>
            </a:r>
          </a:p>
          <a:p>
            <a:r>
              <a:rPr lang="ru-RU" dirty="0"/>
              <a:t>3. </a:t>
            </a:r>
            <a:r>
              <a:rPr lang="ru-RU" dirty="0" err="1"/>
              <a:t>Набуття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торговельну</a:t>
            </a:r>
            <a:r>
              <a:rPr lang="ru-RU" dirty="0"/>
              <a:t> марку, яка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міжнародну</a:t>
            </a:r>
            <a:r>
              <a:rPr lang="ru-RU" dirty="0"/>
              <a:t> </a:t>
            </a:r>
            <a:r>
              <a:rPr lang="ru-RU" dirty="0" err="1"/>
              <a:t>реєстрацію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визнана</a:t>
            </a:r>
            <a:r>
              <a:rPr lang="ru-RU" dirty="0"/>
              <a:t> в </a:t>
            </a:r>
            <a:r>
              <a:rPr lang="ru-RU" dirty="0" err="1"/>
              <a:t>установленому</a:t>
            </a:r>
            <a:r>
              <a:rPr lang="ru-RU" dirty="0"/>
              <a:t> законом порядку добре </a:t>
            </a:r>
            <a:r>
              <a:rPr lang="ru-RU" dirty="0" err="1"/>
              <a:t>відомою</a:t>
            </a:r>
            <a:r>
              <a:rPr lang="ru-RU" dirty="0"/>
              <a:t>, не </a:t>
            </a:r>
            <a:r>
              <a:rPr lang="ru-RU" dirty="0" err="1"/>
              <a:t>вимагає</a:t>
            </a:r>
            <a:r>
              <a:rPr lang="ru-RU" dirty="0"/>
              <a:t> </a:t>
            </a:r>
            <a:r>
              <a:rPr lang="ru-RU" dirty="0" err="1"/>
              <a:t>засвідчення</a:t>
            </a:r>
            <a:r>
              <a:rPr lang="ru-RU" dirty="0"/>
              <a:t> </a:t>
            </a:r>
            <a:r>
              <a:rPr lang="ru-RU" dirty="0" err="1"/>
              <a:t>свідоцтвом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7590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495.</a:t>
            </a:r>
            <a:r>
              <a:rPr lang="ru-RU" dirty="0"/>
              <a:t> </a:t>
            </a:r>
            <a:r>
              <a:rPr lang="ru-RU" dirty="0" err="1"/>
              <a:t>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торговельну</a:t>
            </a:r>
            <a:r>
              <a:rPr lang="ru-RU" dirty="0"/>
              <a:t> марку</a:t>
            </a:r>
          </a:p>
          <a:p>
            <a:r>
              <a:rPr lang="ru-RU" dirty="0"/>
              <a:t>1. </a:t>
            </a:r>
            <a:r>
              <a:rPr lang="ru-RU" dirty="0" err="1"/>
              <a:t>Майновими</a:t>
            </a:r>
            <a:r>
              <a:rPr lang="ru-RU" dirty="0"/>
              <a:t> правами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торговельну</a:t>
            </a:r>
            <a:r>
              <a:rPr lang="ru-RU" dirty="0"/>
              <a:t> марку є:</a:t>
            </a:r>
          </a:p>
          <a:p>
            <a:r>
              <a:rPr lang="ru-RU" dirty="0"/>
              <a:t>1) право на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торговельної</a:t>
            </a:r>
            <a:r>
              <a:rPr lang="ru-RU" dirty="0"/>
              <a:t> марки;</a:t>
            </a:r>
          </a:p>
          <a:p>
            <a:r>
              <a:rPr lang="ru-RU" dirty="0"/>
              <a:t>2) </a:t>
            </a:r>
            <a:r>
              <a:rPr lang="ru-RU" dirty="0" err="1"/>
              <a:t>виключне</a:t>
            </a:r>
            <a:r>
              <a:rPr lang="ru-RU" dirty="0"/>
              <a:t> право </a:t>
            </a:r>
            <a:r>
              <a:rPr lang="ru-RU" dirty="0" err="1"/>
              <a:t>дозволяти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торговельної</a:t>
            </a:r>
            <a:r>
              <a:rPr lang="ru-RU" dirty="0"/>
              <a:t> марки;</a:t>
            </a:r>
          </a:p>
          <a:p>
            <a:r>
              <a:rPr lang="ru-RU" dirty="0"/>
              <a:t>3) </a:t>
            </a:r>
            <a:r>
              <a:rPr lang="ru-RU" dirty="0" err="1"/>
              <a:t>виключне</a:t>
            </a:r>
            <a:r>
              <a:rPr lang="ru-RU" dirty="0"/>
              <a:t> право </a:t>
            </a:r>
            <a:r>
              <a:rPr lang="ru-RU" dirty="0" err="1"/>
              <a:t>перешкоджати</a:t>
            </a:r>
            <a:r>
              <a:rPr lang="ru-RU" dirty="0"/>
              <a:t> </a:t>
            </a:r>
            <a:r>
              <a:rPr lang="ru-RU" dirty="0" err="1"/>
              <a:t>неправомірному</a:t>
            </a:r>
            <a:r>
              <a:rPr lang="ru-RU" dirty="0"/>
              <a:t> </a:t>
            </a:r>
            <a:r>
              <a:rPr lang="ru-RU" dirty="0" err="1"/>
              <a:t>використанню</a:t>
            </a:r>
            <a:r>
              <a:rPr lang="ru-RU" dirty="0"/>
              <a:t> </a:t>
            </a:r>
            <a:r>
              <a:rPr lang="ru-RU" dirty="0" err="1"/>
              <a:t>торговельної</a:t>
            </a:r>
            <a:r>
              <a:rPr lang="ru-RU" dirty="0"/>
              <a:t> марки, в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забороняти</a:t>
            </a:r>
            <a:r>
              <a:rPr lang="ru-RU" dirty="0"/>
              <a:t> </a:t>
            </a:r>
            <a:r>
              <a:rPr lang="ru-RU" dirty="0" err="1"/>
              <a:t>таке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;</a:t>
            </a:r>
          </a:p>
          <a:p>
            <a:r>
              <a:rPr lang="ru-RU" dirty="0"/>
              <a:t>4)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, </a:t>
            </a:r>
            <a:r>
              <a:rPr lang="ru-RU" dirty="0" err="1"/>
              <a:t>встановлені</a:t>
            </a:r>
            <a:r>
              <a:rPr lang="ru-RU" dirty="0"/>
              <a:t> законом.</a:t>
            </a:r>
          </a:p>
          <a:p>
            <a:r>
              <a:rPr lang="ru-RU" dirty="0"/>
              <a:t>2. </a:t>
            </a:r>
            <a:r>
              <a:rPr lang="ru-RU" dirty="0" err="1"/>
              <a:t>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торговельну</a:t>
            </a:r>
            <a:r>
              <a:rPr lang="ru-RU" dirty="0"/>
              <a:t> марку належать </a:t>
            </a:r>
            <a:r>
              <a:rPr lang="ru-RU" dirty="0" err="1"/>
              <a:t>володільцю</a:t>
            </a:r>
            <a:r>
              <a:rPr lang="ru-RU" dirty="0"/>
              <a:t> </a:t>
            </a:r>
            <a:r>
              <a:rPr lang="ru-RU" dirty="0" err="1"/>
              <a:t>відповідного</a:t>
            </a:r>
            <a:r>
              <a:rPr lang="ru-RU" dirty="0"/>
              <a:t> </a:t>
            </a:r>
            <a:r>
              <a:rPr lang="ru-RU" dirty="0" err="1"/>
              <a:t>свідоцтва</a:t>
            </a:r>
            <a:r>
              <a:rPr lang="ru-RU" dirty="0"/>
              <a:t>, </a:t>
            </a:r>
            <a:r>
              <a:rPr lang="ru-RU" dirty="0" err="1"/>
              <a:t>володільцю</a:t>
            </a:r>
            <a:r>
              <a:rPr lang="ru-RU" dirty="0"/>
              <a:t> </a:t>
            </a:r>
            <a:r>
              <a:rPr lang="ru-RU" dirty="0" err="1"/>
              <a:t>міжнародної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, </a:t>
            </a:r>
            <a:r>
              <a:rPr lang="ru-RU" dirty="0" err="1"/>
              <a:t>особі</a:t>
            </a:r>
            <a:r>
              <a:rPr lang="ru-RU" dirty="0"/>
              <a:t>, </a:t>
            </a:r>
            <a:r>
              <a:rPr lang="ru-RU" dirty="0" err="1"/>
              <a:t>торговельну</a:t>
            </a:r>
            <a:r>
              <a:rPr lang="ru-RU" dirty="0"/>
              <a:t> марку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визнано</a:t>
            </a:r>
            <a:r>
              <a:rPr lang="ru-RU" dirty="0"/>
              <a:t> в </a:t>
            </a:r>
            <a:r>
              <a:rPr lang="ru-RU" dirty="0" err="1"/>
              <a:t>установленому</a:t>
            </a:r>
            <a:r>
              <a:rPr lang="ru-RU" dirty="0"/>
              <a:t> законом порядку добре </a:t>
            </a:r>
            <a:r>
              <a:rPr lang="ru-RU" dirty="0" err="1"/>
              <a:t>відомою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договором.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9414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496.</a:t>
            </a:r>
            <a:r>
              <a:rPr lang="ru-RU" dirty="0"/>
              <a:t> Строк </a:t>
            </a:r>
            <a:r>
              <a:rPr lang="ru-RU" dirty="0" err="1"/>
              <a:t>чинності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торговельну</a:t>
            </a:r>
            <a:r>
              <a:rPr lang="ru-RU" dirty="0"/>
              <a:t> марку</a:t>
            </a:r>
          </a:p>
          <a:p>
            <a:r>
              <a:rPr lang="ru-RU" dirty="0"/>
              <a:t>1. </a:t>
            </a:r>
            <a:r>
              <a:rPr lang="ru-RU" dirty="0" err="1"/>
              <a:t>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торговельну</a:t>
            </a:r>
            <a:r>
              <a:rPr lang="ru-RU" dirty="0"/>
              <a:t> марку є </a:t>
            </a:r>
            <a:r>
              <a:rPr lang="ru-RU" dirty="0" err="1"/>
              <a:t>чинними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десяти </a:t>
            </a:r>
            <a:r>
              <a:rPr lang="ru-RU" dirty="0" err="1"/>
              <a:t>років</a:t>
            </a:r>
            <a:r>
              <a:rPr lang="ru-RU" dirty="0"/>
              <a:t> з </a:t>
            </a:r>
            <a:r>
              <a:rPr lang="ru-RU" dirty="0" err="1"/>
              <a:t>дати</a:t>
            </a:r>
            <a:r>
              <a:rPr lang="ru-RU" dirty="0"/>
              <a:t> </a:t>
            </a:r>
            <a:r>
              <a:rPr lang="ru-RU" dirty="0" err="1"/>
              <a:t>подання</a:t>
            </a:r>
            <a:r>
              <a:rPr lang="ru-RU" dirty="0"/>
              <a:t> заявки на </a:t>
            </a:r>
            <a:r>
              <a:rPr lang="ru-RU" dirty="0" err="1"/>
              <a:t>торговельну</a:t>
            </a:r>
            <a:r>
              <a:rPr lang="ru-RU" dirty="0"/>
              <a:t> марку в </a:t>
            </a:r>
            <a:r>
              <a:rPr lang="ru-RU" dirty="0" err="1"/>
              <a:t>установленому</a:t>
            </a:r>
            <a:r>
              <a:rPr lang="ru-RU" dirty="0"/>
              <a:t> законом порядку,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законом. </a:t>
            </a:r>
            <a:r>
              <a:rPr lang="ru-RU" dirty="0" err="1"/>
              <a:t>Зазначений</a:t>
            </a:r>
            <a:r>
              <a:rPr lang="ru-RU" dirty="0"/>
              <a:t> строк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продовженим</a:t>
            </a:r>
            <a:r>
              <a:rPr lang="ru-RU" dirty="0"/>
              <a:t> </a:t>
            </a:r>
            <a:r>
              <a:rPr lang="ru-RU" dirty="0" err="1"/>
              <a:t>щоразу</a:t>
            </a:r>
            <a:r>
              <a:rPr lang="ru-RU" dirty="0"/>
              <a:t> на десять </a:t>
            </a:r>
            <a:r>
              <a:rPr lang="ru-RU" dirty="0" err="1"/>
              <a:t>років</a:t>
            </a:r>
            <a:r>
              <a:rPr lang="ru-RU" dirty="0"/>
              <a:t> у порядку, </a:t>
            </a:r>
            <a:r>
              <a:rPr lang="ru-RU" dirty="0" err="1"/>
              <a:t>встановленому</a:t>
            </a:r>
            <a:r>
              <a:rPr lang="ru-RU" dirty="0"/>
              <a:t> законом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62323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 smtClean="0"/>
              <a:t>Стаття</a:t>
            </a:r>
            <a:r>
              <a:rPr lang="ru-RU" b="1" dirty="0" smtClean="0"/>
              <a:t> </a:t>
            </a:r>
            <a:r>
              <a:rPr lang="ru-RU" b="1" dirty="0"/>
              <a:t>497.</a:t>
            </a:r>
            <a:r>
              <a:rPr lang="ru-RU" dirty="0"/>
              <a:t> </a:t>
            </a:r>
            <a:r>
              <a:rPr lang="ru-RU" dirty="0" err="1"/>
              <a:t>Дострокове</a:t>
            </a:r>
            <a:r>
              <a:rPr lang="ru-RU" dirty="0"/>
              <a:t>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чинності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торговельну</a:t>
            </a:r>
            <a:r>
              <a:rPr lang="ru-RU" dirty="0"/>
              <a:t> марку</a:t>
            </a:r>
          </a:p>
          <a:p>
            <a:r>
              <a:rPr lang="ru-RU" dirty="0"/>
              <a:t>1. </a:t>
            </a:r>
            <a:r>
              <a:rPr lang="ru-RU" dirty="0" err="1"/>
              <a:t>Чинність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торговельну</a:t>
            </a:r>
            <a:r>
              <a:rPr lang="ru-RU" dirty="0"/>
              <a:t> марку </a:t>
            </a:r>
            <a:r>
              <a:rPr lang="ru-RU" dirty="0" err="1"/>
              <a:t>припиняється</a:t>
            </a:r>
            <a:r>
              <a:rPr lang="ru-RU" dirty="0"/>
              <a:t> в </a:t>
            </a:r>
            <a:r>
              <a:rPr lang="ru-RU" dirty="0" err="1"/>
              <a:t>установленому</a:t>
            </a:r>
            <a:r>
              <a:rPr lang="ru-RU" dirty="0"/>
              <a:t> законом порядку </a:t>
            </a:r>
            <a:r>
              <a:rPr lang="ru-RU" dirty="0" err="1"/>
              <a:t>достроково</a:t>
            </a:r>
            <a:r>
              <a:rPr lang="ru-RU" dirty="0"/>
              <a:t>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перетворенням</a:t>
            </a:r>
            <a:r>
              <a:rPr lang="ru-RU" dirty="0"/>
              <a:t> </a:t>
            </a:r>
            <a:r>
              <a:rPr lang="ru-RU" dirty="0" err="1"/>
              <a:t>торговельної</a:t>
            </a:r>
            <a:r>
              <a:rPr lang="ru-RU" dirty="0"/>
              <a:t> марки у </a:t>
            </a:r>
            <a:r>
              <a:rPr lang="ru-RU" dirty="0" err="1"/>
              <a:t>загальновживане</a:t>
            </a:r>
            <a:r>
              <a:rPr lang="ru-RU" dirty="0"/>
              <a:t> </a:t>
            </a:r>
            <a:r>
              <a:rPr lang="ru-RU" dirty="0" err="1"/>
              <a:t>позначення</a:t>
            </a:r>
            <a:r>
              <a:rPr lang="ru-RU" dirty="0"/>
              <a:t> </a:t>
            </a:r>
            <a:r>
              <a:rPr lang="ru-RU" dirty="0" err="1"/>
              <a:t>певного</a:t>
            </a:r>
            <a:r>
              <a:rPr lang="ru-RU" dirty="0"/>
              <a:t> виду </a:t>
            </a:r>
            <a:r>
              <a:rPr lang="ru-RU" dirty="0" err="1"/>
              <a:t>товарів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Чинність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торговельну</a:t>
            </a:r>
            <a:r>
              <a:rPr lang="ru-RU" dirty="0"/>
              <a:t> марку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припинено</a:t>
            </a:r>
            <a:r>
              <a:rPr lang="ru-RU" dirty="0"/>
              <a:t> </a:t>
            </a:r>
            <a:r>
              <a:rPr lang="ru-RU" dirty="0" err="1"/>
              <a:t>достроково</a:t>
            </a:r>
            <a:r>
              <a:rPr lang="ru-RU" dirty="0"/>
              <a:t> за </a:t>
            </a:r>
            <a:r>
              <a:rPr lang="ru-RU" dirty="0" err="1"/>
              <a:t>ініціативою</a:t>
            </a:r>
            <a:r>
              <a:rPr lang="ru-RU" dirty="0"/>
              <a:t> особи, </a:t>
            </a:r>
            <a:r>
              <a:rPr lang="ru-RU" dirty="0" err="1"/>
              <a:t>якій</a:t>
            </a:r>
            <a:r>
              <a:rPr lang="ru-RU" dirty="0"/>
              <a:t> вони належать,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не </a:t>
            </a:r>
            <a:r>
              <a:rPr lang="ru-RU" dirty="0" err="1"/>
              <a:t>суперечить</a:t>
            </a:r>
            <a:r>
              <a:rPr lang="ru-RU" dirty="0"/>
              <a:t> </a:t>
            </a:r>
            <a:r>
              <a:rPr lang="ru-RU" dirty="0" err="1"/>
              <a:t>умовам</a:t>
            </a:r>
            <a:r>
              <a:rPr lang="ru-RU" dirty="0"/>
              <a:t> договору, а </a:t>
            </a:r>
            <a:r>
              <a:rPr lang="ru-RU" dirty="0" err="1"/>
              <a:t>також</a:t>
            </a:r>
            <a:r>
              <a:rPr lang="ru-RU" dirty="0"/>
              <a:t> в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передбачених</a:t>
            </a:r>
            <a:r>
              <a:rPr lang="ru-RU" dirty="0"/>
              <a:t> законом.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42709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ПРАВО ІНТЕЛЕКТУАЛЬНОЇ ВЛАСНОСТІ НА КОМЕРЦІЙНУ ТАЄМНИЦЮ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505.</a:t>
            </a:r>
            <a:r>
              <a:rPr lang="ru-RU" dirty="0"/>
              <a:t> </a:t>
            </a:r>
            <a:r>
              <a:rPr lang="ru-RU" dirty="0" err="1"/>
              <a:t>Поняття</a:t>
            </a:r>
            <a:r>
              <a:rPr lang="ru-RU" dirty="0"/>
              <a:t> </a:t>
            </a:r>
            <a:r>
              <a:rPr lang="ru-RU" dirty="0" err="1"/>
              <a:t>комерційної</a:t>
            </a:r>
            <a:r>
              <a:rPr lang="ru-RU" dirty="0"/>
              <a:t> </a:t>
            </a:r>
            <a:r>
              <a:rPr lang="ru-RU" dirty="0" err="1"/>
              <a:t>таємниці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Комерційною</a:t>
            </a:r>
            <a:r>
              <a:rPr lang="ru-RU" dirty="0"/>
              <a:t> </a:t>
            </a:r>
            <a:r>
              <a:rPr lang="ru-RU" dirty="0" err="1"/>
              <a:t>таємницею</a:t>
            </a:r>
            <a:r>
              <a:rPr lang="ru-RU" dirty="0"/>
              <a:t> є </a:t>
            </a:r>
            <a:r>
              <a:rPr lang="ru-RU" dirty="0" err="1"/>
              <a:t>інформація</a:t>
            </a:r>
            <a:r>
              <a:rPr lang="ru-RU" dirty="0"/>
              <a:t>, яка є секретною в тому </a:t>
            </a:r>
            <a:r>
              <a:rPr lang="ru-RU" dirty="0" err="1"/>
              <a:t>розумінні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вона в </a:t>
            </a:r>
            <a:r>
              <a:rPr lang="ru-RU" dirty="0" err="1"/>
              <a:t>цілому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в </a:t>
            </a:r>
            <a:r>
              <a:rPr lang="ru-RU" dirty="0" err="1"/>
              <a:t>певній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 та </a:t>
            </a:r>
            <a:r>
              <a:rPr lang="ru-RU" dirty="0" err="1"/>
              <a:t>сукупності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складових</a:t>
            </a:r>
            <a:r>
              <a:rPr lang="ru-RU" dirty="0"/>
              <a:t> є </a:t>
            </a:r>
            <a:r>
              <a:rPr lang="ru-RU" dirty="0" err="1"/>
              <a:t>невідомою</a:t>
            </a:r>
            <a:r>
              <a:rPr lang="ru-RU" dirty="0"/>
              <a:t> та не є легкодоступною для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звичайно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справу з видом </a:t>
            </a:r>
            <a:r>
              <a:rPr lang="ru-RU" dirty="0" err="1"/>
              <a:t>інформації</a:t>
            </a:r>
            <a:r>
              <a:rPr lang="ru-RU" dirty="0"/>
              <a:t>, до </a:t>
            </a:r>
            <a:r>
              <a:rPr lang="ru-RU" dirty="0" err="1"/>
              <a:t>якого</a:t>
            </a:r>
            <a:r>
              <a:rPr lang="ru-RU" dirty="0"/>
              <a:t> вона </a:t>
            </a:r>
            <a:r>
              <a:rPr lang="ru-RU" dirty="0" err="1"/>
              <a:t>належить</a:t>
            </a:r>
            <a:r>
              <a:rPr lang="ru-RU" dirty="0"/>
              <a:t>,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цим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комерційну</a:t>
            </a:r>
            <a:r>
              <a:rPr lang="ru-RU" dirty="0"/>
              <a:t> </a:t>
            </a:r>
            <a:r>
              <a:rPr lang="ru-RU" dirty="0" err="1"/>
              <a:t>цінність</a:t>
            </a:r>
            <a:r>
              <a:rPr lang="ru-RU" dirty="0"/>
              <a:t> та </a:t>
            </a:r>
            <a:r>
              <a:rPr lang="ru-RU" dirty="0" err="1"/>
              <a:t>була</a:t>
            </a:r>
            <a:r>
              <a:rPr lang="ru-RU" dirty="0"/>
              <a:t> предметом </a:t>
            </a:r>
            <a:r>
              <a:rPr lang="ru-RU" dirty="0" err="1"/>
              <a:t>адекватних</a:t>
            </a:r>
            <a:r>
              <a:rPr lang="ru-RU" dirty="0"/>
              <a:t> </a:t>
            </a:r>
            <a:r>
              <a:rPr lang="ru-RU" dirty="0" err="1"/>
              <a:t>існуючим</a:t>
            </a:r>
            <a:r>
              <a:rPr lang="ru-RU" dirty="0"/>
              <a:t> </a:t>
            </a:r>
            <a:r>
              <a:rPr lang="ru-RU" dirty="0" err="1"/>
              <a:t>обставинам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збереження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секретності</a:t>
            </a:r>
            <a:r>
              <a:rPr lang="ru-RU" dirty="0"/>
              <a:t>, </a:t>
            </a:r>
            <a:r>
              <a:rPr lang="ru-RU" dirty="0" err="1"/>
              <a:t>вжитих</a:t>
            </a:r>
            <a:r>
              <a:rPr lang="ru-RU" dirty="0"/>
              <a:t> особою, яка законно </a:t>
            </a:r>
            <a:r>
              <a:rPr lang="ru-RU" dirty="0" err="1"/>
              <a:t>контролює</a:t>
            </a:r>
            <a:r>
              <a:rPr lang="ru-RU" dirty="0"/>
              <a:t> </a:t>
            </a:r>
            <a:r>
              <a:rPr lang="ru-RU" dirty="0" err="1"/>
              <a:t>цю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Комерційною</a:t>
            </a:r>
            <a:r>
              <a:rPr lang="ru-RU" dirty="0"/>
              <a:t> </a:t>
            </a:r>
            <a:r>
              <a:rPr lang="ru-RU" dirty="0" err="1"/>
              <a:t>таємницею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відомості</a:t>
            </a:r>
            <a:r>
              <a:rPr lang="ru-RU" dirty="0"/>
              <a:t> </a:t>
            </a:r>
            <a:r>
              <a:rPr lang="ru-RU" dirty="0" err="1"/>
              <a:t>технічного</a:t>
            </a:r>
            <a:r>
              <a:rPr lang="ru-RU" dirty="0"/>
              <a:t>, </a:t>
            </a:r>
            <a:r>
              <a:rPr lang="ru-RU" dirty="0" err="1"/>
              <a:t>організаційного</a:t>
            </a:r>
            <a:r>
              <a:rPr lang="ru-RU" dirty="0"/>
              <a:t>, </a:t>
            </a:r>
            <a:r>
              <a:rPr lang="ru-RU" dirty="0" err="1"/>
              <a:t>комерційного</a:t>
            </a:r>
            <a:r>
              <a:rPr lang="ru-RU" dirty="0"/>
              <a:t>, </a:t>
            </a:r>
            <a:r>
              <a:rPr lang="ru-RU" dirty="0" err="1"/>
              <a:t>виробничого</a:t>
            </a:r>
            <a:r>
              <a:rPr lang="ru-RU" dirty="0"/>
              <a:t> та </a:t>
            </a:r>
            <a:r>
              <a:rPr lang="ru-RU" dirty="0" err="1"/>
              <a:t>іншого</a:t>
            </a:r>
            <a:r>
              <a:rPr lang="ru-RU" dirty="0"/>
              <a:t> характеру, за </a:t>
            </a:r>
            <a:r>
              <a:rPr lang="ru-RU" dirty="0" err="1"/>
              <a:t>винятком</a:t>
            </a:r>
            <a:r>
              <a:rPr lang="ru-RU" dirty="0"/>
              <a:t> тих,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закону не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віднесені</a:t>
            </a:r>
            <a:r>
              <a:rPr lang="ru-RU" dirty="0"/>
              <a:t> до </a:t>
            </a:r>
            <a:r>
              <a:rPr lang="ru-RU" dirty="0" err="1"/>
              <a:t>комерційної</a:t>
            </a:r>
            <a:r>
              <a:rPr lang="ru-RU" dirty="0"/>
              <a:t> </a:t>
            </a:r>
            <a:r>
              <a:rPr lang="ru-RU" dirty="0" err="1"/>
              <a:t>таємниці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178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506.</a:t>
            </a:r>
            <a:r>
              <a:rPr lang="ru-RU" dirty="0"/>
              <a:t> </a:t>
            </a:r>
            <a:r>
              <a:rPr lang="ru-RU" dirty="0" err="1"/>
              <a:t>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комерційну</a:t>
            </a:r>
            <a:r>
              <a:rPr lang="ru-RU" dirty="0"/>
              <a:t> </a:t>
            </a:r>
            <a:r>
              <a:rPr lang="ru-RU" dirty="0" err="1"/>
              <a:t>таємницю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Майновими</a:t>
            </a:r>
            <a:r>
              <a:rPr lang="ru-RU" dirty="0"/>
              <a:t> правами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комерційну</a:t>
            </a:r>
            <a:r>
              <a:rPr lang="ru-RU" dirty="0"/>
              <a:t> </a:t>
            </a:r>
            <a:r>
              <a:rPr lang="ru-RU" dirty="0" err="1"/>
              <a:t>таємницю</a:t>
            </a:r>
            <a:r>
              <a:rPr lang="ru-RU" dirty="0"/>
              <a:t> є:</a:t>
            </a:r>
          </a:p>
          <a:p>
            <a:r>
              <a:rPr lang="ru-RU" dirty="0"/>
              <a:t>1) право на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комерційної</a:t>
            </a:r>
            <a:r>
              <a:rPr lang="ru-RU" dirty="0"/>
              <a:t> </a:t>
            </a:r>
            <a:r>
              <a:rPr lang="ru-RU" dirty="0" err="1"/>
              <a:t>таємниці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виключне</a:t>
            </a:r>
            <a:r>
              <a:rPr lang="ru-RU" dirty="0"/>
              <a:t> право </a:t>
            </a:r>
            <a:r>
              <a:rPr lang="ru-RU" dirty="0" err="1"/>
              <a:t>дозволяти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комерційної</a:t>
            </a:r>
            <a:r>
              <a:rPr lang="ru-RU" dirty="0"/>
              <a:t> </a:t>
            </a:r>
            <a:r>
              <a:rPr lang="ru-RU" dirty="0" err="1"/>
              <a:t>таємниці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виключне</a:t>
            </a:r>
            <a:r>
              <a:rPr lang="ru-RU" dirty="0"/>
              <a:t> право </a:t>
            </a:r>
            <a:r>
              <a:rPr lang="ru-RU" dirty="0" err="1"/>
              <a:t>перешкоджати</a:t>
            </a:r>
            <a:r>
              <a:rPr lang="ru-RU" dirty="0"/>
              <a:t> </a:t>
            </a:r>
            <a:r>
              <a:rPr lang="ru-RU" dirty="0" err="1"/>
              <a:t>неправомірному</a:t>
            </a:r>
            <a:r>
              <a:rPr lang="ru-RU" dirty="0"/>
              <a:t> </a:t>
            </a:r>
            <a:r>
              <a:rPr lang="ru-RU" dirty="0" err="1"/>
              <a:t>розголошенню</a:t>
            </a:r>
            <a:r>
              <a:rPr lang="ru-RU" dirty="0"/>
              <a:t>, </a:t>
            </a:r>
            <a:r>
              <a:rPr lang="ru-RU" dirty="0" err="1"/>
              <a:t>збиранню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використанню</a:t>
            </a:r>
            <a:r>
              <a:rPr lang="ru-RU" dirty="0"/>
              <a:t> </a:t>
            </a:r>
            <a:r>
              <a:rPr lang="ru-RU" dirty="0" err="1"/>
              <a:t>комерційної</a:t>
            </a:r>
            <a:r>
              <a:rPr lang="ru-RU" dirty="0"/>
              <a:t> </a:t>
            </a:r>
            <a:r>
              <a:rPr lang="ru-RU" dirty="0" err="1"/>
              <a:t>таємниці</a:t>
            </a:r>
            <a:r>
              <a:rPr lang="ru-RU" dirty="0"/>
              <a:t>;</a:t>
            </a:r>
          </a:p>
          <a:p>
            <a:r>
              <a:rPr lang="ru-RU" dirty="0"/>
              <a:t>4)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, </a:t>
            </a:r>
            <a:r>
              <a:rPr lang="ru-RU" dirty="0" err="1"/>
              <a:t>встановлені</a:t>
            </a:r>
            <a:r>
              <a:rPr lang="ru-RU" dirty="0"/>
              <a:t> законом.</a:t>
            </a:r>
          </a:p>
          <a:p>
            <a:r>
              <a:rPr lang="ru-RU" dirty="0"/>
              <a:t>2. </a:t>
            </a:r>
            <a:r>
              <a:rPr lang="ru-RU" dirty="0" err="1"/>
              <a:t>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комерційну</a:t>
            </a:r>
            <a:r>
              <a:rPr lang="ru-RU" dirty="0"/>
              <a:t> </a:t>
            </a:r>
            <a:r>
              <a:rPr lang="ru-RU" dirty="0" err="1"/>
              <a:t>таємницю</a:t>
            </a:r>
            <a:r>
              <a:rPr lang="ru-RU" dirty="0"/>
              <a:t> належать </a:t>
            </a:r>
            <a:r>
              <a:rPr lang="ru-RU" dirty="0" err="1"/>
              <a:t>особі</a:t>
            </a:r>
            <a:r>
              <a:rPr lang="ru-RU" dirty="0"/>
              <a:t>, яка </a:t>
            </a:r>
            <a:r>
              <a:rPr lang="ru-RU" dirty="0" err="1"/>
              <a:t>правомірно</a:t>
            </a:r>
            <a:r>
              <a:rPr lang="ru-RU" dirty="0"/>
              <a:t> </a:t>
            </a:r>
            <a:r>
              <a:rPr lang="ru-RU" dirty="0" err="1"/>
              <a:t>визначила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 </a:t>
            </a:r>
            <a:r>
              <a:rPr lang="ru-RU" dirty="0" err="1"/>
              <a:t>комерційною</a:t>
            </a:r>
            <a:r>
              <a:rPr lang="ru-RU" dirty="0"/>
              <a:t> </a:t>
            </a:r>
            <a:r>
              <a:rPr lang="ru-RU" dirty="0" err="1"/>
              <a:t>таємницею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договором.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83226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507.</a:t>
            </a:r>
            <a:r>
              <a:rPr lang="ru-RU" dirty="0"/>
              <a:t> </a:t>
            </a:r>
            <a:r>
              <a:rPr lang="ru-RU" dirty="0" err="1"/>
              <a:t>Охорона</a:t>
            </a:r>
            <a:r>
              <a:rPr lang="ru-RU" dirty="0"/>
              <a:t> </a:t>
            </a:r>
            <a:r>
              <a:rPr lang="ru-RU" dirty="0" err="1"/>
              <a:t>комерційної</a:t>
            </a:r>
            <a:r>
              <a:rPr lang="ru-RU" dirty="0"/>
              <a:t> </a:t>
            </a:r>
            <a:r>
              <a:rPr lang="ru-RU" dirty="0" err="1"/>
              <a:t>таємниці</a:t>
            </a:r>
            <a:r>
              <a:rPr lang="ru-RU" dirty="0"/>
              <a:t> органами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Органи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</a:t>
            </a:r>
            <a:r>
              <a:rPr lang="ru-RU" dirty="0" err="1"/>
              <a:t>зобов'язані</a:t>
            </a:r>
            <a:r>
              <a:rPr lang="ru-RU" dirty="0"/>
              <a:t> </a:t>
            </a:r>
            <a:r>
              <a:rPr lang="ru-RU" dirty="0" err="1"/>
              <a:t>охороняти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недобросовісного</a:t>
            </a:r>
            <a:r>
              <a:rPr lang="ru-RU" dirty="0"/>
              <a:t> </a:t>
            </a:r>
            <a:r>
              <a:rPr lang="ru-RU" dirty="0" err="1"/>
              <a:t>комерційного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, яка є </a:t>
            </a:r>
            <a:r>
              <a:rPr lang="ru-RU" dirty="0" err="1"/>
              <a:t>комерційною</a:t>
            </a:r>
            <a:r>
              <a:rPr lang="ru-RU" dirty="0"/>
              <a:t> </a:t>
            </a:r>
            <a:r>
              <a:rPr lang="ru-RU" dirty="0" err="1"/>
              <a:t>таємницею</a:t>
            </a:r>
            <a:r>
              <a:rPr lang="ru-RU" dirty="0"/>
              <a:t> та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потребує</a:t>
            </a:r>
            <a:r>
              <a:rPr lang="ru-RU" dirty="0"/>
              <a:t> </a:t>
            </a:r>
            <a:r>
              <a:rPr lang="ru-RU" dirty="0" err="1"/>
              <a:t>значних</a:t>
            </a:r>
            <a:r>
              <a:rPr lang="ru-RU" dirty="0"/>
              <a:t> </a:t>
            </a:r>
            <a:r>
              <a:rPr lang="ru-RU" dirty="0" err="1"/>
              <a:t>зусиль</a:t>
            </a:r>
            <a:r>
              <a:rPr lang="ru-RU" dirty="0"/>
              <a:t> і яка </a:t>
            </a:r>
            <a:r>
              <a:rPr lang="ru-RU" dirty="0" err="1"/>
              <a:t>надана</a:t>
            </a:r>
            <a:r>
              <a:rPr lang="ru-RU" dirty="0"/>
              <a:t> </a:t>
            </a:r>
            <a:r>
              <a:rPr lang="ru-RU" dirty="0" err="1"/>
              <a:t>їм</a:t>
            </a:r>
            <a:r>
              <a:rPr lang="ru-RU" dirty="0"/>
              <a:t> з метою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встановленого</a:t>
            </a:r>
            <a:r>
              <a:rPr lang="ru-RU" dirty="0"/>
              <a:t> законом </a:t>
            </a:r>
            <a:r>
              <a:rPr lang="ru-RU" dirty="0" err="1"/>
              <a:t>дозволу</a:t>
            </a:r>
            <a:r>
              <a:rPr lang="ru-RU" dirty="0"/>
              <a:t> на </a:t>
            </a:r>
            <a:r>
              <a:rPr lang="ru-RU" dirty="0" err="1"/>
              <a:t>діяльність</a:t>
            </a:r>
            <a:r>
              <a:rPr lang="ru-RU" dirty="0"/>
              <a:t>, </a:t>
            </a:r>
            <a:r>
              <a:rPr lang="ru-RU" dirty="0" err="1"/>
              <a:t>пов'язану</a:t>
            </a:r>
            <a:r>
              <a:rPr lang="ru-RU" dirty="0"/>
              <a:t> з </a:t>
            </a:r>
            <a:r>
              <a:rPr lang="ru-RU" dirty="0" err="1"/>
              <a:t>фармацевтичними</a:t>
            </a:r>
            <a:r>
              <a:rPr lang="ru-RU" dirty="0"/>
              <a:t>, </a:t>
            </a:r>
            <a:r>
              <a:rPr lang="ru-RU" dirty="0" err="1"/>
              <a:t>сільськогосподарськими</a:t>
            </a:r>
            <a:r>
              <a:rPr lang="ru-RU" dirty="0"/>
              <a:t>, </a:t>
            </a:r>
            <a:r>
              <a:rPr lang="ru-RU" dirty="0" err="1"/>
              <a:t>хімічними</a:t>
            </a:r>
            <a:r>
              <a:rPr lang="ru-RU" dirty="0"/>
              <a:t> продуктами,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містять</a:t>
            </a:r>
            <a:r>
              <a:rPr lang="ru-RU" dirty="0"/>
              <a:t> </a:t>
            </a:r>
            <a:r>
              <a:rPr lang="ru-RU" dirty="0" err="1"/>
              <a:t>нові</a:t>
            </a:r>
            <a:r>
              <a:rPr lang="ru-RU" dirty="0"/>
              <a:t> </a:t>
            </a:r>
            <a:r>
              <a:rPr lang="ru-RU" dirty="0" err="1"/>
              <a:t>хімічні</a:t>
            </a:r>
            <a:r>
              <a:rPr lang="ru-RU" dirty="0"/>
              <a:t> </a:t>
            </a:r>
            <a:r>
              <a:rPr lang="ru-RU" dirty="0" err="1"/>
              <a:t>сполуки</a:t>
            </a:r>
            <a:r>
              <a:rPr lang="ru-RU" dirty="0"/>
              <a:t>.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інформація</a:t>
            </a:r>
            <a:r>
              <a:rPr lang="ru-RU" dirty="0"/>
              <a:t> </a:t>
            </a:r>
            <a:r>
              <a:rPr lang="ru-RU" dirty="0" err="1"/>
              <a:t>охороняється</a:t>
            </a:r>
            <a:r>
              <a:rPr lang="ru-RU" dirty="0"/>
              <a:t> органами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розголошення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, коли </a:t>
            </a:r>
            <a:r>
              <a:rPr lang="ru-RU" dirty="0" err="1"/>
              <a:t>розголошення</a:t>
            </a:r>
            <a:r>
              <a:rPr lang="ru-RU" dirty="0"/>
              <a:t> </a:t>
            </a:r>
            <a:r>
              <a:rPr lang="ru-RU" dirty="0" err="1"/>
              <a:t>необхідне</a:t>
            </a:r>
            <a:r>
              <a:rPr lang="ru-RU" dirty="0"/>
              <a:t> для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не </a:t>
            </a:r>
            <a:r>
              <a:rPr lang="ru-RU" dirty="0" err="1"/>
              <a:t>вжито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недобросовісного</a:t>
            </a:r>
            <a:r>
              <a:rPr lang="ru-RU" dirty="0"/>
              <a:t> </a:t>
            </a:r>
            <a:r>
              <a:rPr lang="ru-RU" dirty="0" err="1"/>
              <a:t>комерційного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Органи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</a:t>
            </a:r>
            <a:r>
              <a:rPr lang="ru-RU" dirty="0" err="1"/>
              <a:t>зобов'язані</a:t>
            </a:r>
            <a:r>
              <a:rPr lang="ru-RU" dirty="0"/>
              <a:t> </a:t>
            </a:r>
            <a:r>
              <a:rPr lang="ru-RU" dirty="0" err="1"/>
              <a:t>охороняти</a:t>
            </a:r>
            <a:r>
              <a:rPr lang="ru-RU" dirty="0"/>
              <a:t> </a:t>
            </a:r>
            <a:r>
              <a:rPr lang="ru-RU" dirty="0" err="1"/>
              <a:t>комерційну</a:t>
            </a:r>
            <a:r>
              <a:rPr lang="ru-RU" dirty="0"/>
              <a:t> </a:t>
            </a:r>
            <a:r>
              <a:rPr lang="ru-RU" dirty="0" err="1"/>
              <a:t>таємницю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в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передбачених</a:t>
            </a:r>
            <a:r>
              <a:rPr lang="ru-RU" dirty="0"/>
              <a:t> законом.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58806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508.</a:t>
            </a:r>
            <a:r>
              <a:rPr lang="ru-RU" dirty="0"/>
              <a:t> Строк </a:t>
            </a:r>
            <a:r>
              <a:rPr lang="ru-RU" dirty="0" err="1"/>
              <a:t>чинності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комерційну</a:t>
            </a:r>
            <a:r>
              <a:rPr lang="ru-RU" dirty="0"/>
              <a:t> </a:t>
            </a:r>
            <a:r>
              <a:rPr lang="ru-RU" dirty="0" err="1"/>
              <a:t>таємницю</a:t>
            </a:r>
            <a:endParaRPr lang="ru-RU" dirty="0"/>
          </a:p>
          <a:p>
            <a:r>
              <a:rPr lang="ru-RU" dirty="0"/>
              <a:t>1. Строк </a:t>
            </a:r>
            <a:r>
              <a:rPr lang="ru-RU" dirty="0" err="1"/>
              <a:t>чинності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комерційну</a:t>
            </a:r>
            <a:r>
              <a:rPr lang="ru-RU" dirty="0"/>
              <a:t> </a:t>
            </a:r>
            <a:r>
              <a:rPr lang="ru-RU" dirty="0" err="1"/>
              <a:t>таємницю</a:t>
            </a:r>
            <a:r>
              <a:rPr lang="ru-RU" dirty="0"/>
              <a:t> </a:t>
            </a:r>
            <a:r>
              <a:rPr lang="ru-RU" dirty="0" err="1"/>
              <a:t>обмежується</a:t>
            </a:r>
            <a:r>
              <a:rPr lang="ru-RU" dirty="0"/>
              <a:t> </a:t>
            </a:r>
            <a:r>
              <a:rPr lang="ru-RU" dirty="0" err="1"/>
              <a:t>строком</a:t>
            </a:r>
            <a:r>
              <a:rPr lang="ru-RU" dirty="0"/>
              <a:t> </a:t>
            </a:r>
            <a:r>
              <a:rPr lang="ru-RU" dirty="0" err="1"/>
              <a:t>існування</a:t>
            </a:r>
            <a:r>
              <a:rPr lang="ru-RU" dirty="0"/>
              <a:t> </a:t>
            </a:r>
            <a:r>
              <a:rPr lang="ru-RU" dirty="0" err="1"/>
              <a:t>сукупності</a:t>
            </a:r>
            <a:r>
              <a:rPr lang="ru-RU" dirty="0"/>
              <a:t> </a:t>
            </a:r>
            <a:r>
              <a:rPr lang="ru-RU" dirty="0" err="1"/>
              <a:t>ознак</a:t>
            </a:r>
            <a:r>
              <a:rPr lang="ru-RU" dirty="0"/>
              <a:t> </a:t>
            </a:r>
            <a:r>
              <a:rPr lang="ru-RU" dirty="0" err="1"/>
              <a:t>комерційної</a:t>
            </a:r>
            <a:r>
              <a:rPr lang="ru-RU" dirty="0"/>
              <a:t> </a:t>
            </a:r>
            <a:r>
              <a:rPr lang="ru-RU" dirty="0" err="1"/>
              <a:t>таємниці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</a:t>
            </a:r>
            <a:r>
              <a:rPr lang="ru-RU" dirty="0" err="1"/>
              <a:t>частиною</a:t>
            </a:r>
            <a:r>
              <a:rPr lang="ru-RU" dirty="0"/>
              <a:t> </a:t>
            </a:r>
            <a:r>
              <a:rPr lang="ru-RU" dirty="0" err="1"/>
              <a:t>першою</a:t>
            </a:r>
            <a:r>
              <a:rPr lang="ru-RU" dirty="0"/>
              <a:t> </a:t>
            </a:r>
            <a:r>
              <a:rPr lang="ru-RU" dirty="0" err="1"/>
              <a:t>статті</a:t>
            </a:r>
            <a:r>
              <a:rPr lang="ru-RU" dirty="0"/>
              <a:t> 505 </a:t>
            </a:r>
            <a:r>
              <a:rPr lang="ru-RU" dirty="0" err="1"/>
              <a:t>цього</a:t>
            </a:r>
            <a:r>
              <a:rPr lang="ru-RU" dirty="0"/>
              <a:t> Кодексу.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850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452.</a:t>
            </a:r>
            <a:r>
              <a:rPr lang="ru-RU" dirty="0"/>
              <a:t> </a:t>
            </a:r>
            <a:r>
              <a:rPr lang="ru-RU" dirty="0" err="1"/>
              <a:t>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об'єкт</a:t>
            </a:r>
            <a:r>
              <a:rPr lang="ru-RU" dirty="0"/>
              <a:t> </a:t>
            </a:r>
            <a:r>
              <a:rPr lang="ru-RU" dirty="0" err="1"/>
              <a:t>суміжних</a:t>
            </a:r>
            <a:r>
              <a:rPr lang="ru-RU" dirty="0"/>
              <a:t> прав</a:t>
            </a:r>
          </a:p>
          <a:p>
            <a:r>
              <a:rPr lang="ru-RU" dirty="0"/>
              <a:t>1. </a:t>
            </a:r>
            <a:r>
              <a:rPr lang="ru-RU" dirty="0" err="1"/>
              <a:t>Майновими</a:t>
            </a:r>
            <a:r>
              <a:rPr lang="ru-RU" dirty="0"/>
              <a:t> правами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об'єкт</a:t>
            </a:r>
            <a:r>
              <a:rPr lang="ru-RU" dirty="0"/>
              <a:t> </a:t>
            </a:r>
            <a:r>
              <a:rPr lang="ru-RU" dirty="0" err="1"/>
              <a:t>суміжних</a:t>
            </a:r>
            <a:r>
              <a:rPr lang="ru-RU" dirty="0"/>
              <a:t> прав є:</a:t>
            </a:r>
          </a:p>
          <a:p>
            <a:r>
              <a:rPr lang="ru-RU" dirty="0"/>
              <a:t>1) право на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об'єкта</a:t>
            </a:r>
            <a:r>
              <a:rPr lang="ru-RU" dirty="0"/>
              <a:t> </a:t>
            </a:r>
            <a:r>
              <a:rPr lang="ru-RU" dirty="0" err="1"/>
              <a:t>суміжних</a:t>
            </a:r>
            <a:r>
              <a:rPr lang="ru-RU" dirty="0"/>
              <a:t> прав;</a:t>
            </a:r>
          </a:p>
          <a:p>
            <a:r>
              <a:rPr lang="ru-RU" dirty="0"/>
              <a:t>2) </a:t>
            </a:r>
            <a:r>
              <a:rPr lang="ru-RU" dirty="0" err="1"/>
              <a:t>виключне</a:t>
            </a:r>
            <a:r>
              <a:rPr lang="ru-RU" dirty="0"/>
              <a:t> право </a:t>
            </a:r>
            <a:r>
              <a:rPr lang="ru-RU" dirty="0" err="1"/>
              <a:t>дозволяти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об'єкта</a:t>
            </a:r>
            <a:r>
              <a:rPr lang="ru-RU" dirty="0"/>
              <a:t> </a:t>
            </a:r>
            <a:r>
              <a:rPr lang="ru-RU" dirty="0" err="1"/>
              <a:t>суміжних</a:t>
            </a:r>
            <a:r>
              <a:rPr lang="ru-RU" dirty="0"/>
              <a:t> прав;</a:t>
            </a:r>
          </a:p>
          <a:p>
            <a:r>
              <a:rPr lang="ru-RU" dirty="0"/>
              <a:t>3) </a:t>
            </a:r>
            <a:r>
              <a:rPr lang="ru-RU" dirty="0" err="1"/>
              <a:t>виключне</a:t>
            </a:r>
            <a:r>
              <a:rPr lang="ru-RU" dirty="0"/>
              <a:t> право </a:t>
            </a:r>
            <a:r>
              <a:rPr lang="ru-RU" dirty="0" err="1"/>
              <a:t>перешкоджати</a:t>
            </a:r>
            <a:r>
              <a:rPr lang="ru-RU" dirty="0"/>
              <a:t> </a:t>
            </a:r>
            <a:r>
              <a:rPr lang="ru-RU" dirty="0" err="1"/>
              <a:t>неправомірному</a:t>
            </a:r>
            <a:r>
              <a:rPr lang="ru-RU" dirty="0"/>
              <a:t> </a:t>
            </a:r>
            <a:r>
              <a:rPr lang="ru-RU" dirty="0" err="1"/>
              <a:t>використанню</a:t>
            </a:r>
            <a:r>
              <a:rPr lang="ru-RU" dirty="0"/>
              <a:t> </a:t>
            </a:r>
            <a:r>
              <a:rPr lang="ru-RU" dirty="0" err="1"/>
              <a:t>об’єкта</a:t>
            </a:r>
            <a:r>
              <a:rPr lang="ru-RU" dirty="0"/>
              <a:t> </a:t>
            </a:r>
            <a:r>
              <a:rPr lang="ru-RU" dirty="0" err="1"/>
              <a:t>суміжних</a:t>
            </a:r>
            <a:r>
              <a:rPr lang="ru-RU" dirty="0"/>
              <a:t> прав, у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забороняти</a:t>
            </a:r>
            <a:r>
              <a:rPr lang="ru-RU" dirty="0"/>
              <a:t> </a:t>
            </a:r>
            <a:r>
              <a:rPr lang="ru-RU" dirty="0" err="1"/>
              <a:t>таке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;</a:t>
            </a:r>
          </a:p>
          <a:p>
            <a:r>
              <a:rPr lang="ru-RU" dirty="0" smtClean="0"/>
              <a:t>4</a:t>
            </a:r>
            <a:r>
              <a:rPr lang="ru-RU" dirty="0"/>
              <a:t>)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, </a:t>
            </a:r>
            <a:r>
              <a:rPr lang="ru-RU" dirty="0" err="1"/>
              <a:t>встановлені</a:t>
            </a:r>
            <a:r>
              <a:rPr lang="ru-RU" dirty="0"/>
              <a:t> законом.</a:t>
            </a:r>
          </a:p>
          <a:p>
            <a:r>
              <a:rPr lang="ru-RU" dirty="0"/>
              <a:t>2. </a:t>
            </a:r>
            <a:r>
              <a:rPr lang="ru-RU" dirty="0" err="1"/>
              <a:t>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об'єкт</a:t>
            </a:r>
            <a:r>
              <a:rPr lang="ru-RU" dirty="0"/>
              <a:t> </a:t>
            </a:r>
            <a:r>
              <a:rPr lang="ru-RU" dirty="0" err="1"/>
              <a:t>суміжних</a:t>
            </a:r>
            <a:r>
              <a:rPr lang="ru-RU" dirty="0"/>
              <a:t> прав належать </a:t>
            </a:r>
            <a:r>
              <a:rPr lang="ru-RU" dirty="0" err="1"/>
              <a:t>відповідно</a:t>
            </a:r>
            <a:r>
              <a:rPr lang="ru-RU" dirty="0"/>
              <a:t> </a:t>
            </a:r>
            <a:r>
              <a:rPr lang="ru-RU" dirty="0" err="1"/>
              <a:t>виконавцеві</a:t>
            </a:r>
            <a:r>
              <a:rPr lang="ru-RU" dirty="0"/>
              <a:t>, </a:t>
            </a:r>
            <a:r>
              <a:rPr lang="ru-RU" dirty="0" err="1"/>
              <a:t>виробнику</a:t>
            </a:r>
            <a:r>
              <a:rPr lang="ru-RU" dirty="0"/>
              <a:t> </a:t>
            </a:r>
            <a:r>
              <a:rPr lang="ru-RU" dirty="0" err="1"/>
              <a:t>фонограми</a:t>
            </a:r>
            <a:r>
              <a:rPr lang="ru-RU" dirty="0"/>
              <a:t>, </a:t>
            </a:r>
            <a:r>
              <a:rPr lang="ru-RU" dirty="0" err="1"/>
              <a:t>виробнику</a:t>
            </a:r>
            <a:r>
              <a:rPr lang="ru-RU" dirty="0"/>
              <a:t> </a:t>
            </a:r>
            <a:r>
              <a:rPr lang="ru-RU" dirty="0" err="1"/>
              <a:t>відеограми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мовлення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договором </a:t>
            </a:r>
            <a:r>
              <a:rPr lang="ru-RU" dirty="0" err="1"/>
              <a:t>чи</a:t>
            </a:r>
            <a:r>
              <a:rPr lang="ru-RU" dirty="0"/>
              <a:t> законом.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707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453.</a:t>
            </a:r>
            <a:r>
              <a:rPr lang="ru-RU" dirty="0"/>
              <a:t> 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виконання</a:t>
            </a:r>
            <a:r>
              <a:rPr lang="ru-RU" dirty="0"/>
              <a:t>, </a:t>
            </a:r>
            <a:r>
              <a:rPr lang="ru-RU" dirty="0" err="1"/>
              <a:t>фонограму</a:t>
            </a:r>
            <a:r>
              <a:rPr lang="ru-RU" dirty="0"/>
              <a:t>, </a:t>
            </a:r>
            <a:r>
              <a:rPr lang="ru-RU" dirty="0" err="1"/>
              <a:t>відеограму</a:t>
            </a:r>
            <a:r>
              <a:rPr lang="ru-RU" dirty="0"/>
              <a:t>, </a:t>
            </a:r>
            <a:r>
              <a:rPr lang="ru-RU" dirty="0" err="1"/>
              <a:t>програму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мовлення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Суб’єкти</a:t>
            </a:r>
            <a:r>
              <a:rPr lang="ru-RU" dirty="0"/>
              <a:t> </a:t>
            </a:r>
            <a:r>
              <a:rPr lang="ru-RU" dirty="0" err="1"/>
              <a:t>суміжних</a:t>
            </a:r>
            <a:r>
              <a:rPr lang="ru-RU" dirty="0"/>
              <a:t> прав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майнові</a:t>
            </a:r>
            <a:r>
              <a:rPr lang="ru-RU" dirty="0"/>
              <a:t> права </a:t>
            </a:r>
            <a:r>
              <a:rPr lang="ru-RU" dirty="0" err="1"/>
              <a:t>особисто</a:t>
            </a:r>
            <a:r>
              <a:rPr lang="ru-RU" dirty="0"/>
              <a:t>, через </a:t>
            </a:r>
            <a:r>
              <a:rPr lang="ru-RU" dirty="0" err="1"/>
              <a:t>представника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іншу</a:t>
            </a:r>
            <a:r>
              <a:rPr lang="ru-RU" dirty="0"/>
              <a:t> </a:t>
            </a:r>
            <a:r>
              <a:rPr lang="ru-RU" dirty="0" err="1"/>
              <a:t>уповноважену</a:t>
            </a:r>
            <a:r>
              <a:rPr lang="ru-RU" dirty="0"/>
              <a:t> особу </a:t>
            </a:r>
            <a:r>
              <a:rPr lang="ru-RU" dirty="0" err="1"/>
              <a:t>або</a:t>
            </a:r>
            <a:r>
              <a:rPr lang="ru-RU" dirty="0"/>
              <a:t> через </a:t>
            </a:r>
            <a:r>
              <a:rPr lang="ru-RU" dirty="0" err="1"/>
              <a:t>організацію</a:t>
            </a:r>
            <a:r>
              <a:rPr lang="ru-RU" dirty="0"/>
              <a:t> </a:t>
            </a:r>
            <a:r>
              <a:rPr lang="ru-RU" dirty="0" err="1"/>
              <a:t>колективного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закону.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b="1" dirty="0" err="1"/>
              <a:t>Стаття</a:t>
            </a:r>
            <a:r>
              <a:rPr lang="ru-RU" b="1" dirty="0"/>
              <a:t> 454.</a:t>
            </a:r>
            <a:r>
              <a:rPr lang="ru-RU" dirty="0"/>
              <a:t> 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, </a:t>
            </a:r>
            <a:r>
              <a:rPr lang="ru-RU" dirty="0" err="1"/>
              <a:t>фонограми</a:t>
            </a:r>
            <a:r>
              <a:rPr lang="ru-RU" dirty="0"/>
              <a:t>, </a:t>
            </a:r>
            <a:r>
              <a:rPr lang="ru-RU" dirty="0" err="1"/>
              <a:t>відеограми</a:t>
            </a:r>
            <a:r>
              <a:rPr lang="ru-RU" dirty="0"/>
              <a:t>, </a:t>
            </a:r>
            <a:r>
              <a:rPr lang="ru-RU" dirty="0" err="1"/>
              <a:t>програми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мовлення</a:t>
            </a:r>
            <a:r>
              <a:rPr lang="ru-RU" dirty="0"/>
              <a:t> з </a:t>
            </a:r>
            <a:r>
              <a:rPr lang="ru-RU" dirty="0" err="1"/>
              <a:t>дозволу</a:t>
            </a:r>
            <a:r>
              <a:rPr lang="ru-RU" dirty="0"/>
              <a:t> </a:t>
            </a:r>
            <a:r>
              <a:rPr lang="ru-RU" dirty="0" err="1"/>
              <a:t>суб’єкта</a:t>
            </a:r>
            <a:r>
              <a:rPr lang="ru-RU" dirty="0"/>
              <a:t> </a:t>
            </a:r>
            <a:r>
              <a:rPr lang="ru-RU" dirty="0" err="1"/>
              <a:t>суміжних</a:t>
            </a:r>
            <a:r>
              <a:rPr lang="ru-RU" dirty="0"/>
              <a:t> прав</a:t>
            </a:r>
          </a:p>
          <a:p>
            <a:r>
              <a:rPr lang="ru-RU" dirty="0"/>
              <a:t>1.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, </a:t>
            </a:r>
            <a:r>
              <a:rPr lang="ru-RU" dirty="0" err="1"/>
              <a:t>фонограми</a:t>
            </a:r>
            <a:r>
              <a:rPr lang="ru-RU" dirty="0"/>
              <a:t>, </a:t>
            </a:r>
            <a:r>
              <a:rPr lang="ru-RU" dirty="0" err="1"/>
              <a:t>відеограми</a:t>
            </a:r>
            <a:r>
              <a:rPr lang="ru-RU" dirty="0"/>
              <a:t>, </a:t>
            </a:r>
            <a:r>
              <a:rPr lang="ru-RU" dirty="0" err="1"/>
              <a:t>програми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мовлення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</a:t>
            </a:r>
            <a:r>
              <a:rPr lang="ru-RU" dirty="0" err="1"/>
              <a:t>виключно</a:t>
            </a:r>
            <a:r>
              <a:rPr lang="ru-RU" dirty="0"/>
              <a:t> з </a:t>
            </a:r>
            <a:r>
              <a:rPr lang="ru-RU" dirty="0" err="1"/>
              <a:t>дозволу</a:t>
            </a:r>
            <a:r>
              <a:rPr lang="ru-RU" dirty="0"/>
              <a:t> </a:t>
            </a:r>
            <a:r>
              <a:rPr lang="ru-RU" dirty="0" err="1"/>
              <a:t>відповідного</a:t>
            </a:r>
            <a:r>
              <a:rPr lang="ru-RU" dirty="0"/>
              <a:t> </a:t>
            </a:r>
            <a:r>
              <a:rPr lang="ru-RU" dirty="0" err="1"/>
              <a:t>суб’єкта</a:t>
            </a:r>
            <a:r>
              <a:rPr lang="ru-RU" dirty="0"/>
              <a:t> </a:t>
            </a:r>
            <a:r>
              <a:rPr lang="ru-RU" dirty="0" err="1"/>
              <a:t>суміжних</a:t>
            </a:r>
            <a:r>
              <a:rPr lang="ru-RU" dirty="0"/>
              <a:t> прав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іншої</a:t>
            </a:r>
            <a:r>
              <a:rPr lang="ru-RU" dirty="0"/>
              <a:t> </a:t>
            </a:r>
            <a:r>
              <a:rPr lang="ru-RU" dirty="0" err="1"/>
              <a:t>уповноваженої</a:t>
            </a:r>
            <a:r>
              <a:rPr lang="ru-RU" dirty="0"/>
              <a:t> на </a:t>
            </a:r>
            <a:r>
              <a:rPr lang="ru-RU" dirty="0" err="1"/>
              <a:t>надання</a:t>
            </a:r>
            <a:r>
              <a:rPr lang="ru-RU" dirty="0"/>
              <a:t> такого </a:t>
            </a:r>
            <a:r>
              <a:rPr lang="ru-RU" dirty="0" err="1"/>
              <a:t>дозволу</a:t>
            </a:r>
            <a:r>
              <a:rPr lang="ru-RU" dirty="0"/>
              <a:t> особи,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 </a:t>
            </a:r>
            <a:r>
              <a:rPr lang="ru-RU" dirty="0" err="1"/>
              <a:t>правомірного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законом.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208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455.</a:t>
            </a:r>
            <a:r>
              <a:rPr lang="ru-RU" dirty="0"/>
              <a:t> </a:t>
            </a:r>
            <a:r>
              <a:rPr lang="ru-RU" dirty="0" err="1"/>
              <a:t>Публічна</a:t>
            </a:r>
            <a:r>
              <a:rPr lang="ru-RU" dirty="0"/>
              <a:t> </a:t>
            </a:r>
            <a:r>
              <a:rPr lang="ru-RU" dirty="0" err="1"/>
              <a:t>ліцензія</a:t>
            </a:r>
            <a:r>
              <a:rPr lang="ru-RU" dirty="0"/>
              <a:t> на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об’єкта</a:t>
            </a:r>
            <a:r>
              <a:rPr lang="ru-RU" dirty="0"/>
              <a:t> </a:t>
            </a:r>
            <a:r>
              <a:rPr lang="ru-RU" dirty="0" err="1"/>
              <a:t>суміжних</a:t>
            </a:r>
            <a:r>
              <a:rPr lang="ru-RU" dirty="0"/>
              <a:t> прав</a:t>
            </a:r>
          </a:p>
          <a:p>
            <a:r>
              <a:rPr lang="ru-RU" dirty="0"/>
              <a:t>1. </a:t>
            </a:r>
            <a:r>
              <a:rPr lang="ru-RU" dirty="0" err="1"/>
              <a:t>Суб’єкт</a:t>
            </a:r>
            <a:r>
              <a:rPr lang="ru-RU" dirty="0"/>
              <a:t> </a:t>
            </a:r>
            <a:r>
              <a:rPr lang="ru-RU" dirty="0" err="1"/>
              <a:t>суміжних</a:t>
            </a:r>
            <a:r>
              <a:rPr lang="ru-RU" dirty="0"/>
              <a:t> прав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надати</a:t>
            </a:r>
            <a:r>
              <a:rPr lang="ru-RU" dirty="0"/>
              <a:t> </a:t>
            </a:r>
            <a:r>
              <a:rPr lang="ru-RU" dirty="0" err="1"/>
              <a:t>дозвіл</a:t>
            </a:r>
            <a:r>
              <a:rPr lang="ru-RU" dirty="0"/>
              <a:t> на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відповідного</a:t>
            </a:r>
            <a:r>
              <a:rPr lang="ru-RU" dirty="0"/>
              <a:t> </a:t>
            </a:r>
            <a:r>
              <a:rPr lang="ru-RU" dirty="0" err="1"/>
              <a:t>об’єкта</a:t>
            </a:r>
            <a:r>
              <a:rPr lang="ru-RU" dirty="0"/>
              <a:t> будь-</a:t>
            </a:r>
            <a:r>
              <a:rPr lang="ru-RU" dirty="0" err="1"/>
              <a:t>якою</a:t>
            </a:r>
            <a:r>
              <a:rPr lang="ru-RU" dirty="0"/>
              <a:t> особою на </a:t>
            </a:r>
            <a:r>
              <a:rPr lang="ru-RU" dirty="0" err="1"/>
              <a:t>визначених</a:t>
            </a:r>
            <a:r>
              <a:rPr lang="ru-RU" dirty="0"/>
              <a:t> ним </a:t>
            </a:r>
            <a:r>
              <a:rPr lang="ru-RU" dirty="0" err="1"/>
              <a:t>умовах</a:t>
            </a:r>
            <a:r>
              <a:rPr lang="ru-RU" dirty="0"/>
              <a:t> (</a:t>
            </a:r>
            <a:r>
              <a:rPr lang="ru-RU" dirty="0" err="1"/>
              <a:t>публічна</a:t>
            </a:r>
            <a:r>
              <a:rPr lang="ru-RU" dirty="0"/>
              <a:t> </a:t>
            </a:r>
            <a:r>
              <a:rPr lang="ru-RU" dirty="0" err="1"/>
              <a:t>ліцензія</a:t>
            </a:r>
            <a:r>
              <a:rPr lang="ru-RU" dirty="0"/>
              <a:t>).</a:t>
            </a:r>
          </a:p>
          <a:p>
            <a:r>
              <a:rPr lang="ru-RU" dirty="0"/>
              <a:t>2. Особа, яка </a:t>
            </a:r>
            <a:r>
              <a:rPr lang="ru-RU" dirty="0" err="1"/>
              <a:t>використовує</a:t>
            </a:r>
            <a:r>
              <a:rPr lang="ru-RU" dirty="0"/>
              <a:t> </a:t>
            </a:r>
            <a:r>
              <a:rPr lang="ru-RU" dirty="0" err="1"/>
              <a:t>об’єкт</a:t>
            </a:r>
            <a:r>
              <a:rPr lang="ru-RU" dirty="0"/>
              <a:t> </a:t>
            </a:r>
            <a:r>
              <a:rPr lang="ru-RU" dirty="0" err="1"/>
              <a:t>суміжних</a:t>
            </a:r>
            <a:r>
              <a:rPr lang="ru-RU" dirty="0"/>
              <a:t> прав на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публічної</a:t>
            </a:r>
            <a:r>
              <a:rPr lang="ru-RU" dirty="0"/>
              <a:t> </a:t>
            </a:r>
            <a:r>
              <a:rPr lang="ru-RU" dirty="0" err="1"/>
              <a:t>ліцензії</a:t>
            </a:r>
            <a:r>
              <a:rPr lang="ru-RU" dirty="0"/>
              <a:t>, </a:t>
            </a:r>
            <a:r>
              <a:rPr lang="ru-RU" dirty="0" err="1"/>
              <a:t>зобов’язана</a:t>
            </a:r>
            <a:r>
              <a:rPr lang="ru-RU" dirty="0"/>
              <a:t> </a:t>
            </a:r>
            <a:r>
              <a:rPr lang="ru-RU" dirty="0" err="1"/>
              <a:t>дотримуватися</a:t>
            </a:r>
            <a:r>
              <a:rPr lang="ru-RU" dirty="0"/>
              <a:t> </a:t>
            </a:r>
            <a:r>
              <a:rPr lang="ru-RU" dirty="0" err="1"/>
              <a:t>визначених</a:t>
            </a:r>
            <a:r>
              <a:rPr lang="ru-RU" dirty="0"/>
              <a:t> </a:t>
            </a:r>
            <a:r>
              <a:rPr lang="ru-RU" dirty="0" err="1"/>
              <a:t>суб’єктом</a:t>
            </a:r>
            <a:r>
              <a:rPr lang="ru-RU" dirty="0"/>
              <a:t> </a:t>
            </a:r>
            <a:r>
              <a:rPr lang="ru-RU" dirty="0" err="1"/>
              <a:t>суміжних</a:t>
            </a:r>
            <a:r>
              <a:rPr lang="ru-RU" dirty="0"/>
              <a:t> прав умов, на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видано.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7650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456.</a:t>
            </a:r>
            <a:r>
              <a:rPr lang="ru-RU" dirty="0"/>
              <a:t> Строки </a:t>
            </a:r>
            <a:r>
              <a:rPr lang="ru-RU" dirty="0" err="1"/>
              <a:t>чинності</a:t>
            </a:r>
            <a:r>
              <a:rPr lang="ru-RU" dirty="0"/>
              <a:t> </a:t>
            </a:r>
            <a:r>
              <a:rPr lang="ru-RU" dirty="0" err="1"/>
              <a:t>суміжних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</a:t>
            </a:r>
          </a:p>
          <a:p>
            <a:r>
              <a:rPr lang="ru-RU" sz="2300" dirty="0"/>
              <a:t>1. Строк </a:t>
            </a:r>
            <a:r>
              <a:rPr lang="ru-RU" sz="2300" dirty="0" err="1"/>
              <a:t>чинності</a:t>
            </a:r>
            <a:r>
              <a:rPr lang="ru-RU" sz="2300" dirty="0"/>
              <a:t> </a:t>
            </a:r>
            <a:r>
              <a:rPr lang="ru-RU" sz="2300" dirty="0" err="1"/>
              <a:t>майнових</a:t>
            </a:r>
            <a:r>
              <a:rPr lang="ru-RU" sz="2300" dirty="0"/>
              <a:t> прав </a:t>
            </a:r>
            <a:r>
              <a:rPr lang="ru-RU" sz="2300" dirty="0" err="1"/>
              <a:t>інтелектуальної</a:t>
            </a:r>
            <a:r>
              <a:rPr lang="ru-RU" sz="2300" dirty="0"/>
              <a:t> </a:t>
            </a:r>
            <a:r>
              <a:rPr lang="ru-RU" sz="2300" dirty="0" err="1"/>
              <a:t>власності</a:t>
            </a:r>
            <a:r>
              <a:rPr lang="ru-RU" sz="2300" dirty="0"/>
              <a:t> на </a:t>
            </a:r>
            <a:r>
              <a:rPr lang="ru-RU" sz="2300" dirty="0" err="1"/>
              <a:t>виконання</a:t>
            </a:r>
            <a:r>
              <a:rPr lang="ru-RU" sz="2300" dirty="0"/>
              <a:t> </a:t>
            </a:r>
            <a:r>
              <a:rPr lang="ru-RU" sz="2300" dirty="0" err="1"/>
              <a:t>спливає</a:t>
            </a:r>
            <a:r>
              <a:rPr lang="ru-RU" sz="2300" dirty="0"/>
              <a:t> через 50 </a:t>
            </a:r>
            <a:r>
              <a:rPr lang="ru-RU" sz="2300" dirty="0" err="1"/>
              <a:t>років</a:t>
            </a:r>
            <a:r>
              <a:rPr lang="ru-RU" sz="2300" dirty="0"/>
              <a:t>, </a:t>
            </a:r>
            <a:r>
              <a:rPr lang="ru-RU" sz="2300" dirty="0" err="1"/>
              <a:t>що</a:t>
            </a:r>
            <a:r>
              <a:rPr lang="ru-RU" sz="2300" dirty="0"/>
              <a:t> </a:t>
            </a:r>
            <a:r>
              <a:rPr lang="ru-RU" sz="2300" dirty="0" err="1"/>
              <a:t>обчислюються</a:t>
            </a:r>
            <a:r>
              <a:rPr lang="ru-RU" sz="2300" dirty="0"/>
              <a:t> з 1 </a:t>
            </a:r>
            <a:r>
              <a:rPr lang="ru-RU" sz="2300" dirty="0" err="1"/>
              <a:t>січня</a:t>
            </a:r>
            <a:r>
              <a:rPr lang="ru-RU" sz="2300" dirty="0"/>
              <a:t> року, </a:t>
            </a:r>
            <a:r>
              <a:rPr lang="ru-RU" sz="2300" dirty="0" err="1"/>
              <a:t>наступного</a:t>
            </a:r>
            <a:r>
              <a:rPr lang="ru-RU" sz="2300" dirty="0"/>
              <a:t> за роком </a:t>
            </a:r>
            <a:r>
              <a:rPr lang="ru-RU" sz="2300" dirty="0" err="1"/>
              <a:t>здійснення</a:t>
            </a:r>
            <a:r>
              <a:rPr lang="ru-RU" sz="2300" dirty="0"/>
              <a:t> </a:t>
            </a:r>
            <a:r>
              <a:rPr lang="ru-RU" sz="2300" dirty="0" err="1"/>
              <a:t>виконання</a:t>
            </a:r>
            <a:r>
              <a:rPr lang="ru-RU" sz="2300" dirty="0"/>
              <a:t>. </a:t>
            </a:r>
            <a:r>
              <a:rPr lang="ru-RU" sz="2300" dirty="0" err="1"/>
              <a:t>Якщо</a:t>
            </a:r>
            <a:r>
              <a:rPr lang="ru-RU" sz="2300" dirty="0"/>
              <a:t> </a:t>
            </a:r>
            <a:r>
              <a:rPr lang="ru-RU" sz="2300" dirty="0" err="1"/>
              <a:t>запис</a:t>
            </a:r>
            <a:r>
              <a:rPr lang="ru-RU" sz="2300" dirty="0"/>
              <a:t> </a:t>
            </a:r>
            <a:r>
              <a:rPr lang="ru-RU" sz="2300" dirty="0" err="1"/>
              <a:t>виконання</a:t>
            </a:r>
            <a:r>
              <a:rPr lang="ru-RU" sz="2300" dirty="0"/>
              <a:t> </a:t>
            </a:r>
            <a:r>
              <a:rPr lang="ru-RU" sz="2300" dirty="0" err="1"/>
              <a:t>протягом</a:t>
            </a:r>
            <a:r>
              <a:rPr lang="ru-RU" sz="2300" dirty="0"/>
              <a:t> </a:t>
            </a:r>
            <a:r>
              <a:rPr lang="ru-RU" sz="2300" dirty="0" err="1"/>
              <a:t>цього</a:t>
            </a:r>
            <a:r>
              <a:rPr lang="ru-RU" sz="2300" dirty="0"/>
              <a:t> строку </a:t>
            </a:r>
            <a:r>
              <a:rPr lang="ru-RU" sz="2300" dirty="0" err="1"/>
              <a:t>правомірно</a:t>
            </a:r>
            <a:r>
              <a:rPr lang="ru-RU" sz="2300" dirty="0"/>
              <a:t> </a:t>
            </a:r>
            <a:r>
              <a:rPr lang="ru-RU" sz="2300" dirty="0" err="1"/>
              <a:t>оприлюднено</a:t>
            </a:r>
            <a:r>
              <a:rPr lang="ru-RU" sz="2300" dirty="0"/>
              <a:t>, строк </a:t>
            </a:r>
            <a:r>
              <a:rPr lang="ru-RU" sz="2300" dirty="0" err="1"/>
              <a:t>чинності</a:t>
            </a:r>
            <a:r>
              <a:rPr lang="ru-RU" sz="2300" dirty="0"/>
              <a:t> </a:t>
            </a:r>
            <a:r>
              <a:rPr lang="ru-RU" sz="2300" dirty="0" err="1"/>
              <a:t>майнових</a:t>
            </a:r>
            <a:r>
              <a:rPr lang="ru-RU" sz="2300" dirty="0"/>
              <a:t> прав </a:t>
            </a:r>
            <a:r>
              <a:rPr lang="ru-RU" sz="2300" dirty="0" err="1"/>
              <a:t>інтелектуальної</a:t>
            </a:r>
            <a:r>
              <a:rPr lang="ru-RU" sz="2300" dirty="0"/>
              <a:t> </a:t>
            </a:r>
            <a:r>
              <a:rPr lang="ru-RU" sz="2300" dirty="0" err="1"/>
              <a:t>власності</a:t>
            </a:r>
            <a:r>
              <a:rPr lang="ru-RU" sz="2300" dirty="0"/>
              <a:t> на </a:t>
            </a:r>
            <a:r>
              <a:rPr lang="ru-RU" sz="2300" dirty="0" err="1"/>
              <a:t>виконання</a:t>
            </a:r>
            <a:r>
              <a:rPr lang="ru-RU" sz="2300" dirty="0"/>
              <a:t> </a:t>
            </a:r>
            <a:r>
              <a:rPr lang="ru-RU" sz="2300" dirty="0" err="1"/>
              <a:t>спливає</a:t>
            </a:r>
            <a:r>
              <a:rPr lang="ru-RU" sz="2300" dirty="0"/>
              <a:t> через 50 </a:t>
            </a:r>
            <a:r>
              <a:rPr lang="ru-RU" sz="2300" dirty="0" err="1"/>
              <a:t>років</a:t>
            </a:r>
            <a:r>
              <a:rPr lang="ru-RU" sz="2300" dirty="0"/>
              <a:t>, </a:t>
            </a:r>
            <a:r>
              <a:rPr lang="ru-RU" sz="2300" dirty="0" err="1"/>
              <a:t>що</a:t>
            </a:r>
            <a:r>
              <a:rPr lang="ru-RU" sz="2300" dirty="0"/>
              <a:t> </a:t>
            </a:r>
            <a:r>
              <a:rPr lang="ru-RU" sz="2300" dirty="0" err="1"/>
              <a:t>обчислюються</a:t>
            </a:r>
            <a:r>
              <a:rPr lang="ru-RU" sz="2300" dirty="0"/>
              <a:t> з 1 </a:t>
            </a:r>
            <a:r>
              <a:rPr lang="ru-RU" sz="2300" dirty="0" err="1"/>
              <a:t>січня</a:t>
            </a:r>
            <a:r>
              <a:rPr lang="ru-RU" sz="2300" dirty="0"/>
              <a:t> року, </a:t>
            </a:r>
            <a:r>
              <a:rPr lang="ru-RU" sz="2300" dirty="0" err="1"/>
              <a:t>наступного</a:t>
            </a:r>
            <a:r>
              <a:rPr lang="ru-RU" sz="2300" dirty="0"/>
              <a:t> за роком такого </a:t>
            </a:r>
            <a:r>
              <a:rPr lang="ru-RU" sz="2300" dirty="0" err="1"/>
              <a:t>оприлюднення</a:t>
            </a:r>
            <a:r>
              <a:rPr lang="ru-RU" sz="2300" dirty="0"/>
              <a:t>.</a:t>
            </a:r>
          </a:p>
          <a:p>
            <a:r>
              <a:rPr lang="ru-RU" sz="2300" dirty="0"/>
              <a:t>2. Строк </a:t>
            </a:r>
            <a:r>
              <a:rPr lang="ru-RU" sz="2300" dirty="0" err="1"/>
              <a:t>чинності</a:t>
            </a:r>
            <a:r>
              <a:rPr lang="ru-RU" sz="2300" dirty="0"/>
              <a:t> </a:t>
            </a:r>
            <a:r>
              <a:rPr lang="ru-RU" sz="2300" dirty="0" err="1"/>
              <a:t>майнових</a:t>
            </a:r>
            <a:r>
              <a:rPr lang="ru-RU" sz="2300" dirty="0"/>
              <a:t> прав </a:t>
            </a:r>
            <a:r>
              <a:rPr lang="ru-RU" sz="2300" dirty="0" err="1"/>
              <a:t>інтелектуальної</a:t>
            </a:r>
            <a:r>
              <a:rPr lang="ru-RU" sz="2300" dirty="0"/>
              <a:t> </a:t>
            </a:r>
            <a:r>
              <a:rPr lang="ru-RU" sz="2300" dirty="0" err="1"/>
              <a:t>власності</a:t>
            </a:r>
            <a:r>
              <a:rPr lang="ru-RU" sz="2300" dirty="0"/>
              <a:t> на </a:t>
            </a:r>
            <a:r>
              <a:rPr lang="ru-RU" sz="2300" dirty="0" err="1"/>
              <a:t>фонограму</a:t>
            </a:r>
            <a:r>
              <a:rPr lang="ru-RU" sz="2300" dirty="0"/>
              <a:t>, </a:t>
            </a:r>
            <a:r>
              <a:rPr lang="ru-RU" sz="2300" dirty="0" err="1"/>
              <a:t>відеограму</a:t>
            </a:r>
            <a:r>
              <a:rPr lang="ru-RU" sz="2300" dirty="0"/>
              <a:t> </a:t>
            </a:r>
            <a:r>
              <a:rPr lang="ru-RU" sz="2300" dirty="0" err="1"/>
              <a:t>спливає</a:t>
            </a:r>
            <a:r>
              <a:rPr lang="ru-RU" sz="2300" dirty="0"/>
              <a:t> через 50 </a:t>
            </a:r>
            <a:r>
              <a:rPr lang="ru-RU" sz="2300" dirty="0" err="1"/>
              <a:t>років</a:t>
            </a:r>
            <a:r>
              <a:rPr lang="ru-RU" sz="2300" dirty="0"/>
              <a:t>, </a:t>
            </a:r>
            <a:r>
              <a:rPr lang="ru-RU" sz="2300" dirty="0" err="1"/>
              <a:t>що</a:t>
            </a:r>
            <a:r>
              <a:rPr lang="ru-RU" sz="2300" dirty="0"/>
              <a:t> </a:t>
            </a:r>
            <a:r>
              <a:rPr lang="ru-RU" sz="2300" dirty="0" err="1"/>
              <a:t>обчислюються</a:t>
            </a:r>
            <a:r>
              <a:rPr lang="ru-RU" sz="2300" dirty="0"/>
              <a:t> з 1 </a:t>
            </a:r>
            <a:r>
              <a:rPr lang="ru-RU" sz="2300" dirty="0" err="1"/>
              <a:t>січня</a:t>
            </a:r>
            <a:r>
              <a:rPr lang="ru-RU" sz="2300" dirty="0"/>
              <a:t> року, </a:t>
            </a:r>
            <a:r>
              <a:rPr lang="ru-RU" sz="2300" dirty="0" err="1"/>
              <a:t>наступного</a:t>
            </a:r>
            <a:r>
              <a:rPr lang="ru-RU" sz="2300" dirty="0"/>
              <a:t> за роком </a:t>
            </a:r>
            <a:r>
              <a:rPr lang="ru-RU" sz="2300" dirty="0" err="1"/>
              <a:t>вироблення</a:t>
            </a:r>
            <a:r>
              <a:rPr lang="ru-RU" sz="2300" dirty="0"/>
              <a:t> </a:t>
            </a:r>
            <a:r>
              <a:rPr lang="ru-RU" sz="2300" dirty="0" err="1"/>
              <a:t>фонограми</a:t>
            </a:r>
            <a:r>
              <a:rPr lang="ru-RU" sz="2300" dirty="0"/>
              <a:t>, </a:t>
            </a:r>
            <a:r>
              <a:rPr lang="ru-RU" sz="2300" dirty="0" err="1"/>
              <a:t>відеограми</a:t>
            </a:r>
            <a:r>
              <a:rPr lang="ru-RU" sz="2300" dirty="0"/>
              <a:t>. </a:t>
            </a:r>
            <a:r>
              <a:rPr lang="ru-RU" sz="2300" dirty="0" err="1"/>
              <a:t>Якщо</a:t>
            </a:r>
            <a:r>
              <a:rPr lang="ru-RU" sz="2300" dirty="0"/>
              <a:t> </a:t>
            </a:r>
            <a:r>
              <a:rPr lang="ru-RU" sz="2300" dirty="0" err="1"/>
              <a:t>фонограму</a:t>
            </a:r>
            <a:r>
              <a:rPr lang="ru-RU" sz="2300" dirty="0"/>
              <a:t>, </a:t>
            </a:r>
            <a:r>
              <a:rPr lang="ru-RU" sz="2300" dirty="0" err="1"/>
              <a:t>відеограму</a:t>
            </a:r>
            <a:r>
              <a:rPr lang="ru-RU" sz="2300" dirty="0"/>
              <a:t> </a:t>
            </a:r>
            <a:r>
              <a:rPr lang="ru-RU" sz="2300" dirty="0" err="1"/>
              <a:t>протягом</a:t>
            </a:r>
            <a:r>
              <a:rPr lang="ru-RU" sz="2300" dirty="0"/>
              <a:t> </a:t>
            </a:r>
            <a:r>
              <a:rPr lang="ru-RU" sz="2300" dirty="0" err="1"/>
              <a:t>цього</a:t>
            </a:r>
            <a:r>
              <a:rPr lang="ru-RU" sz="2300" dirty="0"/>
              <a:t> строку </a:t>
            </a:r>
            <a:r>
              <a:rPr lang="ru-RU" sz="2300" dirty="0" err="1"/>
              <a:t>правомірно</a:t>
            </a:r>
            <a:r>
              <a:rPr lang="ru-RU" sz="2300" dirty="0"/>
              <a:t> </a:t>
            </a:r>
            <a:r>
              <a:rPr lang="ru-RU" sz="2300" dirty="0" err="1"/>
              <a:t>оприлюднено</a:t>
            </a:r>
            <a:r>
              <a:rPr lang="ru-RU" sz="2300" dirty="0"/>
              <a:t>, строк </a:t>
            </a:r>
            <a:r>
              <a:rPr lang="ru-RU" sz="2300" dirty="0" err="1"/>
              <a:t>чинності</a:t>
            </a:r>
            <a:r>
              <a:rPr lang="ru-RU" sz="2300" dirty="0"/>
              <a:t> </a:t>
            </a:r>
            <a:r>
              <a:rPr lang="ru-RU" sz="2300" dirty="0" err="1"/>
              <a:t>майнових</a:t>
            </a:r>
            <a:r>
              <a:rPr lang="ru-RU" sz="2300" dirty="0"/>
              <a:t> прав </a:t>
            </a:r>
            <a:r>
              <a:rPr lang="ru-RU" sz="2300" dirty="0" err="1"/>
              <a:t>інтелектуальної</a:t>
            </a:r>
            <a:r>
              <a:rPr lang="ru-RU" sz="2300" dirty="0"/>
              <a:t> </a:t>
            </a:r>
            <a:r>
              <a:rPr lang="ru-RU" sz="2300" dirty="0" err="1"/>
              <a:t>власності</a:t>
            </a:r>
            <a:r>
              <a:rPr lang="ru-RU" sz="2300" dirty="0"/>
              <a:t> на </a:t>
            </a:r>
            <a:r>
              <a:rPr lang="ru-RU" sz="2300" dirty="0" err="1"/>
              <a:t>фонограму</a:t>
            </a:r>
            <a:r>
              <a:rPr lang="ru-RU" sz="2300" dirty="0"/>
              <a:t>, </a:t>
            </a:r>
            <a:r>
              <a:rPr lang="ru-RU" sz="2300" dirty="0" err="1"/>
              <a:t>відеограму</a:t>
            </a:r>
            <a:r>
              <a:rPr lang="ru-RU" sz="2300" dirty="0"/>
              <a:t> </a:t>
            </a:r>
            <a:r>
              <a:rPr lang="ru-RU" sz="2300" dirty="0" err="1"/>
              <a:t>спливає</a:t>
            </a:r>
            <a:r>
              <a:rPr lang="ru-RU" sz="2300" dirty="0"/>
              <a:t> через 50 </a:t>
            </a:r>
            <a:r>
              <a:rPr lang="ru-RU" sz="2300" dirty="0" err="1"/>
              <a:t>років</a:t>
            </a:r>
            <a:r>
              <a:rPr lang="ru-RU" sz="2300" dirty="0"/>
              <a:t>, </a:t>
            </a:r>
            <a:r>
              <a:rPr lang="ru-RU" sz="2300" dirty="0" err="1"/>
              <a:t>що</a:t>
            </a:r>
            <a:r>
              <a:rPr lang="ru-RU" sz="2300" dirty="0"/>
              <a:t> </a:t>
            </a:r>
            <a:r>
              <a:rPr lang="ru-RU" sz="2300" dirty="0" err="1"/>
              <a:t>обчислюються</a:t>
            </a:r>
            <a:r>
              <a:rPr lang="ru-RU" sz="2300" dirty="0"/>
              <a:t> з 1 </a:t>
            </a:r>
            <a:r>
              <a:rPr lang="ru-RU" sz="2300" dirty="0" err="1"/>
              <a:t>січня</a:t>
            </a:r>
            <a:r>
              <a:rPr lang="ru-RU" sz="2300" dirty="0"/>
              <a:t> року, </a:t>
            </a:r>
            <a:r>
              <a:rPr lang="ru-RU" sz="2300" dirty="0" err="1"/>
              <a:t>наступного</a:t>
            </a:r>
            <a:r>
              <a:rPr lang="ru-RU" sz="2300" dirty="0"/>
              <a:t> за роком такого </a:t>
            </a:r>
            <a:r>
              <a:rPr lang="ru-RU" sz="2300" dirty="0" err="1"/>
              <a:t>оприлюднення</a:t>
            </a:r>
            <a:r>
              <a:rPr lang="ru-RU" sz="2300" dirty="0" smtClean="0"/>
              <a:t>.</a:t>
            </a:r>
            <a:endParaRPr lang="ru-RU" sz="2300" dirty="0"/>
          </a:p>
        </p:txBody>
      </p:sp>
    </p:spTree>
    <p:extLst>
      <p:ext uri="{BB962C8B-B14F-4D97-AF65-F5344CB8AC3E}">
        <p14:creationId xmlns:p14="http://schemas.microsoft.com/office/powerpoint/2010/main" val="12392680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3</a:t>
            </a:r>
            <a:r>
              <a:rPr lang="ru-RU" dirty="0"/>
              <a:t>. Строк </a:t>
            </a:r>
            <a:r>
              <a:rPr lang="ru-RU" dirty="0" err="1"/>
              <a:t>чинності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програму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мовлення</a:t>
            </a:r>
            <a:r>
              <a:rPr lang="ru-RU" dirty="0"/>
              <a:t> </a:t>
            </a:r>
            <a:r>
              <a:rPr lang="ru-RU" dirty="0" err="1"/>
              <a:t>спливає</a:t>
            </a:r>
            <a:r>
              <a:rPr lang="ru-RU" dirty="0"/>
              <a:t> через 50 </a:t>
            </a:r>
            <a:r>
              <a:rPr lang="ru-RU" dirty="0" err="1"/>
              <a:t>років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обчислюються</a:t>
            </a:r>
            <a:r>
              <a:rPr lang="ru-RU" dirty="0"/>
              <a:t> з 1 </a:t>
            </a:r>
            <a:r>
              <a:rPr lang="ru-RU" dirty="0" err="1"/>
              <a:t>січня</a:t>
            </a:r>
            <a:r>
              <a:rPr lang="ru-RU" dirty="0"/>
              <a:t> року, </a:t>
            </a:r>
            <a:r>
              <a:rPr lang="ru-RU" dirty="0" err="1"/>
              <a:t>наступного</a:t>
            </a:r>
            <a:r>
              <a:rPr lang="ru-RU" dirty="0"/>
              <a:t> за роком </a:t>
            </a:r>
            <a:r>
              <a:rPr lang="ru-RU" dirty="0" err="1"/>
              <a:t>першої</a:t>
            </a:r>
            <a:r>
              <a:rPr lang="ru-RU" dirty="0"/>
              <a:t> </a:t>
            </a:r>
            <a:r>
              <a:rPr lang="ru-RU" dirty="0" err="1"/>
              <a:t>трансляції</a:t>
            </a:r>
            <a:r>
              <a:rPr lang="ru-RU" dirty="0"/>
              <a:t> </a:t>
            </a:r>
            <a:r>
              <a:rPr lang="ru-RU" dirty="0" err="1"/>
              <a:t>програми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мовлення</a:t>
            </a:r>
            <a:r>
              <a:rPr lang="ru-RU" dirty="0"/>
              <a:t>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використаних</a:t>
            </a:r>
            <a:r>
              <a:rPr lang="ru-RU" dirty="0"/>
              <a:t> </a:t>
            </a:r>
            <a:r>
              <a:rPr lang="ru-RU" dirty="0" err="1"/>
              <a:t>технічних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3649790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37</TotalTime>
  <Words>374</Words>
  <Application>Microsoft Office PowerPoint</Application>
  <PresentationFormat>Широкоэкранный</PresentationFormat>
  <Paragraphs>220</Paragraphs>
  <Slides>48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53" baseType="lpstr">
      <vt:lpstr>Arial</vt:lpstr>
      <vt:lpstr>Times New Roman</vt:lpstr>
      <vt:lpstr>Trebuchet MS</vt:lpstr>
      <vt:lpstr>Wingdings 3</vt:lpstr>
      <vt:lpstr>Аспект</vt:lpstr>
      <vt:lpstr> ПРАВО ІНТЕЛЕКТУАЛЬНОЇ ВЛАСНОСТІ НА ВИКОНАННЯ, ФОНОГРАМУ, ВІДЕОГРАМУ ТА ПРОГРАМУ (ПЕРЕДАЧУ) ОРГАНІЗАЦІЇ МОВЛЕННЯ  Суміжні права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ПРАВО ІНТЕЛЕКТУАЛЬНОЇ ВЛАСНОСТІ НА НАУКОВЕ ВІДКРИТТЯ  </vt:lpstr>
      <vt:lpstr>ПРАВО ІНТЕЛЕКТУАЛЬНОЇ ВЛАСНОСТІ НА ВИНАХІД, КОРИСНУ МОДЕЛЬ, ПРОМИСЛОВИЙ ЗРАЗОК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ПРАВО ІНТЕЛЕКТУАЛЬНОЇ ВЛАСНОСТІ НА КОМПОНУВАННЯ НАПІВПРОВІДНИКОВОГО ВИРОБУ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ПРАВО ІНТЕЛЕКТУАЛЬНОЇ ВЛАСНОСТІ НА РАЦІОНАЛІЗАТОРСЬКУ ПРОПОЗИЦІЮ  </vt:lpstr>
      <vt:lpstr>Презентация PowerPoint</vt:lpstr>
      <vt:lpstr>ПРАВО ІНТЕЛЕКТУАЛЬНОЇ ВЛАСНОСТІ НА СОРТ РОСЛИН, ПОРОДУ ТВАРИН  </vt:lpstr>
      <vt:lpstr>Презентация PowerPoint</vt:lpstr>
      <vt:lpstr>Презентация PowerPoint</vt:lpstr>
      <vt:lpstr>Презентация PowerPoint</vt:lpstr>
      <vt:lpstr>ПРАВО ІНТЕЛЕКТУАЛЬНОЇ ВЛАСНОСТІ НА КОМЕРЦІЙНЕ НАЙМЕНУВАННЯ  </vt:lpstr>
      <vt:lpstr>Презентация PowerPoint</vt:lpstr>
      <vt:lpstr>Презентация PowerPoint</vt:lpstr>
      <vt:lpstr>ПРАВО ІНТЕЛЕКТУАЛЬНОЇ ВЛАСНОСТІ НА ТОРГОВЕЛЬНУ МАРКУ  </vt:lpstr>
      <vt:lpstr>Презентация PowerPoint</vt:lpstr>
      <vt:lpstr>Презентация PowerPoint</vt:lpstr>
      <vt:lpstr>Презентация PowerPoint</vt:lpstr>
      <vt:lpstr>Презентация PowerPoint</vt:lpstr>
      <vt:lpstr>ПРАВО ІНТЕЛЕКТУАЛЬНОЇ ВЛАСНОСТІ НА КОМЕРЦІЙНУ ТАЄМНИЦЮ  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ПРАВО ІНТЕЛЕКТУАЛЬНОЇ ВЛАСНОСТІ НА ВИКОНАННЯ, ФОНОГРАМУ, ВІДЕОГРАМУ ТА ПРОГРАМУ (ПЕРЕДАЧУ) ОРГАНІЗАЦІЇ МОВЛЕННЯ  Суміжні права</dc:title>
  <dc:creator>ASUS</dc:creator>
  <cp:lastModifiedBy>ASUS</cp:lastModifiedBy>
  <cp:revision>7</cp:revision>
  <dcterms:created xsi:type="dcterms:W3CDTF">2024-10-29T12:20:02Z</dcterms:created>
  <dcterms:modified xsi:type="dcterms:W3CDTF">2024-10-29T15:44:27Z</dcterms:modified>
</cp:coreProperties>
</file>