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77" r:id="rId5"/>
    <p:sldId id="278" r:id="rId6"/>
    <p:sldId id="279" r:id="rId7"/>
    <p:sldId id="340" r:id="rId8"/>
    <p:sldId id="280" r:id="rId9"/>
    <p:sldId id="341" r:id="rId10"/>
    <p:sldId id="342" r:id="rId11"/>
    <p:sldId id="343" r:id="rId12"/>
    <p:sldId id="281" r:id="rId13"/>
    <p:sldId id="282" r:id="rId14"/>
    <p:sldId id="288" r:id="rId15"/>
    <p:sldId id="344" r:id="rId16"/>
    <p:sldId id="345" r:id="rId17"/>
    <p:sldId id="346" r:id="rId18"/>
    <p:sldId id="364" r:id="rId19"/>
    <p:sldId id="365" r:id="rId20"/>
    <p:sldId id="367" r:id="rId21"/>
    <p:sldId id="368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6" name="Google Shape;556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6" name="Google Shape;45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6" name="Google Shape;45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6" name="Google Shape;45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2" name="Google Shape;4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500" b="1" i="0" u="none" dirty="0"/>
              <a:t>МЕХАНІЗМИ ПРЯМОЇ/БЕЗПОСЕРЕДНЬОЇ</a:t>
            </a:r>
            <a:br>
              <a:rPr lang="en-US" sz="2500" b="1" i="0" u="none" dirty="0"/>
            </a:br>
            <a:r>
              <a:rPr lang="en-US" sz="2500" b="1" i="0" u="none" dirty="0"/>
              <a:t>ДЕМОКРАТІЇ НА МІСЦЕВОМУ РІВНІ</a:t>
            </a:r>
            <a:br>
              <a:rPr lang="en-US" sz="2500" b="1" i="0" u="none" dirty="0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endParaRPr sz="25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altLang="en-US" sz="3200" b="0" i="0" u="none" dirty="0" err="1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Процедура проведення громадсбктх слухань на рівні заонодавства чітко не врегулювана</a:t>
            </a:r>
            <a:endParaRPr lang="uk-UA" altLang="en-US" dirty="0"/>
          </a:p>
        </p:txBody>
      </p:sp>
      <p:sp>
        <p:nvSpPr>
          <p:cNvPr id="459" name="Google Shape;459;p42"/>
          <p:cNvSpPr txBox="1">
            <a:spLocks noGrp="1"/>
          </p:cNvSpPr>
          <p:nvPr>
            <p:ph type="body" idx="1"/>
          </p:nvPr>
        </p:nvSpPr>
        <p:spPr>
          <a:xfrm>
            <a:off x="457200" y="1989137"/>
            <a:ext cx="8229600" cy="41370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Необхідність провадження громадських слухань найчастіше виникає, якщо: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Char char="•"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рішення, що його готує місцева влада, непопулярне й може викликати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соціальну напругу;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Char char="•"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питання/проект має кілька альтернативних рішень;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Char char="•"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питання досить складне й немає очевидних рішень;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Char char="•"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існує певне протистояння між органами влади та деякою групою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Char char="•"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територіальної громади.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Громадські слухання виносять рішення рекомендаційного характеру</a:t>
            </a:r>
            <a:endParaRPr lang="en-US" sz="2000" b="1" i="0" u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для ради й не повинні служити засобом вирішення політичних питань</a:t>
            </a:r>
            <a:endParaRPr lang="en-US" sz="2000" b="1" i="0" u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CC"/>
            </a:gs>
            <a:gs pos="100000">
              <a:srgbClr val="CCCC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43"/>
          <p:cNvSpPr txBox="1">
            <a:spLocks noGrp="1"/>
          </p:cNvSpPr>
          <p:nvPr>
            <p:ph type="body" idx="1"/>
          </p:nvPr>
        </p:nvSpPr>
        <p:spPr>
          <a:xfrm>
            <a:off x="457200" y="1341437"/>
            <a:ext cx="82296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 panose="02020603050405020304"/>
              <a:buChar char="•"/>
            </a:pPr>
            <a:r>
              <a:rPr 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Основна ідея зборів полягає у тому, що ця форма місцевої демократії</a:t>
            </a:r>
            <a:r>
              <a:rPr lang="uk-UA" alt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повинна бути доступна для реалізації навіть невеликій групі громадян, які</a:t>
            </a:r>
            <a:r>
              <a:rPr lang="uk-UA" alt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мають виборчі права і проживають у територіальній громаді. </a:t>
            </a:r>
            <a:endParaRPr lang="en-US" sz="2500" b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 panose="02020603050405020304"/>
              <a:buChar char="•"/>
            </a:pPr>
            <a:endParaRPr lang="en-US" sz="2500" b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 panose="02020603050405020304"/>
              <a:buChar char="•"/>
            </a:pPr>
            <a:r>
              <a:rPr lang="en-US" sz="2500" b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Організаційноправовий механізм підготовки й проведення зборів має дозволяти ініціаторам зборів досягати мети навіть якщо цьому протидіють органи і посадовіособи місцевого самоврядування.</a:t>
            </a:r>
            <a:endParaRPr lang="en-US" sz="2500" b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" name="Заголовок 1"/>
          <p:cNvSpPr/>
          <p:nvPr>
            <p:ph type="title"/>
          </p:nvPr>
        </p:nvSpPr>
        <p:spPr/>
        <p:txBody>
          <a:bodyPr/>
          <a:p>
            <a:r>
              <a:rPr lang="uk-UA" altLang="ru-RU"/>
              <a:t>Загальні збори громадян</a:t>
            </a:r>
            <a:endParaRPr lang="uk-UA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9"/>
          <p:cNvSpPr txBox="1">
            <a:spLocks noGrp="1"/>
          </p:cNvSpPr>
          <p:nvPr>
            <p:ph type="body" idx="1"/>
          </p:nvPr>
        </p:nvSpPr>
        <p:spPr>
          <a:xfrm>
            <a:off x="457200" y="404812"/>
            <a:ext cx="8229600" cy="5721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</a:pP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Загальні збори громадян за місцем проживання скликаються сільськими, селищними, міськими головами, виконавчими органами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відповідних рад, органами самоорганізації населення для обговорен-ня найважливіших питань, що зачіпають інтереси громадян, формування органів місцевого самоврядування та інших питань місцевого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життя. </a:t>
            </a:r>
            <a:endParaRPr sz="1500" b="1" i="0" u="none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</a:pPr>
            <a:endParaRPr sz="1500" b="1" i="0" u="none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</a:pPr>
            <a:endParaRPr sz="1500" b="1" i="0" u="none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</a:pP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 загальних зборах мають право брати участь громадяни,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мешканці територіальних громад із правом голосу, тобто фізичні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особи, які проживають у територіальній громаді і відповідають усім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вимогам закону про вибори до органів місцевої влади. З цим статусом пов’язане право здійснювати вплив на політичні, економічні,</a:t>
            </a:r>
            <a:r>
              <a:rPr lang="uk-UA"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культурні, соціальні, екологічні та інші процеси розвитку територіальної громади.</a:t>
            </a:r>
            <a:r>
              <a:rPr lang="en-US" sz="1500" b="1" i="0" u="none" dirty="0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sz="15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dirty="0" err="1" smtClean="0">
                <a:solidFill>
                  <a:srgbClr val="FF0000"/>
                </a:solidFill>
              </a:rPr>
              <a:t>Місцеві ініціативи </a:t>
            </a:r>
            <a:r>
              <a:rPr lang="uk-UA" sz="2500" dirty="0" smtClean="0">
                <a:solidFill>
                  <a:srgbClr val="FF0000"/>
                </a:solidFill>
              </a:rPr>
              <a:t>  </a:t>
            </a:r>
            <a:endParaRPr lang="uk-UA" sz="25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sz="2000" dirty="0" smtClean="0">
                <a:solidFill>
                  <a:schemeClr val="accent2"/>
                </a:solidFill>
              </a:rPr>
              <a:t>ст. 9 Закону «Про місцеве самоврядування в Україні» закріплює право членів територіальної громади ініціювати розгляд у раді (в порядку місцевої ініціативи) будь-якого питання, віднесеного до відання місцевого самоврядування. </a:t>
            </a:r>
            <a:endParaRPr lang="uk-UA" sz="2000" dirty="0" smtClean="0">
              <a:solidFill>
                <a:schemeClr val="accent2"/>
              </a:solidFill>
            </a:endParaRPr>
          </a:p>
          <a:p>
            <a:r>
              <a:rPr lang="uk-UA" sz="2000" dirty="0" smtClean="0"/>
              <a:t>Це можуть бути питання,</a:t>
            </a:r>
            <a:endParaRPr lang="uk-UA" sz="2000" dirty="0" smtClean="0"/>
          </a:p>
          <a:p>
            <a:r>
              <a:rPr lang="uk-UA" sz="2000" dirty="0" smtClean="0"/>
              <a:t>пов’язані з управлінням майном, що знаходиться в комунальній власності; </a:t>
            </a:r>
            <a:endParaRPr lang="uk-UA" sz="2000" dirty="0" smtClean="0"/>
          </a:p>
          <a:p>
            <a:r>
              <a:rPr lang="uk-UA" sz="2000" dirty="0" smtClean="0"/>
              <a:t>затвердження програм соціально-економічного та культурного розвитку і контролем за їх виконанням; </a:t>
            </a:r>
            <a:endParaRPr lang="uk-UA" sz="2000" dirty="0" smtClean="0"/>
          </a:p>
          <a:p>
            <a:r>
              <a:rPr lang="uk-UA" sz="2000" dirty="0" smtClean="0"/>
              <a:t>встановлення місцевих податків і зборів відповідно до закону</a:t>
            </a:r>
            <a:endParaRPr lang="uk-UA" sz="2000" dirty="0" smtClean="0"/>
          </a:p>
          <a:p>
            <a:r>
              <a:rPr lang="uk-UA" sz="2000" dirty="0" smtClean="0"/>
              <a:t>утворенням, реорганізацією та ліквідацією комунальних підприємств, організацій і установ, а також здійсненням контролю за їх діяльністю та ін</a:t>
            </a:r>
            <a:endParaRPr lang="uk-UA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0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Порядок внесення місцевої ініціативи на розгляд ради визначається представницьким органом місцевого самоврядування (сільською, селищною, міською радою) або статутом ОТГ. </a:t>
            </a:r>
            <a:endParaRPr lang="uk-UA" sz="2000" dirty="0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000" dirty="0" smtClean="0"/>
              <a:t>Закон допускає різні варіанти порядку внесення місцевої ініціативи на розгляд ради, що дає можливість найбільш оптимально врахувати історичні, національно-культурні, соціально-економічні та інші особливості здійснення місцевого самоврядування, але на основі Конституції України та в межах цього Закону.</a:t>
            </a:r>
            <a:endParaRPr lang="uk-UA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smtClean="0">
                <a:solidFill>
                  <a:srgbClr val="FF0000"/>
                </a:solidFill>
                <a:sym typeface="+mn-ea"/>
              </a:rPr>
              <a:t>Місцеву ініціативу реєструє Секретаріат місцевої ради. </a:t>
            </a:r>
            <a:br>
              <a:rPr lang="uk-UA" sz="2000" smtClean="0">
                <a:solidFill>
                  <a:srgbClr val="FF0000"/>
                </a:solidFill>
                <a:sym typeface="+mn-ea"/>
              </a:rPr>
            </a:br>
            <a:r>
              <a:rPr lang="uk-UA" sz="2000" smtClean="0">
                <a:solidFill>
                  <a:srgbClr val="FF0000"/>
                </a:solidFill>
                <a:sym typeface="+mn-ea"/>
              </a:rPr>
              <a:t>Для реєстрації</a:t>
            </a:r>
            <a:br>
              <a:rPr lang="uk-UA" sz="2000" smtClean="0">
                <a:solidFill>
                  <a:srgbClr val="FF0000"/>
                </a:solidFill>
              </a:rPr>
            </a:br>
            <a:r>
              <a:rPr lang="uk-UA" sz="2000" smtClean="0">
                <a:solidFill>
                  <a:srgbClr val="FF0000"/>
                </a:solidFill>
                <a:sym typeface="+mn-ea"/>
              </a:rPr>
              <a:t>ініціативна група подає такі документи:</a:t>
            </a:r>
            <a:endParaRPr lang="uk-UA" sz="2000" dirty="0" smtClean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sz="1500" smtClean="0"/>
          </a:p>
          <a:p>
            <a:r>
              <a:rPr lang="uk-UA" sz="1500" smtClean="0"/>
              <a:t>1. Заяву (підписану всіма членами ініціативної групи) про внесення</a:t>
            </a:r>
            <a:endParaRPr lang="uk-UA" sz="1500" smtClean="0"/>
          </a:p>
          <a:p>
            <a:r>
              <a:rPr lang="uk-UA" sz="1500" smtClean="0"/>
              <a:t>на розгляд відповідної ради місцевої ініціативи.</a:t>
            </a:r>
            <a:endParaRPr lang="uk-UA" sz="1500" smtClean="0"/>
          </a:p>
          <a:p>
            <a:r>
              <a:rPr lang="uk-UA" sz="1500" smtClean="0"/>
              <a:t>2. Протокол загальних зборів.</a:t>
            </a:r>
            <a:endParaRPr lang="uk-UA" sz="1500" smtClean="0"/>
          </a:p>
          <a:p>
            <a:r>
              <a:rPr lang="uk-UA" sz="1500" smtClean="0"/>
              <a:t>3. Проект рішення, підготовлений у порядку місцевої ініціативи.</a:t>
            </a:r>
            <a:endParaRPr lang="uk-UA" sz="1500" smtClean="0"/>
          </a:p>
          <a:p>
            <a:r>
              <a:rPr lang="uk-UA" sz="1500" smtClean="0"/>
              <a:t>4. Пояснювальну записку до проекту рішення, підготовленого у порядку місцевої ініціативи, з необхідним обґрунтуванням та додатками.</a:t>
            </a:r>
            <a:endParaRPr lang="uk-UA" sz="1500" smtClean="0"/>
          </a:p>
          <a:p>
            <a:r>
              <a:rPr lang="uk-UA" sz="1500" smtClean="0"/>
              <a:t>5. Підписні листи у визначеній кількості з підписами громадян (членів відповідної територіальної громади), які мають право голосу.</a:t>
            </a:r>
            <a:endParaRPr lang="uk-UA" sz="1500" smtClean="0"/>
          </a:p>
          <a:p>
            <a:r>
              <a:rPr lang="uk-UA" sz="1500" smtClean="0">
                <a:solidFill>
                  <a:srgbClr val="FF0000"/>
                </a:solidFill>
              </a:rPr>
              <a:t>Розгляд проекту рішення, внесеного у порядку місцевої ініціативи,</a:t>
            </a:r>
            <a:endParaRPr lang="uk-UA" sz="1500" smtClean="0">
              <a:solidFill>
                <a:srgbClr val="FF0000"/>
              </a:solidFill>
            </a:endParaRPr>
          </a:p>
          <a:p>
            <a:r>
              <a:rPr lang="uk-UA" sz="1500" smtClean="0">
                <a:solidFill>
                  <a:srgbClr val="FF0000"/>
                </a:solidFill>
              </a:rPr>
              <a:t>місцевою радою може завершитися:</a:t>
            </a:r>
            <a:endParaRPr lang="uk-UA" sz="1500" smtClean="0">
              <a:solidFill>
                <a:srgbClr val="FF0000"/>
              </a:solidFill>
            </a:endParaRPr>
          </a:p>
          <a:p>
            <a:r>
              <a:rPr lang="uk-UA" sz="1500" smtClean="0"/>
              <a:t> прийняттям його повністю або за основу;</a:t>
            </a:r>
            <a:endParaRPr lang="uk-UA" sz="1500" smtClean="0"/>
          </a:p>
          <a:p>
            <a:r>
              <a:rPr lang="uk-UA" sz="1500" smtClean="0"/>
              <a:t> відхиленням проекту рішення;</a:t>
            </a:r>
            <a:endParaRPr lang="uk-UA" sz="1500" smtClean="0"/>
          </a:p>
          <a:p>
            <a:r>
              <a:rPr lang="uk-UA" sz="1500" smtClean="0"/>
              <a:t> відправкою його на доопрацювання за обов’язковою участю членів ініціативної групи у термін, визначений Регламентом ради, та з обов’язковим винесенням проекту рішення на наступне пленарне засідання ради»</a:t>
            </a:r>
            <a:endParaRPr lang="uk-UA" sz="15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altLang="en-US" sz="3200" b="0" i="0" u="none" dirty="0" err="1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Електронні петиції</a:t>
            </a:r>
            <a:endParaRPr lang="uk-UA" altLang="en-US" dirty="0"/>
          </a:p>
        </p:txBody>
      </p:sp>
      <p:sp>
        <p:nvSpPr>
          <p:cNvPr id="459" name="Google Shape;459;p42"/>
          <p:cNvSpPr txBox="1">
            <a:spLocks noGrp="1"/>
          </p:cNvSpPr>
          <p:nvPr>
            <p:ph type="body" idx="1"/>
          </p:nvPr>
        </p:nvSpPr>
        <p:spPr>
          <a:xfrm>
            <a:off x="457200" y="1416685"/>
            <a:ext cx="8229600" cy="52705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Електронна петиція до органу місцевого самоврядування подається та</a:t>
            </a:r>
            <a:endParaRPr lang="en-US" sz="2000" i="0" u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розглядається відповідно до вимог статті 23 Закону України «Про звернення</a:t>
            </a:r>
            <a:r>
              <a:rPr lang="uk-UA" alt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громадян», а саме: </a:t>
            </a:r>
            <a:endParaRPr lang="en-US" sz="2000" i="0" u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«Громадяни можуть звернутися до органу місцевого самоврядування з електронними петиціями через офіційний веб-сайт органу,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якому вона адресована, або веб-сайт громадського об’єднання, яке здійснює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збір підписів на підтримку електронної петиції. 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 електронній петиції має</a:t>
            </a:r>
            <a:r>
              <a:rPr lang="uk-UA" alt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бути викладено</a:t>
            </a:r>
            <a:r>
              <a:rPr lang="uk-UA" altLang="en-US" sz="200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</a:t>
            </a:r>
            <a:endParaRPr lang="uk-UA" alt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суть звернення,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зазначено прізвище, ім’я, по батькові автора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(ініціатора) електронної петиції, 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вказано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адресу електронної пошти. 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На веб-сайті відповідного органу або громадського об’єднання, що здійснює збір підписів,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обов’язково зазначаються дата початку збору підписів та інформація щодо</a:t>
            </a:r>
            <a:r>
              <a:rPr lang="uk-UA" alt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загальної кількості та переліку осіб, які підписали електронну петицію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b="1" i="0" u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altLang="en-US" sz="3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Електронні петиції </a:t>
            </a:r>
            <a:endParaRPr lang="uk-UA" altLang="en-US" sz="3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9" name="Google Shape;459;p42"/>
          <p:cNvSpPr txBox="1">
            <a:spLocks noGrp="1"/>
          </p:cNvSpPr>
          <p:nvPr>
            <p:ph type="body" idx="1"/>
          </p:nvPr>
        </p:nvSpPr>
        <p:spPr>
          <a:xfrm>
            <a:off x="457200" y="1989137"/>
            <a:ext cx="8229600" cy="41370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ОМС та громадські об’єднання під час збору підписів на підтримку електронної петиції зобов’язані забезпечити: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безоплатність доступу та користування інформаційно-телекомунікаційною системою, за допомогою якої здійснюється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збір підписів;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електронну реєстрацію громадян для підписання петиції;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недопущення автоматичного введення інформації, у тому числі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підписання електронної петиції, без участі громадянина;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 фіксацію дати і часу оприлюднення електронної петиції та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00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підписання її громадянином.</a:t>
            </a:r>
            <a:endParaRPr lang="en-US" sz="200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>
                <a:solidFill>
                  <a:srgbClr val="FF0000"/>
                </a:solidFill>
              </a:rPr>
              <a:t>Приклад електронної петиції </a:t>
            </a:r>
            <a:endParaRPr lang="uk-UA" altLang="ru-RU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ru-RU" altLang="en-US" sz="2000">
                <a:solidFill>
                  <a:srgbClr val="FF0000"/>
                </a:solidFill>
              </a:rPr>
              <a:t>НОВОВОЛИНСЬК:</a:t>
            </a:r>
            <a:endParaRPr lang="ru-RU" altLang="en-US" sz="2000">
              <a:solidFill>
                <a:srgbClr val="FF0000"/>
              </a:solidFill>
            </a:endParaRPr>
          </a:p>
          <a:p>
            <a:r>
              <a:rPr lang="ru-RU" altLang="en-US" sz="2000"/>
              <a:t>Велосипедні доріжки і статистика смертності велосипедистів.</a:t>
            </a:r>
            <a:endParaRPr lang="ru-RU" altLang="en-US" sz="2000"/>
          </a:p>
          <a:p>
            <a:r>
              <a:rPr lang="ru-RU" altLang="en-US" sz="2000"/>
              <a:t>Велосипедні доріжки – право людини на безпечне пересування по</a:t>
            </a:r>
            <a:r>
              <a:rPr lang="uk-UA" altLang="ru-RU" sz="2000"/>
              <a:t> </a:t>
            </a:r>
            <a:r>
              <a:rPr lang="ru-RU" altLang="en-US" sz="2000"/>
              <a:t>місту, хіба що ми вважаємо, що лише люди на автомобілях мають правона безпечний рух без ризику бути вбитими.</a:t>
            </a:r>
            <a:endParaRPr lang="ru-RU" altLang="en-US" sz="2000"/>
          </a:p>
          <a:p>
            <a:r>
              <a:rPr lang="ru-RU" altLang="en-US" sz="2000"/>
              <a:t>У Нововолинську, відповідно до права людини на безпечне пересування</a:t>
            </a:r>
            <a:r>
              <a:rPr lang="uk-UA" altLang="ru-RU" sz="2000"/>
              <a:t> </a:t>
            </a:r>
            <a:r>
              <a:rPr lang="ru-RU" altLang="en-US" sz="2000"/>
              <a:t>по місту потрібно зробити велосипедні доріжки аби уникнути подальших нещасних чи навіть летальних випадків.</a:t>
            </a:r>
            <a:endParaRPr lang="ru-RU" altLang="en-US" sz="2000"/>
          </a:p>
          <a:p>
            <a:endParaRPr lang="ru-RU" altLang="en-US" sz="2000"/>
          </a:p>
          <a:p>
            <a:r>
              <a:rPr lang="ru-RU" altLang="en-US" sz="2000"/>
              <a:t>Дата початку збору підписів: 30 травня 2017 р. У той же день петицію підписали 16 осіб з 200 необхідних.</a:t>
            </a:r>
            <a:endParaRPr lang="ru-RU" altLang="en-US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dirty="0" err="1" smtClean="0">
                <a:solidFill>
                  <a:srgbClr val="FF0000"/>
                </a:solidFill>
              </a:rPr>
              <a:t>Консультації з громадськістю </a:t>
            </a:r>
            <a:endParaRPr lang="uk-UA" sz="25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sz="2000" dirty="0" smtClean="0">
                <a:solidFill>
                  <a:schemeClr val="accent2"/>
                </a:solidFill>
              </a:rPr>
              <a:t>Громадськість – соціально активна частина суспільства, яка на</a:t>
            </a:r>
            <a:endParaRPr lang="uk-UA" sz="2000" dirty="0" smtClean="0">
              <a:solidFill>
                <a:schemeClr val="accent2"/>
              </a:solidFill>
            </a:endParaRPr>
          </a:p>
          <a:p>
            <a:pPr algn="just"/>
            <a:r>
              <a:rPr lang="uk-UA" sz="2000" dirty="0" smtClean="0">
                <a:solidFill>
                  <a:schemeClr val="accent2"/>
                </a:solidFill>
              </a:rPr>
              <a:t>добровільних засадах бере участь у суспільно-політичному житті й відповідально ставиться до виконання своєї місії.</a:t>
            </a:r>
            <a:endParaRPr lang="uk-UA" sz="2000" dirty="0" smtClean="0">
              <a:solidFill>
                <a:schemeClr val="accent2"/>
              </a:solidFill>
            </a:endParaRPr>
          </a:p>
          <a:p>
            <a:pPr algn="just"/>
            <a:endParaRPr lang="uk-UA" sz="2000" dirty="0" smtClean="0">
              <a:solidFill>
                <a:schemeClr val="accent2"/>
              </a:solidFill>
            </a:endParaRPr>
          </a:p>
          <a:p>
            <a:r>
              <a:rPr lang="uk-UA" sz="1500" dirty="0" smtClean="0"/>
              <a:t>Позитив  для громадян:</a:t>
            </a:r>
            <a:endParaRPr lang="uk-UA" sz="1500" dirty="0" smtClean="0"/>
          </a:p>
          <a:p>
            <a:r>
              <a:rPr lang="uk-UA" sz="1500" dirty="0" smtClean="0"/>
              <a:t>надають право членам територіальної громади брати участь у вирішенні питань свого населеного пункту, можливість вільно отримувати</a:t>
            </a:r>
            <a:endParaRPr lang="uk-UA" sz="1500" dirty="0" smtClean="0"/>
          </a:p>
          <a:p>
            <a:r>
              <a:rPr lang="uk-UA" sz="1500" dirty="0" smtClean="0"/>
              <a:t>інформацію про діяльність місцевої ради та посадових осіб місцевого</a:t>
            </a:r>
            <a:endParaRPr lang="uk-UA" sz="1500" dirty="0" smtClean="0"/>
          </a:p>
          <a:p>
            <a:r>
              <a:rPr lang="uk-UA" sz="1500" dirty="0" smtClean="0"/>
              <a:t>самоврядування, надавати свої пропозиції та зауваження до проектів</a:t>
            </a:r>
            <a:endParaRPr lang="uk-UA" sz="1500" dirty="0" smtClean="0"/>
          </a:p>
          <a:p>
            <a:r>
              <a:rPr lang="uk-UA" sz="1500" dirty="0" smtClean="0"/>
              <a:t>рішень.</a:t>
            </a:r>
            <a:endParaRPr lang="uk-UA" sz="1500" dirty="0" smtClean="0"/>
          </a:p>
          <a:p>
            <a:endParaRPr lang="uk-UA" sz="1500" dirty="0" smtClean="0"/>
          </a:p>
          <a:p>
            <a:r>
              <a:rPr lang="uk-UA" sz="1500" dirty="0" smtClean="0"/>
              <a:t>Позитив для влади:</a:t>
            </a:r>
            <a:endParaRPr lang="uk-UA" sz="1500" dirty="0" smtClean="0"/>
          </a:p>
          <a:p>
            <a:r>
              <a:rPr lang="uk-UA" sz="1500" dirty="0" smtClean="0"/>
              <a:t>дозволяють залучати громадських експертів до вирішення проблем</a:t>
            </a:r>
            <a:endParaRPr lang="uk-UA" sz="1500" dirty="0" smtClean="0"/>
          </a:p>
          <a:p>
            <a:r>
              <a:rPr lang="uk-UA" sz="1500" dirty="0" smtClean="0"/>
              <a:t>місцевого значення, враховуючи потреби громадян під час розроблення</a:t>
            </a:r>
            <a:endParaRPr lang="uk-UA" sz="1500" dirty="0" smtClean="0"/>
          </a:p>
          <a:p>
            <a:r>
              <a:rPr lang="uk-UA" sz="1500" dirty="0" smtClean="0"/>
              <a:t>рішень, тим самим підвищуючи рівень довіри населення </a:t>
            </a:r>
            <a:endParaRPr lang="uk-UA" sz="15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lang="uk-UA"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</a:t>
            </a:r>
            <a:r>
              <a:rPr lang="en-US"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ісцеве самоврядування може реалізовуватись через дві</a:t>
            </a:r>
            <a:br>
              <a:rPr lang="en-US"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форми демократії</a:t>
            </a:r>
            <a:endParaRPr lang="en-US" sz="25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представницьку</a:t>
            </a:r>
            <a:endParaRPr lang="en-US" sz="2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формування представницьких органів на місцях – місцевих рад, через які об’єднані територіальні громади</a:t>
            </a:r>
            <a:r>
              <a:rPr lang="uk-UA" altLang="en-US" sz="20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(ОТГ), як головний суб’єкт місцевого самоврядування, реалізують свої</a:t>
            </a:r>
            <a:endParaRPr lang="en-US" sz="2000" b="0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законні права та інтереси</a:t>
            </a:r>
            <a:endParaRPr lang="en-US" sz="2000" b="0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пряму (безпосередню)</a:t>
            </a:r>
            <a:endParaRPr lang="en-US" sz="2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передбачає безпосередню участь громадян у вирішенні державних чи місцевих справ</a:t>
            </a:r>
            <a:endParaRPr lang="en-US" sz="2000" b="0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0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altLang="en-US" sz="32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Ключові поняття </a:t>
            </a:r>
            <a:endParaRPr lang="uk-UA" altLang="en-US" sz="32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000" b="1" smtClean="0"/>
              <a:t>Демократія участі</a:t>
            </a:r>
            <a:r>
              <a:rPr lang="uk-UA" sz="2000" smtClean="0"/>
              <a:t> (інакше: демократія співучасті, партисипативна, партисипаторна демократія) – це такий вид демократії, якийпередбачає безпосередню участь членів територіальної громади в управлінні громадою (або: громадян – в управлінні державою).</a:t>
            </a:r>
            <a:endParaRPr lang="uk-UA" sz="20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000" smtClean="0"/>
              <a:t>«</a:t>
            </a:r>
            <a:r>
              <a:rPr lang="uk-UA" sz="2000" b="1" smtClean="0"/>
              <a:t>Партисипативна демократія</a:t>
            </a:r>
            <a:r>
              <a:rPr lang="uk-UA" sz="2000" smtClean="0"/>
              <a:t>» (Participatory Democracy) передбачає процес залучення широкого кола учасників до формування та функціонування відповідних політичних систем.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olidFill>
                  <a:schemeClr val="accent2"/>
                </a:solidFill>
                <a:sym typeface="Times New Roman" panose="02020603050405020304"/>
              </a:rPr>
              <a:t>Принципи, на яких мають базуватися інструменти учасницької/безпосередньої</a:t>
            </a:r>
            <a:r>
              <a:rPr lang="en-US" sz="250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500">
                <a:solidFill>
                  <a:schemeClr val="accent2"/>
                </a:solidFill>
                <a:sym typeface="Times New Roman" panose="02020603050405020304"/>
              </a:rPr>
              <a:t>демократії:</a:t>
            </a:r>
            <a:endParaRPr lang="en-US" sz="2500" b="0" i="0" u="none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8312" y="1600200"/>
            <a:ext cx="8218487" cy="5068887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1. Пріоритет прав територіальної громади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2. Чіткість процедури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3. Простота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4. Зручність процедури для участі громадян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5. Достатній час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uk-UA" alt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6. Публічність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7. Відкритість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8. Відповідні ресурси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9. Обов’язковість проведення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10. Координація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11. Підзвітність .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 panose="02020603050405020304"/>
              <a:buNone/>
            </a:pPr>
            <a:r>
              <a:rPr lang="en-US" sz="2500" b="0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12. Відповідальність 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8312" y="1052512"/>
            <a:ext cx="85074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chemeClr val="accent2"/>
              </a:buClr>
              <a:buSzPts val="3200"/>
            </a:pPr>
            <a:r>
              <a:rPr lang="uk-UA" sz="2500" dirty="0" smtClean="0">
                <a:solidFill>
                  <a:srgbClr val="FF0000"/>
                </a:solidFill>
              </a:rPr>
              <a:t>Правові аспекти участі громадян в управлінні</a:t>
            </a:r>
            <a:br>
              <a:rPr lang="uk-UA" sz="2500" dirty="0" smtClean="0">
                <a:solidFill>
                  <a:srgbClr val="FF0000"/>
                </a:solidFill>
              </a:rPr>
            </a:br>
            <a:r>
              <a:rPr lang="uk-UA" sz="2500" dirty="0" smtClean="0">
                <a:solidFill>
                  <a:srgbClr val="FF0000"/>
                </a:solidFill>
              </a:rPr>
              <a:t>закріплено у Загальній декларації прав людини </a:t>
            </a:r>
            <a:br>
              <a:rPr lang="uk-UA" sz="2500" dirty="0" smtClean="0">
                <a:solidFill>
                  <a:srgbClr val="FF0000"/>
                </a:solidFill>
              </a:rPr>
            </a:br>
            <a:r>
              <a:rPr lang="uk-UA" sz="2500" dirty="0" smtClean="0">
                <a:solidFill>
                  <a:srgbClr val="FF0000"/>
                </a:solidFill>
              </a:rPr>
              <a:t>(1948 рік)</a:t>
            </a:r>
            <a:endParaRPr lang="uk-UA" sz="2500" dirty="0" smtClean="0">
              <a:solidFill>
                <a:srgbClr val="FF0000"/>
              </a:solidFill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8312" y="2492375"/>
            <a:ext cx="8229600" cy="360045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dirty="0" smtClean="0"/>
              <a:t>стаття 21   </a:t>
            </a:r>
            <a:endParaRPr lang="uk-UA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 </a:t>
            </a:r>
            <a:r>
              <a:rPr sz="2000" dirty="0" smtClean="0"/>
              <a:t>«1. Кожна людина має право брати участь в управлінні своєю</a:t>
            </a:r>
            <a:r>
              <a:rPr lang="uk-UA" sz="2000" dirty="0" smtClean="0"/>
              <a:t> </a:t>
            </a:r>
            <a:r>
              <a:rPr sz="2000" dirty="0" smtClean="0"/>
              <a:t>країною безпосередньо або через вільно обраних представників.</a:t>
            </a:r>
            <a:endParaRPr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sz="2000" dirty="0" smtClean="0"/>
              <a:t>3. Воля народу повинна бути основою влади уряду; ця воля</a:t>
            </a:r>
            <a:r>
              <a:rPr lang="uk-UA" sz="2000" dirty="0" smtClean="0"/>
              <a:t> </a:t>
            </a:r>
            <a:r>
              <a:rPr sz="2000" dirty="0" smtClean="0"/>
              <a:t>повинна виявлятися у періодичних і нефальсифікованих виборах, які повинні провадитись при загальному і рівному виборчому праві шляхом таємного голосування або ж через інші рівнозначні форми, що забезпечують свободу голосування».</a:t>
            </a:r>
            <a:endParaRPr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83540"/>
            <a:ext cx="8507095" cy="2159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en-US" sz="2500" b="1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Фундаментальні засади реалізації форм прямої демократії закріплено у</a:t>
            </a:r>
            <a:br>
              <a:rPr lang="en-US" sz="2500" b="1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uk-UA" alt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1. </a:t>
            </a:r>
            <a: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Конституції</a:t>
            </a:r>
            <a:r>
              <a:rPr lang="uk-UA" alt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України</a:t>
            </a:r>
            <a:br>
              <a:rPr lang="uk-UA" alt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uk-UA" alt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2. </a:t>
            </a:r>
            <a: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Закон України «Про всеукраїнський референдум» від 06 листопада</a:t>
            </a:r>
            <a:b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2012р.</a:t>
            </a:r>
            <a:b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0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3. Закон України «Про місцеве самоврядування в Україні» від 21 травня 1997 р. </a:t>
            </a:r>
            <a:endParaRPr lang="en-US" sz="2000" b="0" i="0" u="none">
              <a:solidFill>
                <a:schemeClr val="accent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745740"/>
            <a:ext cx="8229600" cy="334708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Конституція України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uk-UA" sz="2000" b="1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Стаття </a:t>
            </a:r>
            <a:r>
              <a:rPr sz="2000" b="1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140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визначає місцеве самоврядування як право територіальної громади – жителів села чи добровільного об’єднання у сільську громаду жителів кількох сіл,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селища та міста – самостійно вирішувати питання місцевого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значення в межах Конституції і законів України.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1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Стаття 5.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Єдиним джерелом влади є народ. Народ здійснює</a:t>
            </a:r>
            <a:r>
              <a:rPr lang="uk-UA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владу безпосередньо і через органи державної влади та органи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місцевого самоврядування»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8312" y="1052512"/>
            <a:ext cx="85074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alt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Н</a:t>
            </a:r>
            <a:r>
              <a:rPr 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айбільш поширен</a:t>
            </a:r>
            <a:r>
              <a:rPr lang="uk-UA" alt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і</a:t>
            </a:r>
            <a:r>
              <a:rPr 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 форм</a:t>
            </a:r>
            <a:r>
              <a:rPr lang="uk-UA" alt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и</a:t>
            </a:r>
            <a:r>
              <a:rPr lang="en-US" sz="3200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  <a:t> прямої (безпосередньої) демократії</a:t>
            </a:r>
            <a:br>
              <a:rPr lang="en-US" sz="3200" b="0" i="0" u="non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Arial" panose="020B0604020202020204"/>
              </a:rPr>
            </a:br>
            <a:endParaRPr lang="en-US" sz="3200" b="0" i="0" u="none">
              <a:solidFill>
                <a:schemeClr val="accent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1864360"/>
            <a:ext cx="8229600" cy="42284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місцеві референдуми;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громадські слухання;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загальні збори громадян;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місцеві ініціативи;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електронні петиції;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бюджет участі;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консультації з громадськістю та інше.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uk-UA" dirty="0" smtClean="0"/>
              <a:t>М</a:t>
            </a:r>
            <a:r>
              <a:rPr dirty="0" smtClean="0"/>
              <a:t>ісцевий референдум – форма прийняття територіальною громадою рішень з питань, що належать до відання місцевого самоврядування, шляхом прямого голосування.</a:t>
            </a:r>
            <a:r>
              <a:rPr lang="uk-UA" dirty="0" smtClean="0"/>
              <a:t>  </a:t>
            </a:r>
            <a:endParaRPr lang="uk-UA" dirty="0" smtClean="0"/>
          </a:p>
          <a:p>
            <a:pPr algn="ctr"/>
            <a:endParaRPr lang="uk-UA" sz="2000" dirty="0" smtClean="0"/>
          </a:p>
          <a:p>
            <a:pPr marL="114300" indent="0" algn="just">
              <a:buNone/>
            </a:pPr>
            <a:r>
              <a:rPr lang="uk-UA" sz="2000" dirty="0" smtClean="0">
                <a:solidFill>
                  <a:srgbClr val="FF0000"/>
                </a:solidFill>
              </a:rPr>
              <a:t>Головне завдання демократичного місцевого референдуму – вирішити питання в інтересах громади шляхом вільного волевиявлення на основі максимального, об’єктивно можливого усвідомлення його учасниками всіх переваг і недоліків питань, які внесені на голосування.</a:t>
            </a:r>
            <a:endParaRPr lang="uk-UA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sz="2000" b="1" u="sng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Позитивні аспекти місцевого референдуму:</a:t>
            </a:r>
            <a:endParaRPr sz="2000" b="1" u="sng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sz="2000" b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 відображає безпосередню думку громадян;</a:t>
            </a:r>
            <a:endParaRPr sz="2000" b="1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sz="2000" b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 процедура проведення у більшості країн врегульована законодавчо;</a:t>
            </a:r>
            <a:endParaRPr sz="2000" b="1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sz="2000" b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 в деяких випадках є обов’язковим щодо проведення.</a:t>
            </a:r>
            <a:endParaRPr sz="2000" b="1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sz="2000" b="1" u="sng" smtClean="0">
                <a:solidFill>
                  <a:srgbClr val="FF0000"/>
                </a:solidFill>
              </a:rPr>
              <a:t>Проблемні аспекти місцевого референдуму:</a:t>
            </a:r>
            <a:endParaRPr sz="2000" b="1" u="sng" smtClean="0">
              <a:solidFill>
                <a:srgbClr val="FF0000"/>
              </a:solidFill>
            </a:endParaRPr>
          </a:p>
          <a:p>
            <a:pPr algn="just"/>
            <a:r>
              <a:rPr sz="2000" b="1" smtClean="0">
                <a:solidFill>
                  <a:srgbClr val="FF0000"/>
                </a:solidFill>
              </a:rPr>
              <a:t> значні фінансові витрати;</a:t>
            </a:r>
            <a:endParaRPr sz="2000" b="1" smtClean="0">
              <a:solidFill>
                <a:srgbClr val="FF0000"/>
              </a:solidFill>
            </a:endParaRPr>
          </a:p>
          <a:p>
            <a:pPr algn="just"/>
            <a:r>
              <a:rPr sz="2000" b="1" smtClean="0">
                <a:solidFill>
                  <a:srgbClr val="FF0000"/>
                </a:solidFill>
              </a:rPr>
              <a:t> складна процедура організації і проведення;</a:t>
            </a:r>
            <a:endParaRPr sz="2000" b="1" smtClean="0">
              <a:solidFill>
                <a:srgbClr val="FF0000"/>
              </a:solidFill>
            </a:endParaRPr>
          </a:p>
          <a:p>
            <a:pPr algn="just"/>
            <a:r>
              <a:rPr sz="2000" b="1" smtClean="0">
                <a:solidFill>
                  <a:srgbClr val="FF0000"/>
                </a:solidFill>
              </a:rPr>
              <a:t> пасивність громадян;</a:t>
            </a:r>
            <a:endParaRPr sz="2000" b="1" smtClean="0">
              <a:solidFill>
                <a:srgbClr val="FF0000"/>
              </a:solidFill>
            </a:endParaRPr>
          </a:p>
          <a:p>
            <a:pPr algn="just"/>
            <a:r>
              <a:rPr sz="2000" b="1" smtClean="0">
                <a:solidFill>
                  <a:srgbClr val="FF0000"/>
                </a:solidFill>
              </a:rPr>
              <a:t> можливість зловживань;</a:t>
            </a:r>
            <a:endParaRPr sz="2000" b="1" smtClean="0">
              <a:solidFill>
                <a:srgbClr val="FF0000"/>
              </a:solidFill>
            </a:endParaRPr>
          </a:p>
          <a:p>
            <a:pPr algn="just"/>
            <a:r>
              <a:rPr sz="2000" b="1" smtClean="0">
                <a:solidFill>
                  <a:srgbClr val="FF0000"/>
                </a:solidFill>
              </a:rPr>
              <a:t> не завжди відображає реальну думку громадян</a:t>
            </a:r>
            <a:endParaRPr sz="20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9787</Words>
  <Application>WPS Presentation</Application>
  <PresentationFormat>Экран (4:3)</PresentationFormat>
  <Paragraphs>187</Paragraphs>
  <Slides>19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9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Verdana</vt:lpstr>
      <vt:lpstr>Rockwell</vt:lpstr>
      <vt:lpstr>Оформление по умолчанию</vt:lpstr>
      <vt:lpstr> Тема   КОНЦЕПЦІЯ УПРАВЛІННЯ ЕФЕКТИВНІСТЮ БІЗНЕСУ   </vt:lpstr>
      <vt:lpstr>Концепція Управління Ефективністю Бізнесу</vt:lpstr>
      <vt:lpstr>Сутність концепції Управління Ефективністю Бізнесу (СPM)</vt:lpstr>
      <vt:lpstr>Corporate Performance Management </vt:lpstr>
      <vt:lpstr>Управління ефективністю компанії реалізується  через  </vt:lpstr>
      <vt:lpstr>Система PM передбачає декілька рівнів оцінки результативності, які слід розглядати в сукупності та  взаємозалежності: </vt:lpstr>
      <vt:lpstr>Система PM передбачає декілька рівнів оцінки результативності, які слід розглядати в сукупності та  взаємозалежності: </vt:lpstr>
      <vt:lpstr>PowerPoint 演示文稿</vt:lpstr>
      <vt:lpstr>PowerPoint 演示文稿</vt:lpstr>
      <vt:lpstr>Основними критеріями, які використовуються в системі РМ для оцінки виробничих процесів є показники якості, часу та витрат</vt:lpstr>
      <vt:lpstr>СPM-система </vt:lpstr>
      <vt:lpstr>PowerPoint 演示文稿</vt:lpstr>
      <vt:lpstr>Інтструменти системи управління ефективністю бізнесу  </vt:lpstr>
      <vt:lpstr>Інтструменти системи управління ефективністю бізнесу </vt:lpstr>
      <vt:lpstr>Інтструменти системи управління ефективністю бізнесу </vt:lpstr>
      <vt:lpstr>Процедура проведення громадсбктх слухань на рівні заонодавства чітко не врегулювана</vt:lpstr>
      <vt:lpstr>Процедура проведення громадсбктх слухань на рівні заонодавства чітко не врегулювана</vt:lpstr>
      <vt:lpstr>PowerPoint 演示文稿</vt:lpstr>
      <vt:lpstr>Місцеві ініціативи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29</cp:revision>
  <dcterms:created xsi:type="dcterms:W3CDTF">2022-09-08T04:56:00Z</dcterms:created>
  <dcterms:modified xsi:type="dcterms:W3CDTF">2023-02-06T12:10:19Z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1049-11.2.0.11417</vt:lpwstr>
  </property>
</Properties>
</file>