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39"/>
  </p:notesMasterIdLst>
  <p:sldIdLst>
    <p:sldId id="256" r:id="rId2"/>
    <p:sldId id="285" r:id="rId3"/>
    <p:sldId id="289" r:id="rId4"/>
    <p:sldId id="366" r:id="rId5"/>
    <p:sldId id="358" r:id="rId6"/>
    <p:sldId id="257" r:id="rId7"/>
    <p:sldId id="309" r:id="rId8"/>
    <p:sldId id="324" r:id="rId9"/>
    <p:sldId id="367" r:id="rId10"/>
    <p:sldId id="359" r:id="rId11"/>
    <p:sldId id="336" r:id="rId12"/>
    <p:sldId id="361" r:id="rId13"/>
    <p:sldId id="360" r:id="rId14"/>
    <p:sldId id="337" r:id="rId15"/>
    <p:sldId id="362" r:id="rId16"/>
    <p:sldId id="368" r:id="rId17"/>
    <p:sldId id="369" r:id="rId18"/>
    <p:sldId id="370" r:id="rId19"/>
    <p:sldId id="363" r:id="rId20"/>
    <p:sldId id="364" r:id="rId21"/>
    <p:sldId id="325" r:id="rId22"/>
    <p:sldId id="338" r:id="rId23"/>
    <p:sldId id="371" r:id="rId24"/>
    <p:sldId id="373" r:id="rId25"/>
    <p:sldId id="365" r:id="rId26"/>
    <p:sldId id="372" r:id="rId27"/>
    <p:sldId id="374" r:id="rId28"/>
    <p:sldId id="375" r:id="rId29"/>
    <p:sldId id="376" r:id="rId30"/>
    <p:sldId id="378" r:id="rId31"/>
    <p:sldId id="385" r:id="rId32"/>
    <p:sldId id="380" r:id="rId33"/>
    <p:sldId id="381" r:id="rId34"/>
    <p:sldId id="379" r:id="rId35"/>
    <p:sldId id="382" r:id="rId36"/>
    <p:sldId id="383" r:id="rId37"/>
    <p:sldId id="38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/>
  </p:normalViewPr>
  <p:slideViewPr>
    <p:cSldViewPr snapToGrid="0">
      <p:cViewPr>
        <p:scale>
          <a:sx n="60" d="100"/>
          <a:sy n="60" d="100"/>
        </p:scale>
        <p:origin x="-111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856D-DDD3-4545-9DC2-D12DFA553DF1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58D90-75EB-4358-AF9C-184D6CFD78D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00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5DDBA-2B9B-48E4-8235-54810A5880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462FFA08-9BC7-4E8F-9749-E1B5BD4C4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592" y="1014274"/>
            <a:ext cx="7766936" cy="24147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і контроль на підприємстві</a:t>
            </a:r>
          </a:p>
          <a:p>
            <a:pPr algn="ctr"/>
            <a:endParaRPr lang="uk-UA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uk-UA" sz="3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виробничої інфраструктури</a:t>
            </a:r>
            <a:endParaRPr lang="x-none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ідзаголовок 2">
            <a:extLst>
              <a:ext uri="{FF2B5EF4-FFF2-40B4-BE49-F238E27FC236}">
                <a16:creationId xmlns="" xmlns:a16="http://schemas.microsoft.com/office/drawing/2014/main" id="{3E271608-9726-4B03-8461-E5827A8C9861}"/>
              </a:ext>
            </a:extLst>
          </p:cNvPr>
          <p:cNvSpPr txBox="1">
            <a:spLocks/>
          </p:cNvSpPr>
          <p:nvPr/>
        </p:nvSpPr>
        <p:spPr>
          <a:xfrm>
            <a:off x="1699224" y="3429000"/>
            <a:ext cx="7766936" cy="1991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Поняття та елементи виробничої інфраструктури підприємства</a:t>
            </a:r>
            <a:endParaRPr lang="x-none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Особливості планування діяльності елементів виробничої інфраструктури</a:t>
            </a:r>
            <a:endParaRPr lang="x-none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4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ремонтного господарства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472B4F0F-1107-46C2-8A45-DF2C2EAC5734}"/>
              </a:ext>
            </a:extLst>
          </p:cNvPr>
          <p:cNvSpPr/>
          <p:nvPr/>
        </p:nvSpPr>
        <p:spPr>
          <a:xfrm>
            <a:off x="808531" y="1012053"/>
            <a:ext cx="8596667" cy="1278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Ремонтне виробництво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це сукупність виробничих підрозділів, що здійснюють комплекс заходів щодо нагляду за станом устаткування, його обслуговування й ремонту. На великих підприємствах до складу ремонтного господарства належать ремонтно-механічний, електроремонтний і ремонтно-будівельний цехи, ділянка з ремонту санітарно-технічного устаткування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24BF3DA0-4B58-4291-BCBC-A56686FCF4C4}"/>
              </a:ext>
            </a:extLst>
          </p:cNvPr>
          <p:cNvSpPr/>
          <p:nvPr/>
        </p:nvSpPr>
        <p:spPr>
          <a:xfrm>
            <a:off x="808531" y="2572878"/>
            <a:ext cx="8596667" cy="57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ctr">
              <a:tabLst>
                <a:tab pos="27051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технологічного обладнання й устаткування на підприємствах здійснюється на базі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кутник 4">
            <a:extLst>
              <a:ext uri="{FF2B5EF4-FFF2-40B4-BE49-F238E27FC236}">
                <a16:creationId xmlns="" xmlns:a16="http://schemas.microsoft.com/office/drawing/2014/main" id="{E76B9824-E29C-4721-90ED-FC96CA6C57C5}"/>
              </a:ext>
            </a:extLst>
          </p:cNvPr>
          <p:cNvSpPr/>
          <p:nvPr/>
        </p:nvSpPr>
        <p:spPr>
          <a:xfrm>
            <a:off x="833480" y="3327481"/>
            <a:ext cx="8571718" cy="33751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системи ремонту за результатами технічної діагностики (усі види ремонту проводяться залежно від фактичної потреби в них після об’єктивного контролю технічного стану устаткування);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системи планово-попереджувального ремонту – сукупності запланованих технічних і організаційних заходів щодо нагляду та ремонту, спрямованих на запобігання передчасного зносу устаткування, аварій, а також на підтримку його в технічно справному стані. Сюди ж відносять можливу модернізацію устаткування в процесі ремонту.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 з технічного обслуговування та ремонту устаткування планують на підприємствах у формі перспективного плану, річних і місячних планів-графіків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планово-попереджувального ремонту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(ППР).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0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A3DD5A-51F6-45F6-9171-9DA2114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ремонтного господарства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EB59C0-2FF1-4804-83DA-138C569FA9BB}"/>
              </a:ext>
            </a:extLst>
          </p:cNvPr>
          <p:cNvSpPr txBox="1"/>
          <p:nvPr/>
        </p:nvSpPr>
        <p:spPr>
          <a:xfrm>
            <a:off x="745724" y="1012053"/>
            <a:ext cx="8296182" cy="404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ППР передбачає: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огляди з метою оцінки ступеня зносу окремих деталей, усунення дрібних дефектів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несправностей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поточний ремонт – часткове розбирання машини, заміну зношених поверхонь, регулювання, зборку, іспит агрегатів на холостому ходу і під навантаженням;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середній ремонт – розбирання вузлів, заміну і ремонт деталей, що зносилися в період між двома поточними ремонтами, фарбування устаткування, випробування устаткування тощо;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капітальний ремонт потребує повного розбирання устаткування, огляду всіх його вузлів і деталей. До того ж виконується весь обсяг середнього ремонту і, крім того, ремонт усіх вузлів і механізмів, фундаментів і опор, заміна футеровки тощо. Для більшості видів устаткування капітальний ремонт супроводжується модернізацією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1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5D4338-897E-440A-9633-2E66F8F48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7" t="24217" r="43521" b="48980"/>
          <a:stretch/>
        </p:blipFill>
        <p:spPr>
          <a:xfrm>
            <a:off x="1070263" y="2509299"/>
            <a:ext cx="8162008" cy="362960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A3DD5A-51F6-45F6-9171-9DA2114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96" y="84187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ремонтного господарства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E6C731-18D5-4089-9BBA-6B87B97D048D}"/>
              </a:ext>
            </a:extLst>
          </p:cNvPr>
          <p:cNvSpPr txBox="1"/>
          <p:nvPr/>
        </p:nvSpPr>
        <p:spPr>
          <a:xfrm>
            <a:off x="776796" y="1484023"/>
            <a:ext cx="8748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функціонування ремонтної служби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</a:rPr>
              <a:t>забезпечити основне виробництво послугами з ремонтного й технічного обслуговування устаткування з найменшими витратами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301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A3DD5A-51F6-45F6-9171-9DA2114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ремонтного господарства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80F352-7AFB-4CF8-A813-3F8C73FF4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2" t="51909" r="43641" b="18058"/>
          <a:stretch/>
        </p:blipFill>
        <p:spPr>
          <a:xfrm>
            <a:off x="479393" y="1074199"/>
            <a:ext cx="8646852" cy="43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2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21" y="130247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Виробнича програма ремонтно-механічного цеху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B750926-F25E-41C1-955F-C87A9767F954}"/>
              </a:ext>
            </a:extLst>
          </p:cNvPr>
          <p:cNvSpPr/>
          <p:nvPr/>
        </p:nvSpPr>
        <p:spPr>
          <a:xfrm>
            <a:off x="1837678" y="994299"/>
            <a:ext cx="7270811" cy="51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робіт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196199C-0A33-4E57-8552-1BE34D523A2B}"/>
              </a:ext>
            </a:extLst>
          </p:cNvPr>
          <p:cNvSpPr/>
          <p:nvPr/>
        </p:nvSpPr>
        <p:spPr>
          <a:xfrm>
            <a:off x="1837678" y="1662367"/>
            <a:ext cx="8362765" cy="92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капітальний та середній ремонт устаткування, малий ремонт та технічне обслуговування устаткування (в умовах централізованої системи ремонтного обслуговування)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0409BD-F8F2-40FB-8880-85A1F8D8115D}"/>
              </a:ext>
            </a:extLst>
          </p:cNvPr>
          <p:cNvSpPr/>
          <p:nvPr/>
        </p:nvSpPr>
        <p:spPr>
          <a:xfrm>
            <a:off x="1837677" y="2624417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виготовлення запасних частин і вузлів для ремонту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C7054D-C533-47A6-A5BA-0D734E0A993F}"/>
              </a:ext>
            </a:extLst>
          </p:cNvPr>
          <p:cNvSpPr/>
          <p:nvPr/>
        </p:nvSpPr>
        <p:spPr>
          <a:xfrm>
            <a:off x="1819922" y="4889887"/>
            <a:ext cx="8362766" cy="51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інші роботи і послуги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5128F6A-022F-43EA-B592-0C7B7E5C3ECE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1402672" y="1251751"/>
            <a:ext cx="4350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4AEA9DB-FFA5-4244-A925-D61E7FAD9E6B}"/>
              </a:ext>
            </a:extLst>
          </p:cNvPr>
          <p:cNvCxnSpPr>
            <a:cxnSpLocks/>
          </p:cNvCxnSpPr>
          <p:nvPr/>
        </p:nvCxnSpPr>
        <p:spPr>
          <a:xfrm flipH="1">
            <a:off x="1384916" y="1307307"/>
            <a:ext cx="2" cy="3841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0B41386E-8797-46B2-A340-BF74E868EA3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402672" y="5148715"/>
            <a:ext cx="417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AA4732FA-5AA4-49D9-9F25-141007589FD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393794" y="2828531"/>
            <a:ext cx="443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105CA96A-81E5-41A2-9702-F733DE2A0E7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02672" y="2122885"/>
            <a:ext cx="435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6214847-F996-45A9-910A-1125667989A2}"/>
              </a:ext>
            </a:extLst>
          </p:cNvPr>
          <p:cNvSpPr/>
          <p:nvPr/>
        </p:nvSpPr>
        <p:spPr>
          <a:xfrm>
            <a:off x="1837677" y="3148805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модернізація устаткування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ABF6D6F3-FF21-41A6-A306-F941F8AB6FC3}"/>
              </a:ext>
            </a:extLst>
          </p:cNvPr>
          <p:cNvCxnSpPr>
            <a:endCxn id="17" idx="1"/>
          </p:cNvCxnSpPr>
          <p:nvPr/>
        </p:nvCxnSpPr>
        <p:spPr>
          <a:xfrm>
            <a:off x="1384916" y="3357428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2D8A91D-7A6A-4BA9-9C01-9A68499459EF}"/>
              </a:ext>
            </a:extLst>
          </p:cNvPr>
          <p:cNvSpPr/>
          <p:nvPr/>
        </p:nvSpPr>
        <p:spPr>
          <a:xfrm>
            <a:off x="1837677" y="3726966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монтаж та демонтаж устаткування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438DC08-4F6A-4FBB-957B-0FFF65DBC92C}"/>
              </a:ext>
            </a:extLst>
          </p:cNvPr>
          <p:cNvSpPr/>
          <p:nvPr/>
        </p:nvSpPr>
        <p:spPr>
          <a:xfrm>
            <a:off x="1837677" y="4305127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виготовлення нестандартного устаткування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6548E153-5183-4F6C-B307-8873EF1696D1}"/>
              </a:ext>
            </a:extLst>
          </p:cNvPr>
          <p:cNvCxnSpPr>
            <a:cxnSpLocks/>
          </p:cNvCxnSpPr>
          <p:nvPr/>
        </p:nvCxnSpPr>
        <p:spPr>
          <a:xfrm>
            <a:off x="1384916" y="3935589"/>
            <a:ext cx="470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E2FFCFA-1CC5-4C5C-B5D5-9EBC5D206591}"/>
              </a:ext>
            </a:extLst>
          </p:cNvPr>
          <p:cNvCxnSpPr>
            <a:endCxn id="22" idx="1"/>
          </p:cNvCxnSpPr>
          <p:nvPr/>
        </p:nvCxnSpPr>
        <p:spPr>
          <a:xfrm>
            <a:off x="1384916" y="4513750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A3DD5A-51F6-45F6-9171-9DA2114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ремонтного господарства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EC576B-9147-4EDC-B91D-66BBF5D98222}"/>
              </a:ext>
            </a:extLst>
          </p:cNvPr>
          <p:cNvSpPr txBox="1"/>
          <p:nvPr/>
        </p:nvSpPr>
        <p:spPr>
          <a:xfrm>
            <a:off x="677334" y="1098510"/>
            <a:ext cx="8340570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 собівартості виробництва РМЦ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у визначенні загального цехового кошторису витрат, кошторису на виконання капітального та середнього ремонтів та міжремонтне обслуговування, кошторису цехових витрат.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Калькуляційні одиниці під час складання кошторисів такі: одиниця ремонтної складності в процесі виконання ремонту устаткування; об’єкт модернізації, ремонту (верстата, лінії тощо); замовлення під час надання послуг стороннім організаціям і підрозділам свого підприємства, у тому числі невиробничим.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3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11" y="1045029"/>
            <a:ext cx="9252060" cy="48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03" y="1393371"/>
            <a:ext cx="9036815" cy="30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48" y="1619476"/>
            <a:ext cx="6014207" cy="3062380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59" y="478971"/>
            <a:ext cx="6201641" cy="3238952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59" y="4201952"/>
            <a:ext cx="6106378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6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енергетичного господарства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472B4F0F-1107-46C2-8A45-DF2C2EAC5734}"/>
              </a:ext>
            </a:extLst>
          </p:cNvPr>
          <p:cNvSpPr/>
          <p:nvPr/>
        </p:nvSpPr>
        <p:spPr>
          <a:xfrm>
            <a:off x="808532" y="1402670"/>
            <a:ext cx="8596667" cy="754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Енергетичне господарство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сукупність технічних засобів для забезпечення безперебійного постачання підприємства всіма видами енергії.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24BF3DA0-4B58-4291-BCBC-A56686FCF4C4}"/>
              </a:ext>
            </a:extLst>
          </p:cNvPr>
          <p:cNvSpPr/>
          <p:nvPr/>
        </p:nvSpPr>
        <p:spPr>
          <a:xfrm>
            <a:off x="808531" y="2572878"/>
            <a:ext cx="8596667" cy="57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Досить часто підрозділи енергетичного господарства об’єднані в межах енергетичного цеху, до складу якого входять: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="" xmlns:a16="http://schemas.microsoft.com/office/drawing/2014/main" id="{86C418AB-D5BF-4B18-A654-71AA3EFC187B}"/>
              </a:ext>
            </a:extLst>
          </p:cNvPr>
          <p:cNvSpPr/>
          <p:nvPr/>
        </p:nvSpPr>
        <p:spPr>
          <a:xfrm rot="5400000">
            <a:off x="4877485" y="2146750"/>
            <a:ext cx="399496" cy="452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Прямокутник 4">
            <a:extLst>
              <a:ext uri="{FF2B5EF4-FFF2-40B4-BE49-F238E27FC236}">
                <a16:creationId xmlns="" xmlns:a16="http://schemas.microsoft.com/office/drawing/2014/main" id="{E76B9824-E29C-4721-90ED-FC96CA6C57C5}"/>
              </a:ext>
            </a:extLst>
          </p:cNvPr>
          <p:cNvSpPr/>
          <p:nvPr/>
        </p:nvSpPr>
        <p:spPr>
          <a:xfrm>
            <a:off x="833480" y="3327482"/>
            <a:ext cx="8571718" cy="3348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електросилове обладнання – знижувальні й підвищувальні підстанції, генераторні й трансформаторні установки, електромережі, акумуляторне господарство;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теплосилове обладнання – котельні, парові і повітряні мережі, компресори, водопостачання й водовідведення;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газове устаткування – газові мережі, газогенераторні станції,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холодильно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-компресорні й вентиляційні установки;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пічне обладнання – нагрівальні й термічні печі;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слабкострумове обладнання – АТС, радіомережа, диспетчерський зв’язок;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майстерні з ремонту, модернізації енергоустаткування.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75" y="1278707"/>
            <a:ext cx="8596668" cy="48482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Інфраструктура підприємства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F786CA9-10E1-4899-BE55-9B7ADBAA2F04}"/>
              </a:ext>
            </a:extLst>
          </p:cNvPr>
          <p:cNvSpPr/>
          <p:nvPr/>
        </p:nvSpPr>
        <p:spPr>
          <a:xfrm>
            <a:off x="567975" y="2222894"/>
            <a:ext cx="3092154" cy="808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 підприємства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35392C-1BD2-4006-81D8-CF339F56F993}"/>
              </a:ext>
            </a:extLst>
          </p:cNvPr>
          <p:cNvSpPr/>
          <p:nvPr/>
        </p:nvSpPr>
        <p:spPr>
          <a:xfrm>
            <a:off x="3998087" y="2118435"/>
            <a:ext cx="6040763" cy="1017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господарств і служб підприємства, які забезпечують необхідні умови для функціонування підприємства в цілому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штриховая вправо 3">
            <a:extLst>
              <a:ext uri="{FF2B5EF4-FFF2-40B4-BE49-F238E27FC236}">
                <a16:creationId xmlns="" xmlns:a16="http://schemas.microsoft.com/office/drawing/2014/main" id="{8F3221FB-4F7A-42B0-B0CA-D7D55BB8B22F}"/>
              </a:ext>
            </a:extLst>
          </p:cNvPr>
          <p:cNvSpPr/>
          <p:nvPr/>
        </p:nvSpPr>
        <p:spPr>
          <a:xfrm>
            <a:off x="3677808" y="2444523"/>
            <a:ext cx="320279" cy="365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1F6E9F-B4A5-4ED9-9659-797214D9947B}"/>
              </a:ext>
            </a:extLst>
          </p:cNvPr>
          <p:cNvSpPr/>
          <p:nvPr/>
        </p:nvSpPr>
        <p:spPr>
          <a:xfrm>
            <a:off x="567975" y="3528609"/>
            <a:ext cx="3092154" cy="808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Виробнича інфраструктура підприємства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E865623-43E7-40E8-A6E5-0F446E3204B2}"/>
              </a:ext>
            </a:extLst>
          </p:cNvPr>
          <p:cNvSpPr/>
          <p:nvPr/>
        </p:nvSpPr>
        <p:spPr>
          <a:xfrm>
            <a:off x="3989246" y="3343433"/>
            <a:ext cx="6040763" cy="12713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підрозділи підприємства, які не беруть безпосередньої участі у створенні продукції, але своєю діяльністю створюють умови, необхідні для роботи основних виробничих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="" xmlns:a16="http://schemas.microsoft.com/office/drawing/2014/main" id="{17A49223-6772-4453-9EA5-79C6347710A0}"/>
              </a:ext>
            </a:extLst>
          </p:cNvPr>
          <p:cNvSpPr/>
          <p:nvPr/>
        </p:nvSpPr>
        <p:spPr>
          <a:xfrm>
            <a:off x="3640580" y="3750916"/>
            <a:ext cx="320279" cy="365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Стрелка: вправо с вырезом 5">
            <a:extLst>
              <a:ext uri="{FF2B5EF4-FFF2-40B4-BE49-F238E27FC236}">
                <a16:creationId xmlns="" xmlns:a16="http://schemas.microsoft.com/office/drawing/2014/main" id="{8123AFF3-CD51-41CC-BFFC-688F469431E4}"/>
              </a:ext>
            </a:extLst>
          </p:cNvPr>
          <p:cNvSpPr/>
          <p:nvPr/>
        </p:nvSpPr>
        <p:spPr>
          <a:xfrm rot="5400000">
            <a:off x="1760425" y="4497691"/>
            <a:ext cx="707253" cy="38585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5C960D-74B8-4359-B9C3-6F1361F0F7B9}"/>
              </a:ext>
            </a:extLst>
          </p:cNvPr>
          <p:cNvSpPr txBox="1"/>
          <p:nvPr/>
        </p:nvSpPr>
        <p:spPr>
          <a:xfrm>
            <a:off x="331119" y="5105679"/>
            <a:ext cx="95302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  <a:tabLst>
                <a:tab pos="450215" algn="l"/>
              </a:tabLst>
            </a:pPr>
            <a:r>
              <a:rPr lang="uk-UA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допоміжні та обслуговуючі (дільниці) та господарства (ремонтне, інструментальне, транспортне, енергетичне, складське);</a:t>
            </a:r>
            <a:endParaRPr lang="x-none" b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  <a:tabLst>
                <a:tab pos="450215" algn="l"/>
              </a:tabLst>
            </a:pPr>
            <a:r>
              <a:rPr lang="uk-UA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споруди та комунікації (внутрішньозаводські шляхи, під’їзні колії, мости, естакади, трубопроводи, лінії електропередачі, зв’язку, природоохоронні споруди);</a:t>
            </a:r>
            <a:endParaRPr lang="x-none" b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  <a:tabLst>
                <a:tab pos="450215" algn="l"/>
              </a:tabLst>
            </a:pPr>
            <a:r>
              <a:rPr lang="uk-UA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засоби збирання та обробки інформації.</a:t>
            </a:r>
            <a:endParaRPr lang="x-none" b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5D4338-897E-440A-9633-2E66F8F48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7" t="24217" r="43521" b="48980"/>
          <a:stretch/>
        </p:blipFill>
        <p:spPr>
          <a:xfrm>
            <a:off x="1070263" y="3228391"/>
            <a:ext cx="8162008" cy="362960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A3DD5A-51F6-45F6-9171-9DA2114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енергетичного господарства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E6C731-18D5-4089-9BBA-6B87B97D048D}"/>
              </a:ext>
            </a:extLst>
          </p:cNvPr>
          <p:cNvSpPr txBox="1"/>
          <p:nvPr/>
        </p:nvSpPr>
        <p:spPr>
          <a:xfrm>
            <a:off x="776796" y="874424"/>
            <a:ext cx="8748943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енергетичного цеху полягає в безперебійному постачанні виробництва всіма видами енергії, раціональному використанні енергетичного устаткування та підвищенні його коефіцієнта корисної дії, удосконалюванні техніки й організації енергетичного господарства, одержанні максимально можливої економії всіх видів енергії в разі зниження її собівартості.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 діяльності енергетичних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здійснюють планово-економічне бюро відділу головного енергетика, економісти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6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68" y="875126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Нормування енергоспоживання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C9FC58-FE57-4A83-8C7C-D942190F11E9}"/>
              </a:ext>
            </a:extLst>
          </p:cNvPr>
          <p:cNvSpPr txBox="1"/>
          <p:nvPr/>
        </p:nvSpPr>
        <p:spPr>
          <a:xfrm>
            <a:off x="715931" y="1628391"/>
            <a:ext cx="8954938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Нормування енергоспоживання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у визначенні його максимально допустимих витрат на відповідну облікову одиницю. Норми мають відображати прогресивний рівень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енерговикористання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відповідає передовій технології й організації виробництва. Норми енергоспоживання розраховують як питомі витрати енергії на одиницю продукції, робочі місця, агрегати, а також за дільницями, цехами і підприємству в цілому.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650FE28-6043-4C3E-B77A-B7D879E97E48}"/>
              </a:ext>
            </a:extLst>
          </p:cNvPr>
          <p:cNvSpPr/>
          <p:nvPr/>
        </p:nvSpPr>
        <p:spPr>
          <a:xfrm>
            <a:off x="3259420" y="3429000"/>
            <a:ext cx="3790765" cy="692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 енергоспоживання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8B8E00C-CFFA-4579-98C2-F1C3580EA3B0}"/>
              </a:ext>
            </a:extLst>
          </p:cNvPr>
          <p:cNvSpPr/>
          <p:nvPr/>
        </p:nvSpPr>
        <p:spPr>
          <a:xfrm>
            <a:off x="757396" y="4513240"/>
            <a:ext cx="3790765" cy="692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4D02593-2886-402F-B1BE-A1A230F7F74F}"/>
              </a:ext>
            </a:extLst>
          </p:cNvPr>
          <p:cNvSpPr/>
          <p:nvPr/>
        </p:nvSpPr>
        <p:spPr>
          <a:xfrm>
            <a:off x="5907924" y="4513239"/>
            <a:ext cx="3790765" cy="692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Сумарні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3138593C-DBCF-4DCE-8E21-FBF7D0CEA119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2652779" y="4121459"/>
            <a:ext cx="2502024" cy="39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BE6E0637-AC08-4220-8F8E-15B68EBF6F5F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5154803" y="4121459"/>
            <a:ext cx="2648504" cy="39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D23C94D-B51A-4FAA-AF84-A828BCD00056}"/>
              </a:ext>
            </a:extLst>
          </p:cNvPr>
          <p:cNvSpPr/>
          <p:nvPr/>
        </p:nvSpPr>
        <p:spPr>
          <a:xfrm>
            <a:off x="3627842" y="5729973"/>
            <a:ext cx="3790765" cy="692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Цехові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EDB632E3-0C91-4632-9B5B-375ACAE4606B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5523225" y="5205698"/>
            <a:ext cx="2280082" cy="524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B1BCB1-F6F0-4418-BDA6-AFF8DB436826}"/>
              </a:ext>
            </a:extLst>
          </p:cNvPr>
          <p:cNvSpPr/>
          <p:nvPr/>
        </p:nvSpPr>
        <p:spPr>
          <a:xfrm>
            <a:off x="7736889" y="5729972"/>
            <a:ext cx="3790765" cy="692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Заводські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3F60E681-A2E8-4301-BBC7-00F1FF5871E7}"/>
              </a:ext>
            </a:extLst>
          </p:cNvPr>
          <p:cNvCxnSpPr>
            <a:stCxn id="8" idx="2"/>
            <a:endCxn id="16" idx="0"/>
          </p:cNvCxnSpPr>
          <p:nvPr/>
        </p:nvCxnSpPr>
        <p:spPr>
          <a:xfrm>
            <a:off x="7803307" y="5205698"/>
            <a:ext cx="1828965" cy="52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3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17" y="0"/>
            <a:ext cx="8596668" cy="497309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Визначення потреби в енергії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3689EC-E69F-4F75-9532-A36B004461D0}"/>
              </a:ext>
            </a:extLst>
          </p:cNvPr>
          <p:cNvSpPr txBox="1"/>
          <p:nvPr/>
        </p:nvSpPr>
        <p:spPr>
          <a:xfrm>
            <a:off x="297401" y="562184"/>
            <a:ext cx="95834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Загальну потребу в енергії (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Езаг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визначають за такою формулою (розрахунок проводиться в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кВт·год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Езаг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Епл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Опл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Евл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Ест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Евт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(3)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Епл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планова норма витрат палива та енергії на одиницю продукції;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Опл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плановий обсяг випуску продукції в натуральному або вартісному вираженні;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Евл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витрати енергії та палива на власні потреби (опалення, вентиляція, освітлення тощо);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Ест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енергія, яка буде відпущена стороннім споживачам;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Евт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втрати енергії в мережах.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FC43D0-EE56-4246-83E4-BD44F9D927B8}"/>
              </a:ext>
            </a:extLst>
          </p:cNvPr>
          <p:cNvSpPr txBox="1"/>
          <p:nvPr/>
        </p:nvSpPr>
        <p:spPr>
          <a:xfrm>
            <a:off x="297401" y="2196267"/>
            <a:ext cx="102670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електричної енергії для технологічних цілей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розраховується двома шляхами: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на планову програму;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за потужністю встановленого устаткування.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Розрахунок на планову програму більш точний і застосовується у масовому та багатосерійному виробництві. У цьому випадку кількість необхідної електроенергії (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за формулою: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Поб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НМЧ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в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/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К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	(4)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Поб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потужність, яка використовується при обробці одного виробу, кВт;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НМЧ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норма машинного часу на оброблення одного виробу, год;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в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кількість виробів одного найменування, шт. / рік;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К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коефіцієнт, який враховує втрати електроенергії.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 кількість електроенергії (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 потужністю встановленого устаткування розраховується так: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Е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П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ФРЧ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К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1·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К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2·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К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/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К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	(5)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ΣП – загальна потужність встановленого устаткування, кВт;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ФРЧ – фонд робочого часу цеху, год/рік;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К1 – коефіцієнт використання устаткування за потужністю;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К2 – коефіцієнт використання устаткування в часі;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К3 – коефіцієнт машинного часу, який визначається як відношення машинного часу до штучно-калькуляційного;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К4 – коефіцієнт, що враховує втрати електроенергії в мережах.</a:t>
            </a:r>
            <a:endParaRPr lang="x-none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3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0" y="1843314"/>
            <a:ext cx="8656106" cy="3549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5829" y="2365829"/>
            <a:ext cx="6966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1000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986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2" y="1436913"/>
            <a:ext cx="11157899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21" y="130247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Енергетичні баланси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B750926-F25E-41C1-955F-C87A9767F954}"/>
              </a:ext>
            </a:extLst>
          </p:cNvPr>
          <p:cNvSpPr/>
          <p:nvPr/>
        </p:nvSpPr>
        <p:spPr>
          <a:xfrm>
            <a:off x="1837678" y="909454"/>
            <a:ext cx="8211832" cy="753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Енергетичн</a:t>
            </a: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ий</a:t>
            </a:r>
            <a:r>
              <a:rPr lang="uk-UA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баланс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системою взаємопов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язаних показників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що характеризують потребу підприємства з різних видів енергії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а також джерела її покриття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196199C-0A33-4E57-8552-1BE34D523A2B}"/>
              </a:ext>
            </a:extLst>
          </p:cNvPr>
          <p:cNvSpPr/>
          <p:nvPr/>
        </p:nvSpPr>
        <p:spPr>
          <a:xfrm>
            <a:off x="1837678" y="1885342"/>
            <a:ext cx="8362765" cy="414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за періодом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складання (перспективні, поточні, звітні)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0409BD-F8F2-40FB-8880-85A1F8D8115D}"/>
              </a:ext>
            </a:extLst>
          </p:cNvPr>
          <p:cNvSpPr/>
          <p:nvPr/>
        </p:nvSpPr>
        <p:spPr>
          <a:xfrm>
            <a:off x="1837677" y="2460551"/>
            <a:ext cx="8362766" cy="581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за видами енергоносіїв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(конкретні – за видами енергії і палива, зведені – за сумою всіх видів енергії в однорідних одиницях, кВт*год,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тоннах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умовного палива)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5128F6A-022F-43EA-B592-0C7B7E5C3EC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402672" y="1286086"/>
            <a:ext cx="43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4AEA9DB-FFA5-4244-A925-D61E7FAD9E6B}"/>
              </a:ext>
            </a:extLst>
          </p:cNvPr>
          <p:cNvCxnSpPr>
            <a:cxnSpLocks/>
          </p:cNvCxnSpPr>
          <p:nvPr/>
        </p:nvCxnSpPr>
        <p:spPr>
          <a:xfrm flipH="1">
            <a:off x="1384916" y="1307307"/>
            <a:ext cx="2" cy="3206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AA4732FA-5AA4-49D9-9F25-141007589FD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384916" y="2751107"/>
            <a:ext cx="4527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105CA96A-81E5-41A2-9702-F733DE2A0E7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93794" y="2092489"/>
            <a:ext cx="443884" cy="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6214847-F996-45A9-910A-1125667989A2}"/>
              </a:ext>
            </a:extLst>
          </p:cNvPr>
          <p:cNvSpPr/>
          <p:nvPr/>
        </p:nvSpPr>
        <p:spPr>
          <a:xfrm>
            <a:off x="1837677" y="3148805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за енергетичними процесами </a:t>
            </a:r>
            <a:r>
              <a:rPr lang="uk-U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(силові, високотемпературні (понад 500 °С), </a:t>
            </a:r>
            <a:r>
              <a:rPr lang="uk-UA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середньотемпературні</a:t>
            </a:r>
            <a:r>
              <a:rPr lang="uk-U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(200–500 °С), низькотемпературні (нижче 200°С) та освітлювальні)</a:t>
            </a:r>
            <a:endParaRPr lang="x-none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ABF6D6F3-FF21-41A6-A306-F941F8AB6FC3}"/>
              </a:ext>
            </a:extLst>
          </p:cNvPr>
          <p:cNvCxnSpPr>
            <a:endCxn id="17" idx="1"/>
          </p:cNvCxnSpPr>
          <p:nvPr/>
        </p:nvCxnSpPr>
        <p:spPr>
          <a:xfrm>
            <a:off x="1384916" y="3357428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2D8A91D-7A6A-4BA9-9C01-9A68499459EF}"/>
              </a:ext>
            </a:extLst>
          </p:cNvPr>
          <p:cNvSpPr/>
          <p:nvPr/>
        </p:nvSpPr>
        <p:spPr>
          <a:xfrm>
            <a:off x="1837677" y="3726966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за цеховим призначенням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енергії (для технічних потреб, на освітлення тощо)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438DC08-4F6A-4FBB-957B-0FFF65DBC92C}"/>
              </a:ext>
            </a:extLst>
          </p:cNvPr>
          <p:cNvSpPr/>
          <p:nvPr/>
        </p:nvSpPr>
        <p:spPr>
          <a:xfrm>
            <a:off x="1837677" y="4305127"/>
            <a:ext cx="8362766" cy="417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за об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,Italic"/>
              </a:rPr>
              <a:t>єктами споживання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(підприємство, цех, дільниця, вид технічного обладнання)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6548E153-5183-4F6C-B307-8873EF1696D1}"/>
              </a:ext>
            </a:extLst>
          </p:cNvPr>
          <p:cNvCxnSpPr>
            <a:cxnSpLocks/>
          </p:cNvCxnSpPr>
          <p:nvPr/>
        </p:nvCxnSpPr>
        <p:spPr>
          <a:xfrm>
            <a:off x="1384916" y="3935589"/>
            <a:ext cx="470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E2FFCFA-1CC5-4C5C-B5D5-9EBC5D206591}"/>
              </a:ext>
            </a:extLst>
          </p:cNvPr>
          <p:cNvCxnSpPr>
            <a:endCxn id="22" idx="1"/>
          </p:cNvCxnSpPr>
          <p:nvPr/>
        </p:nvCxnSpPr>
        <p:spPr>
          <a:xfrm>
            <a:off x="1384916" y="4513750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1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09" y="861012"/>
            <a:ext cx="8424162" cy="510435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 txBox="1">
            <a:spLocks/>
          </p:cNvSpPr>
          <p:nvPr/>
        </p:nvSpPr>
        <p:spPr>
          <a:xfrm>
            <a:off x="511821" y="130247"/>
            <a:ext cx="8596668" cy="75326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uk-UA" sz="24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Енергетичні баланси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6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373E88-92C9-4DEE-8E2B-0B539308274E}"/>
              </a:ext>
            </a:extLst>
          </p:cNvPr>
          <p:cNvSpPr txBox="1"/>
          <p:nvPr/>
        </p:nvSpPr>
        <p:spPr>
          <a:xfrm>
            <a:off x="1768369" y="3823857"/>
            <a:ext cx="91528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Побудову енергетичного балансу починають із його витратної частини і проводять у два етапи: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планують потребу підприємства в усіх видах палива й енергії;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визначають втрати в мережі та перетворювальних засобах.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Розроблення дохідної частини балансу (джерел покриття потреби в енергії) містить: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розрахунок енергоресурсів підприємства, виходячи із потужності генеруючих установок і врахування можливого отримання палива та енергії від районних енергосистем;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проектування режимів роботи агрегатів і розроблення балансів генеруючих установок;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визначення кількості енергії, що відпускається на сторону.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13" y="577693"/>
            <a:ext cx="8414173" cy="312224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 txBox="1">
            <a:spLocks/>
          </p:cNvSpPr>
          <p:nvPr/>
        </p:nvSpPr>
        <p:spPr>
          <a:xfrm>
            <a:off x="511821" y="130247"/>
            <a:ext cx="8596668" cy="75326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uk-UA" sz="24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Енергетичні баланси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61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95" y="711200"/>
            <a:ext cx="8656658" cy="2015537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55" y="2875200"/>
            <a:ext cx="6241302" cy="3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5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27" y="1248229"/>
            <a:ext cx="7163753" cy="43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49" y="1168108"/>
            <a:ext cx="8596668" cy="6637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інфраструктури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A8699FA-DBEE-406C-A4FD-8A7A398566E1}"/>
              </a:ext>
            </a:extLst>
          </p:cNvPr>
          <p:cNvSpPr/>
          <p:nvPr/>
        </p:nvSpPr>
        <p:spPr>
          <a:xfrm>
            <a:off x="836991" y="1831875"/>
            <a:ext cx="8488925" cy="1083423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планування діяльності підрозділів виробничої інфраструктури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є: обґрунтування виробничої програми підрозділу на один рік, квартал, місяць; розрахунок потреби в персоналі; обґрунтування витрат виробництва в умовах швидкозмінної ринкової кон’юнктури.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9FE2CA2-32F6-46F5-AF0C-62CA28560744}"/>
              </a:ext>
            </a:extLst>
          </p:cNvPr>
          <p:cNvSpPr txBox="1"/>
          <p:nvPr/>
        </p:nvSpPr>
        <p:spPr>
          <a:xfrm>
            <a:off x="836992" y="2930849"/>
            <a:ext cx="8488925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звернути увагу на те, що виробнича інфраструктура характерна для великих та середніх підприємств, а малі підприємства користуються, здебільшого, послугами сторонніх спеціалізованих організацій.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2" y="3897652"/>
            <a:ext cx="7679628" cy="22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35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43" y="914399"/>
            <a:ext cx="11074400" cy="468231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0" y="1580890"/>
            <a:ext cx="7587982" cy="47409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7656" y="2828836"/>
            <a:ext cx="3773715" cy="20313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Вантажооборотом</a:t>
            </a:r>
            <a:r>
              <a:rPr lang="ru-RU" dirty="0"/>
              <a:t> заводу </a:t>
            </a:r>
            <a:r>
              <a:rPr lang="ru-RU" dirty="0" err="1"/>
              <a:t>або</a:t>
            </a:r>
            <a:r>
              <a:rPr lang="ru-RU" dirty="0"/>
              <a:t> цеху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перемістити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час (</a:t>
            </a:r>
            <a:r>
              <a:rPr lang="ru-RU" dirty="0" err="1"/>
              <a:t>рік</a:t>
            </a:r>
            <a:r>
              <a:rPr lang="ru-RU" dirty="0"/>
              <a:t>, квартал,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добу</a:t>
            </a:r>
            <a:r>
              <a:rPr lang="ru-RU" dirty="0"/>
              <a:t>, </a:t>
            </a:r>
            <a:r>
              <a:rPr lang="ru-RU" dirty="0" err="1"/>
              <a:t>зміну</a:t>
            </a:r>
            <a:r>
              <a:rPr lang="ru-RU" dirty="0"/>
              <a:t>). </a:t>
            </a:r>
            <a:r>
              <a:rPr lang="ru-RU" dirty="0" err="1"/>
              <a:t>Вантажооборот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вантажопотоків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6624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3" y="1422400"/>
            <a:ext cx="69668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Основними задачами транспортного господарства є:</a:t>
            </a:r>
            <a:endParaRPr lang="ru-RU" dirty="0"/>
          </a:p>
          <a:p>
            <a:r>
              <a:rPr lang="uk-UA" dirty="0"/>
              <a:t>1) забезпечення чіткого і безперервного функціонування виробничого процесу;</a:t>
            </a:r>
            <a:endParaRPr lang="ru-RU" dirty="0"/>
          </a:p>
          <a:p>
            <a:r>
              <a:rPr lang="uk-UA" dirty="0"/>
              <a:t>2) оптимальне використання всіх видів транспортних засобів;</a:t>
            </a:r>
            <a:endParaRPr lang="ru-RU" dirty="0"/>
          </a:p>
          <a:p>
            <a:r>
              <a:rPr lang="uk-UA" dirty="0"/>
              <a:t>3) механізація і автоматизація навантажувально-розвантажу-вальних робіт;</a:t>
            </a:r>
            <a:endParaRPr lang="ru-RU" dirty="0"/>
          </a:p>
          <a:p>
            <a:r>
              <a:rPr lang="uk-UA" dirty="0"/>
              <a:t>4) підвищення продуктивності праці робітників транспортного господарства;</a:t>
            </a:r>
            <a:endParaRPr lang="ru-RU" dirty="0"/>
          </a:p>
          <a:p>
            <a:r>
              <a:rPr lang="uk-UA" dirty="0"/>
              <a:t>5) зниження собівартості транспортних операцій.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1142" y="4169567"/>
            <a:ext cx="9303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 підприємствах з великими обсягами перевезень вантажів організовуються </a:t>
            </a:r>
            <a:r>
              <a:rPr lang="uk-UA" i="1" dirty="0"/>
              <a:t>спеціалізовані цехи залізничного, автомобільного та інших видів транспорту.</a:t>
            </a:r>
            <a:r>
              <a:rPr lang="uk-UA" dirty="0"/>
              <a:t> На середніх і невеликих підприємствах створюється </a:t>
            </a:r>
            <a:r>
              <a:rPr lang="uk-UA" i="1" dirty="0"/>
              <a:t>єдиний транспортний цех.</a:t>
            </a:r>
            <a:r>
              <a:rPr lang="uk-UA" dirty="0"/>
              <a:t> Транспортне господарство підприємства очолює начальник транспортно-технологічного відділу.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61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36" y="2061971"/>
            <a:ext cx="9084511" cy="4005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1543" y="914399"/>
            <a:ext cx="11074400" cy="468231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0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51543" y="914399"/>
            <a:ext cx="11074400" cy="468231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62" y="1557075"/>
            <a:ext cx="7879079" cy="47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" y="733117"/>
            <a:ext cx="11074400" cy="58768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27" y="1795950"/>
            <a:ext cx="9406025" cy="42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7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14" y="307006"/>
            <a:ext cx="6592108" cy="443916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11" y="4645673"/>
            <a:ext cx="6077799" cy="22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1" y="1035588"/>
            <a:ext cx="8052695" cy="265104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35" y="3860212"/>
            <a:ext cx="7940875" cy="25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5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6" y="655706"/>
            <a:ext cx="5515428" cy="62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AC8282-CCF5-437C-8315-65000C38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2" t="40272" r="43827" b="22080"/>
          <a:stretch/>
        </p:blipFill>
        <p:spPr>
          <a:xfrm>
            <a:off x="2167700" y="1204686"/>
            <a:ext cx="7687500" cy="48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6637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Склад інфраструктури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A8699FA-DBEE-406C-A4FD-8A7A398566E1}"/>
              </a:ext>
            </a:extLst>
          </p:cNvPr>
          <p:cNvSpPr/>
          <p:nvPr/>
        </p:nvSpPr>
        <p:spPr>
          <a:xfrm>
            <a:off x="690585" y="1034626"/>
            <a:ext cx="8488925" cy="806546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Інструментальне господарство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забезпечує підприємство постачанням, проектуванням, плануванням, виготовленням, зберіганням, обліком і ремонтом необхідного підприємству інструменту з доставкою його на робочі місця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430E1CF-CB14-4106-8089-DB304D777C55}"/>
              </a:ext>
            </a:extLst>
          </p:cNvPr>
          <p:cNvSpPr/>
          <p:nvPr/>
        </p:nvSpPr>
        <p:spPr>
          <a:xfrm>
            <a:off x="2369944" y="1970268"/>
            <a:ext cx="8488925" cy="806546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Ремонтне господарство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забезпечує підтримку в технічно-справному стані великого, а часом складського парку технічного обладнання основних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шляхом його обслуговування, ремонту і модернізації.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6873786-FE8E-464B-9A1A-7C0664A3FDD2}"/>
              </a:ext>
            </a:extLst>
          </p:cNvPr>
          <p:cNvSpPr/>
          <p:nvPr/>
        </p:nvSpPr>
        <p:spPr>
          <a:xfrm>
            <a:off x="677334" y="2938909"/>
            <a:ext cx="8488925" cy="1108987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Енергетичне господарство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Оскільки сучасні виробництва є великими споживачами палива, електроенергії, газу, води, зрідженого повітря, то енергетичне господарство займає значне місце у виробничій інфраструктурі. Енергетичне господарство забезпечує енергією основні, допоміжні цехи і всі підрозділи та служби підприємства.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FEFF8F7-1860-49B9-94D5-1FECA6AB5EA6}"/>
              </a:ext>
            </a:extLst>
          </p:cNvPr>
          <p:cNvSpPr/>
          <p:nvPr/>
        </p:nvSpPr>
        <p:spPr>
          <a:xfrm>
            <a:off x="2329794" y="4209991"/>
            <a:ext cx="8488925" cy="725993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Транспортне господарство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виконує великий обсяг транспортно-складських, вантажно-розвантажувальних робіт з виконання внутрішнього і зовнішнього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вантажооборотів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882D0073-7824-496E-847D-AD0FA9A2D5AC}"/>
              </a:ext>
            </a:extLst>
          </p:cNvPr>
          <p:cNvSpPr/>
          <p:nvPr/>
        </p:nvSpPr>
        <p:spPr>
          <a:xfrm>
            <a:off x="677334" y="5098079"/>
            <a:ext cx="8488925" cy="725993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Складське господарство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забезпечує зберігання запасів сировини і матеріальних ресурсів, готової продукції.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інструментального господарства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472B4F0F-1107-46C2-8A45-DF2C2EAC5734}"/>
              </a:ext>
            </a:extLst>
          </p:cNvPr>
          <p:cNvSpPr/>
          <p:nvPr/>
        </p:nvSpPr>
        <p:spPr>
          <a:xfrm>
            <a:off x="808532" y="1402670"/>
            <a:ext cx="8596667" cy="754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Інструментальне господарство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це сукупність підрозділів, зайнятих придбанням, проектуванням, виготовленням, відновленням і ремонтом технологічного оснащення, його обліком, збереженням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видачею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робочі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місця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24BF3DA0-4B58-4291-BCBC-A56686FCF4C4}"/>
              </a:ext>
            </a:extLst>
          </p:cNvPr>
          <p:cNvSpPr/>
          <p:nvPr/>
        </p:nvSpPr>
        <p:spPr>
          <a:xfrm>
            <a:off x="808531" y="2572878"/>
            <a:ext cx="8596667" cy="57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ctr">
              <a:tabLst>
                <a:tab pos="270510" algn="l"/>
                <a:tab pos="630555" algn="l"/>
              </a:tabLs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 інструментального господарства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="" xmlns:a16="http://schemas.microsoft.com/office/drawing/2014/main" id="{86C418AB-D5BF-4B18-A654-71AA3EFC187B}"/>
              </a:ext>
            </a:extLst>
          </p:cNvPr>
          <p:cNvSpPr/>
          <p:nvPr/>
        </p:nvSpPr>
        <p:spPr>
          <a:xfrm rot="5400000">
            <a:off x="4877485" y="2146750"/>
            <a:ext cx="399496" cy="452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Прямокутник 4">
            <a:extLst>
              <a:ext uri="{FF2B5EF4-FFF2-40B4-BE49-F238E27FC236}">
                <a16:creationId xmlns="" xmlns:a16="http://schemas.microsoft.com/office/drawing/2014/main" id="{E76B9824-E29C-4721-90ED-FC96CA6C57C5}"/>
              </a:ext>
            </a:extLst>
          </p:cNvPr>
          <p:cNvSpPr/>
          <p:nvPr/>
        </p:nvSpPr>
        <p:spPr>
          <a:xfrm>
            <a:off x="833480" y="3327482"/>
            <a:ext cx="8571718" cy="2815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інструментальний відділ, який займається централізованим постачанням інструментів і пристосувань, а також їхнім проектуванням;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інструментальний цех, який займається виготовленням, ремонтом і відновленням спеціального оснащення й інструменту;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центральний інструментальний склад, який здійснює збереження, облік і видачу у виробництво інструменту й оснащення;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цехові інструментальні комори, які безпосередньо обслуговують робітників інструментом і технологічним оснащенням.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0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472B4F0F-1107-46C2-8A45-DF2C2EAC5734}"/>
              </a:ext>
            </a:extLst>
          </p:cNvPr>
          <p:cNvSpPr/>
          <p:nvPr/>
        </p:nvSpPr>
        <p:spPr>
          <a:xfrm>
            <a:off x="4031125" y="1044606"/>
            <a:ext cx="2369675" cy="642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роботи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кутник 4">
            <a:extLst>
              <a:ext uri="{FF2B5EF4-FFF2-40B4-BE49-F238E27FC236}">
                <a16:creationId xmlns="" xmlns:a16="http://schemas.microsoft.com/office/drawing/2014/main" id="{12420CBC-AEED-4811-B10B-ABA5D9E5BF84}"/>
              </a:ext>
            </a:extLst>
          </p:cNvPr>
          <p:cNvSpPr/>
          <p:nvPr/>
        </p:nvSpPr>
        <p:spPr>
          <a:xfrm>
            <a:off x="1225118" y="1846556"/>
            <a:ext cx="8596668" cy="642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обсяг випуску продукції, в якому вказується обсяг продукції у грошовому та натуральному вираженні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4">
            <a:extLst>
              <a:ext uri="{FF2B5EF4-FFF2-40B4-BE49-F238E27FC236}">
                <a16:creationId xmlns="" xmlns:a16="http://schemas.microsoft.com/office/drawing/2014/main" id="{9E034D7E-B1DF-412F-9717-708BC75DD968}"/>
              </a:ext>
            </a:extLst>
          </p:cNvPr>
          <p:cNvSpPr/>
          <p:nvPr/>
        </p:nvSpPr>
        <p:spPr>
          <a:xfrm>
            <a:off x="1225117" y="2615778"/>
            <a:ext cx="8596668" cy="74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чисельність та заробітна плата, що розраховуються за аналогічними показниками основних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цехів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719CCC6B-B4DA-4D66-ACD1-DB5D123CFF56}"/>
              </a:ext>
            </a:extLst>
          </p:cNvPr>
          <p:cNvSpPr/>
          <p:nvPr/>
        </p:nvSpPr>
        <p:spPr>
          <a:xfrm>
            <a:off x="1225117" y="3457120"/>
            <a:ext cx="8596668" cy="74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собівартість, де містяться калькуляції окремих видів технологічного оснащення, робіт, послуг, а також кошторис витрат на виробництво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трелка: шеврон 6">
            <a:extLst>
              <a:ext uri="{FF2B5EF4-FFF2-40B4-BE49-F238E27FC236}">
                <a16:creationId xmlns="" xmlns:a16="http://schemas.microsoft.com/office/drawing/2014/main" id="{66639C93-5A78-4FEE-BA8D-22F5310E0755}"/>
              </a:ext>
            </a:extLst>
          </p:cNvPr>
          <p:cNvSpPr/>
          <p:nvPr/>
        </p:nvSpPr>
        <p:spPr>
          <a:xfrm>
            <a:off x="816745" y="2094207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Стрелка: шеврон 8">
            <a:extLst>
              <a:ext uri="{FF2B5EF4-FFF2-40B4-BE49-F238E27FC236}">
                <a16:creationId xmlns="" xmlns:a16="http://schemas.microsoft.com/office/drawing/2014/main" id="{7021B27F-A0D0-44F7-9088-B31FF9CA82E2}"/>
              </a:ext>
            </a:extLst>
          </p:cNvPr>
          <p:cNvSpPr/>
          <p:nvPr/>
        </p:nvSpPr>
        <p:spPr>
          <a:xfrm>
            <a:off x="816742" y="2820799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="" xmlns:a16="http://schemas.microsoft.com/office/drawing/2014/main" id="{BADF89C1-9F58-4CE3-97FF-B4B7883FB51A}"/>
              </a:ext>
            </a:extLst>
          </p:cNvPr>
          <p:cNvSpPr/>
          <p:nvPr/>
        </p:nvSpPr>
        <p:spPr>
          <a:xfrm>
            <a:off x="816743" y="3704771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24398DE8-A78E-42AA-87EA-7B874D16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інструментального господарства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2DE5ED-2217-49A9-B4DA-D2E3C700167B}"/>
              </a:ext>
            </a:extLst>
          </p:cNvPr>
          <p:cNvSpPr txBox="1"/>
          <p:nvPr/>
        </p:nvSpPr>
        <p:spPr>
          <a:xfrm>
            <a:off x="1145220" y="4284693"/>
            <a:ext cx="953461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Розрахунки річної потреби щодо інструменту здійснюють на підставі запланованих обсягів виробництва продукції, номенклатури потрібної для цього оснастки і норм витрат інструменту. 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безперервного функціонування виробничого процесу необхідно мати певну мінімальну кількість інструменту, тобто його обіговий фонд: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Іціс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Іірс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Ірм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Ірем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				 (1)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обіговий фонд інструменту, шт.;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Іці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запас інструменту на центральному інструментальному складі, шт.;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Іірс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запас інструменту на інструментально-роздавальних складах, шт.;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Ірм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кількість інструменту на робочих місцях, шт.;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Ірем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кількість інструменту, що знаходиться на ремонті, шт.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3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4DBE320-5CCE-4FA4-A04F-3356AE57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89" y="1111680"/>
            <a:ext cx="8848406" cy="6421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роботи інструментального господарства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261397-1932-465F-A063-575ABC2D30E1}"/>
              </a:ext>
            </a:extLst>
          </p:cNvPr>
          <p:cNvSpPr txBox="1"/>
          <p:nvPr/>
        </p:nvSpPr>
        <p:spPr>
          <a:xfrm>
            <a:off x="728768" y="2009192"/>
            <a:ext cx="9114735" cy="405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Розрахунки потреби за кожним видом інструментів ведуться для діючого виробництва та виробництва нових виробів окремо.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розрахунку потреби в оснащенні для діючого виробництва враховують його витрати для виконання планового обсягу виробництва, а також змінні величини обігового фонду протягом планового періоду: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Іпл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ВІпл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ОФнкпп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ОФфппп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(2)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Іпл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планова потреба в інструменті, шт.;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ВІпл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витрати інструменту в плановому періоді, шт.;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ОФнкпп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норматив обігового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фонду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кінець планового періоду, шт.;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ОФфппп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фактичний обіговий фонд на початок планового періоду, шт.;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ОФпл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планова потреба в обіговому фонді, шт.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7" y="628258"/>
            <a:ext cx="6239746" cy="2800741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09" y="3428999"/>
            <a:ext cx="6087325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67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1433</TotalTime>
  <Words>1651</Words>
  <Application>Microsoft Office PowerPoint</Application>
  <PresentationFormat>Произвольный</PresentationFormat>
  <Paragraphs>152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Презентация PowerPoint</vt:lpstr>
      <vt:lpstr>Інфраструктура підприємства</vt:lpstr>
      <vt:lpstr>Планування інфраструктури</vt:lpstr>
      <vt:lpstr>Презентация PowerPoint</vt:lpstr>
      <vt:lpstr>Склад інфраструктури</vt:lpstr>
      <vt:lpstr>Планування роботи інструментального господарства</vt:lpstr>
      <vt:lpstr>Планування роботи інструментального господарства</vt:lpstr>
      <vt:lpstr>Планування роботи інструментального господарства</vt:lpstr>
      <vt:lpstr>Презентация PowerPoint</vt:lpstr>
      <vt:lpstr>Планування роботи ремонтного господарства</vt:lpstr>
      <vt:lpstr>Планування роботи ремонтного господарства</vt:lpstr>
      <vt:lpstr>Планування роботи ремонтного господарства</vt:lpstr>
      <vt:lpstr>Планування роботи ремонтного господарства</vt:lpstr>
      <vt:lpstr>Виробнича програма ремонтно-механічного цеху</vt:lpstr>
      <vt:lpstr>Планування роботи ремонтного господарства</vt:lpstr>
      <vt:lpstr>Презентация PowerPoint</vt:lpstr>
      <vt:lpstr>Презентация PowerPoint</vt:lpstr>
      <vt:lpstr>Презентация PowerPoint</vt:lpstr>
      <vt:lpstr>Планування роботи енергетичного господарства</vt:lpstr>
      <vt:lpstr>Планування роботи енергетичного господарства</vt:lpstr>
      <vt:lpstr>Нормування енергоспоживання</vt:lpstr>
      <vt:lpstr>Визначення потреби в енергії</vt:lpstr>
      <vt:lpstr>Презентация PowerPoint</vt:lpstr>
      <vt:lpstr>Презентация PowerPoint</vt:lpstr>
      <vt:lpstr>Енергетичні баланси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Планування транспортного обслуговування  виробництва </vt:lpstr>
      <vt:lpstr>Презентация PowerPoint</vt:lpstr>
      <vt:lpstr>Планування транспортного обслуговування  виробництва </vt:lpstr>
      <vt:lpstr>Планування транспортного обслуговування  виробництва </vt:lpstr>
      <vt:lpstr>Планування транспортного обслуговування  виробництва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Адміністратор</dc:creator>
  <cp:lastModifiedBy>Пользователь Windows</cp:lastModifiedBy>
  <cp:revision>202</cp:revision>
  <dcterms:created xsi:type="dcterms:W3CDTF">2017-12-12T13:35:46Z</dcterms:created>
  <dcterms:modified xsi:type="dcterms:W3CDTF">2023-11-09T06:17:41Z</dcterms:modified>
</cp:coreProperties>
</file>