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GB"/>
    </a:defPPr>
    <a:lvl1pPr marL="0" lvl="0" indent="0" algn="l" defTabSz="449580" rtl="0" eaLnBrk="1" fontAlgn="base" latinLnBrk="0" hangingPunct="1">
      <a:lnSpc>
        <a:spcPct val="100000"/>
      </a:lnSpc>
      <a:spcBef>
        <a:spcPts val="25"/>
      </a:spcBef>
      <a:spcAft>
        <a:spcPts val="25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1pPr>
    <a:lvl2pPr marL="742950" lvl="1" indent="-285750" algn="l" defTabSz="449580" rtl="0" eaLnBrk="1" fontAlgn="base" latinLnBrk="0" hangingPunct="1">
      <a:lnSpc>
        <a:spcPct val="100000"/>
      </a:lnSpc>
      <a:spcBef>
        <a:spcPts val="25"/>
      </a:spcBef>
      <a:spcAft>
        <a:spcPts val="2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2pPr>
    <a:lvl3pPr marL="1143000" lvl="2" indent="-228600" algn="l" defTabSz="449580" rtl="0" eaLnBrk="1" fontAlgn="base" latinLnBrk="0" hangingPunct="1">
      <a:lnSpc>
        <a:spcPct val="100000"/>
      </a:lnSpc>
      <a:spcBef>
        <a:spcPts val="25"/>
      </a:spcBef>
      <a:spcAft>
        <a:spcPts val="2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3pPr>
    <a:lvl4pPr marL="1600200" lvl="3" indent="-228600" algn="l" defTabSz="449580" rtl="0" eaLnBrk="1" fontAlgn="base" latinLnBrk="0" hangingPunct="1">
      <a:lnSpc>
        <a:spcPct val="100000"/>
      </a:lnSpc>
      <a:spcBef>
        <a:spcPts val="25"/>
      </a:spcBef>
      <a:spcAft>
        <a:spcPts val="2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4pPr>
    <a:lvl5pPr marL="2057400" lvl="4" indent="-228600" algn="l" defTabSz="449580" rtl="0" eaLnBrk="1" fontAlgn="base" latinLnBrk="0" hangingPunct="1">
      <a:lnSpc>
        <a:spcPct val="100000"/>
      </a:lnSpc>
      <a:spcBef>
        <a:spcPts val="25"/>
      </a:spcBef>
      <a:spcAft>
        <a:spcPts val="2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5pPr>
    <a:lvl6pPr marL="2286000" lvl="5" indent="-228600" algn="l" defTabSz="449580" rtl="0" eaLnBrk="1" fontAlgn="base" latinLnBrk="0" hangingPunct="1">
      <a:lnSpc>
        <a:spcPct val="100000"/>
      </a:lnSpc>
      <a:spcBef>
        <a:spcPts val="25"/>
      </a:spcBef>
      <a:spcAft>
        <a:spcPts val="2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6pPr>
    <a:lvl7pPr marL="2743200" lvl="6" indent="-228600" algn="l" defTabSz="449580" rtl="0" eaLnBrk="1" fontAlgn="base" latinLnBrk="0" hangingPunct="1">
      <a:lnSpc>
        <a:spcPct val="100000"/>
      </a:lnSpc>
      <a:spcBef>
        <a:spcPts val="25"/>
      </a:spcBef>
      <a:spcAft>
        <a:spcPts val="2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7pPr>
    <a:lvl8pPr marL="3200400" lvl="7" indent="-228600" algn="l" defTabSz="449580" rtl="0" eaLnBrk="1" fontAlgn="base" latinLnBrk="0" hangingPunct="1">
      <a:lnSpc>
        <a:spcPct val="100000"/>
      </a:lnSpc>
      <a:spcBef>
        <a:spcPts val="25"/>
      </a:spcBef>
      <a:spcAft>
        <a:spcPts val="2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8pPr>
    <a:lvl9pPr marL="3657600" lvl="8" indent="-228600" algn="l" defTabSz="449580" rtl="0" eaLnBrk="1" fontAlgn="base" latinLnBrk="0" hangingPunct="1">
      <a:lnSpc>
        <a:spcPct val="100000"/>
      </a:lnSpc>
      <a:spcBef>
        <a:spcPts val="25"/>
      </a:spcBef>
      <a:spcAft>
        <a:spcPts val="2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gridSpacing cx="45006" cy="45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49" name="Скругленный прямоугольник 2048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050" name="Скругленный прямоугольник 2049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051" name="Текстовое поле 2050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052" name="Замещающая дата 2051"/>
          <p:cNvSpPr>
            <a:spLocks noGrp="1"/>
          </p:cNvSpPr>
          <p:nvPr>
            <p:ph type="dt"/>
          </p:nvPr>
        </p:nvSpPr>
        <p:spPr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2053" name="Замещающий образ слайда 2052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prstGeom prst="rect">
            <a:avLst/>
          </a:prstGeom>
          <a:noFill/>
          <a:ln w="12600" cap="flat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000" tIns="46800" rIns="90000" bIns="46800" anchor="ctr" anchorCtr="0"/>
          <a:p>
            <a:pPr lvl="0"/>
          </a:p>
        </p:txBody>
      </p:sp>
      <p:sp>
        <p:nvSpPr>
          <p:cNvPr id="2054" name="Замещающий текст 205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lvl="0"/>
          </a:p>
        </p:txBody>
      </p:sp>
      <p:sp>
        <p:nvSpPr>
          <p:cNvPr id="2055" name="Текстовое поле 2054"/>
          <p:cNvSpPr txBox="1"/>
          <p:nvPr/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056" name="Замещающий номер слайда 2055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b" anchorCtr="0"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lvl="0" indent="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58369" name="Замещающий образ слайда 58368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8370" name="Замещающий текст 58369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67585" name="Замещающий образ слайда 67584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7586" name="Замещающий текст 67585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68609" name="Замещающий образ слайда 68608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8610" name="Замещающий текст 68609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69633" name="Замещающий образ слайда 69632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9634" name="Замещающий текст 69633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70657" name="Замещающий образ слайда 70656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0658" name="Замещающий текст 70657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71681" name="Замещающий образ слайда 71680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1682" name="Замещающий текст 71681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72705" name="Замещающий образ слайда 72704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2706" name="Замещающий текст 72705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73729" name="Замещающий образ слайда 73728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3730" name="Замещающий текст 73729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74753" name="Замещающий образ слайда 74752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4754" name="Замещающий текст 74753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75777" name="Замещающий образ слайда 75776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5778" name="Замещающий текст 75777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76801" name="Замещающий образ слайда 76800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6802" name="Замещающий текст 76801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59393" name="Замещающий образ слайда 59392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9394" name="Замещающий текст 59393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77825" name="Замещающий образ слайда 77824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7826" name="Замещающий текст 77825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78849" name="Замещающий образ слайда 78848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8850" name="Замещающий текст 78849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79873" name="Замещающий образ слайда 79872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9874" name="Замещающий текст 79873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60417" name="Замещающий образ слайда 60416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0418" name="Замещающий текст 60417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61441" name="Замещающий образ слайда 61440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42" name="Замещающий текст 61441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62465" name="Замещающий образ слайда 62464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2466" name="Замещающий текст 62465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63489" name="Замещающий образ слайда 63488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3490" name="Замещающий текст 63489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64513" name="Замещающий образ слайда 64512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4514" name="Замещающий текст 64513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65537" name="Замещающий образ слайда 65536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5538" name="Замещающий текст 65537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66561" name="Замещающий образ слайда 66560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6562" name="Замещающий текст 66561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019" y="274638"/>
            <a:ext cx="2056606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0595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948" cy="45227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2677" y="1600200"/>
            <a:ext cx="4030948" cy="45227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5" name="Заголовок 10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ctr" anchorCtr="0"/>
          <a:p>
            <a:pPr lvl="0"/>
            <a:r>
              <a:rPr dirty="0"/>
              <a:t>Для правки текста заглавия щёлкните мышью</a:t>
            </a:r>
            <a:endParaRPr dirty="0"/>
          </a:p>
        </p:txBody>
      </p:sp>
      <p:sp>
        <p:nvSpPr>
          <p:cNvPr id="1026" name="Замещающий текст 102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lvl="0"/>
            <a:r>
              <a:rPr dirty="0"/>
              <a:t>Для правки структуры щёлкните мышью</a:t>
            </a:r>
            <a:endParaRPr dirty="0"/>
          </a:p>
          <a:p>
            <a:pPr lvl="1"/>
            <a:r>
              <a:rPr dirty="0"/>
              <a:t>Второй уровень структуры</a:t>
            </a:r>
            <a:endParaRPr dirty="0"/>
          </a:p>
          <a:p>
            <a:pPr lvl="2"/>
            <a:r>
              <a:rPr dirty="0"/>
              <a:t>Третий уровень структуры</a:t>
            </a:r>
            <a:endParaRPr dirty="0"/>
          </a:p>
          <a:p>
            <a:pPr lvl="3"/>
            <a:r>
              <a:rPr dirty="0"/>
              <a:t>Четвёртый уровень структуры</a:t>
            </a:r>
            <a:endParaRPr dirty="0"/>
          </a:p>
          <a:p>
            <a:pPr lvl="4"/>
            <a:r>
              <a:rPr dirty="0"/>
              <a:t>Пятый уровень структуры</a:t>
            </a:r>
            <a:endParaRPr dirty="0"/>
          </a:p>
          <a:p>
            <a:pPr lvl="4"/>
            <a:r>
              <a:rPr dirty="0"/>
              <a:t>Шестой уровень структуры</a:t>
            </a:r>
            <a:endParaRPr dirty="0"/>
          </a:p>
          <a:p>
            <a:pPr lvl="4"/>
            <a:r>
              <a:rPr dirty="0"/>
              <a:t>Седьмой уровень структуры</a:t>
            </a:r>
            <a:endParaRPr dirty="0"/>
          </a:p>
        </p:txBody>
      </p:sp>
      <p:sp>
        <p:nvSpPr>
          <p:cNvPr id="1027" name="Текстовое поле 1026"/>
          <p:cNvSpPr txBox="1"/>
          <p:nvPr/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1028" name="Текстовое поле 1027"/>
          <p:cNvSpPr txBox="1"/>
          <p:nvPr/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1029" name="Замещающий номер слайда 1028"/>
          <p:cNvSpPr>
            <a:spLocks noGrp="1"/>
          </p:cNvSpPr>
          <p:nvPr>
            <p:ph type="sldNum"/>
          </p:nvPr>
        </p:nvSpPr>
        <p:spPr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lstStyle>
            <a:lvl1pPr algn="r">
              <a:buFontTx/>
              <a:defRPr sz="1400"/>
            </a:lvl1pPr>
          </a:lstStyle>
          <a:p>
            <a:pPr lvl="0" defTabSz="449580" eaLnBrk="1" hangingPunct="1">
              <a:spcBef>
                <a:spcPts val="25"/>
              </a:spcBef>
              <a:spcAft>
                <a:spcPts val="2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lvl="0" indent="0" algn="ctr" defTabSz="449580" rtl="0" eaLnBrk="0" fontAlgn="base" latinLnBrk="0" hangingPunct="0">
        <a:lnSpc>
          <a:spcPct val="100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1F497D"/>
          </a:solidFill>
          <a:latin typeface="+mj-lt"/>
          <a:ea typeface="+mj-ea"/>
          <a:cs typeface="+mj-cs"/>
        </a:defRPr>
      </a:lvl1pPr>
      <a:lvl2pPr marL="742950" lvl="1" indent="-285750" algn="ctr" defTabSz="449580" rtl="0" eaLnBrk="0" fontAlgn="base" latinLnBrk="0" hangingPunct="0">
        <a:lnSpc>
          <a:spcPct val="100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1F497D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2pPr>
      <a:lvl3pPr marL="1143000" lvl="2" indent="-228600" algn="ctr" defTabSz="449580" rtl="0" eaLnBrk="0" fontAlgn="base" latinLnBrk="0" hangingPunct="0">
        <a:lnSpc>
          <a:spcPct val="100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1F497D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3pPr>
      <a:lvl4pPr marL="1600200" lvl="3" indent="-228600" algn="ctr" defTabSz="449580" rtl="0" eaLnBrk="0" fontAlgn="base" latinLnBrk="0" hangingPunct="0">
        <a:lnSpc>
          <a:spcPct val="100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1F497D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4pPr>
      <a:lvl5pPr marL="2057400" lvl="4" indent="-228600" algn="ctr" defTabSz="449580" rtl="0" eaLnBrk="0" fontAlgn="base" latinLnBrk="0" hangingPunct="0">
        <a:lnSpc>
          <a:spcPct val="100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1F497D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5pPr>
    </p:titleStyle>
    <p:bodyStyle>
      <a:lvl1pPr marL="342900" lvl="0" indent="-342900" algn="l" defTabSz="449580" rtl="0" eaLnBrk="0" fontAlgn="base" latinLnBrk="0" hangingPunct="0">
        <a:lnSpc>
          <a:spcPct val="100000"/>
        </a:lnSpc>
        <a:spcBef>
          <a:spcPts val="8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0" fontAlgn="base" latinLnBrk="0" hangingPunct="0">
        <a:lnSpc>
          <a:spcPct val="100000"/>
        </a:lnSpc>
        <a:spcBef>
          <a:spcPts val="7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2pPr>
      <a:lvl3pPr marL="1143000" lvl="2" indent="-228600" algn="l" defTabSz="449580" rtl="0" eaLnBrk="0" fontAlgn="base" latinLnBrk="0" hangingPunct="0">
        <a:lnSpc>
          <a:spcPct val="100000"/>
        </a:lnSpc>
        <a:spcBef>
          <a:spcPts val="6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3pPr>
      <a:lvl4pPr marL="1600200" lvl="3" indent="-228600" algn="l" defTabSz="449580" rtl="0" eaLnBrk="0" fontAlgn="base" latinLnBrk="0" hangingPunct="0">
        <a:lnSpc>
          <a:spcPct val="100000"/>
        </a:lnSpc>
        <a:spcBef>
          <a:spcPts val="5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4pPr>
      <a:lvl5pPr marL="2057400" lvl="4" indent="-228600" algn="l" defTabSz="449580" rtl="0" eaLnBrk="0" fontAlgn="base" latinLnBrk="0" hangingPunct="0">
        <a:lnSpc>
          <a:spcPct val="100000"/>
        </a:lnSpc>
        <a:spcBef>
          <a:spcPts val="5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5pPr>
      <a:lvl6pPr marL="2514600" lvl="5" indent="-228600" algn="l" defTabSz="449580" rtl="0" eaLnBrk="0" fontAlgn="base" latinLnBrk="0" hangingPunct="0">
        <a:lnSpc>
          <a:spcPct val="100000"/>
        </a:lnSpc>
        <a:spcBef>
          <a:spcPts val="5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6pPr>
      <a:lvl7pPr marL="2971800" lvl="6" indent="-228600" algn="l" defTabSz="449580" rtl="0" eaLnBrk="0" fontAlgn="base" latinLnBrk="0" hangingPunct="0">
        <a:lnSpc>
          <a:spcPct val="100000"/>
        </a:lnSpc>
        <a:spcBef>
          <a:spcPts val="5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7pPr>
      <a:lvl8pPr marL="3429000" lvl="7" indent="-228600" algn="l" defTabSz="449580" rtl="0" eaLnBrk="0" fontAlgn="base" latinLnBrk="0" hangingPunct="0">
        <a:lnSpc>
          <a:spcPct val="100000"/>
        </a:lnSpc>
        <a:spcBef>
          <a:spcPts val="5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8pPr>
      <a:lvl9pPr marL="3886200" lvl="8" indent="-228600" algn="l" defTabSz="449580" rtl="0" eaLnBrk="0" fontAlgn="base" latinLnBrk="0" hangingPunct="0">
        <a:lnSpc>
          <a:spcPct val="100000"/>
        </a:lnSpc>
        <a:spcBef>
          <a:spcPts val="5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9pPr>
    </p:bodyStyle>
    <p:otherStyle>
      <a:lvl1pPr marL="0" lvl="0" indent="0" algn="l" defTabSz="449580" rtl="0" eaLnBrk="1" fontAlgn="base" latinLnBrk="0" hangingPunct="1">
        <a:lnSpc>
          <a:spcPct val="100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1" fontAlgn="base" latinLnBrk="0" hangingPunct="1">
        <a:lnSpc>
          <a:spcPct val="100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2pPr>
      <a:lvl3pPr marL="1143000" lvl="2" indent="-228600" algn="l" defTabSz="449580" rtl="0" eaLnBrk="1" fontAlgn="base" latinLnBrk="0" hangingPunct="1">
        <a:lnSpc>
          <a:spcPct val="100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3pPr>
      <a:lvl4pPr marL="1600200" lvl="3" indent="-228600" algn="l" defTabSz="449580" rtl="0" eaLnBrk="1" fontAlgn="base" latinLnBrk="0" hangingPunct="1">
        <a:lnSpc>
          <a:spcPct val="100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4pPr>
      <a:lvl5pPr marL="2057400" lvl="4" indent="-228600" algn="l" defTabSz="449580" rtl="0" eaLnBrk="1" fontAlgn="base" latinLnBrk="0" hangingPunct="1">
        <a:lnSpc>
          <a:spcPct val="100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5pPr>
      <a:lvl6pPr marL="2286000" lvl="5" indent="-228600" algn="l" defTabSz="449580" rtl="0" eaLnBrk="1" fontAlgn="base" latinLnBrk="0" hangingPunct="1">
        <a:lnSpc>
          <a:spcPct val="100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6pPr>
      <a:lvl7pPr marL="2743200" lvl="6" indent="-228600" algn="l" defTabSz="449580" rtl="0" eaLnBrk="1" fontAlgn="base" latinLnBrk="0" hangingPunct="1">
        <a:lnSpc>
          <a:spcPct val="100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7pPr>
      <a:lvl8pPr marL="3200400" lvl="7" indent="-228600" algn="l" defTabSz="449580" rtl="0" eaLnBrk="1" fontAlgn="base" latinLnBrk="0" hangingPunct="1">
        <a:lnSpc>
          <a:spcPct val="100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8pPr>
      <a:lvl9pPr marL="3657600" lvl="8" indent="-228600" algn="l" defTabSz="449580" rtl="0" eaLnBrk="1" fontAlgn="base" latinLnBrk="0" hangingPunct="1">
        <a:lnSpc>
          <a:spcPct val="100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3" name="Текстовое поле 3072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ru-RU" altLang="x-none" sz="4400" dirty="0" err="1">
                <a:solidFill>
                  <a:srgbClr val="1F497D"/>
                </a:solidFill>
              </a:rPr>
              <a:t>Lecture 1</a:t>
            </a:r>
            <a:endParaRPr lang="ru-RU" altLang="x-none" sz="4400" dirty="0" err="1">
              <a:solidFill>
                <a:srgbClr val="1F497D"/>
              </a:solidFill>
            </a:endParaRPr>
          </a:p>
        </p:txBody>
      </p:sp>
      <p:sp>
        <p:nvSpPr>
          <p:cNvPr id="3074" name="Текстовое поле 3073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  <p:sp>
        <p:nvSpPr>
          <p:cNvPr id="3075" name="Прямоугольник 3074"/>
          <p:cNvSpPr/>
          <p:nvPr/>
        </p:nvSpPr>
        <p:spPr>
          <a:xfrm>
            <a:off x="1571625" y="2071688"/>
            <a:ext cx="6286500" cy="2506662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>
            <a:spAutoFit/>
          </a:bodyPr>
          <a:p>
            <a:pPr algn="ct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4200" b="1" dirty="0" err="1">
                <a:solidFill>
                  <a:srgbClr val="50938A"/>
                </a:solidFill>
              </a:rPr>
              <a:t>CONTRASTIVE TYPOLOGY, </a:t>
            </a:r>
            <a:endParaRPr lang="en-US" altLang="x-none" sz="4200" b="1" dirty="0" err="1">
              <a:solidFill>
                <a:srgbClr val="50938A"/>
              </a:solidFill>
            </a:endParaRPr>
          </a:p>
          <a:p>
            <a:pPr algn="ct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4200" b="1" dirty="0" err="1">
                <a:solidFill>
                  <a:srgbClr val="50938A"/>
                </a:solidFill>
              </a:rPr>
              <a:t>ITS AIMS AND TASKS</a:t>
            </a:r>
            <a:r>
              <a:rPr lang="en-US" altLang="x-none" sz="4200" b="1" dirty="0" err="1">
                <a:solidFill>
                  <a:srgbClr val="FFFF00"/>
                </a:solidFill>
              </a:rPr>
              <a:t>.</a:t>
            </a:r>
            <a:r>
              <a:rPr lang="uk-UA" altLang="x-none" sz="3200" b="1" dirty="0" err="1">
                <a:solidFill>
                  <a:srgbClr val="FFFF00"/>
                </a:solidFill>
              </a:rPr>
              <a:t> </a:t>
            </a:r>
            <a:endParaRPr lang="uk-UA" altLang="x-none" sz="3200" b="1" dirty="0" err="1">
              <a:solidFill>
                <a:srgbClr val="FFFF00"/>
              </a:solidFill>
            </a:endParaRPr>
          </a:p>
          <a:p>
            <a:pPr algn="ct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uk-UA" altLang="x-none" sz="3200" b="1" dirty="0" err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289" name="Текстовое поле 12288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4400" b="1" dirty="0" err="1">
                <a:solidFill>
                  <a:srgbClr val="800080"/>
                </a:solidFill>
              </a:rPr>
              <a:t>Linguistic typology</a:t>
            </a:r>
            <a:endParaRPr lang="en-US" altLang="x-none" sz="4400" b="1" dirty="0" err="1">
              <a:solidFill>
                <a:srgbClr val="800080"/>
              </a:solidFill>
            </a:endParaRPr>
          </a:p>
        </p:txBody>
      </p:sp>
      <p:sp>
        <p:nvSpPr>
          <p:cNvPr id="12290" name="Текстовое поле 12289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0000"/>
                </a:solidFill>
              </a:rPr>
              <a:t>   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b="1" dirty="0" err="1">
                <a:solidFill>
                  <a:srgbClr val="000000"/>
                </a:solidFill>
              </a:rPr>
              <a:t> is the study of </a:t>
            </a:r>
            <a:r>
              <a:rPr lang="en-US" altLang="x-none" sz="3200" b="1" dirty="0" err="1">
                <a:solidFill>
                  <a:srgbClr val="800080"/>
                </a:solidFill>
              </a:rPr>
              <a:t>types of languages </a:t>
            </a:r>
            <a:endParaRPr lang="en-US" altLang="x-none" sz="3200" b="1" dirty="0" err="1">
              <a:solidFill>
                <a:srgbClr val="80008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b="1" dirty="0" err="1">
                <a:solidFill>
                  <a:srgbClr val="000000"/>
                </a:solidFill>
              </a:rPr>
              <a:t>    (types of language structures)</a:t>
            </a:r>
            <a:endParaRPr lang="en-US" altLang="x-none" sz="3200" b="1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b="1" dirty="0" err="1">
              <a:solidFill>
                <a:srgbClr val="000000"/>
              </a:solidFill>
            </a:endParaRPr>
          </a:p>
        </p:txBody>
      </p:sp>
      <p:sp>
        <p:nvSpPr>
          <p:cNvPr id="12291" name="Текстовое поле 12290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313" name="Текстовое поле 13312"/>
          <p:cNvSpPr txBox="1"/>
          <p:nvPr/>
        </p:nvSpPr>
        <p:spPr>
          <a:xfrm>
            <a:off x="457200" y="274638"/>
            <a:ext cx="8329613" cy="114300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br>
              <a:rPr lang="en-US" altLang="x-none" sz="4400" b="1" dirty="0" err="1">
                <a:solidFill>
                  <a:srgbClr val="800080"/>
                </a:solidFill>
              </a:rPr>
            </a:br>
            <a:r>
              <a:rPr lang="en-US" altLang="x-none" sz="4400" b="1" dirty="0" err="1">
                <a:solidFill>
                  <a:srgbClr val="800080"/>
                </a:solidFill>
              </a:rPr>
              <a:t>The aim of linguistic typology</a:t>
            </a:r>
            <a:br>
              <a:rPr lang="en-US" altLang="x-none" sz="4400" b="1" dirty="0" err="1">
                <a:solidFill>
                  <a:srgbClr val="800080"/>
                </a:solidFill>
              </a:rPr>
            </a:br>
            <a:endParaRPr lang="en-US" altLang="x-none" sz="4400" b="1" dirty="0" err="1">
              <a:solidFill>
                <a:srgbClr val="800080"/>
              </a:solidFill>
            </a:endParaRPr>
          </a:p>
        </p:txBody>
      </p:sp>
      <p:sp>
        <p:nvSpPr>
          <p:cNvPr id="13314" name="Текстовое поле 13313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0000"/>
                </a:solidFill>
              </a:rPr>
              <a:t>   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9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0000"/>
                </a:solidFill>
              </a:rPr>
              <a:t>   </a:t>
            </a:r>
            <a:r>
              <a:rPr lang="en-US" altLang="x-none" sz="3600" dirty="0" err="1">
                <a:solidFill>
                  <a:srgbClr val="000000"/>
                </a:solidFill>
              </a:rPr>
              <a:t>to provide the classification </a:t>
            </a:r>
            <a:endParaRPr lang="en-US" altLang="x-none" sz="3600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9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600" dirty="0" err="1">
                <a:solidFill>
                  <a:srgbClr val="000000"/>
                </a:solidFill>
              </a:rPr>
              <a:t>of the languages of different types, </a:t>
            </a:r>
            <a:r>
              <a:rPr lang="en-US" altLang="x-none" sz="3600" u="sng" dirty="0" err="1">
                <a:solidFill>
                  <a:srgbClr val="800080"/>
                </a:solidFill>
              </a:rPr>
              <a:t>irrespective of their genealogical relationship</a:t>
            </a:r>
            <a:endParaRPr lang="en-US" altLang="x-none" sz="3600" u="sng" dirty="0" err="1">
              <a:solidFill>
                <a:srgbClr val="800080"/>
              </a:solidFill>
            </a:endParaRPr>
          </a:p>
        </p:txBody>
      </p:sp>
      <p:sp>
        <p:nvSpPr>
          <p:cNvPr id="13315" name="Текстовое поле 13314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  <p:pic>
        <p:nvPicPr>
          <p:cNvPr id="13316" name="Изображение 133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86563" y="4429125"/>
            <a:ext cx="1357312" cy="1790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92" decel="100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8" dur="192" decel="100000" fill="hold"/>
                                        <p:tgtEl>
                                          <p:spTgt spid="133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9" dur="308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0" dur="192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11" dur="308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12" dur="192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13" dur="308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4337" name="Текстовое поле 14336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333399"/>
                </a:solidFill>
              </a:rPr>
              <a:t>‘‘</a:t>
            </a:r>
            <a:r>
              <a:rPr lang="en-US" altLang="x-none" sz="2800" b="1" dirty="0" err="1">
                <a:solidFill>
                  <a:srgbClr val="333399"/>
                </a:solidFill>
              </a:rPr>
              <a:t>The language type</a:t>
            </a:r>
            <a:r>
              <a:rPr lang="en-US" altLang="x-none" sz="2800" dirty="0" err="1">
                <a:solidFill>
                  <a:srgbClr val="333399"/>
                </a:solidFill>
              </a:rPr>
              <a:t>’’ </a:t>
            </a:r>
            <a:br>
              <a:rPr lang="en-US" altLang="x-none" sz="2800" dirty="0" err="1">
                <a:solidFill>
                  <a:srgbClr val="333399"/>
                </a:solidFill>
              </a:rPr>
            </a:br>
            <a:r>
              <a:rPr lang="en-US" altLang="x-none" sz="2800" dirty="0" err="1">
                <a:solidFill>
                  <a:srgbClr val="333399"/>
                </a:solidFill>
              </a:rPr>
              <a:t>as the basic notion of linguistic typology </a:t>
            </a:r>
            <a:endParaRPr lang="en-US" altLang="x-none" sz="2800" dirty="0" err="1">
              <a:solidFill>
                <a:srgbClr val="333399"/>
              </a:solidFill>
            </a:endParaRPr>
          </a:p>
        </p:txBody>
      </p:sp>
      <p:sp>
        <p:nvSpPr>
          <p:cNvPr id="14338" name="Текстовое поле 14337"/>
          <p:cNvSpPr txBox="1"/>
          <p:nvPr/>
        </p:nvSpPr>
        <p:spPr>
          <a:xfrm>
            <a:off x="500063" y="1571625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6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24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6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2400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0000"/>
                </a:solidFill>
              </a:rPr>
              <a:t>can be understood 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0000"/>
                </a:solidFill>
              </a:rPr>
              <a:t>as the </a:t>
            </a:r>
            <a:r>
              <a:rPr lang="en-US" altLang="x-none" sz="3200" b="1" dirty="0" err="1">
                <a:solidFill>
                  <a:srgbClr val="800080"/>
                </a:solidFill>
              </a:rPr>
              <a:t>language structure </a:t>
            </a:r>
            <a:r>
              <a:rPr lang="en-US" altLang="x-none" sz="3200" b="1" dirty="0" err="1">
                <a:solidFill>
                  <a:srgbClr val="1A703D"/>
                </a:solidFill>
              </a:rPr>
              <a:t>with an accent </a:t>
            </a:r>
            <a:endParaRPr lang="en-US" altLang="x-none" sz="3200" b="1" dirty="0" err="1">
              <a:solidFill>
                <a:srgbClr val="1A703D"/>
              </a:solidFill>
            </a:endParaRPr>
          </a:p>
          <a:p>
            <a:pPr marL="342900" indent="-342900" algn="ctr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b="1" dirty="0" err="1">
                <a:solidFill>
                  <a:srgbClr val="1A703D"/>
                </a:solidFill>
              </a:rPr>
              <a:t>on its dominating features</a:t>
            </a:r>
            <a:endParaRPr lang="en-US" altLang="x-none" sz="3200" b="1" dirty="0" err="1">
              <a:solidFill>
                <a:srgbClr val="1A703D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b="1" dirty="0" err="1">
              <a:solidFill>
                <a:srgbClr val="1A703D"/>
              </a:solidFill>
            </a:endParaRPr>
          </a:p>
        </p:txBody>
      </p:sp>
      <p:sp>
        <p:nvSpPr>
          <p:cNvPr id="14339" name="Текстовое поле 14338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  <p:pic>
        <p:nvPicPr>
          <p:cNvPr id="14340" name="Изображение 143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57688" y="4357688"/>
            <a:ext cx="1357312" cy="1790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92" decel="100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8" dur="192" decel="100000" fill="hold"/>
                                        <p:tgtEl>
                                          <p:spTgt spid="143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9" dur="308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0" dur="192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11" dur="308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12" dur="192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13" dur="308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5361" name="Текстовое поле 15360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600" dirty="0" err="1">
                <a:solidFill>
                  <a:srgbClr val="1A703D"/>
                </a:solidFill>
              </a:rPr>
              <a:t>The </a:t>
            </a:r>
            <a:r>
              <a:rPr lang="en-US" altLang="x-none" sz="3600" b="1" u="sng" dirty="0" err="1">
                <a:solidFill>
                  <a:srgbClr val="1A703D"/>
                </a:solidFill>
              </a:rPr>
              <a:t>object</a:t>
            </a:r>
            <a:r>
              <a:rPr lang="en-US" altLang="x-none" sz="3600" b="1" dirty="0" err="1">
                <a:solidFill>
                  <a:srgbClr val="1A703D"/>
                </a:solidFill>
              </a:rPr>
              <a:t> </a:t>
            </a:r>
            <a:r>
              <a:rPr lang="en-US" altLang="x-none" sz="3600" dirty="0" err="1">
                <a:solidFill>
                  <a:srgbClr val="1A703D"/>
                </a:solidFill>
              </a:rPr>
              <a:t>of any typological investigation (linguistic or contrastive)</a:t>
            </a:r>
            <a:endParaRPr lang="en-US" altLang="x-none" sz="3600" dirty="0" err="1">
              <a:solidFill>
                <a:srgbClr val="1A703D"/>
              </a:solidFill>
            </a:endParaRPr>
          </a:p>
        </p:txBody>
      </p:sp>
      <p:sp>
        <p:nvSpPr>
          <p:cNvPr id="15362" name="Текстовое поле 15361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6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dirty="0" err="1">
                <a:solidFill>
                  <a:srgbClr val="000000"/>
                </a:solidFill>
              </a:rPr>
              <a:t>         The </a:t>
            </a:r>
            <a:r>
              <a:rPr lang="en-US" altLang="x-none" sz="2400" b="1" i="1" dirty="0" err="1">
                <a:solidFill>
                  <a:srgbClr val="1A703D"/>
                </a:solidFill>
              </a:rPr>
              <a:t>object</a:t>
            </a:r>
            <a:r>
              <a:rPr lang="en-US" altLang="x-none" sz="2400" b="1" dirty="0" err="1">
                <a:solidFill>
                  <a:srgbClr val="000000"/>
                </a:solidFill>
              </a:rPr>
              <a:t> </a:t>
            </a:r>
            <a:r>
              <a:rPr lang="en-US" altLang="x-none" sz="2400" dirty="0" err="1">
                <a:solidFill>
                  <a:srgbClr val="000000"/>
                </a:solidFill>
              </a:rPr>
              <a:t>of typological investigation may be:</a:t>
            </a:r>
            <a:endParaRPr lang="en-US" altLang="x-none" sz="24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625"/>
              </a:spcBef>
              <a:buClr>
                <a:srgbClr val="800080"/>
              </a:buClr>
              <a:buSzPct val="100000"/>
              <a:buFont typeface="Times New Roman" panose="02020603050405020304" pitchFamily="16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b="1" dirty="0" err="1">
                <a:solidFill>
                  <a:srgbClr val="800080"/>
                </a:solidFill>
              </a:rPr>
              <a:t>a separate language feature or phenomenon belonging</a:t>
            </a:r>
            <a:r>
              <a:rPr lang="en-US" altLang="x-none" sz="2400" dirty="0" err="1">
                <a:solidFill>
                  <a:srgbClr val="000000"/>
                </a:solidFill>
              </a:rPr>
              <a:t> to some </a:t>
            </a:r>
            <a:r>
              <a:rPr lang="en-US" altLang="x-none" sz="2400" u="sng" dirty="0" err="1">
                <a:solidFill>
                  <a:srgbClr val="000000"/>
                </a:solidFill>
              </a:rPr>
              <a:t>genealogically close or genealogically far languages</a:t>
            </a:r>
            <a:r>
              <a:rPr lang="en-US" altLang="x-none" sz="2400" dirty="0" err="1">
                <a:solidFill>
                  <a:srgbClr val="000000"/>
                </a:solidFill>
              </a:rPr>
              <a:t>,</a:t>
            </a:r>
            <a:endParaRPr lang="en-US" altLang="x-none" sz="24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625"/>
              </a:spcBef>
              <a:buClr>
                <a:srgbClr val="800080"/>
              </a:buClr>
              <a:buSzPct val="100000"/>
              <a:buFont typeface="Times New Roman" panose="02020603050405020304" pitchFamily="16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b="1" dirty="0" err="1">
                <a:solidFill>
                  <a:srgbClr val="800080"/>
                </a:solidFill>
              </a:rPr>
              <a:t>separate features, language units or phenomena </a:t>
            </a:r>
            <a:r>
              <a:rPr lang="en-US" altLang="x-none" sz="2400" dirty="0" err="1">
                <a:solidFill>
                  <a:srgbClr val="000000"/>
                </a:solidFill>
              </a:rPr>
              <a:t>pertained to </a:t>
            </a:r>
            <a:r>
              <a:rPr lang="en-US" altLang="x-none" sz="2400" u="sng" dirty="0" err="1">
                <a:solidFill>
                  <a:srgbClr val="000000"/>
                </a:solidFill>
              </a:rPr>
              <a:t>both living and one or two dead languages</a:t>
            </a:r>
            <a:r>
              <a:rPr lang="en-US" altLang="x-none" sz="2400" dirty="0" err="1">
                <a:solidFill>
                  <a:srgbClr val="000000"/>
                </a:solidFill>
              </a:rPr>
              <a:t>,</a:t>
            </a:r>
            <a:endParaRPr lang="en-US" altLang="x-none" sz="24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625"/>
              </a:spcBef>
              <a:buClr>
                <a:srgbClr val="800080"/>
              </a:buClr>
              <a:buSzPct val="100000"/>
              <a:buFont typeface="Times New Roman" panose="02020603050405020304" pitchFamily="16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b="1" u="sng" dirty="0" err="1">
                <a:solidFill>
                  <a:srgbClr val="800080"/>
                </a:solidFill>
              </a:rPr>
              <a:t>language / languages</a:t>
            </a:r>
            <a:r>
              <a:rPr lang="en-US" altLang="x-none" sz="2400" dirty="0" err="1">
                <a:solidFill>
                  <a:srgbClr val="000000"/>
                </a:solidFill>
              </a:rPr>
              <a:t>.</a:t>
            </a:r>
            <a:endParaRPr lang="en-US" altLang="x-none" sz="24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6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2400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6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dirty="0" err="1">
                <a:solidFill>
                  <a:srgbClr val="000000"/>
                </a:solidFill>
              </a:rPr>
              <a:t>Therefore, the </a:t>
            </a:r>
            <a:r>
              <a:rPr lang="en-US" altLang="x-none" sz="2400" b="1" i="1" dirty="0" err="1">
                <a:solidFill>
                  <a:srgbClr val="1A703D"/>
                </a:solidFill>
              </a:rPr>
              <a:t>object</a:t>
            </a:r>
            <a:r>
              <a:rPr lang="en-US" altLang="x-none" sz="2400" b="1" dirty="0" err="1">
                <a:solidFill>
                  <a:srgbClr val="000000"/>
                </a:solidFill>
              </a:rPr>
              <a:t> </a:t>
            </a:r>
            <a:r>
              <a:rPr lang="en-US" altLang="x-none" sz="2400" dirty="0" err="1">
                <a:solidFill>
                  <a:srgbClr val="000000"/>
                </a:solidFill>
              </a:rPr>
              <a:t>of typological investigation may be:</a:t>
            </a:r>
            <a:endParaRPr lang="en-US" altLang="x-none" sz="2400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625"/>
              </a:spcBef>
              <a:buSzPct val="100000"/>
              <a:buFont typeface="Wingdings" panose="05000000000000000000" pitchFamily="2" charset="2"/>
              <a:buChar char="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dirty="0" err="1">
                <a:solidFill>
                  <a:srgbClr val="000000"/>
                </a:solidFill>
              </a:rPr>
              <a:t> a </a:t>
            </a:r>
            <a:r>
              <a:rPr lang="en-US" altLang="x-none" sz="2400" dirty="0" err="1">
                <a:solidFill>
                  <a:srgbClr val="6600FF"/>
                </a:solidFill>
              </a:rPr>
              <a:t>restricted</a:t>
            </a:r>
            <a:r>
              <a:rPr lang="en-US" altLang="x-none" sz="2400" dirty="0" err="1">
                <a:solidFill>
                  <a:srgbClr val="000000"/>
                </a:solidFill>
              </a:rPr>
              <a:t> object of investigation or </a:t>
            </a:r>
            <a:endParaRPr lang="en-US" altLang="x-none" sz="2400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625"/>
              </a:spcBef>
              <a:buSzPct val="100000"/>
              <a:buFont typeface="Wingdings" panose="05000000000000000000" pitchFamily="2" charset="2"/>
              <a:buChar char="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dirty="0" err="1">
                <a:solidFill>
                  <a:srgbClr val="000000"/>
                </a:solidFill>
              </a:rPr>
              <a:t>an </a:t>
            </a:r>
            <a:r>
              <a:rPr lang="en-US" altLang="x-none" sz="2400" dirty="0" err="1">
                <a:solidFill>
                  <a:srgbClr val="6600FF"/>
                </a:solidFill>
              </a:rPr>
              <a:t>extensive</a:t>
            </a:r>
            <a:r>
              <a:rPr lang="en-US" altLang="x-none" sz="2400" dirty="0" err="1">
                <a:solidFill>
                  <a:srgbClr val="000000"/>
                </a:solidFill>
              </a:rPr>
              <a:t> language material</a:t>
            </a:r>
            <a:endParaRPr lang="en-US" altLang="x-none" sz="2400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6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ru-RU" altLang="x-none" sz="24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6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ru-RU" altLang="x-none" sz="2400" dirty="0" err="1">
              <a:solidFill>
                <a:srgbClr val="000000"/>
              </a:solidFill>
            </a:endParaRPr>
          </a:p>
        </p:txBody>
      </p:sp>
      <p:sp>
        <p:nvSpPr>
          <p:cNvPr id="15363" name="Текстовое поле 15362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6385" name="Текстовое поле 16384"/>
          <p:cNvSpPr txBox="1"/>
          <p:nvPr/>
        </p:nvSpPr>
        <p:spPr>
          <a:xfrm>
            <a:off x="0" y="357188"/>
            <a:ext cx="9144000" cy="57150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br>
              <a:rPr lang="en-US" altLang="x-none" sz="3200" b="1" dirty="0" err="1">
                <a:solidFill>
                  <a:srgbClr val="000000"/>
                </a:solidFill>
              </a:rPr>
            </a:br>
            <a:r>
              <a:rPr lang="en-US" altLang="x-none" sz="3200" b="1" dirty="0" err="1">
                <a:solidFill>
                  <a:srgbClr val="002060"/>
                </a:solidFill>
              </a:rPr>
              <a:t>The aims </a:t>
            </a:r>
            <a:r>
              <a:rPr lang="en-US" altLang="x-none" sz="3200" dirty="0" err="1">
                <a:solidFill>
                  <a:srgbClr val="002060"/>
                </a:solidFill>
              </a:rPr>
              <a:t>of typological investigations </a:t>
            </a:r>
            <a:br>
              <a:rPr lang="ru-RU" altLang="x-none" sz="3200" dirty="0" err="1">
                <a:solidFill>
                  <a:srgbClr val="002060"/>
                </a:solidFill>
              </a:rPr>
            </a:br>
            <a:endParaRPr lang="ru-RU" altLang="x-none" sz="3200" dirty="0" err="1">
              <a:solidFill>
                <a:srgbClr val="002060"/>
              </a:solidFill>
            </a:endParaRPr>
          </a:p>
        </p:txBody>
      </p:sp>
      <p:sp>
        <p:nvSpPr>
          <p:cNvPr id="16386" name="Текстовое поле 16385"/>
          <p:cNvSpPr txBox="1"/>
          <p:nvPr/>
        </p:nvSpPr>
        <p:spPr>
          <a:xfrm>
            <a:off x="457200" y="1000125"/>
            <a:ext cx="8229600" cy="5126038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457200" indent="-457200" defTabSz="449580" eaLnBrk="0" hangingPunct="0">
              <a:spcBef>
                <a:spcPts val="525"/>
              </a:spcBef>
              <a:buSzPct val="100000"/>
              <a:buFont typeface="Times New Roman" panose="02020603050405020304" pitchFamily="16" charset="0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000" dirty="0" err="1">
                <a:solidFill>
                  <a:srgbClr val="000000"/>
                </a:solidFill>
              </a:rPr>
              <a:t>to identify the </a:t>
            </a:r>
            <a:r>
              <a:rPr lang="en-US" altLang="x-none" sz="2000" b="1" u="sng" dirty="0" err="1">
                <a:solidFill>
                  <a:srgbClr val="000000"/>
                </a:solidFill>
              </a:rPr>
              <a:t>main isomorphic and allomorphic features </a:t>
            </a:r>
            <a:r>
              <a:rPr lang="en-US" altLang="x-none" sz="2000" dirty="0" err="1">
                <a:solidFill>
                  <a:srgbClr val="000000"/>
                </a:solidFill>
              </a:rPr>
              <a:t>characteristic of the languages under investigation; </a:t>
            </a:r>
            <a:endParaRPr lang="en-US" altLang="x-none" sz="20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525"/>
              </a:spcBef>
              <a:buClrTx/>
              <a:buSzPct val="10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ru-RU" altLang="x-none" sz="20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525"/>
              </a:spcBef>
              <a:buSzPct val="100000"/>
              <a:buFont typeface="Times New Roman" panose="02020603050405020304" pitchFamily="16" charset="0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000" dirty="0" err="1">
                <a:solidFill>
                  <a:srgbClr val="000000"/>
                </a:solidFill>
              </a:rPr>
              <a:t>to draw from these common or divergent features respectively the </a:t>
            </a:r>
            <a:r>
              <a:rPr lang="en-US" altLang="x-none" sz="2000" b="1" u="sng" dirty="0" err="1">
                <a:solidFill>
                  <a:srgbClr val="000000"/>
                </a:solidFill>
              </a:rPr>
              <a:t>isomorphic regularities</a:t>
            </a:r>
            <a:r>
              <a:rPr lang="en-US" altLang="x-none" sz="2000" dirty="0" err="1">
                <a:solidFill>
                  <a:srgbClr val="000000"/>
                </a:solidFill>
              </a:rPr>
              <a:t> </a:t>
            </a:r>
            <a:r>
              <a:rPr lang="en-US" altLang="x-none" sz="2000" b="1" u="sng" dirty="0" err="1">
                <a:solidFill>
                  <a:srgbClr val="000000"/>
                </a:solidFill>
              </a:rPr>
              <a:t>and the allomorphic singularities</a:t>
            </a:r>
            <a:r>
              <a:rPr lang="en-US" altLang="x-none" sz="2000" dirty="0" err="1">
                <a:solidFill>
                  <a:srgbClr val="000000"/>
                </a:solidFill>
              </a:rPr>
              <a:t> in the languages contrasted; </a:t>
            </a:r>
            <a:endParaRPr lang="en-US" altLang="x-none" sz="20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525"/>
              </a:spcBef>
              <a:buClrTx/>
              <a:buSzPct val="10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20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525"/>
              </a:spcBef>
              <a:buSzPct val="100000"/>
              <a:buFont typeface="Times New Roman" panose="02020603050405020304" pitchFamily="16" charset="0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000" dirty="0" err="1">
                <a:solidFill>
                  <a:srgbClr val="000000"/>
                </a:solidFill>
              </a:rPr>
              <a:t>to establish on the basis of the obtained isomorphic features the </a:t>
            </a:r>
            <a:r>
              <a:rPr lang="en-US" altLang="x-none" sz="2000" b="1" u="sng" dirty="0" err="1">
                <a:solidFill>
                  <a:srgbClr val="000000"/>
                </a:solidFill>
              </a:rPr>
              <a:t>typical language structures and the types of languages</a:t>
            </a:r>
            <a:r>
              <a:rPr lang="en-US" altLang="x-none" sz="2000" dirty="0" err="1">
                <a:solidFill>
                  <a:srgbClr val="000000"/>
                </a:solidFill>
              </a:rPr>
              <a:t>; </a:t>
            </a:r>
            <a:endParaRPr lang="en-US" altLang="x-none" sz="20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525"/>
              </a:spcBef>
              <a:buClrTx/>
              <a:buSzPct val="10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ru-RU" altLang="x-none" sz="20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525"/>
              </a:spcBef>
              <a:buSzPct val="100000"/>
              <a:buFont typeface="Times New Roman" panose="02020603050405020304" pitchFamily="16" charset="0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000" dirty="0" err="1">
                <a:solidFill>
                  <a:srgbClr val="000000"/>
                </a:solidFill>
              </a:rPr>
              <a:t>to perform on the basis of the obtained practical data a truly scientific </a:t>
            </a:r>
            <a:r>
              <a:rPr lang="en-US" altLang="x-none" sz="2000" b="1" u="sng" dirty="0" err="1">
                <a:solidFill>
                  <a:srgbClr val="000000"/>
                </a:solidFill>
              </a:rPr>
              <a:t>classification of the existing languages in the world</a:t>
            </a:r>
            <a:r>
              <a:rPr lang="en-US" altLang="x-none" sz="2000" dirty="0" err="1">
                <a:solidFill>
                  <a:srgbClr val="000000"/>
                </a:solidFill>
              </a:rPr>
              <a:t>; </a:t>
            </a:r>
            <a:endParaRPr lang="en-US" altLang="x-none" sz="20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525"/>
              </a:spcBef>
              <a:buClrTx/>
              <a:buSzPct val="10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ru-RU" altLang="x-none" sz="20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525"/>
              </a:spcBef>
              <a:buSzPct val="100000"/>
              <a:buFont typeface="Times New Roman" panose="02020603050405020304" pitchFamily="16" charset="0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000" dirty="0" err="1">
                <a:solidFill>
                  <a:srgbClr val="000000"/>
                </a:solidFill>
              </a:rPr>
              <a:t>to establish the </a:t>
            </a:r>
            <a:r>
              <a:rPr lang="en-US" altLang="x-none" sz="2000" b="1" u="sng" dirty="0" err="1">
                <a:solidFill>
                  <a:srgbClr val="000000"/>
                </a:solidFill>
              </a:rPr>
              <a:t>universal features</a:t>
            </a:r>
            <a:r>
              <a:rPr lang="en-US" altLang="x-none" sz="2000" b="1" dirty="0" err="1">
                <a:solidFill>
                  <a:srgbClr val="6600FF"/>
                </a:solidFill>
              </a:rPr>
              <a:t> </a:t>
            </a:r>
            <a:r>
              <a:rPr lang="en-US" altLang="x-none" sz="2000" dirty="0" err="1">
                <a:solidFill>
                  <a:srgbClr val="000000"/>
                </a:solidFill>
              </a:rPr>
              <a:t>pertained to each single language in the world. </a:t>
            </a:r>
            <a:endParaRPr lang="en-US" altLang="x-none" sz="20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525"/>
              </a:spcBef>
              <a:buClrTx/>
              <a:buSzPct val="10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ru-RU" altLang="x-none" sz="20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625"/>
              </a:spcBef>
              <a:buClrTx/>
              <a:buSzPct val="10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dirty="0" err="1">
                <a:solidFill>
                  <a:srgbClr val="000000"/>
                </a:solidFill>
              </a:rPr>
              <a:t> </a:t>
            </a:r>
            <a:endParaRPr lang="en-US" altLang="x-none" sz="2400" dirty="0" err="1">
              <a:solidFill>
                <a:srgbClr val="000000"/>
              </a:solidFill>
            </a:endParaRPr>
          </a:p>
        </p:txBody>
      </p:sp>
      <p:sp>
        <p:nvSpPr>
          <p:cNvPr id="16387" name="Текстовое поле 16386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7409" name="Текстовое поле 17408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b="1" dirty="0" err="1">
                <a:solidFill>
                  <a:srgbClr val="7030A0"/>
                </a:solidFill>
              </a:rPr>
              <a:t>Historical and comparative linguistics</a:t>
            </a:r>
            <a:endParaRPr lang="en-US" altLang="x-none" sz="3200" b="1" dirty="0" err="1">
              <a:solidFill>
                <a:srgbClr val="7030A0"/>
              </a:solidFill>
            </a:endParaRPr>
          </a:p>
        </p:txBody>
      </p:sp>
      <p:sp>
        <p:nvSpPr>
          <p:cNvPr id="17410" name="Текстовое поле 17409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5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20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5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20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25"/>
              </a:spcBef>
              <a:buSzPct val="100000"/>
              <a:buFont typeface="Wingdings" panose="05000000000000000000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the study about the genealogical kinship of some languages, it aims at establishing the </a:t>
            </a:r>
            <a:r>
              <a:rPr lang="en-US" altLang="x-none" sz="2800" b="1" dirty="0" err="1">
                <a:solidFill>
                  <a:srgbClr val="00B050"/>
                </a:solidFill>
              </a:rPr>
              <a:t>parent language</a:t>
            </a:r>
            <a:endParaRPr lang="en-US" altLang="x-none" sz="2800" b="1" dirty="0" err="1">
              <a:solidFill>
                <a:srgbClr val="00B050"/>
              </a:solidFill>
            </a:endParaRPr>
          </a:p>
          <a:p>
            <a:pPr marL="342900" indent="-342900" defTabSz="449580" eaLnBrk="0" hangingPunct="0">
              <a:spcBef>
                <a:spcPts val="7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ru-RU" altLang="x-none" sz="2800" i="1" dirty="0" err="1">
                <a:solidFill>
                  <a:srgbClr val="000000"/>
                </a:solidFill>
              </a:rPr>
              <a:t>       </a:t>
            </a:r>
            <a:r>
              <a:rPr lang="en-US" altLang="x-none" sz="2800" i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      </a:t>
            </a:r>
            <a:endParaRPr lang="en-US" altLang="x-none" sz="2800" i="1" dirty="0" err="1">
              <a:solidFill>
                <a:srgbClr val="00000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  <a:p>
            <a:pPr marL="342900" indent="-342900" defTabSz="449580" eaLnBrk="0" hangingPunct="0">
              <a:spcBef>
                <a:spcPts val="725"/>
              </a:spcBef>
              <a:buSzPct val="100000"/>
              <a:buFont typeface="Wingdings" panose="05000000000000000000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the changes in phonology, grammar and the word-stock of the </a:t>
            </a:r>
            <a:r>
              <a:rPr lang="en-US" altLang="x-none" sz="2800" b="1" dirty="0" err="1">
                <a:solidFill>
                  <a:srgbClr val="00B050"/>
                </a:solidFill>
              </a:rPr>
              <a:t>daughter languages</a:t>
            </a:r>
            <a:r>
              <a:rPr lang="en-US" altLang="x-none" sz="2800" dirty="0" err="1">
                <a:solidFill>
                  <a:srgbClr val="00B050"/>
                </a:solidFill>
              </a:rPr>
              <a:t> </a:t>
            </a:r>
            <a:r>
              <a:rPr lang="en-US" altLang="x-none" sz="2800" dirty="0" err="1">
                <a:solidFill>
                  <a:srgbClr val="000000"/>
                </a:solidFill>
              </a:rPr>
              <a:t>under investigation</a:t>
            </a:r>
            <a:endParaRPr lang="en-US" altLang="x-none" sz="2800" dirty="0" err="1">
              <a:solidFill>
                <a:srgbClr val="000000"/>
              </a:solidFill>
            </a:endParaRPr>
          </a:p>
        </p:txBody>
      </p:sp>
      <p:sp>
        <p:nvSpPr>
          <p:cNvPr id="17411" name="Текстовое поле 17410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8433" name="Текстовое поле 18432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4400" b="1" dirty="0" err="1">
                <a:solidFill>
                  <a:srgbClr val="1A703D"/>
                </a:solidFill>
              </a:rPr>
              <a:t>Contrastive typology</a:t>
            </a:r>
            <a:endParaRPr lang="en-US" altLang="x-none" sz="4400" b="1" dirty="0" err="1">
              <a:solidFill>
                <a:srgbClr val="1A703D"/>
              </a:solidFill>
            </a:endParaRPr>
          </a:p>
        </p:txBody>
      </p:sp>
      <p:sp>
        <p:nvSpPr>
          <p:cNvPr id="18434" name="Текстовое поле 18433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algn="ctr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b="1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0000"/>
                </a:solidFill>
              </a:rPr>
              <a:t> represents a linguistic subject of typology based on 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0000"/>
                </a:solidFill>
              </a:rPr>
              <a:t>the </a:t>
            </a:r>
            <a:r>
              <a:rPr lang="en-US" altLang="x-none" sz="3200" b="1" dirty="0" err="1">
                <a:solidFill>
                  <a:srgbClr val="800080"/>
                </a:solidFill>
              </a:rPr>
              <a:t>method of comparison </a:t>
            </a:r>
            <a:endParaRPr lang="en-US" altLang="x-none" sz="3200" b="1" dirty="0" err="1">
              <a:solidFill>
                <a:srgbClr val="800080"/>
              </a:solidFill>
            </a:endParaRPr>
          </a:p>
          <a:p>
            <a:pPr marL="342900" indent="-342900" algn="ctr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b="1" dirty="0" err="1">
                <a:solidFill>
                  <a:srgbClr val="800080"/>
                </a:solidFill>
              </a:rPr>
              <a:t>or contrasting</a:t>
            </a:r>
            <a:r>
              <a:rPr lang="en-US" altLang="x-none" sz="3200" dirty="0" err="1">
                <a:solidFill>
                  <a:srgbClr val="000000"/>
                </a:solidFill>
              </a:rPr>
              <a:t>.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ru-RU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ru-RU" altLang="x-none" sz="3200" dirty="0" err="1">
              <a:solidFill>
                <a:srgbClr val="000000"/>
              </a:solidFill>
            </a:endParaRPr>
          </a:p>
        </p:txBody>
      </p:sp>
      <p:sp>
        <p:nvSpPr>
          <p:cNvPr id="18435" name="Текстовое поле 18434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9457" name="Текстовое поле 19456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4400" b="1" dirty="0" err="1">
                <a:solidFill>
                  <a:srgbClr val="1A703D"/>
                </a:solidFill>
              </a:rPr>
              <a:t>The subject </a:t>
            </a:r>
            <a:br>
              <a:rPr lang="uk-UA" altLang="x-none" sz="4400" b="1" dirty="0" err="1">
                <a:solidFill>
                  <a:srgbClr val="1A703D"/>
                </a:solidFill>
              </a:rPr>
            </a:br>
            <a:r>
              <a:rPr lang="en-US" altLang="x-none" sz="4400" b="1" dirty="0" err="1">
                <a:solidFill>
                  <a:srgbClr val="1A703D"/>
                </a:solidFill>
              </a:rPr>
              <a:t>of contrastive typology</a:t>
            </a:r>
            <a:endParaRPr lang="en-US" altLang="x-none" sz="4400" b="1" dirty="0" err="1">
              <a:solidFill>
                <a:srgbClr val="1A703D"/>
              </a:solidFill>
            </a:endParaRPr>
          </a:p>
        </p:txBody>
      </p:sp>
      <p:sp>
        <p:nvSpPr>
          <p:cNvPr id="19458" name="Текстовое поле 19457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b="1" dirty="0" err="1">
                <a:solidFill>
                  <a:srgbClr val="000000"/>
                </a:solidFill>
              </a:rPr>
              <a:t>   </a:t>
            </a:r>
            <a:endParaRPr lang="en-US" altLang="x-none" sz="3200" b="1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b="1" dirty="0" err="1">
                <a:solidFill>
                  <a:srgbClr val="000000"/>
                </a:solidFill>
              </a:rPr>
              <a:t>   </a:t>
            </a:r>
            <a:r>
              <a:rPr lang="en-US" altLang="x-none" sz="3200" b="1" dirty="0" err="1">
                <a:solidFill>
                  <a:srgbClr val="800080"/>
                </a:solidFill>
              </a:rPr>
              <a:t>Like</a:t>
            </a:r>
            <a:r>
              <a:rPr lang="en-US" altLang="x-none" sz="3200" dirty="0" err="1">
                <a:solidFill>
                  <a:srgbClr val="000000"/>
                </a:solidFill>
              </a:rPr>
              <a:t> linguistic typology 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0000"/>
                </a:solidFill>
              </a:rPr>
              <a:t>contrastive typology also aims at </a:t>
            </a:r>
            <a:r>
              <a:rPr lang="en-US" altLang="x-none" sz="3200" u="sng" dirty="0" err="1">
                <a:solidFill>
                  <a:srgbClr val="800080"/>
                </a:solidFill>
              </a:rPr>
              <a:t>establishing the structural types of the contrasted languages</a:t>
            </a:r>
            <a:r>
              <a:rPr lang="en-US" altLang="x-none" sz="3200" dirty="0" err="1">
                <a:solidFill>
                  <a:srgbClr val="800080"/>
                </a:solidFill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</a:rPr>
              <a:t>on the basis of their dominant or common phonetic, morphological, lexical and syntactic features. 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</p:txBody>
      </p:sp>
      <p:sp>
        <p:nvSpPr>
          <p:cNvPr id="19459" name="Текстовое поле 19458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481" name="Текстовое поле 20480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4400" b="1" dirty="0" err="1">
                <a:solidFill>
                  <a:srgbClr val="1A703D"/>
                </a:solidFill>
              </a:rPr>
              <a:t>The </a:t>
            </a:r>
            <a:r>
              <a:rPr lang="ru-RU" altLang="x-none" sz="4400" b="1" dirty="0" err="1">
                <a:solidFill>
                  <a:srgbClr val="1A703D"/>
                </a:solidFill>
              </a:rPr>
              <a:t>о</a:t>
            </a:r>
            <a:r>
              <a:rPr lang="en-US" altLang="x-none" sz="4400" b="1" dirty="0" err="1">
                <a:solidFill>
                  <a:srgbClr val="1A703D"/>
                </a:solidFill>
              </a:rPr>
              <a:t>bject </a:t>
            </a:r>
            <a:br>
              <a:rPr lang="uk-UA" altLang="x-none" sz="4400" b="1" dirty="0" err="1">
                <a:solidFill>
                  <a:srgbClr val="1A703D"/>
                </a:solidFill>
              </a:rPr>
            </a:br>
            <a:r>
              <a:rPr lang="en-US" altLang="x-none" sz="4400" b="1" dirty="0" err="1">
                <a:solidFill>
                  <a:srgbClr val="1A703D"/>
                </a:solidFill>
              </a:rPr>
              <a:t>of contrastive typology</a:t>
            </a:r>
            <a:endParaRPr lang="en-US" altLang="x-none" sz="4400" b="1" dirty="0" err="1">
              <a:solidFill>
                <a:srgbClr val="1A703D"/>
              </a:solidFill>
            </a:endParaRPr>
          </a:p>
        </p:txBody>
      </p:sp>
      <p:sp>
        <p:nvSpPr>
          <p:cNvPr id="20482" name="Текстовое поле 20481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algn="ctr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b="1" dirty="0" err="1">
                <a:solidFill>
                  <a:srgbClr val="000000"/>
                </a:solidFill>
              </a:rPr>
              <a:t>   </a:t>
            </a:r>
            <a:endParaRPr lang="en-US" altLang="x-none" sz="3200" b="1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7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b="1" dirty="0" err="1">
                <a:solidFill>
                  <a:srgbClr val="800080"/>
                </a:solidFill>
              </a:rPr>
              <a:t>Apart</a:t>
            </a:r>
            <a:r>
              <a:rPr lang="en-US" altLang="x-none" sz="2800" dirty="0" err="1">
                <a:solidFill>
                  <a:srgbClr val="000000"/>
                </a:solidFill>
              </a:rPr>
              <a:t> from linguistic typology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7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u="sng" dirty="0" err="1">
                <a:solidFill>
                  <a:srgbClr val="000000"/>
                </a:solidFill>
              </a:rPr>
              <a:t>contrastive typology</a:t>
            </a:r>
            <a:r>
              <a:rPr lang="en-US" altLang="x-none" sz="2800" dirty="0" err="1">
                <a:solidFill>
                  <a:srgbClr val="000000"/>
                </a:solidFill>
              </a:rPr>
              <a:t> may equally treat: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7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25"/>
              </a:spcBef>
              <a:buSzPct val="100000"/>
              <a:buFont typeface="Wingdings" panose="05000000000000000000" pitchFamily="2" charset="2"/>
              <a:buChar char="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 </a:t>
            </a:r>
            <a:r>
              <a:rPr lang="en-US" altLang="x-none" sz="2800" b="1" u="sng" dirty="0" err="1">
                <a:solidFill>
                  <a:srgbClr val="333399"/>
                </a:solidFill>
              </a:rPr>
              <a:t>common</a:t>
            </a:r>
            <a:r>
              <a:rPr lang="en-US" altLang="x-none" sz="2800" dirty="0" err="1">
                <a:solidFill>
                  <a:srgbClr val="000000"/>
                </a:solidFill>
              </a:rPr>
              <a:t> features only </a:t>
            </a:r>
            <a:r>
              <a:rPr lang="en-US" altLang="x-none" sz="2800" dirty="0" err="1">
                <a:solidFill>
                  <a:srgbClr val="333399"/>
                </a:solidFill>
              </a:rPr>
              <a:t>as well as </a:t>
            </a:r>
            <a:r>
              <a:rPr lang="en-US" altLang="x-none" sz="2800" b="1" u="sng" dirty="0" err="1">
                <a:solidFill>
                  <a:srgbClr val="333399"/>
                </a:solidFill>
              </a:rPr>
              <a:t>divergent </a:t>
            </a:r>
            <a:r>
              <a:rPr lang="en-US" altLang="x-none" sz="2800" dirty="0" err="1">
                <a:solidFill>
                  <a:srgbClr val="000000"/>
                </a:solidFill>
              </a:rPr>
              <a:t>phenomena only;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25"/>
              </a:spcBef>
              <a:buSzPct val="100000"/>
              <a:buFont typeface="Wingdings" panose="05000000000000000000" pitchFamily="2" charset="2"/>
              <a:buChar char="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 languages </a:t>
            </a:r>
            <a:r>
              <a:rPr lang="en-US" altLang="x-none" sz="2800" b="1" u="sng" dirty="0" err="1">
                <a:solidFill>
                  <a:srgbClr val="800080"/>
                </a:solidFill>
              </a:rPr>
              <a:t>of the same structural type </a:t>
            </a:r>
            <a:r>
              <a:rPr lang="en-US" altLang="x-none" sz="2800" dirty="0" err="1">
                <a:solidFill>
                  <a:srgbClr val="000000"/>
                </a:solidFill>
              </a:rPr>
              <a:t>as well as languages </a:t>
            </a:r>
            <a:r>
              <a:rPr lang="en-US" altLang="x-none" sz="2800" b="1" u="sng" dirty="0" err="1">
                <a:solidFill>
                  <a:srgbClr val="800080"/>
                </a:solidFill>
              </a:rPr>
              <a:t>of different structural types</a:t>
            </a:r>
            <a:r>
              <a:rPr lang="en-US" altLang="x-none" sz="2800" dirty="0" err="1">
                <a:solidFill>
                  <a:srgbClr val="000000"/>
                </a:solidFill>
              </a:rPr>
              <a:t>.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2800" dirty="0" err="1">
              <a:solidFill>
                <a:srgbClr val="000000"/>
              </a:solidFill>
            </a:endParaRPr>
          </a:p>
        </p:txBody>
      </p:sp>
      <p:sp>
        <p:nvSpPr>
          <p:cNvPr id="20483" name="Текстовое поле 20482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5" name="Текстовое поле 21504"/>
          <p:cNvSpPr txBox="1"/>
          <p:nvPr/>
        </p:nvSpPr>
        <p:spPr>
          <a:xfrm>
            <a:off x="457200" y="428625"/>
            <a:ext cx="8229600" cy="114300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br>
              <a:rPr lang="en-US" altLang="x-none" sz="4400" dirty="0" err="1">
                <a:solidFill>
                  <a:srgbClr val="000000"/>
                </a:solidFill>
              </a:rPr>
            </a:br>
            <a:r>
              <a:rPr lang="en-US" altLang="x-none" sz="4400" b="1" dirty="0" err="1">
                <a:solidFill>
                  <a:srgbClr val="000000"/>
                </a:solidFill>
              </a:rPr>
              <a:t> </a:t>
            </a:r>
            <a:r>
              <a:rPr lang="en-US" altLang="x-none" sz="3200" b="1" dirty="0" err="1">
                <a:solidFill>
                  <a:srgbClr val="6600FF"/>
                </a:solidFill>
              </a:rPr>
              <a:t>The ultimate aims</a:t>
            </a:r>
            <a:r>
              <a:rPr lang="en-US" altLang="x-none" sz="3200" dirty="0" err="1">
                <a:solidFill>
                  <a:srgbClr val="6600FF"/>
                </a:solidFill>
              </a:rPr>
              <a:t> </a:t>
            </a:r>
            <a:br>
              <a:rPr lang="en-US" altLang="x-none" sz="3200" dirty="0" err="1">
                <a:solidFill>
                  <a:srgbClr val="6600FF"/>
                </a:solidFill>
              </a:rPr>
            </a:br>
            <a:r>
              <a:rPr lang="en-US" altLang="x-none" sz="3200" dirty="0" err="1">
                <a:solidFill>
                  <a:srgbClr val="6600FF"/>
                </a:solidFill>
              </a:rPr>
              <a:t>of contrastive investigations </a:t>
            </a:r>
            <a:br>
              <a:rPr lang="ru-RU" altLang="x-none" sz="3200" dirty="0" err="1">
                <a:solidFill>
                  <a:srgbClr val="6600FF"/>
                </a:solidFill>
              </a:rPr>
            </a:br>
            <a:endParaRPr lang="ru-RU" altLang="x-none" sz="3200" dirty="0" err="1">
              <a:solidFill>
                <a:srgbClr val="6600FF"/>
              </a:solidFill>
            </a:endParaRPr>
          </a:p>
        </p:txBody>
      </p:sp>
      <p:sp>
        <p:nvSpPr>
          <p:cNvPr id="21506" name="Текстовое поле 21505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457200" indent="-457200" algn="ctr" defTabSz="449580" eaLnBrk="0" hangingPunct="0">
              <a:spcBef>
                <a:spcPts val="6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dirty="0" err="1">
                <a:solidFill>
                  <a:srgbClr val="000000"/>
                </a:solidFill>
              </a:rPr>
              <a:t>(two first points from the aims of linguistic typology)</a:t>
            </a:r>
            <a:endParaRPr lang="en-US" altLang="x-none" sz="24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5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20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625"/>
              </a:spcBef>
              <a:buSzPct val="100000"/>
              <a:buFont typeface="Times New Roman" panose="02020603050405020304" pitchFamily="16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dirty="0" err="1">
                <a:solidFill>
                  <a:srgbClr val="000000"/>
                </a:solidFill>
              </a:rPr>
              <a:t>to identify the main </a:t>
            </a:r>
            <a:r>
              <a:rPr lang="en-US" altLang="x-none" sz="2400" u="sng" dirty="0" err="1">
                <a:solidFill>
                  <a:srgbClr val="800080"/>
                </a:solidFill>
              </a:rPr>
              <a:t>isomorphic and allomorphic features </a:t>
            </a:r>
            <a:r>
              <a:rPr lang="en-US" altLang="x-none" sz="2400" dirty="0" err="1">
                <a:solidFill>
                  <a:srgbClr val="000000"/>
                </a:solidFill>
              </a:rPr>
              <a:t>characteristic of the languages under investigation; </a:t>
            </a:r>
            <a:endParaRPr lang="en-US" altLang="x-none" sz="24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6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ru-RU" altLang="x-none" sz="24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625"/>
              </a:spcBef>
              <a:buSzPct val="100000"/>
              <a:buFont typeface="Times New Roman" panose="02020603050405020304" pitchFamily="16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dirty="0" err="1">
                <a:solidFill>
                  <a:srgbClr val="000000"/>
                </a:solidFill>
              </a:rPr>
              <a:t>to draw from these common or divergent features respectively the </a:t>
            </a:r>
            <a:r>
              <a:rPr lang="en-US" altLang="x-none" sz="2400" u="sng" dirty="0" err="1">
                <a:solidFill>
                  <a:srgbClr val="800080"/>
                </a:solidFill>
              </a:rPr>
              <a:t>isomorphic regularities</a:t>
            </a:r>
            <a:r>
              <a:rPr lang="en-US" altLang="x-none" sz="2400" dirty="0" err="1">
                <a:solidFill>
                  <a:srgbClr val="000000"/>
                </a:solidFill>
              </a:rPr>
              <a:t> </a:t>
            </a:r>
            <a:r>
              <a:rPr lang="en-US" altLang="x-none" sz="2400" u="sng" dirty="0" err="1">
                <a:solidFill>
                  <a:srgbClr val="800080"/>
                </a:solidFill>
              </a:rPr>
              <a:t>and the allomorphic singularities</a:t>
            </a:r>
            <a:r>
              <a:rPr lang="en-US" altLang="x-none" sz="2400" dirty="0" err="1">
                <a:solidFill>
                  <a:srgbClr val="800080"/>
                </a:solidFill>
              </a:rPr>
              <a:t> </a:t>
            </a:r>
            <a:r>
              <a:rPr lang="en-US" altLang="x-none" sz="2400" dirty="0" err="1">
                <a:solidFill>
                  <a:srgbClr val="000000"/>
                </a:solidFill>
              </a:rPr>
              <a:t>in the languages contrasted. </a:t>
            </a:r>
            <a:endParaRPr lang="en-US" altLang="x-none" sz="24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6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dirty="0" err="1">
                <a:solidFill>
                  <a:srgbClr val="000000"/>
                </a:solidFill>
              </a:rPr>
              <a:t> </a:t>
            </a:r>
            <a:endParaRPr lang="en-US" altLang="x-none" sz="24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6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2400" dirty="0" err="1">
              <a:solidFill>
                <a:srgbClr val="000000"/>
              </a:solidFill>
            </a:endParaRPr>
          </a:p>
        </p:txBody>
      </p:sp>
      <p:sp>
        <p:nvSpPr>
          <p:cNvPr id="21507" name="Текстовое поле 21506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  <p:pic>
        <p:nvPicPr>
          <p:cNvPr id="21508" name="Изображение 215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15250" y="4706938"/>
            <a:ext cx="1143000" cy="18653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92" decel="100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8" dur="192" decel="100000" fill="hold"/>
                                        <p:tgtEl>
                                          <p:spTgt spid="215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9" dur="308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0" dur="192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11" dur="308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12" dur="192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13" dur="308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7" name="Текстовое поле 4096"/>
          <p:cNvSpPr txBox="1"/>
          <p:nvPr/>
        </p:nvSpPr>
        <p:spPr>
          <a:xfrm>
            <a:off x="1143000" y="274638"/>
            <a:ext cx="6929438" cy="1143000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4000" b="1" dirty="0" err="1">
                <a:solidFill>
                  <a:srgbClr val="1A703D"/>
                </a:solidFill>
              </a:rPr>
              <a:t>LITERATURE</a:t>
            </a:r>
            <a:endParaRPr lang="en-US" altLang="x-none" sz="4000" b="1" dirty="0" err="1">
              <a:solidFill>
                <a:srgbClr val="1A703D"/>
              </a:solidFill>
            </a:endParaRPr>
          </a:p>
        </p:txBody>
      </p:sp>
      <p:sp>
        <p:nvSpPr>
          <p:cNvPr id="4098" name="Текстовое поле 4097"/>
          <p:cNvSpPr txBox="1"/>
          <p:nvPr/>
        </p:nvSpPr>
        <p:spPr>
          <a:xfrm>
            <a:off x="360363" y="1800225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4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uk-UA" altLang="x-none" sz="1600" b="1" baseline="0" dirty="0" err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charset="-122"/>
              </a:rPr>
              <a:t>1.  Корунець І.В. Порівняльна типо</a:t>
            </a:r>
            <a:r>
              <a:rPr lang="uk-UA" altLang="x-none" sz="1600" b="1" dirty="0" err="1">
                <a:solidFill>
                  <a:srgbClr val="000000"/>
                </a:solidFill>
              </a:rPr>
              <a:t>логія англійської та української мов. Навчальний посібник. - Вінниця: Нова книга, 2003. - 464 с.</a:t>
            </a:r>
            <a:endParaRPr lang="uk-UA" altLang="x-none" sz="1600" b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4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uk-UA" altLang="x-none" sz="1600" b="1" dirty="0" err="1">
                <a:solidFill>
                  <a:srgbClr val="000000"/>
                </a:solidFill>
              </a:rPr>
              <a:t>2. Березенко В.М. Порівняльна типологія англійської та української мов: навчальний посібник. - К.: Освіта України, 2011. - 140 с.</a:t>
            </a:r>
            <a:endParaRPr lang="uk-UA" altLang="x-none" sz="1600" b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4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uk-UA" altLang="x-none" sz="1600" b="1" dirty="0" err="1">
                <a:solidFill>
                  <a:srgbClr val="000000"/>
                </a:solidFill>
              </a:rPr>
              <a:t>3. Верба Л.Г. Порівняльна лексикологія англійської та української мов. Посібник для перекладацьких відділень вузів. - Вінниця: Нова книга, 2003. - 160 с.</a:t>
            </a:r>
            <a:endParaRPr lang="uk-UA" altLang="x-none" sz="1600" b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4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uk-UA" altLang="x-none" sz="1600" b="1" dirty="0" err="1">
                <a:solidFill>
                  <a:srgbClr val="000000"/>
                </a:solidFill>
              </a:rPr>
              <a:t>4. Деменчук О.В. Порівняльна лексикологія англійської та української мов: навчальний посібник. - Рівне: Перспектива, 2005. - 165 с.</a:t>
            </a:r>
            <a:endParaRPr lang="uk-UA" altLang="x-none" sz="1600" b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4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uk-UA" altLang="x-none" sz="1600" b="1" dirty="0" err="1">
                <a:solidFill>
                  <a:srgbClr val="000000"/>
                </a:solidFill>
              </a:rPr>
              <a:t>5. Жлуктенко Ю.О. Порівняльна граматика української та англійської мов. - К., 1960. - 160 с.</a:t>
            </a:r>
            <a:endParaRPr lang="uk-UA" altLang="x-none" sz="1600" b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4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uk-UA" altLang="x-none" sz="1600" b="1" dirty="0" err="1">
                <a:solidFill>
                  <a:srgbClr val="000000"/>
                </a:solidFill>
              </a:rPr>
              <a:t>6. Карамишева І. Д. Контрастивна граматика англійської та української мов. Вид.3. - Вінниця: Нова книга, 2017. - 336 с.</a:t>
            </a:r>
            <a:endParaRPr lang="uk-UA" altLang="x-none" sz="1600" b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4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uk-UA" altLang="x-none" sz="1600" b="1" dirty="0" err="1">
                <a:solidFill>
                  <a:srgbClr val="000000"/>
                </a:solidFill>
              </a:rPr>
              <a:t>7. Левицький А.Е. Порівняльна граматика англійської та української мов: навчальний посібник. - К.: «Освіта України», 2007. - 188 с.</a:t>
            </a:r>
            <a:endParaRPr lang="uk-UA" altLang="x-none" sz="1600" b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4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uk-UA" altLang="x-none" sz="1600" b="1" dirty="0" err="1">
                <a:solidFill>
                  <a:srgbClr val="000000"/>
                </a:solidFill>
              </a:rPr>
              <a:t>8. </a:t>
            </a:r>
            <a:r>
              <a:rPr lang="uk-UA" altLang="x-none" sz="1600" b="1" baseline="0" dirty="0" err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charset="-122"/>
              </a:rPr>
              <a:t>Кочерган М.П. Основи зіставного мовознавства. – К.: Академія, 2006.</a:t>
            </a:r>
            <a:endParaRPr lang="uk-UA" altLang="x-none" sz="1600" b="1" baseline="0" dirty="0" err="1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charset="-122"/>
            </a:endParaRPr>
          </a:p>
          <a:p>
            <a:pPr marL="342900" indent="-342900" defTabSz="449580" eaLnBrk="0" hangingPunct="0">
              <a:spcBef>
                <a:spcPts val="4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uk-UA" altLang="x-none" sz="1600" b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4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uk-UA" altLang="x-none" sz="1600" b="1" dirty="0" err="1">
              <a:solidFill>
                <a:srgbClr val="000000"/>
              </a:solidFill>
            </a:endParaRPr>
          </a:p>
        </p:txBody>
      </p:sp>
      <p:sp>
        <p:nvSpPr>
          <p:cNvPr id="4099" name="Текстовое поле 4098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2529" name="Текстовое поле 22528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4274AF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600" b="1" dirty="0" err="1">
                <a:solidFill>
                  <a:srgbClr val="FFFF00"/>
                </a:solidFill>
              </a:rPr>
              <a:t>Practical aims </a:t>
            </a:r>
            <a:br>
              <a:rPr lang="en-US" altLang="x-none" sz="3600" b="1" dirty="0" err="1">
                <a:solidFill>
                  <a:srgbClr val="FFFF00"/>
                </a:solidFill>
              </a:rPr>
            </a:br>
            <a:r>
              <a:rPr lang="en-US" altLang="x-none" sz="3600" dirty="0" err="1">
                <a:solidFill>
                  <a:srgbClr val="FFFF00"/>
                </a:solidFill>
              </a:rPr>
              <a:t>of contrastive investigations</a:t>
            </a:r>
            <a:r>
              <a:rPr lang="en-US" altLang="x-none" sz="3600" b="1" dirty="0" err="1">
                <a:solidFill>
                  <a:srgbClr val="FFFF00"/>
                </a:solidFill>
              </a:rPr>
              <a:t> </a:t>
            </a:r>
            <a:endParaRPr lang="en-US" altLang="x-none" sz="3600" b="1" dirty="0" err="1">
              <a:solidFill>
                <a:srgbClr val="FFFF00"/>
              </a:solidFill>
            </a:endParaRPr>
          </a:p>
        </p:txBody>
      </p:sp>
      <p:sp>
        <p:nvSpPr>
          <p:cNvPr id="22530" name="Текстовое поле 22529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825"/>
              </a:spcBef>
              <a:buSzPct val="100000"/>
              <a:buFont typeface="Wingdings" panose="05000000000000000000" pitchFamily="2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0000"/>
                </a:solidFill>
              </a:rPr>
              <a:t> to supply the ground for 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7030A0"/>
                </a:solidFill>
              </a:rPr>
              <a:t>     </a:t>
            </a:r>
            <a:r>
              <a:rPr lang="en-US" altLang="x-none" sz="3200" u="sng" dirty="0" err="1">
                <a:solidFill>
                  <a:srgbClr val="7030A0"/>
                </a:solidFill>
              </a:rPr>
              <a:t>translation theory and practice</a:t>
            </a:r>
            <a:r>
              <a:rPr lang="en-US" altLang="x-none" sz="3200" dirty="0" err="1">
                <a:solidFill>
                  <a:srgbClr val="000000"/>
                </a:solidFill>
              </a:rPr>
              <a:t>; 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ru-RU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SzPct val="100000"/>
              <a:buFont typeface="Wingdings" panose="05000000000000000000" pitchFamily="2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0000"/>
                </a:solidFill>
              </a:rPr>
              <a:t> to anticipate and overcome unnecessary </a:t>
            </a:r>
            <a:r>
              <a:rPr lang="en-US" altLang="x-none" sz="3200" u="sng" dirty="0" err="1">
                <a:solidFill>
                  <a:srgbClr val="7030A0"/>
                </a:solidFill>
              </a:rPr>
              <a:t>interference of languages</a:t>
            </a:r>
            <a:r>
              <a:rPr lang="en-US" altLang="x-none" sz="3200" dirty="0" err="1">
                <a:solidFill>
                  <a:srgbClr val="7030A0"/>
                </a:solidFill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</a:rPr>
              <a:t>in teaching practice (e.g. from The ABC of Common Grammatical errors as follow):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</p:txBody>
      </p:sp>
      <p:sp>
        <p:nvSpPr>
          <p:cNvPr id="22531" name="Текстовое поле 22530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  <p:pic>
        <p:nvPicPr>
          <p:cNvPr id="22532" name="Изображение 225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00938" y="1714500"/>
            <a:ext cx="1357312" cy="1790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92" decel="100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8" dur="192" decel="100000" fill="hold"/>
                                        <p:tgtEl>
                                          <p:spTgt spid="225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9" dur="308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0" dur="192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11" dur="308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12" dur="192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13" dur="308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3553" name="Текстовое поле 23552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  <p:pic>
        <p:nvPicPr>
          <p:cNvPr id="23554" name="Изображение 23553"/>
          <p:cNvPicPr>
            <a:picLocks noChangeAspect="1"/>
          </p:cNvPicPr>
          <p:nvPr/>
        </p:nvPicPr>
        <p:blipFill>
          <a:blip r:embed="rId1"/>
          <a:srcRect l="21999" t="10939" r="23094" b="7031"/>
          <a:stretch>
            <a:fillRect/>
          </a:stretch>
        </p:blipFill>
        <p:spPr>
          <a:xfrm>
            <a:off x="1000125" y="285750"/>
            <a:ext cx="7143750" cy="6000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5" name="Овал 23554"/>
          <p:cNvSpPr/>
          <p:nvPr/>
        </p:nvSpPr>
        <p:spPr>
          <a:xfrm>
            <a:off x="1000125" y="4429125"/>
            <a:ext cx="357188" cy="500063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</p:spTree>
  </p:cSld>
  <p:clrMapOvr>
    <a:masterClrMapping/>
  </p:clrMapOvr>
  <p:transition spd="slow"/>
  <p:timing>
    <p:tnLst>
      <p:par>
        <p:cTn id="1" dur="indefinite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4577" name="Текстовое поле 24576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4000" b="1" dirty="0" err="1">
                <a:solidFill>
                  <a:srgbClr val="7030A0"/>
                </a:solidFill>
              </a:rPr>
              <a:t>The number </a:t>
            </a:r>
            <a:r>
              <a:rPr lang="en-US" altLang="x-none" sz="4000" dirty="0" err="1">
                <a:solidFill>
                  <a:srgbClr val="7030A0"/>
                </a:solidFill>
              </a:rPr>
              <a:t>of investigated languages</a:t>
            </a:r>
            <a:endParaRPr lang="en-US" altLang="x-none" sz="4000" dirty="0" err="1">
              <a:solidFill>
                <a:srgbClr val="7030A0"/>
              </a:solidFill>
            </a:endParaRPr>
          </a:p>
        </p:txBody>
      </p:sp>
      <p:sp>
        <p:nvSpPr>
          <p:cNvPr id="24578" name="Текстовое поле 24577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b="1" dirty="0" err="1">
                <a:solidFill>
                  <a:srgbClr val="000000"/>
                </a:solidFill>
              </a:rPr>
              <a:t>   </a:t>
            </a:r>
            <a:endParaRPr lang="en-US" altLang="x-none" sz="3200" b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b="1" dirty="0" err="1">
                <a:solidFill>
                  <a:srgbClr val="7030A0"/>
                </a:solidFill>
              </a:rPr>
              <a:t>The number</a:t>
            </a:r>
            <a:r>
              <a:rPr lang="en-US" altLang="x-none" sz="3200" dirty="0" err="1">
                <a:solidFill>
                  <a:srgbClr val="7030A0"/>
                </a:solidFill>
              </a:rPr>
              <a:t> </a:t>
            </a:r>
            <a:r>
              <a:rPr lang="en-US" altLang="x-none" sz="3200" dirty="0" err="1">
                <a:solidFill>
                  <a:srgbClr val="000000"/>
                </a:solidFill>
              </a:rPr>
              <a:t>of different languages which can be simultaneously subjected to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0000"/>
                </a:solidFill>
              </a:rPr>
              <a:t> typological contrasting </a:t>
            </a:r>
            <a:r>
              <a:rPr lang="en-US" altLang="x-none" sz="3200" b="1" u="sng" dirty="0" err="1">
                <a:solidFill>
                  <a:srgbClr val="7030A0"/>
                </a:solidFill>
              </a:rPr>
              <a:t>is not limited</a:t>
            </a:r>
            <a:r>
              <a:rPr lang="en-US" altLang="x-none" sz="3200" dirty="0" err="1">
                <a:solidFill>
                  <a:srgbClr val="000000"/>
                </a:solidFill>
              </a:rPr>
              <a:t>. 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</p:txBody>
      </p:sp>
      <p:sp>
        <p:nvSpPr>
          <p:cNvPr id="24579" name="Текстовое поле 24578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1" name="Текстовое поле 5120"/>
          <p:cNvSpPr txBox="1"/>
          <p:nvPr/>
        </p:nvSpPr>
        <p:spPr>
          <a:xfrm>
            <a:off x="1285875" y="357188"/>
            <a:ext cx="6286500" cy="1000125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br>
              <a:rPr lang="uk-UA" altLang="x-none" sz="3600" b="1" u="sng" dirty="0" err="1">
                <a:solidFill>
                  <a:srgbClr val="000000"/>
                </a:solidFill>
              </a:rPr>
            </a:br>
            <a:r>
              <a:rPr lang="en-US" altLang="x-none" sz="3600" b="1" u="sng" dirty="0" err="1">
                <a:solidFill>
                  <a:srgbClr val="1A703D"/>
                </a:solidFill>
              </a:rPr>
              <a:t>THE OUTLINE</a:t>
            </a:r>
            <a:br>
              <a:rPr lang="ru-RU" altLang="x-none" sz="3600" b="1" u="sng" dirty="0" err="1">
                <a:solidFill>
                  <a:srgbClr val="000000"/>
                </a:solidFill>
              </a:rPr>
            </a:br>
            <a:endParaRPr lang="ru-RU" altLang="x-none" sz="3600" b="1" u="sng" dirty="0" err="1">
              <a:solidFill>
                <a:srgbClr val="000000"/>
              </a:solidFill>
            </a:endParaRPr>
          </a:p>
        </p:txBody>
      </p:sp>
      <p:sp>
        <p:nvSpPr>
          <p:cNvPr id="5122" name="Текстовое поле 5121"/>
          <p:cNvSpPr txBox="1"/>
          <p:nvPr/>
        </p:nvSpPr>
        <p:spPr>
          <a:xfrm>
            <a:off x="457200" y="1250950"/>
            <a:ext cx="8229600" cy="491172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514350" indent="-514350" defTabSz="449580" eaLnBrk="0" hangingPunct="0">
              <a:spcBef>
                <a:spcPts val="7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uk-UA" altLang="x-none" sz="2800" dirty="0" err="1">
              <a:solidFill>
                <a:srgbClr val="000000"/>
              </a:solidFill>
            </a:endParaRPr>
          </a:p>
          <a:p>
            <a:pPr marL="514350" indent="-514350" defTabSz="449580" eaLnBrk="0" hangingPunct="0">
              <a:spcBef>
                <a:spcPts val="725"/>
              </a:spcBef>
              <a:buSzPct val="100000"/>
              <a:buFont typeface="Times New Roman" panose="02020603050405020304" pitchFamily="16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The </a:t>
            </a:r>
            <a:r>
              <a:rPr lang="en-US" altLang="x-none" sz="2800" b="1" dirty="0" err="1">
                <a:solidFill>
                  <a:srgbClr val="1A703D"/>
                </a:solidFill>
              </a:rPr>
              <a:t>object and </a:t>
            </a:r>
            <a:r>
              <a:rPr lang="en-US" altLang="x-none" sz="2800" dirty="0" err="1">
                <a:solidFill>
                  <a:srgbClr val="1F497D"/>
                </a:solidFill>
              </a:rPr>
              <a:t>the</a:t>
            </a:r>
            <a:r>
              <a:rPr lang="en-US" altLang="x-none" sz="2800" b="1" dirty="0" err="1">
                <a:solidFill>
                  <a:srgbClr val="1A703D"/>
                </a:solidFill>
              </a:rPr>
              <a:t> subject </a:t>
            </a:r>
            <a:r>
              <a:rPr lang="en-US" altLang="x-none" sz="2800" dirty="0" err="1">
                <a:solidFill>
                  <a:srgbClr val="000000"/>
                </a:solidFill>
              </a:rPr>
              <a:t>of contrastive typology, its aims and tasks.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514350" indent="-514350" defTabSz="449580" eaLnBrk="0" hangingPunct="0">
              <a:spcBef>
                <a:spcPts val="725"/>
              </a:spcBef>
              <a:buSzPct val="100000"/>
              <a:buFont typeface="Times New Roman" panose="02020603050405020304" pitchFamily="16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Typological </a:t>
            </a:r>
            <a:r>
              <a:rPr lang="en-US" altLang="x-none" sz="2800" b="1" dirty="0" err="1">
                <a:solidFill>
                  <a:srgbClr val="1A703D"/>
                </a:solidFill>
              </a:rPr>
              <a:t>constants</a:t>
            </a:r>
            <a:r>
              <a:rPr lang="en-US" altLang="x-none" sz="2800" dirty="0" err="1">
                <a:solidFill>
                  <a:srgbClr val="000000"/>
                </a:solidFill>
              </a:rPr>
              <a:t> of contrastive typology.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514350" indent="-514350" defTabSz="449580" eaLnBrk="0" hangingPunct="0">
              <a:spcBef>
                <a:spcPts val="725"/>
              </a:spcBef>
              <a:buSzPct val="100000"/>
              <a:buFont typeface="Times New Roman" panose="02020603050405020304" pitchFamily="16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The main </a:t>
            </a:r>
            <a:r>
              <a:rPr lang="en-US" altLang="x-none" sz="2800" b="1" dirty="0" err="1">
                <a:solidFill>
                  <a:srgbClr val="1A703D"/>
                </a:solidFill>
              </a:rPr>
              <a:t>branches</a:t>
            </a:r>
            <a:r>
              <a:rPr lang="en-US" altLang="x-none" sz="2800" dirty="0" err="1">
                <a:solidFill>
                  <a:srgbClr val="000000"/>
                </a:solidFill>
              </a:rPr>
              <a:t> of typological investigation.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514350" indent="-514350" defTabSz="449580" eaLnBrk="0" hangingPunct="0">
              <a:spcBef>
                <a:spcPts val="7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ru-RU" altLang="x-none" sz="2800" dirty="0" err="1">
                <a:solidFill>
                  <a:srgbClr val="000000"/>
                </a:solidFill>
              </a:rPr>
              <a:t>4.</a:t>
            </a:r>
            <a:r>
              <a:rPr lang="ru-RU" altLang="x-none" sz="2800" dirty="0" err="1">
                <a:solidFill>
                  <a:srgbClr val="1A703D"/>
                </a:solidFill>
              </a:rPr>
              <a:t>   </a:t>
            </a:r>
            <a:r>
              <a:rPr lang="en-US" altLang="x-none" sz="2800" b="1" dirty="0" err="1">
                <a:solidFill>
                  <a:srgbClr val="1A703D"/>
                </a:solidFill>
              </a:rPr>
              <a:t>Correlation</a:t>
            </a:r>
            <a:r>
              <a:rPr lang="en-US" altLang="x-none" sz="2800" dirty="0" err="1">
                <a:solidFill>
                  <a:srgbClr val="000000"/>
                </a:solidFill>
              </a:rPr>
              <a:t> between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514350" indent="-514350" defTabSz="449580" eaLnBrk="0" hangingPunct="0">
              <a:spcBef>
                <a:spcPts val="7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uk-UA" altLang="x-none" sz="2800" dirty="0" err="1">
                <a:solidFill>
                  <a:srgbClr val="000000"/>
                </a:solidFill>
              </a:rPr>
              <a:t>            1) </a:t>
            </a:r>
            <a:r>
              <a:rPr lang="en-US" altLang="x-none" sz="2800" dirty="0" err="1">
                <a:solidFill>
                  <a:srgbClr val="000000"/>
                </a:solidFill>
              </a:rPr>
              <a:t>the type of the language,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514350" indent="-514350" defTabSz="449580" eaLnBrk="0" hangingPunct="0">
              <a:spcBef>
                <a:spcPts val="7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uk-UA" altLang="x-none" sz="2800" dirty="0" err="1">
                <a:solidFill>
                  <a:srgbClr val="000000"/>
                </a:solidFill>
              </a:rPr>
              <a:t>            2) </a:t>
            </a:r>
            <a:r>
              <a:rPr lang="en-US" altLang="x-none" sz="2800" dirty="0" err="1">
                <a:solidFill>
                  <a:srgbClr val="000000"/>
                </a:solidFill>
              </a:rPr>
              <a:t>the language type</a:t>
            </a:r>
            <a:r>
              <a:rPr lang="ru-RU" altLang="x-none" sz="2800" dirty="0" err="1">
                <a:solidFill>
                  <a:srgbClr val="000000"/>
                </a:solidFill>
              </a:rPr>
              <a:t>,</a:t>
            </a:r>
            <a:endParaRPr lang="ru-RU" altLang="x-none" sz="2800" dirty="0" err="1">
              <a:solidFill>
                <a:srgbClr val="000000"/>
              </a:solidFill>
            </a:endParaRPr>
          </a:p>
          <a:p>
            <a:pPr marL="514350" indent="-514350" defTabSz="449580" eaLnBrk="0" hangingPunct="0">
              <a:spcBef>
                <a:spcPts val="7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uk-UA" altLang="x-none" sz="2800" dirty="0" err="1">
                <a:solidFill>
                  <a:srgbClr val="000000"/>
                </a:solidFill>
              </a:rPr>
              <a:t>            3) </a:t>
            </a:r>
            <a:r>
              <a:rPr lang="en-US" altLang="x-none" sz="2800" dirty="0" err="1">
                <a:solidFill>
                  <a:srgbClr val="000000"/>
                </a:solidFill>
              </a:rPr>
              <a:t>the typical in the languages.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514350" indent="-514350" defTabSz="449580" eaLnBrk="0" hangingPunct="0">
              <a:spcBef>
                <a:spcPts val="7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2800" dirty="0" err="1">
              <a:solidFill>
                <a:srgbClr val="000000"/>
              </a:solidFill>
            </a:endParaRPr>
          </a:p>
        </p:txBody>
      </p:sp>
      <p:sp>
        <p:nvSpPr>
          <p:cNvPr id="5123" name="Текстовое поле 5122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5" name="Текстовое поле 6144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4000" b="1" dirty="0" err="1">
                <a:solidFill>
                  <a:srgbClr val="800080"/>
                </a:solidFill>
              </a:rPr>
              <a:t>The task </a:t>
            </a:r>
            <a:r>
              <a:rPr lang="en-US" altLang="x-none" sz="4000" b="1" dirty="0" err="1">
                <a:solidFill>
                  <a:srgbClr val="6600FF"/>
                </a:solidFill>
              </a:rPr>
              <a:t> </a:t>
            </a:r>
            <a:r>
              <a:rPr lang="ru-RU" altLang="x-none" sz="4000" b="1" dirty="0" err="1">
                <a:solidFill>
                  <a:srgbClr val="6600FF"/>
                </a:solidFill>
              </a:rPr>
              <a:t>  </a:t>
            </a:r>
            <a:r>
              <a:rPr lang="ru-RU" altLang="x-none" sz="4000" b="1" dirty="0" err="1">
                <a:solidFill>
                  <a:srgbClr val="800080"/>
                </a:solidFill>
              </a:rPr>
              <a:t> </a:t>
            </a:r>
            <a:r>
              <a:rPr lang="en-US" altLang="x-none" sz="4000" b="1" dirty="0" err="1">
                <a:solidFill>
                  <a:srgbClr val="800080"/>
                </a:solidFill>
              </a:rPr>
              <a:t>the result </a:t>
            </a:r>
            <a:br>
              <a:rPr lang="en-US" altLang="x-none" sz="4000" b="1" dirty="0" err="1">
                <a:solidFill>
                  <a:srgbClr val="800080"/>
                </a:solidFill>
              </a:rPr>
            </a:br>
            <a:r>
              <a:rPr lang="en-US" altLang="x-none" sz="4000" dirty="0" err="1">
                <a:solidFill>
                  <a:srgbClr val="7030A0"/>
                </a:solidFill>
              </a:rPr>
              <a:t>of typological investigations</a:t>
            </a:r>
            <a:endParaRPr lang="en-US" altLang="x-none" sz="4000" dirty="0" err="1">
              <a:solidFill>
                <a:srgbClr val="7030A0"/>
              </a:solidFill>
            </a:endParaRPr>
          </a:p>
        </p:txBody>
      </p:sp>
      <p:sp>
        <p:nvSpPr>
          <p:cNvPr id="6146" name="Текстовое поле 6145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0000"/>
                </a:solidFill>
              </a:rPr>
              <a:t>   If we set ourselves a task to show up all </a:t>
            </a:r>
            <a:r>
              <a:rPr lang="en-US" altLang="x-none" sz="3200" b="1" dirty="0" err="1">
                <a:solidFill>
                  <a:srgbClr val="7030A0"/>
                </a:solidFill>
              </a:rPr>
              <a:t>regularities</a:t>
            </a:r>
            <a:r>
              <a:rPr lang="en-US" altLang="x-none" sz="3200" dirty="0" err="1">
                <a:solidFill>
                  <a:srgbClr val="000000"/>
                </a:solidFill>
              </a:rPr>
              <a:t> and </a:t>
            </a:r>
            <a:r>
              <a:rPr lang="en-US" altLang="x-none" sz="3200" b="1" dirty="0" err="1">
                <a:solidFill>
                  <a:srgbClr val="7030A0"/>
                </a:solidFill>
              </a:rPr>
              <a:t>singularities</a:t>
            </a:r>
            <a:r>
              <a:rPr lang="en-US" altLang="x-none" sz="3200" dirty="0" err="1">
                <a:solidFill>
                  <a:srgbClr val="000000"/>
                </a:solidFill>
              </a:rPr>
              <a:t> in the languages contrasted, 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0000"/>
                </a:solidFill>
              </a:rPr>
              <a:t>   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0000"/>
                </a:solidFill>
              </a:rPr>
              <a:t>we’ll get a set of characteristics according to which </a:t>
            </a:r>
            <a:r>
              <a:rPr lang="en-US" altLang="x-none" sz="3200" b="1" dirty="0" err="1">
                <a:solidFill>
                  <a:srgbClr val="1A703D"/>
                </a:solidFill>
              </a:rPr>
              <a:t>we can distinguish one group of languages from another</a:t>
            </a:r>
            <a:r>
              <a:rPr lang="en-US" altLang="x-none" sz="3200" dirty="0" err="1">
                <a:solidFill>
                  <a:srgbClr val="000000"/>
                </a:solidFill>
              </a:rPr>
              <a:t>.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</p:txBody>
      </p:sp>
      <p:sp>
        <p:nvSpPr>
          <p:cNvPr id="6147" name="Стрелка вниз 6146"/>
          <p:cNvSpPr/>
          <p:nvPr/>
        </p:nvSpPr>
        <p:spPr>
          <a:xfrm>
            <a:off x="4429125" y="3643313"/>
            <a:ext cx="484188" cy="714375"/>
          </a:xfrm>
          <a:prstGeom prst="downArrow">
            <a:avLst>
              <a:gd name="adj1" fmla="val 50000"/>
              <a:gd name="adj2" fmla="val 49999"/>
            </a:avLst>
          </a:prstGeom>
          <a:solidFill>
            <a:srgbClr val="4F81BD"/>
          </a:solidFill>
          <a:ln w="25560" cap="flat" cmpd="sng">
            <a:solidFill>
              <a:srgbClr val="385D8A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ru-RU" altLang="en-US"/>
          </a:p>
        </p:txBody>
      </p:sp>
      <p:sp>
        <p:nvSpPr>
          <p:cNvPr id="6148" name="Стрелка вправо 6147"/>
          <p:cNvSpPr/>
          <p:nvPr/>
        </p:nvSpPr>
        <p:spPr>
          <a:xfrm>
            <a:off x="4214813" y="500063"/>
            <a:ext cx="428625" cy="7143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 cap="flat" cmpd="sng">
            <a:solidFill>
              <a:srgbClr val="385D8A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ru-RU" altLang="en-US"/>
          </a:p>
        </p:txBody>
      </p:sp>
      <p:sp>
        <p:nvSpPr>
          <p:cNvPr id="6149" name="Текстовое поле 6148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69" name="Текстовое поле 7168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4400" b="1" i="1" dirty="0" err="1">
                <a:solidFill>
                  <a:srgbClr val="800080"/>
                </a:solidFill>
              </a:rPr>
              <a:t>Different languages</a:t>
            </a:r>
            <a:endParaRPr lang="en-US" altLang="x-none" sz="4400" b="1" i="1" dirty="0" err="1">
              <a:solidFill>
                <a:srgbClr val="800080"/>
              </a:solidFill>
            </a:endParaRPr>
          </a:p>
        </p:txBody>
      </p:sp>
      <p:sp>
        <p:nvSpPr>
          <p:cNvPr id="7170" name="Текстовое поле 7169"/>
          <p:cNvSpPr txBox="1"/>
          <p:nvPr/>
        </p:nvSpPr>
        <p:spPr>
          <a:xfrm>
            <a:off x="571500" y="1571625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9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600" dirty="0" err="1">
                <a:solidFill>
                  <a:srgbClr val="000000"/>
                </a:solidFill>
              </a:rPr>
              <a:t>     ‘‘</a:t>
            </a:r>
            <a:r>
              <a:rPr lang="en-US" altLang="x-none" sz="3600" b="1" i="1" dirty="0" err="1">
                <a:solidFill>
                  <a:srgbClr val="1A703D"/>
                </a:solidFill>
              </a:rPr>
              <a:t>Different languages </a:t>
            </a:r>
            <a:r>
              <a:rPr lang="en-US" altLang="x-none" sz="3600" i="1" dirty="0" err="1">
                <a:solidFill>
                  <a:srgbClr val="000000"/>
                </a:solidFill>
              </a:rPr>
              <a:t>are not different designations of the</a:t>
            </a:r>
            <a:r>
              <a:rPr lang="ru-RU" altLang="x-none" sz="3600" i="1" dirty="0" err="1">
                <a:solidFill>
                  <a:srgbClr val="000000"/>
                </a:solidFill>
              </a:rPr>
              <a:t> </a:t>
            </a:r>
            <a:r>
              <a:rPr lang="en-US" altLang="x-none" sz="3600" i="1" dirty="0" err="1">
                <a:solidFill>
                  <a:srgbClr val="000000"/>
                </a:solidFill>
              </a:rPr>
              <a:t>thing, they are </a:t>
            </a:r>
            <a:r>
              <a:rPr lang="en-US" altLang="x-none" sz="3600" b="1" i="1" dirty="0" err="1">
                <a:solidFill>
                  <a:srgbClr val="1A703D"/>
                </a:solidFill>
              </a:rPr>
              <a:t>different views </a:t>
            </a:r>
            <a:r>
              <a:rPr lang="en-US" altLang="x-none" sz="3600" i="1" dirty="0" err="1">
                <a:solidFill>
                  <a:srgbClr val="000000"/>
                </a:solidFill>
              </a:rPr>
              <a:t>(impressions, understandings) </a:t>
            </a:r>
            <a:endParaRPr lang="en-US" altLang="x-none" sz="3600" i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9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600" i="1" dirty="0" err="1">
                <a:solidFill>
                  <a:srgbClr val="000000"/>
                </a:solidFill>
              </a:rPr>
              <a:t>   of this thing’’</a:t>
            </a:r>
            <a:r>
              <a:rPr lang="en-US" altLang="x-none" sz="3600" dirty="0" err="1">
                <a:solidFill>
                  <a:srgbClr val="000000"/>
                </a:solidFill>
              </a:rPr>
              <a:t> </a:t>
            </a:r>
            <a:endParaRPr lang="en-US" altLang="x-none" sz="36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9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600" dirty="0" err="1">
                <a:solidFill>
                  <a:srgbClr val="000000"/>
                </a:solidFill>
              </a:rPr>
              <a:t>                     </a:t>
            </a:r>
            <a:r>
              <a:rPr lang="en-US" altLang="x-none" sz="3600" i="1" dirty="0" err="1">
                <a:solidFill>
                  <a:srgbClr val="000000"/>
                </a:solidFill>
              </a:rPr>
              <a:t>(</a:t>
            </a:r>
            <a:r>
              <a:rPr lang="en-US" altLang="x-none" sz="3600" i="1" dirty="0" err="1">
                <a:solidFill>
                  <a:srgbClr val="7030A0"/>
                </a:solidFill>
              </a:rPr>
              <a:t>Wilhelm von Humboldt</a:t>
            </a:r>
            <a:r>
              <a:rPr lang="en-US" altLang="x-none" sz="3600" i="1" dirty="0" err="1">
                <a:solidFill>
                  <a:srgbClr val="000000"/>
                </a:solidFill>
              </a:rPr>
              <a:t>)</a:t>
            </a:r>
            <a:endParaRPr lang="en-US" altLang="x-none" sz="3600" i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ru-RU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ru-RU" altLang="x-none" sz="2800" dirty="0" err="1">
              <a:solidFill>
                <a:srgbClr val="000000"/>
              </a:solidFill>
            </a:endParaRPr>
          </a:p>
        </p:txBody>
      </p:sp>
      <p:sp>
        <p:nvSpPr>
          <p:cNvPr id="7171" name="Текстовое поле 7170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193" name="Текстовое поле 8192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ru-RU" altLang="x-none" sz="4400" b="1" dirty="0" err="1">
                <a:solidFill>
                  <a:srgbClr val="1F497D"/>
                </a:solidFill>
              </a:rPr>
              <a:t>         </a:t>
            </a:r>
            <a:r>
              <a:rPr lang="en-US" altLang="x-none" sz="4400" b="1" dirty="0" err="1">
                <a:solidFill>
                  <a:srgbClr val="1F497D"/>
                </a:solidFill>
              </a:rPr>
              <a:t>Nomination</a:t>
            </a:r>
            <a:endParaRPr lang="en-US" altLang="x-none" sz="4400" b="1" dirty="0" err="1">
              <a:solidFill>
                <a:srgbClr val="1F497D"/>
              </a:solidFill>
            </a:endParaRPr>
          </a:p>
        </p:txBody>
      </p:sp>
      <p:sp>
        <p:nvSpPr>
          <p:cNvPr id="8194" name="Текстовое поле 8193"/>
          <p:cNvSpPr txBox="1"/>
          <p:nvPr/>
        </p:nvSpPr>
        <p:spPr>
          <a:xfrm>
            <a:off x="457200" y="1571625"/>
            <a:ext cx="8543925" cy="4554538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7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   </a:t>
            </a:r>
            <a:r>
              <a:rPr lang="en-US" altLang="x-none" sz="2800" b="1" i="1" u="sng" dirty="0" err="1">
                <a:solidFill>
                  <a:srgbClr val="1A703D"/>
                </a:solidFill>
              </a:rPr>
              <a:t>English </a:t>
            </a:r>
            <a:r>
              <a:rPr lang="en-US" altLang="x-none" sz="2800" b="1" i="1" dirty="0" err="1">
                <a:solidFill>
                  <a:srgbClr val="1A703D"/>
                </a:solidFill>
              </a:rPr>
              <a:t>  </a:t>
            </a:r>
            <a:r>
              <a:rPr lang="en-US" altLang="x-none" sz="2800" dirty="0" err="1">
                <a:solidFill>
                  <a:srgbClr val="000000"/>
                </a:solidFill>
              </a:rPr>
              <a:t>                    </a:t>
            </a:r>
            <a:r>
              <a:rPr lang="ru-RU" altLang="x-none" sz="2800" dirty="0" err="1">
                <a:solidFill>
                  <a:srgbClr val="000000"/>
                </a:solidFill>
              </a:rPr>
              <a:t> </a:t>
            </a:r>
            <a:r>
              <a:rPr lang="en-US" altLang="x-none" sz="2800" b="1" i="1" u="sng" dirty="0" err="1">
                <a:solidFill>
                  <a:srgbClr val="1A703D"/>
                </a:solidFill>
              </a:rPr>
              <a:t>Ukrainian</a:t>
            </a:r>
            <a:r>
              <a:rPr lang="en-US" altLang="x-none" sz="2800" dirty="0" err="1">
                <a:solidFill>
                  <a:srgbClr val="000000"/>
                </a:solidFill>
              </a:rPr>
              <a:t>                     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25"/>
              </a:spcBef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baseline="0" dirty="0" err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charset="-122"/>
              </a:rPr>
              <a:t>Brown bread</a:t>
            </a:r>
            <a:r>
              <a:rPr lang="uk-UA" altLang="x-none" sz="2800" baseline="0" dirty="0" err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charset="-122"/>
              </a:rPr>
              <a:t> </a:t>
            </a:r>
            <a:r>
              <a:rPr lang="uk-UA" altLang="x-none" sz="2800" dirty="0" err="1">
                <a:solidFill>
                  <a:srgbClr val="000000"/>
                </a:solidFill>
              </a:rPr>
              <a:t>               чорний хліб</a:t>
            </a:r>
            <a:endParaRPr lang="uk-UA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25"/>
              </a:spcBef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Bread-maker</a:t>
            </a:r>
            <a:r>
              <a:rPr lang="uk-UA" altLang="x-none" sz="2800" dirty="0" err="1">
                <a:solidFill>
                  <a:srgbClr val="000000"/>
                </a:solidFill>
              </a:rPr>
              <a:t>                годувальник </a:t>
            </a:r>
            <a:endParaRPr lang="uk-UA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25"/>
              </a:spcBef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To take a bus</a:t>
            </a:r>
            <a:r>
              <a:rPr lang="uk-UA" altLang="x-none" sz="2800" dirty="0" err="1">
                <a:solidFill>
                  <a:srgbClr val="000000"/>
                </a:solidFill>
              </a:rPr>
              <a:t>               сідати на автобус</a:t>
            </a:r>
            <a:endParaRPr lang="uk-UA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25"/>
              </a:spcBef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To lie in the sun</a:t>
            </a:r>
            <a:r>
              <a:rPr lang="uk-UA" altLang="x-none" sz="2800" dirty="0" err="1">
                <a:solidFill>
                  <a:srgbClr val="000000"/>
                </a:solidFill>
              </a:rPr>
              <a:t>            загорати</a:t>
            </a:r>
            <a:endParaRPr lang="uk-UA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25"/>
              </a:spcBef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Sweetheart</a:t>
            </a:r>
            <a:r>
              <a:rPr lang="uk-UA" altLang="x-none" sz="2800" dirty="0" err="1">
                <a:solidFill>
                  <a:srgbClr val="000000"/>
                </a:solidFill>
              </a:rPr>
              <a:t>                   кохана</a:t>
            </a:r>
            <a:r>
              <a:rPr lang="en-US" altLang="x-none" sz="2800" dirty="0" err="1">
                <a:solidFill>
                  <a:srgbClr val="000000"/>
                </a:solidFill>
              </a:rPr>
              <a:t>/</a:t>
            </a:r>
            <a:r>
              <a:rPr lang="uk-UA" altLang="x-none" sz="2800" dirty="0" err="1">
                <a:solidFill>
                  <a:srgbClr val="000000"/>
                </a:solidFill>
              </a:rPr>
              <a:t>ий      </a:t>
            </a:r>
            <a:endParaRPr lang="uk-UA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25"/>
              </a:spcBef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Granulated sugar</a:t>
            </a:r>
            <a:r>
              <a:rPr lang="uk-UA" altLang="x-none" sz="2800" dirty="0" err="1">
                <a:solidFill>
                  <a:srgbClr val="000000"/>
                </a:solidFill>
              </a:rPr>
              <a:t>          цукор-пісок</a:t>
            </a:r>
            <a:endParaRPr lang="uk-UA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25"/>
              </a:spcBef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Egg-plant</a:t>
            </a:r>
            <a:r>
              <a:rPr lang="uk-UA" altLang="x-none" sz="2800" dirty="0" err="1">
                <a:solidFill>
                  <a:srgbClr val="000000"/>
                </a:solidFill>
              </a:rPr>
              <a:t>                      баклажан</a:t>
            </a:r>
            <a:endParaRPr lang="uk-UA" altLang="x-none" sz="2800" dirty="0" err="1">
              <a:solidFill>
                <a:srgbClr val="000000"/>
              </a:solidFill>
            </a:endParaRPr>
          </a:p>
        </p:txBody>
      </p:sp>
      <p:sp>
        <p:nvSpPr>
          <p:cNvPr id="8195" name="Текстовое поле 8194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7" name="Текстовое поле 9216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4400" dirty="0" err="1">
                <a:solidFill>
                  <a:srgbClr val="1A703D"/>
                </a:solidFill>
              </a:rPr>
              <a:t>Modern tendencies</a:t>
            </a:r>
            <a:endParaRPr lang="en-US" altLang="x-none" sz="4400" dirty="0" err="1">
              <a:solidFill>
                <a:srgbClr val="1A703D"/>
              </a:solidFill>
            </a:endParaRPr>
          </a:p>
        </p:txBody>
      </p:sp>
      <p:sp>
        <p:nvSpPr>
          <p:cNvPr id="9218" name="Текстовое поле 9217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7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0000"/>
                </a:solidFill>
              </a:rPr>
              <a:t>A contrastive investigation of languages has become one of the most </a:t>
            </a:r>
            <a:r>
              <a:rPr lang="en-US" altLang="x-none" sz="2800" b="1" dirty="0" err="1">
                <a:solidFill>
                  <a:srgbClr val="1A703D"/>
                </a:solidFill>
              </a:rPr>
              <a:t>attractive areas of today’s linguistics</a:t>
            </a:r>
            <a:r>
              <a:rPr lang="en-US" altLang="x-none" sz="3200" dirty="0" err="1">
                <a:solidFill>
                  <a:srgbClr val="000000"/>
                </a:solidFill>
              </a:rPr>
              <a:t> </a:t>
            </a:r>
            <a:r>
              <a:rPr lang="en-US" altLang="x-none" sz="2800" dirty="0" err="1">
                <a:solidFill>
                  <a:srgbClr val="000000"/>
                </a:solidFill>
              </a:rPr>
              <a:t>(+contrastive pragmatics).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0000"/>
                </a:solidFill>
              </a:rPr>
              <a:t>A contrastive study of languages is the research of </a:t>
            </a:r>
            <a:r>
              <a:rPr lang="en-US" altLang="x-none" sz="2800" b="1" dirty="0" err="1">
                <a:solidFill>
                  <a:srgbClr val="1A703D"/>
                </a:solidFill>
              </a:rPr>
              <a:t>different world pictures</a:t>
            </a:r>
            <a:r>
              <a:rPr lang="en-US" altLang="x-none" sz="3200" dirty="0" err="1">
                <a:solidFill>
                  <a:srgbClr val="000000"/>
                </a:solidFill>
              </a:rPr>
              <a:t>, unique linguistic cultures, ethnic peculiarities of perception of the environment.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</p:txBody>
      </p:sp>
      <p:sp>
        <p:nvSpPr>
          <p:cNvPr id="9219" name="Стрелка вверх 9218"/>
          <p:cNvSpPr/>
          <p:nvPr/>
        </p:nvSpPr>
        <p:spPr>
          <a:xfrm>
            <a:off x="4143375" y="3071813"/>
            <a:ext cx="484188" cy="785812"/>
          </a:xfrm>
          <a:prstGeom prst="upArrow">
            <a:avLst>
              <a:gd name="adj1" fmla="val 50000"/>
              <a:gd name="adj2" fmla="val 50003"/>
            </a:avLst>
          </a:prstGeom>
          <a:solidFill>
            <a:srgbClr val="4F81BD"/>
          </a:solidFill>
          <a:ln w="25560" cap="flat" cmpd="sng">
            <a:solidFill>
              <a:srgbClr val="385D8A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ru-RU" altLang="en-US"/>
          </a:p>
        </p:txBody>
      </p:sp>
      <p:sp>
        <p:nvSpPr>
          <p:cNvPr id="9220" name="Текстовое поле 9219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41" name="Текстовое поле 10240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4400" b="1" dirty="0" err="1">
                <a:solidFill>
                  <a:srgbClr val="7030A0"/>
                </a:solidFill>
              </a:rPr>
              <a:t>Different studies</a:t>
            </a:r>
            <a:endParaRPr lang="en-US" altLang="x-none" sz="4400" b="1" dirty="0" err="1">
              <a:solidFill>
                <a:srgbClr val="7030A0"/>
              </a:solidFill>
            </a:endParaRPr>
          </a:p>
        </p:txBody>
      </p:sp>
      <p:sp>
        <p:nvSpPr>
          <p:cNvPr id="10242" name="Текстовое поле 10241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514350" indent="-51435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ru-RU" altLang="x-none" sz="3200" b="1" dirty="0" err="1">
              <a:solidFill>
                <a:srgbClr val="000000"/>
              </a:solidFill>
            </a:endParaRPr>
          </a:p>
          <a:p>
            <a:pPr marL="514350" indent="-514350" defTabSz="449580" eaLnBrk="0" hangingPunct="0">
              <a:spcBef>
                <a:spcPts val="825"/>
              </a:spcBef>
              <a:buSzPct val="100000"/>
              <a:buFont typeface="Wingdings" panose="05000000000000000000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b="1" dirty="0" err="1">
                <a:solidFill>
                  <a:srgbClr val="000000"/>
                </a:solidFill>
              </a:rPr>
              <a:t>Linguistic typology</a:t>
            </a:r>
            <a:endParaRPr lang="en-US" altLang="x-none" sz="3200" b="1" dirty="0" err="1">
              <a:solidFill>
                <a:srgbClr val="000000"/>
              </a:solidFill>
            </a:endParaRPr>
          </a:p>
          <a:p>
            <a:pPr marL="514350" indent="-514350" defTabSz="449580" eaLnBrk="0" hangingPunct="0">
              <a:spcBef>
                <a:spcPts val="825"/>
              </a:spcBef>
              <a:buSzPct val="100000"/>
              <a:buFont typeface="Wingdings" panose="05000000000000000000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b="1" dirty="0" err="1">
                <a:solidFill>
                  <a:srgbClr val="000000"/>
                </a:solidFill>
              </a:rPr>
              <a:t>Historical and comparative linguistics</a:t>
            </a:r>
            <a:endParaRPr lang="en-US" altLang="x-none" sz="3200" b="1" dirty="0" err="1">
              <a:solidFill>
                <a:srgbClr val="000000"/>
              </a:solidFill>
            </a:endParaRPr>
          </a:p>
          <a:p>
            <a:pPr marL="514350" indent="-514350" defTabSz="449580" eaLnBrk="0" hangingPunct="0">
              <a:spcBef>
                <a:spcPts val="825"/>
              </a:spcBef>
              <a:buSzPct val="100000"/>
              <a:buFont typeface="Wingdings" panose="05000000000000000000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b="1" dirty="0" err="1">
                <a:solidFill>
                  <a:srgbClr val="000000"/>
                </a:solidFill>
              </a:rPr>
              <a:t>Contrastive typology</a:t>
            </a:r>
            <a:endParaRPr lang="en-US" altLang="x-none" sz="3200" b="1" dirty="0" err="1">
              <a:solidFill>
                <a:srgbClr val="000000"/>
              </a:solidFill>
            </a:endParaRPr>
          </a:p>
          <a:p>
            <a:pPr marL="514350" indent="-51435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  <a:p>
            <a:pPr marL="514350" indent="-51435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</p:txBody>
      </p:sp>
      <p:sp>
        <p:nvSpPr>
          <p:cNvPr id="10243" name="Текстовое поле 10242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5" name="Текстовое поле 11264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4000" b="1" dirty="0" err="1">
                <a:solidFill>
                  <a:srgbClr val="1A703D"/>
                </a:solidFill>
              </a:rPr>
              <a:t>Linguistic typology</a:t>
            </a:r>
            <a:br>
              <a:rPr lang="en-US" altLang="x-none" sz="4000" b="1" dirty="0" err="1">
                <a:solidFill>
                  <a:srgbClr val="1A703D"/>
                </a:solidFill>
              </a:rPr>
            </a:br>
            <a:r>
              <a:rPr lang="en-US" altLang="x-none" sz="4000" dirty="0" err="1">
                <a:solidFill>
                  <a:srgbClr val="1A703D"/>
                </a:solidFill>
              </a:rPr>
              <a:t>(</a:t>
            </a:r>
            <a:r>
              <a:rPr lang="en-US" altLang="x-none" sz="3200" b="1" dirty="0" err="1">
                <a:solidFill>
                  <a:srgbClr val="1A703D"/>
                </a:solidFill>
              </a:rPr>
              <a:t>the subject</a:t>
            </a:r>
            <a:r>
              <a:rPr lang="en-US" altLang="x-none" sz="2800" b="1" dirty="0" err="1">
                <a:solidFill>
                  <a:srgbClr val="1A703D"/>
                </a:solidFill>
              </a:rPr>
              <a:t>)</a:t>
            </a:r>
            <a:endParaRPr lang="en-US" altLang="x-none" sz="2800" b="1" dirty="0" err="1">
              <a:solidFill>
                <a:srgbClr val="1A703D"/>
              </a:solidFill>
            </a:endParaRPr>
          </a:p>
        </p:txBody>
      </p:sp>
      <p:sp>
        <p:nvSpPr>
          <p:cNvPr id="11266" name="Текстовое поле 11265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    Tasks:</a:t>
            </a:r>
            <a:endParaRPr lang="ru-RU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1) c</a:t>
            </a:r>
            <a:r>
              <a:rPr lang="en-US" altLang="x-none" sz="3200" u="sng" dirty="0" err="1">
                <a:solidFill>
                  <a:srgbClr val="1A703D"/>
                </a:solidFill>
              </a:rPr>
              <a:t>lassification</a:t>
            </a:r>
            <a:r>
              <a:rPr lang="en-US" altLang="x-none" sz="3200" dirty="0" err="1">
                <a:solidFill>
                  <a:srgbClr val="000000"/>
                </a:solidFill>
              </a:rPr>
              <a:t> of the main, 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u="sng" dirty="0" err="1">
                <a:solidFill>
                  <a:srgbClr val="1A703D"/>
                </a:solidFill>
              </a:rPr>
              <a:t>essential features </a:t>
            </a:r>
            <a:r>
              <a:rPr lang="en-US" altLang="x-none" sz="3200" dirty="0" err="1">
                <a:solidFill>
                  <a:srgbClr val="000000"/>
                </a:solidFill>
              </a:rPr>
              <a:t>of languages and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algn="ctr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2) </a:t>
            </a:r>
            <a:r>
              <a:rPr lang="en-US" altLang="x-none" sz="3200" dirty="0" err="1">
                <a:solidFill>
                  <a:srgbClr val="000000"/>
                </a:solidFill>
              </a:rPr>
              <a:t>revealing the linguistic </a:t>
            </a:r>
            <a:r>
              <a:rPr lang="en-US" altLang="x-none" sz="3200" u="sng" dirty="0" err="1">
                <a:solidFill>
                  <a:srgbClr val="1A703D"/>
                </a:solidFill>
              </a:rPr>
              <a:t>regularities</a:t>
            </a:r>
            <a:r>
              <a:rPr lang="en-US" altLang="x-none" sz="3200" dirty="0" err="1">
                <a:solidFill>
                  <a:srgbClr val="000000"/>
                </a:solidFill>
              </a:rPr>
              <a:t> in them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2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</p:txBody>
      </p:sp>
      <p:sp>
        <p:nvSpPr>
          <p:cNvPr id="11267" name="Текстовое поле 11266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5957</Words>
  <Application>WPS Presentation</Application>
  <PresentationFormat/>
  <Paragraphs>230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Arial</vt:lpstr>
      <vt:lpstr>SimSun</vt:lpstr>
      <vt:lpstr>Wingdings</vt:lpstr>
      <vt:lpstr>Times New Roman</vt:lpstr>
      <vt:lpstr>Microsoft YaHei</vt:lpstr>
      <vt:lpstr>Segoe UI</vt:lpstr>
      <vt:lpstr>Courier New</vt:lpstr>
      <vt:lpstr>Rockwell Condensed</vt:lpstr>
      <vt:lpstr>Arial Unicode MS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WPS_1706711061</cp:lastModifiedBy>
  <cp:revision>3</cp:revision>
  <dcterms:created xsi:type="dcterms:W3CDTF">2007-12-13T13:19:34Z</dcterms:created>
  <dcterms:modified xsi:type="dcterms:W3CDTF">2024-02-02T20:18:12Z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DCCA8DB753A847E3ACDF4434A7B649BB_13</vt:lpwstr>
  </property>
  <property fmtid="{D5CDD505-2E9C-101B-9397-08002B2CF9AE}" pid="3" name="KSOProductBuildVer">
    <vt:lpwstr>1049-12.2.0.13431</vt:lpwstr>
  </property>
</Properties>
</file>