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5" r:id="rId4"/>
    <p:sldId id="277" r:id="rId5"/>
    <p:sldId id="276" r:id="rId6"/>
    <p:sldId id="278" r:id="rId7"/>
    <p:sldId id="279" r:id="rId8"/>
    <p:sldId id="281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ollkorn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1562100"/>
            <a:ext cx="16840200" cy="621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b="1" dirty="0"/>
              <a:t> </a:t>
            </a:r>
            <a:endParaRPr lang="uk-UA" dirty="0"/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Тема 12. Зовнішня політика Ізраїлю і міжнародно-політична ситуація на Близькому </a:t>
            </a:r>
            <a:r>
              <a:rPr lang="uk-UA" sz="4000" b="1" dirty="0" smtClean="0">
                <a:solidFill>
                  <a:schemeClr val="bg1"/>
                </a:solidFill>
              </a:rPr>
              <a:t>Сході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just"/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pPr marL="514350" indent="-514350" algn="just">
              <a:buFont typeface="+mj-lt"/>
              <a:buAutoNum type="arabicPeriod"/>
            </a:pPr>
            <a:endParaRPr lang="uk-UA" sz="28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 err="1">
                <a:solidFill>
                  <a:schemeClr val="bg1"/>
                </a:solidFill>
              </a:rPr>
              <a:t>Арабо</a:t>
            </a:r>
            <a:r>
              <a:rPr lang="uk-UA" sz="2800" dirty="0">
                <a:solidFill>
                  <a:schemeClr val="bg1"/>
                </a:solidFill>
              </a:rPr>
              <a:t>-ізраїльський конфлікт та його геополітичні наслідки. Роль провідних держав світу та міжнародних організацій у його врегулюванні.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</a:rPr>
              <a:t> Палестинська проблема та міжнародно-правові механізми їх врегулювання.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dirty="0" err="1">
                <a:solidFill>
                  <a:schemeClr val="bg1"/>
                </a:solidFill>
              </a:rPr>
              <a:t>Ізраїльсько</a:t>
            </a:r>
            <a:r>
              <a:rPr lang="uk-UA" sz="2800" dirty="0">
                <a:solidFill>
                  <a:schemeClr val="bg1"/>
                </a:solidFill>
              </a:rPr>
              <a:t>-палестинський конфлікт на сучасному етапі: основні плани щодо врегулювання.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</a:rPr>
              <a:t> Проблема ядерного статусу Ізраїлю.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</a:rPr>
              <a:t> Ядерні програми Ірану як чинник </a:t>
            </a:r>
            <a:r>
              <a:rPr lang="uk-UA" sz="2800" dirty="0" err="1">
                <a:solidFill>
                  <a:schemeClr val="bg1"/>
                </a:solidFill>
              </a:rPr>
              <a:t>ірано</a:t>
            </a:r>
            <a:r>
              <a:rPr lang="uk-UA" sz="2800" dirty="0">
                <a:solidFill>
                  <a:schemeClr val="bg1"/>
                </a:solidFill>
              </a:rPr>
              <a:t>-ізраїльських відносин.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</a:rPr>
              <a:t> Американо-ізраїльські відносини: </a:t>
            </a:r>
            <a:r>
              <a:rPr lang="uk-UA" sz="2800" dirty="0" err="1">
                <a:solidFill>
                  <a:schemeClr val="bg1"/>
                </a:solidFill>
              </a:rPr>
              <a:t>безпековий</a:t>
            </a:r>
            <a:r>
              <a:rPr lang="uk-UA" sz="2800" dirty="0">
                <a:solidFill>
                  <a:schemeClr val="bg1"/>
                </a:solidFill>
              </a:rPr>
              <a:t> вимір.</a:t>
            </a:r>
          </a:p>
          <a:p>
            <a:pPr lvl="0"/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479" y="3185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609600" y="190500"/>
            <a:ext cx="157734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1. </a:t>
            </a:r>
            <a:r>
              <a:rPr lang="uk-UA" sz="3200" b="1" dirty="0" err="1" smtClean="0"/>
              <a:t>Арабо</a:t>
            </a:r>
            <a:r>
              <a:rPr lang="uk-UA" sz="3200" b="1" dirty="0" smtClean="0"/>
              <a:t>-ізраїльський </a:t>
            </a:r>
            <a:r>
              <a:rPr lang="uk-UA" sz="3200" b="1" dirty="0"/>
              <a:t>конфлікт та його геополітичні наслідки. Роль провідних держав світу та міжнародних організацій у його врегулюванні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Витоки конфлікту</a:t>
            </a:r>
            <a:r>
              <a:rPr lang="uk-UA" sz="28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Декларація </a:t>
            </a:r>
            <a:r>
              <a:rPr lang="uk-UA" sz="2800" dirty="0" err="1"/>
              <a:t>Бальфура</a:t>
            </a:r>
            <a:r>
              <a:rPr lang="uk-UA" sz="2800" dirty="0"/>
              <a:t> (1917) та утворення Ізраїлю (1948).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Війни 1948, 1956, 1967, 1973 років.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Геополітичні наслідки</a:t>
            </a:r>
            <a:r>
              <a:rPr lang="uk-UA" sz="28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Закріплення антагонізму між Ізраїлем та арабськими країнами.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Формування двох протилежних таборів на Близькому Сході.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Роль міжнародних гравців</a:t>
            </a:r>
            <a:r>
              <a:rPr lang="uk-UA" sz="28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США</a:t>
            </a:r>
            <a:r>
              <a:rPr lang="uk-UA" sz="2800" dirty="0"/>
              <a:t> – головний союзник Ізраїлю.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РФ</a:t>
            </a:r>
            <a:r>
              <a:rPr lang="uk-UA" sz="2800" dirty="0"/>
              <a:t> – підтримка арабських країн (Сирія, Іран).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ООН</a:t>
            </a:r>
            <a:r>
              <a:rPr lang="uk-UA" sz="2800" dirty="0"/>
              <a:t> – ініціативи щодо мирного врегулювання (резолюції 242, 338).</a:t>
            </a:r>
          </a:p>
        </p:txBody>
      </p:sp>
      <p:pic>
        <p:nvPicPr>
          <p:cNvPr id="4" name="Picture 2" descr="Арабо-ізраїльський конфлікт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635" y="4915014"/>
            <a:ext cx="649336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13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876300" y="876300"/>
            <a:ext cx="165354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2. Палестинська </a:t>
            </a:r>
            <a:r>
              <a:rPr lang="uk-UA" sz="3200" b="1" dirty="0"/>
              <a:t>проблема та міжнародно-правові механізми її врегулювання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Суть палестинського питання</a:t>
            </a:r>
            <a:r>
              <a:rPr lang="uk-UA" sz="28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Проблема статусу Західного берега, Гази та Східного Єрусалима.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Невизнання державності Палестини Ізраїлем.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Роль міжнародного права</a:t>
            </a:r>
            <a:r>
              <a:rPr lang="uk-UA" sz="28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Резолюції ООН</a:t>
            </a:r>
            <a:r>
              <a:rPr lang="uk-UA" sz="2800" dirty="0"/>
              <a:t>: 181 (1947), 242 (1967), 338 (1973).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Міжнародні судові процеси</a:t>
            </a:r>
            <a:r>
              <a:rPr lang="uk-UA" sz="2800" dirty="0"/>
              <a:t>: порушення прав палестинців.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Мирні ініціативи</a:t>
            </a:r>
            <a:r>
              <a:rPr lang="uk-UA" sz="28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 err="1"/>
              <a:t>Ослоські</a:t>
            </a:r>
            <a:r>
              <a:rPr lang="uk-UA" sz="2800" dirty="0"/>
              <a:t> угоди (1993, 1995).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План «Дві держави для двох народів».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Політика </a:t>
            </a:r>
            <a:r>
              <a:rPr lang="uk-UA" sz="2800" dirty="0" err="1"/>
              <a:t>Трампа</a:t>
            </a:r>
            <a:r>
              <a:rPr lang="uk-UA" sz="2800" dirty="0"/>
              <a:t>: «Угода століття» (2020).</a:t>
            </a:r>
          </a:p>
        </p:txBody>
      </p:sp>
      <p:pic>
        <p:nvPicPr>
          <p:cNvPr id="2050" name="Picture 2" descr="Чи існують шляхи вирішення палестино-ізраїльського конфлікту? - Глав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30861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311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1524000" y="571500"/>
            <a:ext cx="149352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3. </a:t>
            </a:r>
            <a:r>
              <a:rPr lang="uk-UA" sz="3200" b="1" dirty="0" err="1" smtClean="0"/>
              <a:t>Ізраїльсько</a:t>
            </a:r>
            <a:r>
              <a:rPr lang="uk-UA" sz="3200" b="1" dirty="0" smtClean="0"/>
              <a:t>-палестинський </a:t>
            </a:r>
            <a:r>
              <a:rPr lang="uk-UA" sz="3200" b="1" dirty="0"/>
              <a:t>конфлікт на сучасному етапі: основні плани щодо врегулювання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Поточний стан конфлікту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Військові операції між Ізраїлем і </a:t>
            </a:r>
            <a:r>
              <a:rPr lang="uk-UA" sz="2800" dirty="0" err="1"/>
              <a:t>ХАМАСом</a:t>
            </a:r>
            <a:r>
              <a:rPr lang="uk-UA" sz="2800" dirty="0"/>
              <a:t> (2021, 2023).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Збільшення насильства на Західному березі.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Основні варіанти врегулювання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Модель «двох держав»</a:t>
            </a:r>
            <a:r>
              <a:rPr lang="uk-UA" sz="2800" dirty="0"/>
              <a:t> – підтримка ООН, ЄС.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Федералізація Палестини</a:t>
            </a:r>
            <a:r>
              <a:rPr lang="uk-UA" sz="2800" dirty="0"/>
              <a:t> – компромісний варіант.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Політика ізраїльських урядів</a:t>
            </a:r>
            <a:r>
              <a:rPr lang="uk-UA" sz="2800" dirty="0"/>
              <a:t> – розширення поселень, контроль над територіями.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Роль посередників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США</a:t>
            </a:r>
            <a:r>
              <a:rPr lang="uk-UA" sz="2800" dirty="0"/>
              <a:t> – ініціатива </a:t>
            </a:r>
            <a:r>
              <a:rPr lang="uk-UA" sz="2800" dirty="0" err="1"/>
              <a:t>Байдена</a:t>
            </a:r>
            <a:r>
              <a:rPr lang="uk-UA" sz="2800" dirty="0"/>
              <a:t> щодо нормалізації відносин.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ЄС, ООН, Ліга арабських держав</a:t>
            </a:r>
            <a:r>
              <a:rPr lang="uk-UA" sz="2800" dirty="0"/>
              <a:t> – мирні переговори.</a:t>
            </a: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34" y="1311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1143000" y="47468"/>
            <a:ext cx="1653540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4. Проблема </a:t>
            </a:r>
            <a:r>
              <a:rPr lang="uk-UA" sz="3200" b="1" dirty="0"/>
              <a:t>ядерного статусу </a:t>
            </a:r>
            <a:r>
              <a:rPr lang="uk-UA" sz="3200" b="1" dirty="0" smtClean="0"/>
              <a:t>Ізраїлю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 smtClean="0"/>
              <a:t>Таємна </a:t>
            </a:r>
            <a:r>
              <a:rPr lang="uk-UA" sz="2800" b="1" dirty="0"/>
              <a:t>ядерна програма Ізраїлю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Політика «стратегічної невизначеності».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Ядерний центр у </a:t>
            </a:r>
            <a:r>
              <a:rPr lang="uk-UA" sz="2800" dirty="0" err="1"/>
              <a:t>Дімоні</a:t>
            </a:r>
            <a:r>
              <a:rPr lang="uk-UA" sz="2800" dirty="0"/>
              <a:t> (1960-ті).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Ймовірний ядерний арсенал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Оцінки експертів: 80-200 боєголовок.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Співпраця з США та Францією у 1950-60-х.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Наслідки для регіону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Баланс сил на Близькому Сході.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Стимулювання гонки озброєнь (Іран, Саудівська Аравія).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Політичний контекст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Ізраїль не підписав ДНЯЗ.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США підтримують політику невизнання ядерного статусу Ізраїлю.</a:t>
            </a:r>
          </a:p>
        </p:txBody>
      </p:sp>
      <p:pic>
        <p:nvPicPr>
          <p:cNvPr id="5" name="Picture 2" descr="Відновлення Україною ядерного статусу: причини та наслідки дискус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714500"/>
            <a:ext cx="65341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400" y="3685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990600" y="190500"/>
            <a:ext cx="1653540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5. Ядерні </a:t>
            </a:r>
            <a:r>
              <a:rPr lang="uk-UA" sz="3200" b="1" dirty="0"/>
              <a:t>програми Ірану як чинник </a:t>
            </a:r>
            <a:r>
              <a:rPr lang="uk-UA" sz="3200" b="1" dirty="0" err="1"/>
              <a:t>ірано</a:t>
            </a:r>
            <a:r>
              <a:rPr lang="uk-UA" sz="3200" b="1" dirty="0"/>
              <a:t>-ізраїльських відносин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Розвиток ядерної програми Ірану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Збагачення урану (до 60%).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Ймовірність створення ядерної зброї.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Політика Ізраїлю щодо Ірану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Спецоперації (атаки на ядерні об’єкти, ліквідація вчених).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Альянси проти Ірану (Саудівська Аравія, ОАЕ).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Реакція міжнародної спільноти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Санкції США, ЄС, ООН.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Дипломатичні зусилля щодо відновлення ядерної угоди (</a:t>
            </a:r>
            <a:r>
              <a:rPr lang="en-GB" sz="2800" dirty="0"/>
              <a:t>JCPOA).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Ризики для регіональної безпеки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Імовірність ізраїльського превентивного удару.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Погіршення ситуації у Сирії, Лівані.</a:t>
            </a:r>
          </a:p>
        </p:txBody>
      </p:sp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990600" y="114300"/>
            <a:ext cx="1676400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6. Американо-ізраїльські </a:t>
            </a:r>
            <a:r>
              <a:rPr lang="uk-UA" sz="3200" b="1" dirty="0"/>
              <a:t>відносини: </a:t>
            </a:r>
            <a:r>
              <a:rPr lang="uk-UA" sz="3200" b="1" dirty="0" err="1"/>
              <a:t>безпековий</a:t>
            </a:r>
            <a:r>
              <a:rPr lang="uk-UA" sz="3200" b="1" dirty="0"/>
              <a:t> вимір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Ізраїль як головний союзник США на Близькому Сході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Військова допомога (3,8 млрд доларів щорічно).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Постачання передових технологій (системи ПРО «Залізний купол»).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Спільні </a:t>
            </a:r>
            <a:r>
              <a:rPr lang="uk-UA" sz="2800" b="1" dirty="0" err="1"/>
              <a:t>безпекові</a:t>
            </a:r>
            <a:r>
              <a:rPr lang="uk-UA" sz="2800" b="1" dirty="0"/>
              <a:t> ініціативи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Контроль над Іраном.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Протидія терористичним угрупованням (ХАМАС, </a:t>
            </a:r>
            <a:r>
              <a:rPr lang="uk-UA" sz="2800" dirty="0" err="1"/>
              <a:t>Хезболла</a:t>
            </a:r>
            <a:r>
              <a:rPr lang="uk-UA" sz="2800" dirty="0"/>
              <a:t>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Роль США у мирному процесі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Посередництво у нормалізації відносин Ізраїлю з арабськими країнами («Авраамові угоди»).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Політична підтримка в ООН, міжнародних організаціях.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Суперечності у відносинах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Політика США щодо поселень на Західному березі.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Дебати у США щодо військової допомоги Ізраїлю.</a:t>
            </a:r>
          </a:p>
        </p:txBody>
      </p:sp>
      <p:pic>
        <p:nvPicPr>
          <p:cNvPr id="4098" name="Picture 2" descr="Війна в Ізраїлі 2023 - у США готують пакет допомоги — УНІ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2171700"/>
            <a:ext cx="4800600" cy="26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603</Words>
  <Application>Microsoft Office PowerPoint</Application>
  <PresentationFormat>Произвольный</PresentationFormat>
  <Paragraphs>86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Vollkorn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Пользователь Windows</cp:lastModifiedBy>
  <cp:revision>52</cp:revision>
  <dcterms:created xsi:type="dcterms:W3CDTF">2006-08-16T00:00:00Z</dcterms:created>
  <dcterms:modified xsi:type="dcterms:W3CDTF">2025-03-05T20:26:55Z</dcterms:modified>
  <dc:identifier>DAGCUslPLi8</dc:identifier>
</cp:coreProperties>
</file>