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9"/>
  </p:notesMasterIdLst>
  <p:sldIdLst>
    <p:sldId id="310" r:id="rId2"/>
    <p:sldId id="916" r:id="rId3"/>
    <p:sldId id="956" r:id="rId4"/>
    <p:sldId id="963" r:id="rId5"/>
    <p:sldId id="962" r:id="rId6"/>
    <p:sldId id="961" r:id="rId7"/>
    <p:sldId id="964" r:id="rId8"/>
    <p:sldId id="960" r:id="rId9"/>
    <p:sldId id="958" r:id="rId10"/>
    <p:sldId id="957" r:id="rId11"/>
    <p:sldId id="969" r:id="rId12"/>
    <p:sldId id="965" r:id="rId13"/>
    <p:sldId id="972" r:id="rId14"/>
    <p:sldId id="966" r:id="rId15"/>
    <p:sldId id="973" r:id="rId16"/>
    <p:sldId id="971" r:id="rId17"/>
    <p:sldId id="914" r:id="rId18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7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012ECD-51FC-41F1-AA8D-1B2483CD663E}" styleName="Світлий стиль 2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Світлий стиль 3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2326" autoAdjust="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197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280402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en-US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7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Методологія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наукових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досліджень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Основні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техніко-економічні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показники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підприємства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лісового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господарства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553495"/>
              </p:ext>
            </p:extLst>
          </p:nvPr>
        </p:nvGraphicFramePr>
        <p:xfrm>
          <a:off x="0" y="2276872"/>
          <a:ext cx="9144002" cy="3154680"/>
        </p:xfrm>
        <a:graphic>
          <a:graphicData uri="http://schemas.openxmlformats.org/drawingml/2006/table">
            <a:tbl>
              <a:tblPr firstRow="1" firstCol="1" lastCol="1" bandRow="1">
                <a:tableStyleId>{69CF1AB2-1976-4502-BF36-3FF5EA218861}</a:tableStyleId>
              </a:tblPr>
              <a:tblGrid>
                <a:gridCol w="1552754">
                  <a:extLst>
                    <a:ext uri="{9D8B030D-6E8A-4147-A177-3AD203B41FA5}">
                      <a16:colId xmlns:a16="http://schemas.microsoft.com/office/drawing/2014/main" xmlns="" val="3976364990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xmlns="" val="2059467848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xmlns="" val="2078462429"/>
                    </a:ext>
                  </a:extLst>
                </a:gridCol>
                <a:gridCol w="996830">
                  <a:extLst>
                    <a:ext uri="{9D8B030D-6E8A-4147-A177-3AD203B41FA5}">
                      <a16:colId xmlns:a16="http://schemas.microsoft.com/office/drawing/2014/main" xmlns="" val="2570563000"/>
                    </a:ext>
                  </a:extLst>
                </a:gridCol>
                <a:gridCol w="979578">
                  <a:extLst>
                    <a:ext uri="{9D8B030D-6E8A-4147-A177-3AD203B41FA5}">
                      <a16:colId xmlns:a16="http://schemas.microsoft.com/office/drawing/2014/main" xmlns="" val="3649873692"/>
                    </a:ext>
                  </a:extLst>
                </a:gridCol>
                <a:gridCol w="1035170">
                  <a:extLst>
                    <a:ext uri="{9D8B030D-6E8A-4147-A177-3AD203B41FA5}">
                      <a16:colId xmlns:a16="http://schemas.microsoft.com/office/drawing/2014/main" xmlns="" val="466675725"/>
                    </a:ext>
                  </a:extLst>
                </a:gridCol>
                <a:gridCol w="690114">
                  <a:extLst>
                    <a:ext uri="{9D8B030D-6E8A-4147-A177-3AD203B41FA5}">
                      <a16:colId xmlns:a16="http://schemas.microsoft.com/office/drawing/2014/main" xmlns="" val="533720136"/>
                    </a:ext>
                  </a:extLst>
                </a:gridCol>
                <a:gridCol w="956574">
                  <a:extLst>
                    <a:ext uri="{9D8B030D-6E8A-4147-A177-3AD203B41FA5}">
                      <a16:colId xmlns:a16="http://schemas.microsoft.com/office/drawing/2014/main" xmlns="" val="3014887507"/>
                    </a:ext>
                  </a:extLst>
                </a:gridCol>
                <a:gridCol w="862642">
                  <a:extLst>
                    <a:ext uri="{9D8B030D-6E8A-4147-A177-3AD203B41FA5}">
                      <a16:colId xmlns:a16="http://schemas.microsoft.com/office/drawing/2014/main" xmlns="" val="122008633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Назва показника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Од. виміру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План на 2011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Факт на 2011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Факт 2012 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 плану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До минул. року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50969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Обсяг реалізації без ПДВ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тис. грн.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16225,6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14888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18586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-1337,6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91,8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-3698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80,1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37087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Обсяг реалізації на експорт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тис. грн.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11324,3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8804,2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14801,1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-2520,1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77,7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-5996,9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59,5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30928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Частка 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%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69,8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59,1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79,6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-10,7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84,7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-20,5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74,2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18363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06198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err="1">
                <a:latin typeface="Bookman Old Style" panose="02050604050505020204" pitchFamily="18" charset="0"/>
              </a:rPr>
              <a:t>Динаміка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зміни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обсягів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виробництва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продукції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лісового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err="1">
                <a:latin typeface="Bookman Old Style" panose="02050604050505020204" pitchFamily="18" charset="0"/>
              </a:rPr>
              <a:t>господарства</a:t>
            </a:r>
            <a:r>
              <a:rPr lang="ru-RU" sz="2200" dirty="0">
                <a:latin typeface="Bookman Old Style" panose="02050604050505020204" pitchFamily="18" charset="0"/>
              </a:rPr>
              <a:t> за 2001 – 2008 </a:t>
            </a:r>
            <a:r>
              <a:rPr lang="ru-RU" sz="2200" dirty="0" err="1">
                <a:latin typeface="Bookman Old Style" panose="02050604050505020204" pitchFamily="18" charset="0"/>
              </a:rPr>
              <a:t>рр</a:t>
            </a:r>
            <a:r>
              <a:rPr lang="ru-RU" sz="2200" dirty="0">
                <a:latin typeface="Bookman Old Style" panose="02050604050505020204" pitchFamily="18" charset="0"/>
              </a:rPr>
              <a:t>. (у % до </a:t>
            </a:r>
            <a:r>
              <a:rPr lang="ru-RU" sz="2200" dirty="0" err="1">
                <a:latin typeface="Bookman Old Style" panose="02050604050505020204" pitchFamily="18" charset="0"/>
              </a:rPr>
              <a:t>попереднього</a:t>
            </a:r>
            <a:r>
              <a:rPr lang="ru-RU" sz="2200" dirty="0">
                <a:latin typeface="Bookman Old Style" panose="02050604050505020204" pitchFamily="18" charset="0"/>
              </a:rPr>
              <a:t> </a:t>
            </a:r>
            <a:r>
              <a:rPr lang="ru-RU" sz="2200" dirty="0" smtClean="0">
                <a:latin typeface="Bookman Old Style" panose="02050604050505020204" pitchFamily="18" charset="0"/>
              </a:rPr>
              <a:t>р.)</a:t>
            </a:r>
            <a:endParaRPr lang="uk-UA" sz="2200" dirty="0">
              <a:latin typeface="Bookman Old Style" panose="020506040505050202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598"/>
            <a:ext cx="9144000" cy="535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982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Анкета “</a:t>
            </a:r>
            <a:r>
              <a:rPr lang="ru-RU" sz="2800" dirty="0" err="1">
                <a:latin typeface="Bookman Old Style" panose="02050604050505020204" pitchFamily="18" charset="0"/>
              </a:rPr>
              <a:t>Податковий</a:t>
            </a:r>
            <a:r>
              <a:rPr lang="ru-RU" sz="2800" dirty="0">
                <a:latin typeface="Bookman Old Style" panose="02050604050505020204" pitchFamily="18" charset="0"/>
              </a:rPr>
              <a:t> кодекс України – перший </a:t>
            </a:r>
            <a:r>
              <a:rPr lang="ru-RU" sz="2800" dirty="0" err="1">
                <a:latin typeface="Bookman Old Style" panose="02050604050505020204" pitchFamily="18" charset="0"/>
              </a:rPr>
              <a:t>рік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застосування</a:t>
            </a:r>
            <a:r>
              <a:rPr lang="ru-RU" sz="2800" dirty="0">
                <a:latin typeface="Bookman Old Style" panose="02050604050505020204" pitchFamily="18" charset="0"/>
              </a:rPr>
              <a:t>”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608685"/>
              </p:ext>
            </p:extLst>
          </p:nvPr>
        </p:nvGraphicFramePr>
        <p:xfrm>
          <a:off x="0" y="1412776"/>
          <a:ext cx="9143999" cy="5378408"/>
        </p:xfrm>
        <a:graphic>
          <a:graphicData uri="http://schemas.openxmlformats.org/drawingml/2006/table">
            <a:tbl>
              <a:tblPr bandCol="1">
                <a:tableStyleId>{BC89EF96-8CEA-46FF-86C4-4CE0E7609802}</a:tableStyleId>
              </a:tblPr>
              <a:tblGrid>
                <a:gridCol w="347864">
                  <a:extLst>
                    <a:ext uri="{9D8B030D-6E8A-4147-A177-3AD203B41FA5}">
                      <a16:colId xmlns:a16="http://schemas.microsoft.com/office/drawing/2014/main" xmlns="" val="1544026800"/>
                    </a:ext>
                  </a:extLst>
                </a:gridCol>
                <a:gridCol w="8796135">
                  <a:extLst>
                    <a:ext uri="{9D8B030D-6E8A-4147-A177-3AD203B41FA5}">
                      <a16:colId xmlns:a16="http://schemas.microsoft.com/office/drawing/2014/main" xmlns="" val="358119451"/>
                    </a:ext>
                  </a:extLst>
                </a:gridCol>
              </a:tblGrid>
              <a:tr h="324742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 1. Чи стало більш зрозумілим податкове законодавство у зв’язку з введенням в дію Податкового Кодексу України?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1030563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оскільки Кодекс уніфікував численні законодавчі акти з питань  оподаткування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23290471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проте окремі норми потребують доопрацювання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72320306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ні, вважаю, що у новому податковому законодавстві зорієнтуватися  складно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71390222"/>
                  </a:ext>
                </a:extLst>
              </a:tr>
              <a:tr h="44587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 2. Як вплинули на ведення Вашого бізнесу зміни у податковому законодавстві?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45474495"/>
                  </a:ext>
                </a:extLst>
              </a:tr>
              <a:tr h="4458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позитивно, оскільки зменшилося фінансове навантаження на підприємство та скоротилася кількість звітності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833271532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ці зміни не стосувалися моєї діяльності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347996490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зовсім не вплинули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00761935"/>
                  </a:ext>
                </a:extLst>
              </a:tr>
              <a:tr h="44587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90">
                          <a:effectLst/>
                          <a:latin typeface="Bookman Old Style" panose="02050604050505020204" pitchFamily="18" charset="0"/>
                        </a:rPr>
                        <a:t>3. Чи є необхідність у спрощенні форм податкової звітності (декларацій), а також – у зменшенні її кількості?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98342004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ні, не бачу такої необхідності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48794905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так, проте вона стосується не всіх форм звітності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48597142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більшість форм податкової звітності потребує спрощення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06816491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було б доцільно зменшити кількість податкових звітів та декларацій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87508155"/>
                  </a:ext>
                </a:extLst>
              </a:tr>
              <a:tr h="2146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так, ця необхідність існує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6519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7707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2276872"/>
            <a:ext cx="91439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spc="-60" dirty="0" smtClean="0">
                <a:latin typeface="Bookman Old Style" panose="02050604050505020204" pitchFamily="18" charset="0"/>
              </a:rPr>
              <a:t>З1РП </a:t>
            </a:r>
            <a:r>
              <a:rPr lang="uk-UA" sz="2800" b="1" spc="-60" dirty="0">
                <a:latin typeface="Bookman Old Style" panose="02050604050505020204" pitchFamily="18" charset="0"/>
              </a:rPr>
              <a:t>= </a:t>
            </a:r>
            <a:r>
              <a:rPr lang="uk-UA" sz="2800" b="1" spc="-60" dirty="0" err="1" smtClean="0">
                <a:latin typeface="Bookman Old Style" panose="02050604050505020204" pitchFamily="18" charset="0"/>
              </a:rPr>
              <a:t>Пс-сть</a:t>
            </a:r>
            <a:r>
              <a:rPr lang="uk-UA" sz="2800" b="1" spc="-60" dirty="0" smtClean="0">
                <a:latin typeface="Bookman Old Style" panose="02050604050505020204" pitchFamily="18" charset="0"/>
              </a:rPr>
              <a:t>/ТП(РП)  </a:t>
            </a:r>
            <a:r>
              <a:rPr lang="uk-UA" sz="2800" b="1" spc="-60" dirty="0">
                <a:latin typeface="Bookman Old Style" panose="02050604050505020204" pitchFamily="18" charset="0"/>
              </a:rPr>
              <a:t>або З1ТП= (</a:t>
            </a:r>
            <a:r>
              <a:rPr lang="uk-UA" sz="2800" b="1" spc="-60" dirty="0" smtClean="0">
                <a:latin typeface="Bookman Old Style" panose="02050604050505020204" pitchFamily="18" charset="0"/>
              </a:rPr>
              <a:t>∑</a:t>
            </a:r>
            <a:r>
              <a:rPr lang="en-US" sz="2800" b="1" spc="-60" dirty="0" smtClean="0">
                <a:latin typeface="Bookman Old Style" panose="02050604050505020204" pitchFamily="18" charset="0"/>
              </a:rPr>
              <a:t>q*z)/(∑q*p),</a:t>
            </a:r>
            <a:endParaRPr lang="uk-UA" sz="2800" b="1" spc="-60" dirty="0" smtClean="0">
              <a:latin typeface="Bookman Old Style" panose="02050604050505020204" pitchFamily="18" charset="0"/>
            </a:endParaRPr>
          </a:p>
          <a:p>
            <a:endParaRPr lang="uk-UA" sz="2800" b="1" dirty="0">
              <a:latin typeface="Bookman Old Style" panose="02050604050505020204" pitchFamily="18" charset="0"/>
            </a:endParaRPr>
          </a:p>
          <a:p>
            <a:r>
              <a:rPr lang="uk-UA" sz="2800" dirty="0">
                <a:solidFill>
                  <a:schemeClr val="tx2"/>
                </a:solidFill>
                <a:latin typeface="Bookman Old Style" panose="02050604050505020204" pitchFamily="18" charset="0"/>
              </a:rPr>
              <a:t>д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е </a:t>
            </a:r>
            <a:r>
              <a:rPr lang="en-US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q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кількість продукції в натуральних одиницях;</a:t>
            </a:r>
          </a:p>
          <a:p>
            <a:r>
              <a:rPr lang="pl-PL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Z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витрати на 1 грн. продукції, грн.;</a:t>
            </a:r>
            <a:endParaRPr lang="pl-PL" sz="2800" dirty="0" smtClean="0">
              <a:solidFill>
                <a:schemeClr val="tx2"/>
              </a:solidFill>
              <a:latin typeface="Bookman Old Style" panose="02050604050505020204" pitchFamily="18" charset="0"/>
            </a:endParaRPr>
          </a:p>
          <a:p>
            <a:r>
              <a:rPr lang="en-US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P</a:t>
            </a:r>
            <a:r>
              <a:rPr lang="uk-UA" sz="2800" dirty="0" smtClean="0">
                <a:solidFill>
                  <a:schemeClr val="tx2"/>
                </a:solidFill>
                <a:latin typeface="Bookman Old Style" panose="02050604050505020204" pitchFamily="18" charset="0"/>
              </a:rPr>
              <a:t> – ціна за одиницю продукції, грн.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" y="0"/>
            <a:ext cx="9143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latin typeface="Bookman Old Style" panose="02050604050505020204" pitchFamily="18" charset="0"/>
              </a:rPr>
              <a:t>Розрахунковий метод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38871"/>
              </p:ext>
            </p:extLst>
          </p:nvPr>
        </p:nvGraphicFramePr>
        <p:xfrm>
          <a:off x="0" y="2132856"/>
          <a:ext cx="9143999" cy="792088"/>
        </p:xfrm>
        <a:graphic>
          <a:graphicData uri="http://schemas.openxmlformats.org/drawingml/2006/table">
            <a:tbl>
              <a:tblPr/>
              <a:tblGrid>
                <a:gridCol w="9143999">
                  <a:extLst>
                    <a:ext uri="{9D8B030D-6E8A-4147-A177-3AD203B41FA5}">
                      <a16:colId xmlns:a16="http://schemas.microsoft.com/office/drawing/2014/main" xmlns="" val="3451000242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48486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098421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latin typeface="Bookman Old Style" panose="02050604050505020204" pitchFamily="18" charset="0"/>
              </a:rPr>
              <a:t>Розрахунок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впливу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факторів</a:t>
            </a:r>
            <a:r>
              <a:rPr lang="ru-RU" sz="2400" dirty="0">
                <a:latin typeface="Bookman Old Style" panose="02050604050505020204" pitchFamily="18" charset="0"/>
              </a:rPr>
              <a:t> на </a:t>
            </a:r>
            <a:r>
              <a:rPr lang="ru-RU" sz="2400" dirty="0" err="1">
                <a:latin typeface="Bookman Old Style" panose="02050604050505020204" pitchFamily="18" charset="0"/>
              </a:rPr>
              <a:t>показник</a:t>
            </a:r>
            <a:r>
              <a:rPr lang="ru-RU" sz="2400" dirty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витрати</a:t>
            </a:r>
            <a:r>
              <a:rPr lang="ru-RU" sz="2400" dirty="0">
                <a:latin typeface="Bookman Old Style" panose="02050604050505020204" pitchFamily="18" charset="0"/>
              </a:rPr>
              <a:t> на одну </a:t>
            </a:r>
            <a:r>
              <a:rPr lang="ru-RU" sz="2400" dirty="0" err="1" smtClean="0">
                <a:latin typeface="Bookman Old Style" panose="02050604050505020204" pitchFamily="18" charset="0"/>
              </a:rPr>
              <a:t>гривню</a:t>
            </a:r>
            <a:r>
              <a:rPr lang="ru-RU" sz="2400" dirty="0" smtClean="0">
                <a:latin typeface="Bookman Old Style" panose="02050604050505020204" pitchFamily="18" charset="0"/>
              </a:rPr>
              <a:t> </a:t>
            </a:r>
            <a:r>
              <a:rPr lang="ru-RU" sz="2400" dirty="0" err="1" smtClean="0">
                <a:latin typeface="Bookman Old Style" panose="02050604050505020204" pitchFamily="18" charset="0"/>
              </a:rPr>
              <a:t>товарної</a:t>
            </a:r>
            <a:r>
              <a:rPr lang="ru-RU" sz="2400" dirty="0" smtClean="0">
                <a:latin typeface="Bookman Old Style" panose="02050604050505020204" pitchFamily="18" charset="0"/>
              </a:rPr>
              <a:t> </a:t>
            </a:r>
            <a:r>
              <a:rPr lang="ru-RU" sz="2400" dirty="0" err="1">
                <a:latin typeface="Bookman Old Style" panose="02050604050505020204" pitchFamily="18" charset="0"/>
              </a:rPr>
              <a:t>продукції</a:t>
            </a:r>
            <a:endParaRPr lang="ru-RU" sz="24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2125"/>
              </p:ext>
            </p:extLst>
          </p:nvPr>
        </p:nvGraphicFramePr>
        <p:xfrm>
          <a:off x="0" y="2492896"/>
          <a:ext cx="9144000" cy="2839212"/>
        </p:xfrm>
        <a:graphic>
          <a:graphicData uri="http://schemas.openxmlformats.org/drawingml/2006/table">
            <a:tbl>
              <a:tblPr firstRow="1" firstCol="1" lastRow="1">
                <a:tableStyleId>{BC89EF96-8CEA-46FF-86C4-4CE0E7609802}</a:tableStyleId>
              </a:tblPr>
              <a:tblGrid>
                <a:gridCol w="2241113">
                  <a:extLst>
                    <a:ext uri="{9D8B030D-6E8A-4147-A177-3AD203B41FA5}">
                      <a16:colId xmlns:a16="http://schemas.microsoft.com/office/drawing/2014/main" xmlns="" val="4168809914"/>
                    </a:ext>
                  </a:extLst>
                </a:gridCol>
                <a:gridCol w="1188002">
                  <a:extLst>
                    <a:ext uri="{9D8B030D-6E8A-4147-A177-3AD203B41FA5}">
                      <a16:colId xmlns:a16="http://schemas.microsoft.com/office/drawing/2014/main" xmlns="" val="560240344"/>
                    </a:ext>
                  </a:extLst>
                </a:gridCol>
                <a:gridCol w="1286902">
                  <a:extLst>
                    <a:ext uri="{9D8B030D-6E8A-4147-A177-3AD203B41FA5}">
                      <a16:colId xmlns:a16="http://schemas.microsoft.com/office/drawing/2014/main" xmlns="" val="286344852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847351404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209251265"/>
                    </a:ext>
                  </a:extLst>
                </a:gridCol>
                <a:gridCol w="1619671">
                  <a:extLst>
                    <a:ext uri="{9D8B030D-6E8A-4147-A177-3AD203B41FA5}">
                      <a16:colId xmlns:a16="http://schemas.microsoft.com/office/drawing/2014/main" xmlns="" val="2909591458"/>
                    </a:ext>
                  </a:extLst>
                </a:gridCol>
              </a:tblGrid>
              <a:tr h="76200">
                <a:tc rowSpan="2"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indent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Показники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План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Відкориговані показники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Фактично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04168941"/>
                  </a:ext>
                </a:extLst>
              </a:tr>
              <a:tr h="2857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q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z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r>
                        <a:rPr lang="uk-UA" sz="1800" b="1" baseline="-25000" dirty="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 b="1" dirty="0">
                          <a:effectLst/>
                          <a:latin typeface="Bookman Old Style" panose="02050604050505020204" pitchFamily="18" charset="0"/>
                        </a:rPr>
                        <a:t>, p</a:t>
                      </a:r>
                      <a:r>
                        <a:rPr lang="uk-UA" sz="1800" b="1" baseline="30000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uk-UA" sz="1800" b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76256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1. Витрати змінні (q*z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зм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9567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9854,01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12579,48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01892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2. Витрати постійні (z</a:t>
                      </a:r>
                      <a:r>
                        <a:rPr lang="uk-UA" sz="1800" baseline="3000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r>
                        <a:rPr lang="uk-UA" sz="1800" baseline="-25000">
                          <a:effectLst/>
                          <a:latin typeface="Bookman Old Style" panose="02050604050505020204" pitchFamily="18" charset="0"/>
                        </a:rPr>
                        <a:t>пост</a:t>
                      </a: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)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4428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4930,76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4930,76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51096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3. Витрати разом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13995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14282,01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17007,48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17510,24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17510,24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9746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73095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Періодизація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розвитку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запропонована</a:t>
            </a:r>
            <a:r>
              <a:rPr lang="ru-RU" sz="3200" dirty="0">
                <a:latin typeface="Bookman Old Style" panose="02050604050505020204" pitchFamily="18" charset="0"/>
              </a:rPr>
              <a:t> М. С. Пушкарем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315234"/>
              </p:ext>
            </p:extLst>
          </p:nvPr>
        </p:nvGraphicFramePr>
        <p:xfrm>
          <a:off x="-4564" y="1196752"/>
          <a:ext cx="9144000" cy="5486400"/>
        </p:xfrm>
        <a:graphic>
          <a:graphicData uri="http://schemas.openxmlformats.org/drawingml/2006/table">
            <a:tbl>
              <a:tblPr firstRow="1" firstCol="1" lastCol="1" bandRow="1" bandCol="1">
                <a:tableStyleId>{BDBED569-4797-4DF1-A0F4-6AAB3CD982D8}</a:tableStyleId>
              </a:tblPr>
              <a:tblGrid>
                <a:gridCol w="1264196">
                  <a:extLst>
                    <a:ext uri="{9D8B030D-6E8A-4147-A177-3AD203B41FA5}">
                      <a16:colId xmlns:a16="http://schemas.microsoft.com/office/drawing/2014/main" xmlns="" val="2348056363"/>
                    </a:ext>
                  </a:extLst>
                </a:gridCol>
                <a:gridCol w="7879804">
                  <a:extLst>
                    <a:ext uri="{9D8B030D-6E8A-4147-A177-3AD203B41FA5}">
                      <a16:colId xmlns:a16="http://schemas.microsoft.com/office/drawing/2014/main" xmlns="" val="2265582913"/>
                    </a:ext>
                  </a:extLst>
                </a:gridCol>
              </a:tblGrid>
              <a:tr h="229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Період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Характеристика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1546179843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1917-1932 рр.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Облік перехідного періоду від капіталізму до соціалізму (характеризується поступовим відходом від форм і методів обліку попереднього періоду (капіталізму) та формуванням основ обліку соціалістичного типу. Цей період закінчується утворенням спеціального бюрократичного органу держави – Центрального управління народногосподарського обліку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4183037296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1932-1945 рр.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Розвиток методології та організації обліку, спрямованого на контроль за виконанням планів, збереження соціалістичної власності, здійснення режиму економії, створенням нових форм обліку, прийомів та методів обліку витрат і калькулювання собівартості продукції, становлення галузевого обліку та внутрішньогосподарського контролю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1472783942"/>
                  </a:ext>
                </a:extLst>
              </a:tr>
              <a:tr h="16038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1945-1965 рр.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Удосконалення єдиної системи бухгалтерського обліку в масштабі країни: оновлення нормативних актів з окремих об’єктів обліку, які відповідають новим умовам господарювання, впровадження нових планів рахунків, форм обліку, регламентація змісту первинної документації, впровадження нормативного методу обліку та калькулювання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4153552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0798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Періодизація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розвитку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, </a:t>
            </a:r>
            <a:r>
              <a:rPr lang="ru-RU" sz="3200" dirty="0" err="1">
                <a:latin typeface="Bookman Old Style" panose="02050604050505020204" pitchFamily="18" charset="0"/>
              </a:rPr>
              <a:t>запропонована</a:t>
            </a:r>
            <a:r>
              <a:rPr lang="ru-RU" sz="3200" dirty="0">
                <a:latin typeface="Bookman Old Style" panose="02050604050505020204" pitchFamily="18" charset="0"/>
              </a:rPr>
              <a:t> М. С. Пушкарем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355538"/>
              </p:ext>
            </p:extLst>
          </p:nvPr>
        </p:nvGraphicFramePr>
        <p:xfrm>
          <a:off x="-6187" y="1988840"/>
          <a:ext cx="9143999" cy="3840480"/>
        </p:xfrm>
        <a:graphic>
          <a:graphicData uri="http://schemas.openxmlformats.org/drawingml/2006/table">
            <a:tbl>
              <a:tblPr firstRow="1" firstCol="1" lastCol="1" bandRow="1" bandCol="1">
                <a:tableStyleId>{BDBED569-4797-4DF1-A0F4-6AAB3CD982D8}</a:tableStyleId>
              </a:tblPr>
              <a:tblGrid>
                <a:gridCol w="1200809">
                  <a:extLst>
                    <a:ext uri="{9D8B030D-6E8A-4147-A177-3AD203B41FA5}">
                      <a16:colId xmlns:a16="http://schemas.microsoft.com/office/drawing/2014/main" xmlns="" val="2348056363"/>
                    </a:ext>
                  </a:extLst>
                </a:gridCol>
                <a:gridCol w="7943190">
                  <a:extLst>
                    <a:ext uri="{9D8B030D-6E8A-4147-A177-3AD203B41FA5}">
                      <a16:colId xmlns:a16="http://schemas.microsoft.com/office/drawing/2014/main" xmlns="" val="2265582913"/>
                    </a:ext>
                  </a:extLst>
                </a:gridCol>
              </a:tblGrid>
              <a:tr h="1477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Період 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Характеристика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1546179843"/>
                  </a:ext>
                </a:extLst>
              </a:tr>
              <a:tr h="11101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1965-1991 рр.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Проведення економічної реформи, направленої на розширення повноваження підприємств, зміна методики планування обсягу реалізації, посилення ролі госпрозрахунку та методика обліку госпрозрахункових показників, удосконалення плану рахунків, розроблення загальних і галузевих положень з планування, обліку і калькулювання собівартості продукції, створення автоматизованих систем управління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2055467730"/>
                  </a:ext>
                </a:extLst>
              </a:tr>
              <a:tr h="7893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1991 донині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Формування обліку перехідного періоду до ринкових відносин (характеризується еклектичністю, змішуванням старих форм та методів обліку з новими, які характерні для західних країн. Пошук шляхів розвитку національної системи бухгалтерського обліку України).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11" marR="63911" marT="0" marB="0"/>
                </a:tc>
                <a:extLst>
                  <a:ext uri="{0D108BD9-81ED-4DB2-BD59-A6C34878D82A}">
                    <a16:rowId xmlns:a16="http://schemas.microsoft.com/office/drawing/2014/main" xmlns="" val="3450245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2503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24" y="1268760"/>
            <a:ext cx="9117176" cy="4176464"/>
          </a:xfrm>
        </p:spPr>
        <p:txBody>
          <a:bodyPr/>
          <a:lstStyle/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7.1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Поняття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про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методологію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і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методи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наукових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досліджень</a:t>
            </a:r>
            <a:endParaRPr lang="en-US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7.2. Характеристика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методів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en-US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26987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7.3.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Вибір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методів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dirty="0"/>
              <a:t/>
            </a:r>
            <a:br>
              <a:rPr lang="ru-RU" sz="4000" dirty="0"/>
            </a:b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179512" y="0"/>
            <a:ext cx="89644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dirty="0">
                <a:latin typeface="Bookman Old Style" panose="02050604050505020204" pitchFamily="18" charset="0"/>
              </a:rPr>
              <a:t>Дефініція “науковий факт”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381372"/>
              </p:ext>
            </p:extLst>
          </p:nvPr>
        </p:nvGraphicFramePr>
        <p:xfrm>
          <a:off x="121845" y="1196752"/>
          <a:ext cx="8900309" cy="5577840"/>
        </p:xfrm>
        <a:graphic>
          <a:graphicData uri="http://schemas.openxmlformats.org/drawingml/2006/table">
            <a:tbl>
              <a:tblPr firstRow="1" firstCol="1" lastCol="1" bandRow="1">
                <a:tableStyleId>{BC89EF96-8CEA-46FF-86C4-4CE0E7609802}</a:tableStyleId>
              </a:tblPr>
              <a:tblGrid>
                <a:gridCol w="2482297">
                  <a:extLst>
                    <a:ext uri="{9D8B030D-6E8A-4147-A177-3AD203B41FA5}">
                      <a16:colId xmlns:a16="http://schemas.microsoft.com/office/drawing/2014/main" xmlns="" val="3859474653"/>
                    </a:ext>
                  </a:extLst>
                </a:gridCol>
                <a:gridCol w="6418012">
                  <a:extLst>
                    <a:ext uri="{9D8B030D-6E8A-4147-A177-3AD203B41FA5}">
                      <a16:colId xmlns:a16="http://schemas.microsoft.com/office/drawing/2014/main" xmlns="" val="3334944171"/>
                    </a:ext>
                  </a:extLst>
                </a:gridCol>
              </a:tblGrid>
              <a:tr h="349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Визначення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165963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</a:rPr>
                        <a:t>Пуанкаре</a:t>
                      </a:r>
                      <a:endParaRPr lang="uk-UA" sz="1800" i="1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</a:rPr>
                        <a:t>Науковий факт – це довільна конструкція вченого, відокремлена прірвою від безпосередньої реальності “недоведених” фактів</a:t>
                      </a:r>
                      <a:endParaRPr lang="uk-UA" sz="18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17221638"/>
                  </a:ext>
                </a:extLst>
              </a:tr>
              <a:tr h="2620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О.О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Андрєєв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базис емпіричного узагальнення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43182748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С.Д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складова частина наукових знань, якщо вони виступають у систематизованому узагальненому вигляді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27474769"/>
                  </a:ext>
                </a:extLst>
              </a:tr>
              <a:tr h="13103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С.Д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Гусарєв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певна форма знання, більш-менш логічно опрацьована, тобто та сторона або частина дійсності, що перетворилася на об'єкт дослідження і уточнена суб'єктом пізнання за допомогою засобів виміру, опису тощо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07110512"/>
                  </a:ext>
                </a:extLst>
              </a:tr>
              <a:tr h="104824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</a:t>
                      </a:r>
                      <a:r>
                        <a:rPr lang="uk-UA" sz="18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Ядов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Науковий факт – це не початок пізнання, а його висновок. Зазвичай такі факти вводяться у ту 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систему знання, з якої були здобуті початкові </a:t>
                      </a:r>
                      <a:r>
                        <a:rPr lang="uk-UA" sz="1800" b="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гіпотези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043841865"/>
                  </a:ext>
                </a:extLst>
              </a:tr>
              <a:tr h="78618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М.Ф</a:t>
                      </a:r>
                      <a:r>
                        <a:rPr lang="uk-UA" sz="18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Юрій 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Наукові факти включені у сукупні наукові знання і відображені у книгах, рукописах, наукових доповідях чи зафіксовані іншим способом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012708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79450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кутник 2"/>
          <p:cNvSpPr/>
          <p:nvPr/>
        </p:nvSpPr>
        <p:spPr>
          <a:xfrm>
            <a:off x="-209362" y="0"/>
            <a:ext cx="956272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400" dirty="0">
                <a:latin typeface="Bookman Old Style" panose="02050604050505020204" pitchFamily="18" charset="0"/>
              </a:rPr>
              <a:t>Дефініція “метод наукового </a:t>
            </a:r>
            <a:r>
              <a:rPr lang="uk-UA" sz="3400" dirty="0" smtClean="0">
                <a:latin typeface="Bookman Old Style" panose="02050604050505020204" pitchFamily="18" charset="0"/>
              </a:rPr>
              <a:t>дослідження”</a:t>
            </a:r>
            <a:endParaRPr lang="uk-UA" sz="34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76613"/>
              </p:ext>
            </p:extLst>
          </p:nvPr>
        </p:nvGraphicFramePr>
        <p:xfrm>
          <a:off x="175597" y="1556792"/>
          <a:ext cx="8792805" cy="4992624"/>
        </p:xfrm>
        <a:graphic>
          <a:graphicData uri="http://schemas.openxmlformats.org/drawingml/2006/table">
            <a:tbl>
              <a:tblPr firstRow="1" firstCol="1" lastCol="1" bandRow="1">
                <a:tableStyleId>{BC89EF96-8CEA-46FF-86C4-4CE0E7609802}</a:tableStyleId>
              </a:tblPr>
              <a:tblGrid>
                <a:gridCol w="2884235">
                  <a:extLst>
                    <a:ext uri="{9D8B030D-6E8A-4147-A177-3AD203B41FA5}">
                      <a16:colId xmlns:a16="http://schemas.microsoft.com/office/drawing/2014/main" xmlns="" val="3859474653"/>
                    </a:ext>
                  </a:extLst>
                </a:gridCol>
                <a:gridCol w="5908570">
                  <a:extLst>
                    <a:ext uri="{9D8B030D-6E8A-4147-A177-3AD203B41FA5}">
                      <a16:colId xmlns:a16="http://schemas.microsoft.com/office/drawing/2014/main" xmlns="" val="3334944171"/>
                    </a:ext>
                  </a:extLst>
                </a:gridCol>
              </a:tblGrid>
              <a:tr h="2246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Автор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Bookman Old Style" panose="02050604050505020204" pitchFamily="18" charset="0"/>
                        </a:rPr>
                        <a:t>Визначення</a:t>
                      </a:r>
                      <a:endParaRPr lang="uk-UA" sz="2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165963"/>
                  </a:ext>
                </a:extLst>
              </a:tr>
              <a:tr h="7567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300" i="1" dirty="0" err="1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3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 прийом або система способів пізнання певного суб’єкта чи явища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17221638"/>
                  </a:ext>
                </a:extLst>
              </a:tr>
              <a:tr h="10151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 Т. Білуха </a:t>
                      </a:r>
                      <a:endParaRPr lang="uk-UA" sz="23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Спосіб дослідження явищ, який визначає планомірний підхід до вивчення їх наукового пізнання та встановлення істини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43182748"/>
                  </a:ext>
                </a:extLst>
              </a:tr>
              <a:tr h="15318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300" i="1" spc="-4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Г.С.</a:t>
                      </a:r>
                      <a:r>
                        <a:rPr lang="uk-UA" sz="2300" i="1" spc="-40" baseline="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300" i="1" spc="-40" dirty="0" err="1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300" i="1" spc="-40" dirty="0" smtClean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300" spc="-4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Спосіб пізнання явищ дійсності в їх взаємозв’язку та розвитку, спосіб досягнення поставленої мети і завдань дослідження і відповідає на запитання: “Як пізнавати?”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27474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1722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методи</a:t>
            </a:r>
            <a:r>
              <a:rPr lang="ru-RU" sz="2800" dirty="0"/>
              <a:t> </a:t>
            </a:r>
            <a:r>
              <a:rPr lang="ru-RU" sz="2800" dirty="0" err="1"/>
              <a:t>наукових</a:t>
            </a:r>
            <a:r>
              <a:rPr lang="ru-RU" sz="2800" dirty="0"/>
              <a:t> </a:t>
            </a:r>
            <a:r>
              <a:rPr lang="ru-RU" sz="2800" dirty="0" err="1"/>
              <a:t>досліджень</a:t>
            </a:r>
            <a:r>
              <a:rPr lang="ru-RU" sz="2800" dirty="0"/>
              <a:t>, </a:t>
            </a:r>
            <a:r>
              <a:rPr lang="ru-RU" sz="2800" dirty="0" err="1"/>
              <a:t>які</a:t>
            </a:r>
            <a:r>
              <a:rPr lang="ru-RU" sz="2800" dirty="0"/>
              <a:t> </a:t>
            </a:r>
            <a:r>
              <a:rPr lang="ru-RU" sz="2800" dirty="0" err="1"/>
              <a:t>використовуються</a:t>
            </a:r>
            <a:r>
              <a:rPr lang="ru-RU" sz="2800" dirty="0"/>
              <a:t> у </a:t>
            </a:r>
            <a:r>
              <a:rPr lang="ru-RU" sz="2800" dirty="0" err="1"/>
              <a:t>пізнанні</a:t>
            </a:r>
            <a:r>
              <a:rPr lang="ru-RU" sz="2800" dirty="0"/>
              <a:t> </a:t>
            </a:r>
            <a:endParaRPr lang="uk-UA" sz="2800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722027"/>
              </p:ext>
            </p:extLst>
          </p:nvPr>
        </p:nvGraphicFramePr>
        <p:xfrm>
          <a:off x="0" y="1079973"/>
          <a:ext cx="9143999" cy="576072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99606">
                  <a:extLst>
                    <a:ext uri="{9D8B030D-6E8A-4147-A177-3AD203B41FA5}">
                      <a16:colId xmlns:a16="http://schemas.microsoft.com/office/drawing/2014/main" xmlns="" val="665988138"/>
                    </a:ext>
                  </a:extLst>
                </a:gridCol>
                <a:gridCol w="2202587">
                  <a:extLst>
                    <a:ext uri="{9D8B030D-6E8A-4147-A177-3AD203B41FA5}">
                      <a16:colId xmlns:a16="http://schemas.microsoft.com/office/drawing/2014/main" xmlns="" val="1787041445"/>
                    </a:ext>
                  </a:extLst>
                </a:gridCol>
                <a:gridCol w="6341806">
                  <a:extLst>
                    <a:ext uri="{9D8B030D-6E8A-4147-A177-3AD203B41FA5}">
                      <a16:colId xmlns:a16="http://schemas.microsoft.com/office/drawing/2014/main" xmlns="" val="3073169344"/>
                    </a:ext>
                  </a:extLst>
                </a:gridCol>
              </a:tblGrid>
              <a:tr h="384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№ з/п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Класифікаційна ознака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Групи методів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37996430"/>
                  </a:ext>
                </a:extLst>
              </a:tr>
              <a:tr h="9601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Рівні методологічного аналізу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Загальнонаукові;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сходження від абстрактного до конкретного; діалектичні;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суміжних галузей науки;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окремих галузей науки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0975047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Види дослідження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Емпіричні – спостереження, експеримент,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тестування;моделювання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теоретичні – аналогія, аналіз і  синтез, індукція і дедукція, аксіоматика, узагальнення;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метатеоретичні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 – методи системного і комплексного аналізу, термінологічний підхід, періодизація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10063374"/>
                  </a:ext>
                </a:extLst>
              </a:tr>
              <a:tr h="15361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Bookman Old Style" panose="02050604050505020204" pitchFamily="18" charset="0"/>
                        </a:rPr>
                        <a:t>Сфера застосування методів</a:t>
                      </a:r>
                      <a:endParaRPr lang="uk-UA" sz="18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Організаційні – порівняльний,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лонгітюдний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, комплексний;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емпіричні – спостереження, діагностичні, експериментальні, </a:t>
                      </a:r>
                      <a:r>
                        <a:rPr lang="uk-UA" sz="1800" dirty="0" err="1">
                          <a:effectLst/>
                          <a:latin typeface="Bookman Old Style" panose="02050604050505020204" pitchFamily="18" charset="0"/>
                        </a:rPr>
                        <a:t>праксометричні</a:t>
                      </a: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;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методи обробки даних – кількісні – кореляційний аналіз, факторний аналіз, регресивний аналіз, дисперсійний аналіз, кластерний аналіз;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anose="02050604050505020204" pitchFamily="18" charset="0"/>
                        </a:rPr>
                        <a:t>якісні – класифікація, диференціація, категоризація</a:t>
                      </a:r>
                      <a:endParaRPr lang="uk-UA" sz="18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14362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23756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Bookman Old Style" panose="02050604050505020204" pitchFamily="18" charset="0"/>
              </a:rPr>
              <a:t>Види </a:t>
            </a:r>
            <a:r>
              <a:rPr lang="ru-RU" sz="3200" dirty="0" err="1">
                <a:latin typeface="Bookman Old Style" panose="02050604050505020204" pitchFamily="18" charset="0"/>
              </a:rPr>
              <a:t>спостережень</a:t>
            </a:r>
            <a:r>
              <a:rPr lang="ru-RU" sz="3200" dirty="0">
                <a:latin typeface="Bookman Old Style" panose="02050604050505020204" pitchFamily="18" charset="0"/>
              </a:rPr>
              <a:t> у </a:t>
            </a:r>
            <a:r>
              <a:rPr lang="ru-RU" sz="3200" dirty="0" err="1" smtClean="0">
                <a:latin typeface="Bookman Old Style" panose="02050604050505020204" pitchFamily="18" charset="0"/>
              </a:rPr>
              <a:t>наукових</a:t>
            </a:r>
            <a:r>
              <a:rPr lang="ru-RU" sz="3200" dirty="0" smtClean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дослідженнях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575556" y="1916832"/>
            <a:ext cx="7992888" cy="93610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Види спостережень у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наукових </a:t>
            </a: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дослідженнях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567028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Первинне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6128700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Третинне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3347864" y="3778583"/>
            <a:ext cx="244827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Вторинне</a:t>
            </a:r>
          </a:p>
        </p:txBody>
      </p:sp>
      <p:cxnSp>
        <p:nvCxnSpPr>
          <p:cNvPr id="8" name="Пряма зі стрілкою 7"/>
          <p:cNvCxnSpPr>
            <a:stCxn id="3" idx="2"/>
            <a:endCxn id="4" idx="0"/>
          </p:cNvCxnSpPr>
          <p:nvPr/>
        </p:nvCxnSpPr>
        <p:spPr bwMode="auto">
          <a:xfrm flipH="1">
            <a:off x="1791164" y="2852936"/>
            <a:ext cx="2780836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 зі стрілкою 9"/>
          <p:cNvCxnSpPr>
            <a:stCxn id="3" idx="2"/>
            <a:endCxn id="6" idx="0"/>
          </p:cNvCxnSpPr>
          <p:nvPr/>
        </p:nvCxnSpPr>
        <p:spPr bwMode="auto">
          <a:xfrm>
            <a:off x="4572000" y="2852936"/>
            <a:ext cx="0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stCxn id="3" idx="2"/>
            <a:endCxn id="5" idx="0"/>
          </p:cNvCxnSpPr>
          <p:nvPr/>
        </p:nvCxnSpPr>
        <p:spPr bwMode="auto">
          <a:xfrm>
            <a:off x="4572000" y="2852936"/>
            <a:ext cx="2780836" cy="92564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23989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Сполучна лінія уступом 9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976001"/>
            <a:ext cx="926682" cy="2080064"/>
          </a:xfrm>
          <a:prstGeom prst="bentConnector3">
            <a:avLst>
              <a:gd name="adj1" fmla="val 4446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999515" y="2832443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Отримання </a:t>
            </a:r>
            <a:r>
              <a:rPr kumimoji="0" lang="uk-UA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інформаці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16438" y="3792666"/>
            <a:ext cx="7992380" cy="52679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Сприйняття інформації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21210" y="4662107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Вимірювання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21210" y="5595391"/>
            <a:ext cx="7992380" cy="610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Реєстрація</a:t>
            </a:r>
            <a:endParaRPr kumimoji="0" lang="uk-UA" sz="3200" b="0" i="0" u="none" strike="noStrike" kern="1200" cap="none" spc="0" normalizeH="0" baseline="0" noProof="0" dirty="0">
              <a:ln>
                <a:noFill/>
              </a:ln>
              <a:solidFill>
                <a:srgbClr val="1D528D"/>
              </a:solidFill>
              <a:effectLst/>
              <a:uLnTx/>
              <a:uFillTx/>
              <a:latin typeface="Bookman Old Style" panose="020506040505050202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Сполучна лінія уступом 15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976001"/>
            <a:ext cx="931454" cy="2986614"/>
          </a:xfrm>
          <a:prstGeom prst="bentConnector3">
            <a:avLst>
              <a:gd name="adj1" fmla="val 446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976000"/>
            <a:ext cx="931454" cy="3924829"/>
          </a:xfrm>
          <a:prstGeom prst="bentConnector3">
            <a:avLst>
              <a:gd name="adj1" fmla="val 4584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Сполучна лінія уступом 20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5" y="1976001"/>
            <a:ext cx="909759" cy="1167826"/>
          </a:xfrm>
          <a:prstGeom prst="bentConnector3">
            <a:avLst>
              <a:gd name="adj1" fmla="val 4572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628311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D528D"/>
                </a:solidFill>
                <a:effectLst/>
                <a:uLnTx/>
                <a:uFillTx/>
                <a:latin typeface="Bookman Old Style" panose="02050604050505020204" pitchFamily="18" charset="0"/>
                <a:cs typeface="Times New Roman" panose="02020603050405020304" pitchFamily="18" charset="0"/>
              </a:rPr>
              <a:t>ЕТАПИ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0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>
                <a:latin typeface="Bookman Old Style" panose="02050604050505020204" pitchFamily="18" charset="0"/>
              </a:rPr>
              <a:t>Етапи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процесу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первинного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спостереження</a:t>
            </a:r>
            <a:r>
              <a:rPr lang="ru-RU" sz="2800" dirty="0">
                <a:latin typeface="Bookman Old Style" panose="02050604050505020204" pitchFamily="18" charset="0"/>
              </a:rPr>
              <a:t> у </a:t>
            </a:r>
            <a:r>
              <a:rPr lang="ru-RU" sz="2800" dirty="0" err="1">
                <a:latin typeface="Bookman Old Style" panose="02050604050505020204" pitchFamily="18" charset="0"/>
              </a:rPr>
              <a:t>бухгалтерських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 smtClean="0">
                <a:latin typeface="Bookman Old Style" panose="02050604050505020204" pitchFamily="18" charset="0"/>
              </a:rPr>
              <a:t>наукових</a:t>
            </a:r>
            <a:r>
              <a:rPr lang="ru-RU" sz="2800" dirty="0" smtClean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дослідженнях</a:t>
            </a:r>
            <a:endParaRPr lang="ru-RU" sz="28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12840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8267" y="-9939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Bookman Old Style" panose="02050604050505020204" pitchFamily="18" charset="0"/>
              </a:rPr>
              <a:t>Журнал </a:t>
            </a:r>
            <a:r>
              <a:rPr lang="ru-RU" sz="2800" dirty="0" err="1">
                <a:latin typeface="Bookman Old Style" panose="02050604050505020204" pitchFamily="18" charset="0"/>
              </a:rPr>
              <a:t>реєстрації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прибуткових</a:t>
            </a:r>
            <a:r>
              <a:rPr lang="ru-RU" sz="2800" dirty="0">
                <a:latin typeface="Bookman Old Style" panose="02050604050505020204" pitchFamily="18" charset="0"/>
              </a:rPr>
              <a:t> і </a:t>
            </a:r>
            <a:r>
              <a:rPr lang="ru-RU" sz="2800" dirty="0" err="1">
                <a:latin typeface="Bookman Old Style" panose="02050604050505020204" pitchFamily="18" charset="0"/>
              </a:rPr>
              <a:t>видаткових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касових</a:t>
            </a:r>
            <a:r>
              <a:rPr lang="ru-RU" sz="2800" dirty="0">
                <a:latin typeface="Bookman Old Style" panose="02050604050505020204" pitchFamily="18" charset="0"/>
              </a:rPr>
              <a:t> </a:t>
            </a:r>
            <a:r>
              <a:rPr lang="ru-RU" sz="2800" dirty="0" err="1">
                <a:latin typeface="Bookman Old Style" panose="02050604050505020204" pitchFamily="18" charset="0"/>
              </a:rPr>
              <a:t>ордерів</a:t>
            </a:r>
            <a:endParaRPr lang="uk-UA" sz="2800" dirty="0">
              <a:latin typeface="Bookman Old Style" panose="020506040505050202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84784"/>
            <a:ext cx="8568952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3588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>
                <a:latin typeface="Bookman Old Style" panose="02050604050505020204" pitchFamily="18" charset="0"/>
              </a:rPr>
              <a:t>Відображення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операцій</a:t>
            </a:r>
            <a:r>
              <a:rPr lang="ru-RU" sz="3200" dirty="0">
                <a:latin typeface="Bookman Old Style" panose="02050604050505020204" pitchFamily="18" charset="0"/>
              </a:rPr>
              <a:t> з </a:t>
            </a:r>
            <a:r>
              <a:rPr lang="ru-RU" sz="3200" dirty="0" err="1">
                <a:latin typeface="Bookman Old Style" panose="02050604050505020204" pitchFamily="18" charset="0"/>
              </a:rPr>
              <a:t>обліку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витрат</a:t>
            </a:r>
            <a:r>
              <a:rPr lang="ru-RU" sz="3200" dirty="0">
                <a:latin typeface="Bookman Old Style" panose="02050604050505020204" pitchFamily="18" charset="0"/>
              </a:rPr>
              <a:t> у </a:t>
            </a:r>
            <a:r>
              <a:rPr lang="ru-RU" sz="3200" dirty="0" err="1">
                <a:latin typeface="Bookman Old Style" panose="02050604050505020204" pitchFamily="18" charset="0"/>
              </a:rPr>
              <a:t>лісовому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r>
              <a:rPr lang="ru-RU" sz="3200" dirty="0" err="1">
                <a:latin typeface="Bookman Old Style" panose="02050604050505020204" pitchFamily="18" charset="0"/>
              </a:rPr>
              <a:t>господарстві</a:t>
            </a:r>
            <a:r>
              <a:rPr lang="ru-RU" sz="3200" dirty="0">
                <a:latin typeface="Bookman Old Style" panose="02050604050505020204" pitchFamily="18" charset="0"/>
              </a:rPr>
              <a:t> </a:t>
            </a:r>
            <a:endParaRPr lang="uk-UA" sz="3200" dirty="0">
              <a:latin typeface="Bookman Old Style" panose="02050604050505020204" pitchFamily="18" charset="0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318864"/>
              </p:ext>
            </p:extLst>
          </p:nvPr>
        </p:nvGraphicFramePr>
        <p:xfrm>
          <a:off x="0" y="1700808"/>
          <a:ext cx="9143997" cy="4400182"/>
        </p:xfrm>
        <a:graphic>
          <a:graphicData uri="http://schemas.openxmlformats.org/drawingml/2006/table">
            <a:tbl>
              <a:tblPr firstRow="1" firstCol="1" lastCol="1" bandCol="1">
                <a:tableStyleId>{BC89EF96-8CEA-46FF-86C4-4CE0E7609802}</a:tableStyleId>
              </a:tblPr>
              <a:tblGrid>
                <a:gridCol w="733472">
                  <a:extLst>
                    <a:ext uri="{9D8B030D-6E8A-4147-A177-3AD203B41FA5}">
                      <a16:colId xmlns:a16="http://schemas.microsoft.com/office/drawing/2014/main" xmlns="" val="3955351253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xmlns="" val="18706120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352884791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1870340173"/>
                    </a:ext>
                  </a:extLst>
                </a:gridCol>
                <a:gridCol w="1857797">
                  <a:extLst>
                    <a:ext uri="{9D8B030D-6E8A-4147-A177-3AD203B41FA5}">
                      <a16:colId xmlns:a16="http://schemas.microsoft.com/office/drawing/2014/main" xmlns="" val="1420688070"/>
                    </a:ext>
                  </a:extLst>
                </a:gridCol>
              </a:tblGrid>
              <a:tr h="5580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№ з/п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Зміст операції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 err="1" smtClean="0">
                          <a:effectLst/>
                          <a:latin typeface="Bookman Old Style" panose="02050604050505020204" pitchFamily="18" charset="0"/>
                        </a:rPr>
                        <a:t>Д</a:t>
                      </a:r>
                      <a:r>
                        <a:rPr lang="uk-UA" sz="2200" baseline="30000" dirty="0" err="1" smtClean="0">
                          <a:effectLst/>
                          <a:latin typeface="Bookman Old Style" panose="02050604050505020204" pitchFamily="18" charset="0"/>
                        </a:rPr>
                        <a:t>т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К</a:t>
                      </a:r>
                      <a:r>
                        <a:rPr lang="uk-UA" sz="2200" baseline="30000">
                          <a:effectLst/>
                          <a:latin typeface="Bookman Old Style" panose="02050604050505020204" pitchFamily="18" charset="0"/>
                        </a:rPr>
                        <a:t>т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Σ, грн.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20400279"/>
                  </a:ext>
                </a:extLst>
              </a:tr>
              <a:tr h="1141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частини загальновиробничих витрат, які належать до витрат виробництва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31966,40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6663709"/>
                  </a:ext>
                </a:extLst>
              </a:tr>
              <a:tr h="850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виробничої собівартості реалізованих робіт, послуг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869467,49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95070867"/>
                  </a:ext>
                </a:extLst>
              </a:tr>
              <a:tr h="8505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виробничої собівартості реалізованої готової продукції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26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135979,29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904334"/>
                  </a:ext>
                </a:extLst>
              </a:tr>
              <a:tr h="5601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Списання загальновиробничих витрат на собівартість реалізації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90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>
                          <a:effectLst/>
                          <a:latin typeface="Bookman Old Style" panose="02050604050505020204" pitchFamily="18" charset="0"/>
                        </a:rPr>
                        <a:t>91</a:t>
                      </a:r>
                      <a:endParaRPr lang="uk-UA" sz="22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200" dirty="0">
                          <a:effectLst/>
                          <a:latin typeface="Bookman Old Style" panose="02050604050505020204" pitchFamily="18" charset="0"/>
                        </a:rPr>
                        <a:t>29468,82</a:t>
                      </a:r>
                      <a:endParaRPr lang="uk-UA" sz="22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55350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415085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12462</TotalTime>
  <Words>1060</Words>
  <Application>Microsoft Office PowerPoint</Application>
  <PresentationFormat>Экран (4:3)</PresentationFormat>
  <Paragraphs>220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cdb2004100l</vt:lpstr>
      <vt:lpstr>Тема 7. Методологія наукових досліджень 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Легенчук Сергій Федорович</cp:lastModifiedBy>
  <cp:revision>1076</cp:revision>
  <dcterms:modified xsi:type="dcterms:W3CDTF">2020-07-22T10:58:47Z</dcterms:modified>
</cp:coreProperties>
</file>