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57" r:id="rId6"/>
    <p:sldId id="261" r:id="rId7"/>
    <p:sldId id="262" r:id="rId8"/>
    <p:sldId id="263" r:id="rId9"/>
    <p:sldId id="264" r:id="rId10"/>
    <p:sldId id="265" r:id="rId11"/>
    <p:sldId id="266" r:id="rId12"/>
    <p:sldId id="267" r:id="rId13"/>
    <p:sldId id="272" r:id="rId14"/>
    <p:sldId id="268" r:id="rId15"/>
    <p:sldId id="273" r:id="rId16"/>
    <p:sldId id="275" r:id="rId17"/>
    <p:sldId id="274" r:id="rId18"/>
    <p:sldId id="269" r:id="rId19"/>
    <p:sldId id="276" r:id="rId20"/>
    <p:sldId id="277" r:id="rId21"/>
    <p:sldId id="278" r:id="rId22"/>
    <p:sldId id="279" r:id="rId23"/>
    <p:sldId id="270"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uk-UA"/>
              <a:t>Клацніть, щоб редагувати стиль зразка заголовка</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uk-UA"/>
              <a:t>Клацніть, щоб редагувати стиль зразка заголовка</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9/26/2025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9/26/2025</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8" Type="http://schemas.openxmlformats.org/officeDocument/2006/relationships/hyperlink" Target="http://www.ukr.net/" TargetMode="External"/><Relationship Id="rId3" Type="http://schemas.openxmlformats.org/officeDocument/2006/relationships/hyperlink" Target="http://www.excite.com/" TargetMode="External"/><Relationship Id="rId7" Type="http://schemas.openxmlformats.org/officeDocument/2006/relationships/hyperlink" Target="http://www.meta.ua/" TargetMode="External"/><Relationship Id="rId2" Type="http://schemas.openxmlformats.org/officeDocument/2006/relationships/hyperlink" Target="http://www.altavista.com/" TargetMode="External"/><Relationship Id="rId1" Type="http://schemas.openxmlformats.org/officeDocument/2006/relationships/slideLayout" Target="../slideLayouts/slideLayout4.xml"/><Relationship Id="rId6" Type="http://schemas.openxmlformats.org/officeDocument/2006/relationships/hyperlink" Target="http://www.yahoo.com/" TargetMode="External"/><Relationship Id="rId5" Type="http://schemas.openxmlformats.org/officeDocument/2006/relationships/hyperlink" Target="http://www.search.com/" TargetMode="External"/><Relationship Id="rId10" Type="http://schemas.openxmlformats.org/officeDocument/2006/relationships/hyperlink" Target="http://www.bigmir.net/" TargetMode="External"/><Relationship Id="rId4" Type="http://schemas.openxmlformats.org/officeDocument/2006/relationships/hyperlink" Target="http://search.aol.com/" TargetMode="External"/><Relationship Id="rId9" Type="http://schemas.openxmlformats.org/officeDocument/2006/relationships/hyperlink" Target="http://www.i.u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hyperlink" Target="http://www.rada.gov.ua/" TargetMode="External"/><Relationship Id="rId2" Type="http://schemas.openxmlformats.org/officeDocument/2006/relationships/hyperlink" Target="http://www.president.gov.ua/" TargetMode="External"/><Relationship Id="rId1" Type="http://schemas.openxmlformats.org/officeDocument/2006/relationships/slideLayout" Target="../slideLayouts/slideLayout4.xml"/><Relationship Id="rId4" Type="http://schemas.openxmlformats.org/officeDocument/2006/relationships/hyperlink" Target="http://www.kmu.gov.ua/"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10C8CF6-953B-4C1C-95AC-B6A9F22D3E07}"/>
              </a:ext>
            </a:extLst>
          </p:cNvPr>
          <p:cNvSpPr>
            <a:spLocks noGrp="1"/>
          </p:cNvSpPr>
          <p:nvPr>
            <p:ph type="ctrTitle"/>
          </p:nvPr>
        </p:nvSpPr>
        <p:spPr/>
        <p:txBody>
          <a:bodyPr/>
          <a:lstStyle/>
          <a:p>
            <a:r>
              <a:rPr lang="uk-UA" dirty="0"/>
              <a:t>Робота журналіста з інформацією</a:t>
            </a:r>
          </a:p>
        </p:txBody>
      </p:sp>
      <p:sp>
        <p:nvSpPr>
          <p:cNvPr id="3" name="Підзаголовок 2">
            <a:extLst>
              <a:ext uri="{FF2B5EF4-FFF2-40B4-BE49-F238E27FC236}">
                <a16:creationId xmlns:a16="http://schemas.microsoft.com/office/drawing/2014/main" id="{390D40B6-6D4A-45D5-BA51-2B357C013AE8}"/>
              </a:ext>
            </a:extLst>
          </p:cNvPr>
          <p:cNvSpPr>
            <a:spLocks noGrp="1"/>
          </p:cNvSpPr>
          <p:nvPr>
            <p:ph type="subTitle" idx="1"/>
          </p:nvPr>
        </p:nvSpPr>
        <p:spPr/>
        <p:txBody>
          <a:bodyPr/>
          <a:lstStyle/>
          <a:p>
            <a:endParaRPr lang="uk-UA"/>
          </a:p>
        </p:txBody>
      </p:sp>
    </p:spTree>
    <p:extLst>
      <p:ext uri="{BB962C8B-B14F-4D97-AF65-F5344CB8AC3E}">
        <p14:creationId xmlns:p14="http://schemas.microsoft.com/office/powerpoint/2010/main" val="2957493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2125D9-238F-4282-9BCC-C51B02D7617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BB759C8-DAA7-4BBD-BF31-95F0F02D0E90}"/>
              </a:ext>
            </a:extLst>
          </p:cNvPr>
          <p:cNvSpPr>
            <a:spLocks noGrp="1"/>
          </p:cNvSpPr>
          <p:nvPr>
            <p:ph sz="half" idx="1"/>
          </p:nvPr>
        </p:nvSpPr>
        <p:spPr/>
        <p:txBody>
          <a:bodyPr>
            <a:normAutofit fontScale="92500" lnSpcReduction="20000"/>
          </a:bodyPr>
          <a:lstStyle/>
          <a:p>
            <a:pPr algn="just"/>
            <a:r>
              <a:rPr lang="uk-UA" dirty="0"/>
              <a:t>Третій тип — довідково-енциклопедична інформація, що складається з офіційних повідомлень або систематизованих відомостей. Ці відомості оформлені за встановленою формою і стосуються подій, явищ, процесів, історичних чи сучасних постатей. </a:t>
            </a:r>
          </a:p>
          <a:p>
            <a:pPr algn="just"/>
            <a:r>
              <a:rPr lang="uk-UA" dirty="0"/>
              <a:t>Четвертий тип — інформація про особу, яка містить офіційні документовані анкетні дані про людину. </a:t>
            </a:r>
          </a:p>
          <a:p>
            <a:pPr algn="just"/>
            <a:r>
              <a:rPr lang="uk-UA" dirty="0"/>
              <a:t>П’ятий тип — інформація про діяльність державних органів і організацій, або правова інформація. Вона створюється в процесі роботи органів влади, громадських чи партійних об’єднань, а також державних і приватних підприємств та установ. </a:t>
            </a:r>
          </a:p>
        </p:txBody>
      </p:sp>
      <p:sp>
        <p:nvSpPr>
          <p:cNvPr id="4" name="Місце для вмісту 3">
            <a:extLst>
              <a:ext uri="{FF2B5EF4-FFF2-40B4-BE49-F238E27FC236}">
                <a16:creationId xmlns:a16="http://schemas.microsoft.com/office/drawing/2014/main" id="{F4F82EEF-5ABA-4142-A4E6-C973CB45AC71}"/>
              </a:ext>
            </a:extLst>
          </p:cNvPr>
          <p:cNvSpPr>
            <a:spLocks noGrp="1"/>
          </p:cNvSpPr>
          <p:nvPr>
            <p:ph sz="half" idx="2"/>
          </p:nvPr>
        </p:nvSpPr>
        <p:spPr/>
        <p:txBody>
          <a:bodyPr>
            <a:normAutofit fontScale="92500" lnSpcReduction="20000"/>
          </a:bodyPr>
          <a:lstStyle/>
          <a:p>
            <a:endParaRPr lang="uk-UA"/>
          </a:p>
        </p:txBody>
      </p:sp>
    </p:spTree>
    <p:extLst>
      <p:ext uri="{BB962C8B-B14F-4D97-AF65-F5344CB8AC3E}">
        <p14:creationId xmlns:p14="http://schemas.microsoft.com/office/powerpoint/2010/main" val="1134723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0CF9E0-FA54-4B1A-856E-3585C313EA1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46C5310-8FF0-4C13-8537-07E355D5CE6C}"/>
              </a:ext>
            </a:extLst>
          </p:cNvPr>
          <p:cNvSpPr>
            <a:spLocks noGrp="1"/>
          </p:cNvSpPr>
          <p:nvPr>
            <p:ph sz="half" idx="1"/>
          </p:nvPr>
        </p:nvSpPr>
        <p:spPr/>
        <p:txBody>
          <a:bodyPr>
            <a:normAutofit/>
          </a:bodyPr>
          <a:lstStyle/>
          <a:p>
            <a:pPr algn="just"/>
            <a:r>
              <a:rPr lang="uk-UA" dirty="0"/>
              <a:t>Кожен із цих типів відіграє унікальну роль у системі масової комунікації. </a:t>
            </a:r>
            <a:r>
              <a:rPr lang="uk-UA" dirty="0">
                <a:solidFill>
                  <a:srgbClr val="FFFF00"/>
                </a:solidFill>
              </a:rPr>
              <a:t>Масова інформація </a:t>
            </a:r>
            <a:r>
              <a:rPr lang="uk-UA" dirty="0"/>
              <a:t>забезпечує широкий доступ до контенту, тоді як </a:t>
            </a:r>
            <a:r>
              <a:rPr lang="uk-UA" dirty="0">
                <a:solidFill>
                  <a:srgbClr val="FFFF00"/>
                </a:solidFill>
              </a:rPr>
              <a:t>статистична</a:t>
            </a:r>
            <a:r>
              <a:rPr lang="uk-UA" dirty="0"/>
              <a:t> допомагає аналізувати суспільні процеси. </a:t>
            </a:r>
            <a:r>
              <a:rPr lang="uk-UA" dirty="0">
                <a:solidFill>
                  <a:srgbClr val="FFFF00"/>
                </a:solidFill>
              </a:rPr>
              <a:t>Довідково-енциклопедична</a:t>
            </a:r>
            <a:r>
              <a:rPr lang="uk-UA" dirty="0"/>
              <a:t> інформація систематизує знання для зручного використання. Інформація про особу має значення для ідентифікації та офіційного документування. </a:t>
            </a:r>
            <a:r>
              <a:rPr lang="uk-UA" dirty="0">
                <a:solidFill>
                  <a:srgbClr val="FFFF00"/>
                </a:solidFill>
              </a:rPr>
              <a:t>Правова</a:t>
            </a:r>
            <a:r>
              <a:rPr lang="uk-UA" dirty="0"/>
              <a:t> інформація відображає діяльність організацій і забезпечує прозорість їхньої роботи. </a:t>
            </a:r>
          </a:p>
        </p:txBody>
      </p:sp>
      <p:sp>
        <p:nvSpPr>
          <p:cNvPr id="4" name="Місце для вмісту 3">
            <a:extLst>
              <a:ext uri="{FF2B5EF4-FFF2-40B4-BE49-F238E27FC236}">
                <a16:creationId xmlns:a16="http://schemas.microsoft.com/office/drawing/2014/main" id="{D11534A9-664B-4ACF-83A8-DA4C818A3EDA}"/>
              </a:ext>
            </a:extLst>
          </p:cNvPr>
          <p:cNvSpPr>
            <a:spLocks noGrp="1"/>
          </p:cNvSpPr>
          <p:nvPr>
            <p:ph sz="half" idx="2"/>
          </p:nvPr>
        </p:nvSpPr>
        <p:spPr/>
        <p:txBody>
          <a:bodyPr>
            <a:normAutofit/>
          </a:bodyPr>
          <a:lstStyle/>
          <a:p>
            <a:pPr algn="just"/>
            <a:r>
              <a:rPr lang="uk-UA" dirty="0"/>
              <a:t>Ця класифікація підкреслює різноманітність соціальної інформації та її значення для суспільства. Вона допомагає зрозуміти, як різні типи інформації взаємодіють у комунікаційних процесах. Кожен тип інформації має свої канали поширення та цільову аудиторію. Це дозволяє ефективно використовувати інформацію для інформування, аналізу та управління. Така типологія сприяє глибшому розумінню ролі масової комунікації в сучасному світі.</a:t>
            </a:r>
          </a:p>
        </p:txBody>
      </p:sp>
    </p:spTree>
    <p:extLst>
      <p:ext uri="{BB962C8B-B14F-4D97-AF65-F5344CB8AC3E}">
        <p14:creationId xmlns:p14="http://schemas.microsoft.com/office/powerpoint/2010/main" val="4199672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A3BAF93-CE4B-43C0-91C0-A8E1CE68DB93}"/>
              </a:ext>
            </a:extLst>
          </p:cNvPr>
          <p:cNvSpPr>
            <a:spLocks noGrp="1"/>
          </p:cNvSpPr>
          <p:nvPr>
            <p:ph type="title"/>
          </p:nvPr>
        </p:nvSpPr>
        <p:spPr/>
        <p:txBody>
          <a:bodyPr/>
          <a:lstStyle/>
          <a:p>
            <a:r>
              <a:rPr lang="uk-UA" dirty="0"/>
              <a:t>Правила передачі інформації</a:t>
            </a:r>
            <a:br>
              <a:rPr lang="uk-UA" dirty="0"/>
            </a:br>
            <a:endParaRPr lang="uk-UA" dirty="0"/>
          </a:p>
        </p:txBody>
      </p:sp>
      <p:sp>
        <p:nvSpPr>
          <p:cNvPr id="3" name="Місце для вмісту 2">
            <a:extLst>
              <a:ext uri="{FF2B5EF4-FFF2-40B4-BE49-F238E27FC236}">
                <a16:creationId xmlns:a16="http://schemas.microsoft.com/office/drawing/2014/main" id="{3FD7ABF9-FC6C-4E96-AE4E-4D82203ECE45}"/>
              </a:ext>
            </a:extLst>
          </p:cNvPr>
          <p:cNvSpPr>
            <a:spLocks noGrp="1"/>
          </p:cNvSpPr>
          <p:nvPr>
            <p:ph sz="half" idx="1"/>
          </p:nvPr>
        </p:nvSpPr>
        <p:spPr/>
        <p:txBody>
          <a:bodyPr>
            <a:normAutofit fontScale="85000" lnSpcReduction="10000"/>
          </a:bodyPr>
          <a:lstStyle/>
          <a:p>
            <a:r>
              <a:rPr lang="uk-UA" dirty="0"/>
              <a:t>Швейцарський професор Роджер Блюм </a:t>
            </a:r>
            <a:r>
              <a:rPr lang="uk-UA" dirty="0" err="1"/>
              <a:t>обгрунтував</a:t>
            </a:r>
            <a:r>
              <a:rPr lang="uk-UA" dirty="0"/>
              <a:t> кілька правил передачі інформації, яких мають дотримуватися, на його погляд, журналісти у своїй практичній діяльності. Коротко охарактеризуємо ці правила:</a:t>
            </a:r>
          </a:p>
          <a:p>
            <a:r>
              <a:rPr lang="uk-UA" b="1" dirty="0">
                <a:solidFill>
                  <a:srgbClr val="FFFF00"/>
                </a:solidFill>
              </a:rPr>
              <a:t>Деклараційна журналістика</a:t>
            </a:r>
          </a:p>
          <a:p>
            <a:r>
              <a:rPr lang="uk-UA" dirty="0"/>
              <a:t>Нормальним вважається, коли працівники ЗМІ повідомляють про факти, залишаючись при цьому, наскільки це можливо, </a:t>
            </a:r>
            <a:r>
              <a:rPr lang="uk-UA" dirty="0" err="1"/>
              <a:t>нейт</a:t>
            </a:r>
            <a:r>
              <a:rPr lang="uk-UA" dirty="0"/>
              <a:t>- </a:t>
            </a:r>
            <a:r>
              <a:rPr lang="uk-UA" dirty="0" err="1"/>
              <a:t>ральними</a:t>
            </a:r>
            <a:r>
              <a:rPr lang="uk-UA" dirty="0"/>
              <a:t>. Вони доводять до відома своєї аудиторії те, що роблять політичні діячі. Це і є деклараційна журналістика (журналістика повідомлень). Її негативною стороною є «журналістика сторонньої людини», мета якої - передавати «об'єктивну інформацію». При цьому працівник ЗМІ виконує тут роль стороннього передавача </a:t>
            </a:r>
            <a:r>
              <a:rPr lang="uk-UA" dirty="0" err="1"/>
              <a:t>ін</a:t>
            </a:r>
            <a:r>
              <a:rPr lang="uk-UA" dirty="0"/>
              <a:t>- формації.</a:t>
            </a:r>
          </a:p>
          <a:p>
            <a:endParaRPr lang="uk-UA" dirty="0"/>
          </a:p>
        </p:txBody>
      </p:sp>
      <p:sp>
        <p:nvSpPr>
          <p:cNvPr id="4" name="Місце для вмісту 3">
            <a:extLst>
              <a:ext uri="{FF2B5EF4-FFF2-40B4-BE49-F238E27FC236}">
                <a16:creationId xmlns:a16="http://schemas.microsoft.com/office/drawing/2014/main" id="{A8F7C5A2-6671-44C2-9CD3-922FC4B16E98}"/>
              </a:ext>
            </a:extLst>
          </p:cNvPr>
          <p:cNvSpPr>
            <a:spLocks noGrp="1"/>
          </p:cNvSpPr>
          <p:nvPr>
            <p:ph sz="half" idx="2"/>
          </p:nvPr>
        </p:nvSpPr>
        <p:spPr/>
        <p:txBody>
          <a:bodyPr>
            <a:normAutofit fontScale="85000" lnSpcReduction="10000"/>
          </a:bodyPr>
          <a:lstStyle/>
          <a:p>
            <a:endParaRPr lang="uk-UA"/>
          </a:p>
        </p:txBody>
      </p:sp>
    </p:spTree>
    <p:extLst>
      <p:ext uri="{BB962C8B-B14F-4D97-AF65-F5344CB8AC3E}">
        <p14:creationId xmlns:p14="http://schemas.microsoft.com/office/powerpoint/2010/main" val="2829320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56BE40-1034-4534-A83C-112C901FCB13}"/>
              </a:ext>
            </a:extLst>
          </p:cNvPr>
          <p:cNvSpPr>
            <a:spLocks noGrp="1"/>
          </p:cNvSpPr>
          <p:nvPr>
            <p:ph type="title"/>
          </p:nvPr>
        </p:nvSpPr>
        <p:spPr/>
        <p:txBody>
          <a:bodyPr>
            <a:normAutofit fontScale="90000"/>
          </a:bodyPr>
          <a:lstStyle/>
          <a:p>
            <a:pPr algn="ctr"/>
            <a:r>
              <a:rPr lang="uk-UA" dirty="0"/>
              <a:t>Журналістика думки, власного погляду на проблему</a:t>
            </a:r>
            <a:br>
              <a:rPr lang="uk-UA" dirty="0"/>
            </a:br>
            <a:endParaRPr lang="uk-UA" dirty="0"/>
          </a:p>
        </p:txBody>
      </p:sp>
      <p:sp>
        <p:nvSpPr>
          <p:cNvPr id="3" name="Місце для вмісту 2">
            <a:extLst>
              <a:ext uri="{FF2B5EF4-FFF2-40B4-BE49-F238E27FC236}">
                <a16:creationId xmlns:a16="http://schemas.microsoft.com/office/drawing/2014/main" id="{5F37C794-E768-45D1-A506-6908C48AFF33}"/>
              </a:ext>
            </a:extLst>
          </p:cNvPr>
          <p:cNvSpPr>
            <a:spLocks noGrp="1"/>
          </p:cNvSpPr>
          <p:nvPr>
            <p:ph sz="half" idx="1"/>
          </p:nvPr>
        </p:nvSpPr>
        <p:spPr/>
        <p:txBody>
          <a:bodyPr>
            <a:normAutofit/>
          </a:bodyPr>
          <a:lstStyle/>
          <a:p>
            <a:pPr algn="just"/>
            <a:r>
              <a:rPr lang="uk-UA" dirty="0"/>
              <a:t>Журналістика думки розглядає світ через призму однієї ідеології та пропускає те, що не гармонує з власною уявною карти- </a:t>
            </a:r>
            <a:r>
              <a:rPr lang="uk-UA" dirty="0" err="1"/>
              <a:t>ною</a:t>
            </a:r>
            <a:r>
              <a:rPr lang="uk-UA" dirty="0"/>
              <a:t> світу. Новини та коментарі до них тут подаються непослідовно. При цьому працівники ЗМІ виконують роль прихильників якої-небудь партії. Подібно до цього певною мірою працюють газети «</a:t>
            </a:r>
            <a:r>
              <a:rPr lang="tr-TR" dirty="0"/>
              <a:t>Neue Zuricher Zeitung», «Le Figaro» </a:t>
            </a:r>
            <a:r>
              <a:rPr lang="uk-UA" dirty="0"/>
              <a:t>або «Правда». Так само працює радіо Ватикану. Така журналістика зветься журналісти- кою боротьби.</a:t>
            </a:r>
          </a:p>
          <a:p>
            <a:endParaRPr lang="uk-UA" dirty="0"/>
          </a:p>
        </p:txBody>
      </p:sp>
      <p:sp>
        <p:nvSpPr>
          <p:cNvPr id="4" name="Місце для вмісту 3">
            <a:extLst>
              <a:ext uri="{FF2B5EF4-FFF2-40B4-BE49-F238E27FC236}">
                <a16:creationId xmlns:a16="http://schemas.microsoft.com/office/drawing/2014/main" id="{E364F03D-882A-4592-8310-2D11B0F2E7B6}"/>
              </a:ext>
            </a:extLst>
          </p:cNvPr>
          <p:cNvSpPr>
            <a:spLocks noGrp="1"/>
          </p:cNvSpPr>
          <p:nvPr>
            <p:ph sz="half" idx="2"/>
          </p:nvPr>
        </p:nvSpPr>
        <p:spPr/>
        <p:txBody>
          <a:bodyPr>
            <a:normAutofit/>
          </a:bodyPr>
          <a:lstStyle/>
          <a:p>
            <a:endParaRPr lang="uk-UA"/>
          </a:p>
        </p:txBody>
      </p:sp>
    </p:spTree>
    <p:extLst>
      <p:ext uri="{BB962C8B-B14F-4D97-AF65-F5344CB8AC3E}">
        <p14:creationId xmlns:p14="http://schemas.microsoft.com/office/powerpoint/2010/main" val="37200316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8D5CE9-8D89-4D38-9257-2E5309D955BD}"/>
              </a:ext>
            </a:extLst>
          </p:cNvPr>
          <p:cNvSpPr>
            <a:spLocks noGrp="1"/>
          </p:cNvSpPr>
          <p:nvPr>
            <p:ph type="title"/>
          </p:nvPr>
        </p:nvSpPr>
        <p:spPr/>
        <p:txBody>
          <a:bodyPr/>
          <a:lstStyle/>
          <a:p>
            <a:r>
              <a:rPr lang="uk-UA" dirty="0"/>
              <a:t>Пошукова журналістика</a:t>
            </a:r>
            <a:br>
              <a:rPr lang="uk-UA" dirty="0"/>
            </a:br>
            <a:endParaRPr lang="uk-UA" dirty="0"/>
          </a:p>
        </p:txBody>
      </p:sp>
      <p:sp>
        <p:nvSpPr>
          <p:cNvPr id="3" name="Місце для вмісту 2">
            <a:extLst>
              <a:ext uri="{FF2B5EF4-FFF2-40B4-BE49-F238E27FC236}">
                <a16:creationId xmlns:a16="http://schemas.microsoft.com/office/drawing/2014/main" id="{F0C96B47-417A-4C62-9A96-C21343C68820}"/>
              </a:ext>
            </a:extLst>
          </p:cNvPr>
          <p:cNvSpPr>
            <a:spLocks noGrp="1"/>
          </p:cNvSpPr>
          <p:nvPr>
            <p:ph sz="half" idx="1"/>
          </p:nvPr>
        </p:nvSpPr>
        <p:spPr/>
        <p:txBody>
          <a:bodyPr>
            <a:normAutofit fontScale="85000" lnSpcReduction="10000"/>
          </a:bodyPr>
          <a:lstStyle/>
          <a:p>
            <a:pPr algn="just"/>
            <a:r>
              <a:rPr lang="uk-UA" dirty="0"/>
              <a:t>Пошукова журналістика виникла в середині минулого століття в Англії. Всім відомо, що журналістика не задовольняється лише роллю передавача інформаційних повідомлень. Йдеться про те, що ЗМІ бажають перевіряти інформацію, піддавати інформацію, що надходить, незалежній експертній оцінці, відшліфовувати цю інформацію за допомогою додаткових розслідувань. Тут працівники ЗМІ виконують роль кримінального детектива, котрий веде слідство. Цей метод полягає у </a:t>
            </a:r>
            <a:r>
              <a:rPr lang="uk-UA" dirty="0" err="1"/>
              <a:t>розшуковуванні</a:t>
            </a:r>
            <a:r>
              <a:rPr lang="uk-UA" dirty="0"/>
              <a:t> всіх до- ступних джерел інформації. Формою дегенерації такої </a:t>
            </a:r>
            <a:r>
              <a:rPr lang="uk-UA" dirty="0" err="1"/>
              <a:t>журналіс</a:t>
            </a:r>
            <a:r>
              <a:rPr lang="uk-UA" dirty="0"/>
              <a:t>- тики є журналістика чисто негативного висвітлення проблеми, при якому чим більше розшукують, тим більше натрапляють на негативне.</a:t>
            </a:r>
          </a:p>
          <a:p>
            <a:endParaRPr lang="uk-UA" dirty="0"/>
          </a:p>
        </p:txBody>
      </p:sp>
      <p:sp>
        <p:nvSpPr>
          <p:cNvPr id="4" name="Місце для вмісту 3">
            <a:extLst>
              <a:ext uri="{FF2B5EF4-FFF2-40B4-BE49-F238E27FC236}">
                <a16:creationId xmlns:a16="http://schemas.microsoft.com/office/drawing/2014/main" id="{9300FBC2-2739-4CC8-B30A-0161FAD287DB}"/>
              </a:ext>
            </a:extLst>
          </p:cNvPr>
          <p:cNvSpPr>
            <a:spLocks noGrp="1"/>
          </p:cNvSpPr>
          <p:nvPr>
            <p:ph sz="half" idx="2"/>
          </p:nvPr>
        </p:nvSpPr>
        <p:spPr/>
        <p:txBody>
          <a:bodyPr>
            <a:normAutofit fontScale="85000" lnSpcReduction="10000"/>
          </a:bodyPr>
          <a:lstStyle/>
          <a:p>
            <a:endParaRPr lang="uk-UA"/>
          </a:p>
        </p:txBody>
      </p:sp>
    </p:spTree>
    <p:extLst>
      <p:ext uri="{BB962C8B-B14F-4D97-AF65-F5344CB8AC3E}">
        <p14:creationId xmlns:p14="http://schemas.microsoft.com/office/powerpoint/2010/main" val="2917443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88A4B9-B568-46E9-B31F-7C06B7E82265}"/>
              </a:ext>
            </a:extLst>
          </p:cNvPr>
          <p:cNvSpPr>
            <a:spLocks noGrp="1"/>
          </p:cNvSpPr>
          <p:nvPr>
            <p:ph type="title"/>
          </p:nvPr>
        </p:nvSpPr>
        <p:spPr/>
        <p:txBody>
          <a:bodyPr/>
          <a:lstStyle/>
          <a:p>
            <a:pPr algn="ctr"/>
            <a:r>
              <a:rPr lang="uk-UA" dirty="0"/>
              <a:t>Журналістика розслідування</a:t>
            </a:r>
            <a:br>
              <a:rPr lang="uk-UA" dirty="0"/>
            </a:br>
            <a:endParaRPr lang="uk-UA" dirty="0"/>
          </a:p>
        </p:txBody>
      </p:sp>
      <p:sp>
        <p:nvSpPr>
          <p:cNvPr id="3" name="Місце для вмісту 2">
            <a:extLst>
              <a:ext uri="{FF2B5EF4-FFF2-40B4-BE49-F238E27FC236}">
                <a16:creationId xmlns:a16="http://schemas.microsoft.com/office/drawing/2014/main" id="{182A8949-7425-459C-A57D-D3EA0490AF66}"/>
              </a:ext>
            </a:extLst>
          </p:cNvPr>
          <p:cNvSpPr>
            <a:spLocks noGrp="1"/>
          </p:cNvSpPr>
          <p:nvPr>
            <p:ph sz="half" idx="1"/>
          </p:nvPr>
        </p:nvSpPr>
        <p:spPr/>
        <p:txBody>
          <a:bodyPr>
            <a:normAutofit fontScale="85000" lnSpcReduction="10000"/>
          </a:bodyPr>
          <a:lstStyle/>
          <a:p>
            <a:pPr algn="just"/>
            <a:r>
              <a:rPr lang="uk-UA" dirty="0"/>
              <a:t>Журналістика розслідування є вищою формою пошукової журналістики. Вона прийшла з Америки в кінці ХІХ ст. і була передусім розроблена Йозефом </a:t>
            </a:r>
            <a:r>
              <a:rPr lang="uk-UA" dirty="0" err="1"/>
              <a:t>Пулітцером</a:t>
            </a:r>
            <a:r>
              <a:rPr lang="uk-UA" dirty="0"/>
              <a:t>. Її мета полягає в тому, щоб за допомогою політичних </a:t>
            </a:r>
            <a:r>
              <a:rPr lang="uk-UA" dirty="0" err="1"/>
              <a:t>викриттів</a:t>
            </a:r>
            <a:r>
              <a:rPr lang="uk-UA" dirty="0"/>
              <a:t> виконувати суспільну </a:t>
            </a:r>
            <a:r>
              <a:rPr lang="uk-UA" dirty="0" err="1"/>
              <a:t>функ</a:t>
            </a:r>
            <a:r>
              <a:rPr lang="uk-UA" dirty="0"/>
              <a:t>- </a:t>
            </a:r>
            <a:r>
              <a:rPr lang="uk-UA" dirty="0" err="1"/>
              <a:t>цію</a:t>
            </a:r>
            <a:r>
              <a:rPr lang="uk-UA" dirty="0"/>
              <a:t> критики та контролю. Працівники ЗМІ тут виконують функції охоронців громадських інтересів. Методи, які використовуються, є не тільки ортодоксальними за певних умов, а іноді бувають навіть нелегальними. Завдяки журналістиці розслідування широкій громадськості США стали відомими факти «</a:t>
            </a:r>
            <a:r>
              <a:rPr lang="uk-UA" dirty="0" err="1"/>
              <a:t>Уотергейтського</a:t>
            </a:r>
            <a:r>
              <a:rPr lang="uk-UA" dirty="0"/>
              <a:t> скандалу», що призвело до відставки Президента Ніксона. Негативним у такій журналістиці є «журналістика смертного </a:t>
            </a:r>
            <a:r>
              <a:rPr lang="uk-UA" dirty="0" err="1"/>
              <a:t>вироку</a:t>
            </a:r>
            <a:r>
              <a:rPr lang="uk-UA" dirty="0"/>
              <a:t>», яка </a:t>
            </a:r>
            <a:r>
              <a:rPr lang="uk-UA" dirty="0" err="1"/>
              <a:t>неспра</a:t>
            </a:r>
            <a:r>
              <a:rPr lang="uk-UA" dirty="0"/>
              <a:t> </a:t>
            </a:r>
            <a:r>
              <a:rPr lang="uk-UA" dirty="0" err="1"/>
              <a:t>ведливо</a:t>
            </a:r>
            <a:r>
              <a:rPr lang="uk-UA" dirty="0"/>
              <a:t> засуджує людину.</a:t>
            </a:r>
          </a:p>
          <a:p>
            <a:endParaRPr lang="uk-UA" dirty="0"/>
          </a:p>
        </p:txBody>
      </p:sp>
      <p:sp>
        <p:nvSpPr>
          <p:cNvPr id="4" name="Місце для вмісту 3">
            <a:extLst>
              <a:ext uri="{FF2B5EF4-FFF2-40B4-BE49-F238E27FC236}">
                <a16:creationId xmlns:a16="http://schemas.microsoft.com/office/drawing/2014/main" id="{7A914BD4-BE51-46B4-B324-A26FD7075CBD}"/>
              </a:ext>
            </a:extLst>
          </p:cNvPr>
          <p:cNvSpPr>
            <a:spLocks noGrp="1"/>
          </p:cNvSpPr>
          <p:nvPr>
            <p:ph sz="half" idx="2"/>
          </p:nvPr>
        </p:nvSpPr>
        <p:spPr/>
        <p:txBody>
          <a:bodyPr>
            <a:normAutofit fontScale="85000" lnSpcReduction="10000"/>
          </a:bodyPr>
          <a:lstStyle/>
          <a:p>
            <a:endParaRPr lang="uk-UA"/>
          </a:p>
        </p:txBody>
      </p:sp>
    </p:spTree>
    <p:extLst>
      <p:ext uri="{BB962C8B-B14F-4D97-AF65-F5344CB8AC3E}">
        <p14:creationId xmlns:p14="http://schemas.microsoft.com/office/powerpoint/2010/main" val="1543853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A1E6E8-A1EF-4B39-A34B-4933731D3886}"/>
              </a:ext>
            </a:extLst>
          </p:cNvPr>
          <p:cNvSpPr>
            <a:spLocks noGrp="1"/>
          </p:cNvSpPr>
          <p:nvPr>
            <p:ph type="title"/>
          </p:nvPr>
        </p:nvSpPr>
        <p:spPr/>
        <p:txBody>
          <a:bodyPr/>
          <a:lstStyle/>
          <a:p>
            <a:pPr algn="ctr"/>
            <a:r>
              <a:rPr lang="uk-UA" dirty="0"/>
              <a:t>Журналістика інтерпретації</a:t>
            </a:r>
            <a:br>
              <a:rPr lang="uk-UA" dirty="0"/>
            </a:br>
            <a:endParaRPr lang="uk-UA" dirty="0"/>
          </a:p>
        </p:txBody>
      </p:sp>
      <p:sp>
        <p:nvSpPr>
          <p:cNvPr id="3" name="Місце для вмісту 2">
            <a:extLst>
              <a:ext uri="{FF2B5EF4-FFF2-40B4-BE49-F238E27FC236}">
                <a16:creationId xmlns:a16="http://schemas.microsoft.com/office/drawing/2014/main" id="{9D4E7FFA-038B-442F-8EC8-44005583C9A6}"/>
              </a:ext>
            </a:extLst>
          </p:cNvPr>
          <p:cNvSpPr>
            <a:spLocks noGrp="1"/>
          </p:cNvSpPr>
          <p:nvPr>
            <p:ph sz="half" idx="1"/>
          </p:nvPr>
        </p:nvSpPr>
        <p:spPr/>
        <p:txBody>
          <a:bodyPr>
            <a:normAutofit fontScale="92500" lnSpcReduction="20000"/>
          </a:bodyPr>
          <a:lstStyle/>
          <a:p>
            <a:pPr algn="just"/>
            <a:r>
              <a:rPr lang="uk-UA" dirty="0"/>
              <a:t>Потреба у роз'ясненні та поглибленні інформаційних повідомлень через їхні взаємозв'язки, першопричини вимагає певного </a:t>
            </a:r>
            <a:r>
              <a:rPr lang="uk-UA" dirty="0" err="1"/>
              <a:t>ана</a:t>
            </a:r>
            <a:r>
              <a:rPr lang="uk-UA" dirty="0"/>
              <a:t>- лізу, котрий би інтерпретував факти за допомогою різноманітних пояснювальних матеріалів. Роль працівників ЗМІ полягає тут у виконанні функції коментатора, аналітика. Журналістика інтерпретації змушує журналістів активно займатися пояснювальною роботою, висувати власні думки, розставляти суб'єктивні акценти, не подаючи при цьому свою позицію як останню інстанцію. Негативною формою такої журналістики є журналістика маніпулювання, користуючись якою працівники ЗМІ інтерпретують факти, виходячи лише із своїх власних інтересів.</a:t>
            </a:r>
          </a:p>
        </p:txBody>
      </p:sp>
      <p:sp>
        <p:nvSpPr>
          <p:cNvPr id="4" name="Місце для вмісту 3">
            <a:extLst>
              <a:ext uri="{FF2B5EF4-FFF2-40B4-BE49-F238E27FC236}">
                <a16:creationId xmlns:a16="http://schemas.microsoft.com/office/drawing/2014/main" id="{EBD78861-B883-40B3-BFDB-3EEB6458A894}"/>
              </a:ext>
            </a:extLst>
          </p:cNvPr>
          <p:cNvSpPr>
            <a:spLocks noGrp="1"/>
          </p:cNvSpPr>
          <p:nvPr>
            <p:ph sz="half" idx="2"/>
          </p:nvPr>
        </p:nvSpPr>
        <p:spPr/>
        <p:txBody>
          <a:bodyPr>
            <a:normAutofit fontScale="92500" lnSpcReduction="20000"/>
          </a:bodyPr>
          <a:lstStyle/>
          <a:p>
            <a:endParaRPr lang="uk-UA"/>
          </a:p>
        </p:txBody>
      </p:sp>
    </p:spTree>
    <p:extLst>
      <p:ext uri="{BB962C8B-B14F-4D97-AF65-F5344CB8AC3E}">
        <p14:creationId xmlns:p14="http://schemas.microsoft.com/office/powerpoint/2010/main" val="19403627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FCD64D-F9A2-4E17-B772-A23F842BF90E}"/>
              </a:ext>
            </a:extLst>
          </p:cNvPr>
          <p:cNvSpPr>
            <a:spLocks noGrp="1"/>
          </p:cNvSpPr>
          <p:nvPr>
            <p:ph type="title"/>
          </p:nvPr>
        </p:nvSpPr>
        <p:spPr/>
        <p:txBody>
          <a:bodyPr/>
          <a:lstStyle/>
          <a:p>
            <a:r>
              <a:rPr lang="uk-UA" dirty="0"/>
              <a:t>Точна журналістика</a:t>
            </a:r>
            <a:br>
              <a:rPr lang="uk-UA" dirty="0"/>
            </a:br>
            <a:endParaRPr lang="uk-UA" dirty="0"/>
          </a:p>
        </p:txBody>
      </p:sp>
      <p:sp>
        <p:nvSpPr>
          <p:cNvPr id="3" name="Місце для вмісту 2">
            <a:extLst>
              <a:ext uri="{FF2B5EF4-FFF2-40B4-BE49-F238E27FC236}">
                <a16:creationId xmlns:a16="http://schemas.microsoft.com/office/drawing/2014/main" id="{5FC61BAE-85FC-4622-B748-36E7C374C1B7}"/>
              </a:ext>
            </a:extLst>
          </p:cNvPr>
          <p:cNvSpPr>
            <a:spLocks noGrp="1"/>
          </p:cNvSpPr>
          <p:nvPr>
            <p:ph sz="half" idx="1"/>
          </p:nvPr>
        </p:nvSpPr>
        <p:spPr/>
        <p:txBody>
          <a:bodyPr>
            <a:normAutofit fontScale="92500"/>
          </a:bodyPr>
          <a:lstStyle/>
          <a:p>
            <a:pPr algn="just"/>
            <a:r>
              <a:rPr lang="uk-UA" dirty="0"/>
              <a:t>Говорячи про точну журналістику, необхідно згадати про суспільствознавчу журналістику, тому що працівники ЗМІ, які працюють у цій галузі, використовують методи соціології. Вони </a:t>
            </a:r>
            <a:r>
              <a:rPr lang="uk-UA" dirty="0" err="1"/>
              <a:t>виконуютьт</a:t>
            </a:r>
            <a:r>
              <a:rPr lang="uk-UA" dirty="0"/>
              <a:t> тут роль дослідників, аналізуючи громадську думку, роблячи висновки щодо стану суспільства та створюючи емпіричні банки даних для знаходження фактів, що підтверджуються науково. Проблема, щоправда, тут полягає в тому, що дуже мало працівників ЗМІ мають освіту соціолога. Існує також небезпека того, що вони бу- </a:t>
            </a:r>
            <a:r>
              <a:rPr lang="uk-UA" dirty="0" err="1"/>
              <a:t>дуть</a:t>
            </a:r>
            <a:r>
              <a:rPr lang="uk-UA" dirty="0"/>
              <a:t> видавати інформацію дуже академічно.</a:t>
            </a:r>
          </a:p>
          <a:p>
            <a:endParaRPr lang="uk-UA" dirty="0"/>
          </a:p>
        </p:txBody>
      </p:sp>
      <p:sp>
        <p:nvSpPr>
          <p:cNvPr id="4" name="Місце для вмісту 3">
            <a:extLst>
              <a:ext uri="{FF2B5EF4-FFF2-40B4-BE49-F238E27FC236}">
                <a16:creationId xmlns:a16="http://schemas.microsoft.com/office/drawing/2014/main" id="{0D8D840E-21E9-43D9-95A2-0A71CCAD0F4E}"/>
              </a:ext>
            </a:extLst>
          </p:cNvPr>
          <p:cNvSpPr>
            <a:spLocks noGrp="1"/>
          </p:cNvSpPr>
          <p:nvPr>
            <p:ph sz="half" idx="2"/>
          </p:nvPr>
        </p:nvSpPr>
        <p:spPr/>
        <p:txBody>
          <a:bodyPr>
            <a:normAutofit fontScale="92500"/>
          </a:bodyPr>
          <a:lstStyle/>
          <a:p>
            <a:endParaRPr lang="uk-UA"/>
          </a:p>
        </p:txBody>
      </p:sp>
    </p:spTree>
    <p:extLst>
      <p:ext uri="{BB962C8B-B14F-4D97-AF65-F5344CB8AC3E}">
        <p14:creationId xmlns:p14="http://schemas.microsoft.com/office/powerpoint/2010/main" val="3375696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3A7BFD3-8960-4CC0-B87A-EE83E9F1DDCD}"/>
              </a:ext>
            </a:extLst>
          </p:cNvPr>
          <p:cNvSpPr>
            <a:spLocks noGrp="1"/>
          </p:cNvSpPr>
          <p:nvPr>
            <p:ph type="title"/>
          </p:nvPr>
        </p:nvSpPr>
        <p:spPr/>
        <p:txBody>
          <a:bodyPr/>
          <a:lstStyle/>
          <a:p>
            <a:pPr algn="ctr"/>
            <a:r>
              <a:rPr lang="uk-UA" dirty="0"/>
              <a:t>Педагогічна журналістика</a:t>
            </a:r>
            <a:br>
              <a:rPr lang="uk-UA" dirty="0"/>
            </a:br>
            <a:endParaRPr lang="uk-UA" dirty="0"/>
          </a:p>
        </p:txBody>
      </p:sp>
      <p:sp>
        <p:nvSpPr>
          <p:cNvPr id="3" name="Місце для вмісту 2">
            <a:extLst>
              <a:ext uri="{FF2B5EF4-FFF2-40B4-BE49-F238E27FC236}">
                <a16:creationId xmlns:a16="http://schemas.microsoft.com/office/drawing/2014/main" id="{F4DA1592-9D3F-4C0A-B80E-A30196ED88E3}"/>
              </a:ext>
            </a:extLst>
          </p:cNvPr>
          <p:cNvSpPr>
            <a:spLocks noGrp="1"/>
          </p:cNvSpPr>
          <p:nvPr>
            <p:ph sz="half" idx="1"/>
          </p:nvPr>
        </p:nvSpPr>
        <p:spPr/>
        <p:txBody>
          <a:bodyPr>
            <a:normAutofit fontScale="92500" lnSpcReduction="20000"/>
          </a:bodyPr>
          <a:lstStyle/>
          <a:p>
            <a:pPr algn="just"/>
            <a:r>
              <a:rPr lang="uk-UA" dirty="0"/>
              <a:t>Ще з доби просвіти, з Х</a:t>
            </a:r>
            <a:r>
              <a:rPr lang="tr-TR" dirty="0"/>
              <a:t>V</a:t>
            </a:r>
            <a:r>
              <a:rPr lang="uk-UA" dirty="0"/>
              <a:t>ІІІ ст., існує думка, що журналістика має виконувати функцію освіти та виховання людей. У цьому ви- падку роль працівників ЗМІ полягає у виконанні функції просвітянина, вчителя. Передусім йдеться про науковий стан речей у світі, котрий, зрозуміло, потрібно пояснювати. Необхідно спростити комплексні взаємозв'язки. Це скорочення комплексності, коли переплетіння фактів є дуже складним, повинна передусім вирішувати наукова журналістика. Небезпека полягає у тому, що кожна концепція, котра виступає на сторінках преси із </a:t>
            </a:r>
            <a:r>
              <a:rPr lang="uk-UA" dirty="0" err="1"/>
              <a:t>вказувальними</a:t>
            </a:r>
            <a:r>
              <a:rPr lang="uk-UA" dirty="0"/>
              <a:t> орієнтирами, може перетворитися на менторську журналістику.</a:t>
            </a:r>
          </a:p>
          <a:p>
            <a:endParaRPr lang="uk-UA" dirty="0"/>
          </a:p>
        </p:txBody>
      </p:sp>
      <p:sp>
        <p:nvSpPr>
          <p:cNvPr id="4" name="Місце для вмісту 3">
            <a:extLst>
              <a:ext uri="{FF2B5EF4-FFF2-40B4-BE49-F238E27FC236}">
                <a16:creationId xmlns:a16="http://schemas.microsoft.com/office/drawing/2014/main" id="{D2BA85E3-84B8-42AF-BD6F-62459395BF02}"/>
              </a:ext>
            </a:extLst>
          </p:cNvPr>
          <p:cNvSpPr>
            <a:spLocks noGrp="1"/>
          </p:cNvSpPr>
          <p:nvPr>
            <p:ph sz="half" idx="2"/>
          </p:nvPr>
        </p:nvSpPr>
        <p:spPr/>
        <p:txBody>
          <a:bodyPr>
            <a:normAutofit fontScale="92500" lnSpcReduction="20000"/>
          </a:bodyPr>
          <a:lstStyle/>
          <a:p>
            <a:endParaRPr lang="uk-UA"/>
          </a:p>
        </p:txBody>
      </p:sp>
    </p:spTree>
    <p:extLst>
      <p:ext uri="{BB962C8B-B14F-4D97-AF65-F5344CB8AC3E}">
        <p14:creationId xmlns:p14="http://schemas.microsoft.com/office/powerpoint/2010/main" val="21749236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4AB880-ED45-4695-9567-7F12CD30BEE3}"/>
              </a:ext>
            </a:extLst>
          </p:cNvPr>
          <p:cNvSpPr>
            <a:spLocks noGrp="1"/>
          </p:cNvSpPr>
          <p:nvPr>
            <p:ph type="title"/>
          </p:nvPr>
        </p:nvSpPr>
        <p:spPr/>
        <p:txBody>
          <a:bodyPr/>
          <a:lstStyle/>
          <a:p>
            <a:pPr algn="ctr"/>
            <a:r>
              <a:rPr lang="uk-UA" dirty="0"/>
              <a:t>Адвокатська журналістика</a:t>
            </a:r>
            <a:br>
              <a:rPr lang="uk-UA" dirty="0"/>
            </a:br>
            <a:endParaRPr lang="uk-UA" dirty="0"/>
          </a:p>
        </p:txBody>
      </p:sp>
      <p:sp>
        <p:nvSpPr>
          <p:cNvPr id="3" name="Місце для вмісту 2">
            <a:extLst>
              <a:ext uri="{FF2B5EF4-FFF2-40B4-BE49-F238E27FC236}">
                <a16:creationId xmlns:a16="http://schemas.microsoft.com/office/drawing/2014/main" id="{B76ECA50-E4C6-4C9E-88AC-F22232D5B10D}"/>
              </a:ext>
            </a:extLst>
          </p:cNvPr>
          <p:cNvSpPr>
            <a:spLocks noGrp="1"/>
          </p:cNvSpPr>
          <p:nvPr>
            <p:ph sz="half" idx="1"/>
          </p:nvPr>
        </p:nvSpPr>
        <p:spPr/>
        <p:txBody>
          <a:bodyPr>
            <a:normAutofit fontScale="92500"/>
          </a:bodyPr>
          <a:lstStyle/>
          <a:p>
            <a:pPr algn="just"/>
            <a:r>
              <a:rPr lang="uk-UA" dirty="0"/>
              <a:t>Іноді журналістика повинна заступатися за будь-яку партію, передусім, тоді, коли відома кричуща несправедливість та коли обмежується постачання інформацією соціальних груп населення. Така адвокатська журналістика походить від авторів соціальних репортажів у Англії в ХІХ ст. Таким був «шалений репортер» </a:t>
            </a:r>
            <a:r>
              <a:rPr lang="uk-UA" dirty="0" err="1"/>
              <a:t>Егон</a:t>
            </a:r>
            <a:r>
              <a:rPr lang="uk-UA" dirty="0"/>
              <a:t> </a:t>
            </a:r>
            <a:r>
              <a:rPr lang="uk-UA" dirty="0" err="1"/>
              <a:t>Ервін</a:t>
            </a:r>
            <a:r>
              <a:rPr lang="uk-UA" dirty="0"/>
              <a:t> Кіш, що працював у Празі. Адвокатська журналістика хоче формувати солідарність у суспільстві. Тут роль працівників ЗМІ полягає у виконанні функції захисника громадських прав. Правда, тут існує небезпека набуття працівниками ЗМІ місіонерських звичок.</a:t>
            </a:r>
          </a:p>
          <a:p>
            <a:endParaRPr lang="uk-UA" dirty="0"/>
          </a:p>
        </p:txBody>
      </p:sp>
      <p:sp>
        <p:nvSpPr>
          <p:cNvPr id="4" name="Місце для вмісту 3">
            <a:extLst>
              <a:ext uri="{FF2B5EF4-FFF2-40B4-BE49-F238E27FC236}">
                <a16:creationId xmlns:a16="http://schemas.microsoft.com/office/drawing/2014/main" id="{B3FBD56F-0016-47D8-ACF4-B422E0225D03}"/>
              </a:ext>
            </a:extLst>
          </p:cNvPr>
          <p:cNvSpPr>
            <a:spLocks noGrp="1"/>
          </p:cNvSpPr>
          <p:nvPr>
            <p:ph sz="half" idx="2"/>
          </p:nvPr>
        </p:nvSpPr>
        <p:spPr/>
        <p:txBody>
          <a:bodyPr>
            <a:normAutofit fontScale="92500"/>
          </a:bodyPr>
          <a:lstStyle/>
          <a:p>
            <a:endParaRPr lang="uk-UA"/>
          </a:p>
        </p:txBody>
      </p:sp>
    </p:spTree>
    <p:extLst>
      <p:ext uri="{BB962C8B-B14F-4D97-AF65-F5344CB8AC3E}">
        <p14:creationId xmlns:p14="http://schemas.microsoft.com/office/powerpoint/2010/main" val="1040085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CE34837C-96E5-4BFC-8861-109FCFC19E96}"/>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BE4B503-BB7E-434C-9978-A5CF3A8A0A1D}"/>
              </a:ext>
            </a:extLst>
          </p:cNvPr>
          <p:cNvSpPr>
            <a:spLocks noGrp="1"/>
          </p:cNvSpPr>
          <p:nvPr>
            <p:ph sz="half" idx="1"/>
          </p:nvPr>
        </p:nvSpPr>
        <p:spPr/>
        <p:txBody>
          <a:bodyPr/>
          <a:lstStyle/>
          <a:p>
            <a:pPr algn="just"/>
            <a:r>
              <a:rPr lang="uk-UA" dirty="0"/>
              <a:t>У сучасному світі термін «журналістика» конкурує з поняттями «засоби масової інформації» та «мас-медіа», які підкреслюють її масово-інформаційну природу. Теорія журналістики також акцентує увагу на масовій інформації, що складається з двох семантично значущих частин.</a:t>
            </a:r>
          </a:p>
        </p:txBody>
      </p:sp>
      <p:sp>
        <p:nvSpPr>
          <p:cNvPr id="5" name="Місце для вмісту 4">
            <a:extLst>
              <a:ext uri="{FF2B5EF4-FFF2-40B4-BE49-F238E27FC236}">
                <a16:creationId xmlns:a16="http://schemas.microsoft.com/office/drawing/2014/main" id="{1D4813DD-D6D0-4280-9F2B-77C47E7BCC55}"/>
              </a:ext>
            </a:extLst>
          </p:cNvPr>
          <p:cNvSpPr>
            <a:spLocks noGrp="1"/>
          </p:cNvSpPr>
          <p:nvPr>
            <p:ph sz="half" idx="2"/>
          </p:nvPr>
        </p:nvSpPr>
        <p:spPr/>
        <p:txBody>
          <a:bodyPr/>
          <a:lstStyle/>
          <a:p>
            <a:endParaRPr lang="uk-UA"/>
          </a:p>
        </p:txBody>
      </p:sp>
    </p:spTree>
    <p:extLst>
      <p:ext uri="{BB962C8B-B14F-4D97-AF65-F5344CB8AC3E}">
        <p14:creationId xmlns:p14="http://schemas.microsoft.com/office/powerpoint/2010/main" val="1628824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FF772A-BBC5-4446-8183-8CE2D9BB72B4}"/>
              </a:ext>
            </a:extLst>
          </p:cNvPr>
          <p:cNvSpPr>
            <a:spLocks noGrp="1"/>
          </p:cNvSpPr>
          <p:nvPr>
            <p:ph type="title"/>
          </p:nvPr>
        </p:nvSpPr>
        <p:spPr/>
        <p:txBody>
          <a:bodyPr/>
          <a:lstStyle/>
          <a:p>
            <a:pPr algn="ctr"/>
            <a:r>
              <a:rPr lang="uk-UA" dirty="0"/>
              <a:t>Журналістика розваг</a:t>
            </a:r>
            <a:br>
              <a:rPr lang="uk-UA" dirty="0"/>
            </a:br>
            <a:endParaRPr lang="uk-UA" dirty="0"/>
          </a:p>
        </p:txBody>
      </p:sp>
      <p:sp>
        <p:nvSpPr>
          <p:cNvPr id="3" name="Місце для вмісту 2">
            <a:extLst>
              <a:ext uri="{FF2B5EF4-FFF2-40B4-BE49-F238E27FC236}">
                <a16:creationId xmlns:a16="http://schemas.microsoft.com/office/drawing/2014/main" id="{7D1DD790-E3A3-4B09-9B98-973196FCCBF3}"/>
              </a:ext>
            </a:extLst>
          </p:cNvPr>
          <p:cNvSpPr>
            <a:spLocks noGrp="1"/>
          </p:cNvSpPr>
          <p:nvPr>
            <p:ph sz="half" idx="1"/>
          </p:nvPr>
        </p:nvSpPr>
        <p:spPr/>
        <p:txBody>
          <a:bodyPr/>
          <a:lstStyle/>
          <a:p>
            <a:pPr algn="just"/>
            <a:r>
              <a:rPr lang="uk-UA" dirty="0"/>
              <a:t>Журналістика розваг концентрується на розповідях про різні історії та події з особисто-конкретною перспективою. Вона хоче розслабляти та розважати споживачів. Роль працівників ЗМІ полягає тут у виконанні функції конферансьє та розважальника. Факти подаються ненав'язливо в </a:t>
            </a:r>
            <a:r>
              <a:rPr lang="uk-UA" dirty="0" err="1"/>
              <a:t>емоційно</a:t>
            </a:r>
            <a:r>
              <a:rPr lang="uk-UA" dirty="0"/>
              <a:t>-хвилюючому плані. Правда, існує небезпека, що концепція гонитви за усім приватним, інтимним може призвести до журналістики обливання брудом.</a:t>
            </a:r>
          </a:p>
          <a:p>
            <a:endParaRPr lang="uk-UA" dirty="0"/>
          </a:p>
        </p:txBody>
      </p:sp>
      <p:sp>
        <p:nvSpPr>
          <p:cNvPr id="4" name="Місце для вмісту 3">
            <a:extLst>
              <a:ext uri="{FF2B5EF4-FFF2-40B4-BE49-F238E27FC236}">
                <a16:creationId xmlns:a16="http://schemas.microsoft.com/office/drawing/2014/main" id="{88B3B8C0-8B96-4CF3-A195-0775968B8070}"/>
              </a:ext>
            </a:extLst>
          </p:cNvPr>
          <p:cNvSpPr>
            <a:spLocks noGrp="1"/>
          </p:cNvSpPr>
          <p:nvPr>
            <p:ph sz="half" idx="2"/>
          </p:nvPr>
        </p:nvSpPr>
        <p:spPr/>
        <p:txBody>
          <a:bodyPr/>
          <a:lstStyle/>
          <a:p>
            <a:endParaRPr lang="uk-UA"/>
          </a:p>
        </p:txBody>
      </p:sp>
    </p:spTree>
    <p:extLst>
      <p:ext uri="{BB962C8B-B14F-4D97-AF65-F5344CB8AC3E}">
        <p14:creationId xmlns:p14="http://schemas.microsoft.com/office/powerpoint/2010/main" val="23979723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A70AE1-394B-4058-82E3-C7D93BFD2109}"/>
              </a:ext>
            </a:extLst>
          </p:cNvPr>
          <p:cNvSpPr>
            <a:spLocks noGrp="1"/>
          </p:cNvSpPr>
          <p:nvPr>
            <p:ph type="title"/>
          </p:nvPr>
        </p:nvSpPr>
        <p:spPr/>
        <p:txBody>
          <a:bodyPr/>
          <a:lstStyle/>
          <a:p>
            <a:pPr algn="ctr"/>
            <a:r>
              <a:rPr lang="uk-UA" dirty="0"/>
              <a:t>«Нова» журналістика</a:t>
            </a:r>
            <a:br>
              <a:rPr lang="uk-UA" dirty="0"/>
            </a:br>
            <a:endParaRPr lang="uk-UA" dirty="0"/>
          </a:p>
        </p:txBody>
      </p:sp>
      <p:sp>
        <p:nvSpPr>
          <p:cNvPr id="3" name="Місце для вмісту 2">
            <a:extLst>
              <a:ext uri="{FF2B5EF4-FFF2-40B4-BE49-F238E27FC236}">
                <a16:creationId xmlns:a16="http://schemas.microsoft.com/office/drawing/2014/main" id="{5959BA82-A1AC-4536-AE8F-25C790DE8157}"/>
              </a:ext>
            </a:extLst>
          </p:cNvPr>
          <p:cNvSpPr>
            <a:spLocks noGrp="1"/>
          </p:cNvSpPr>
          <p:nvPr>
            <p:ph sz="half" idx="1"/>
          </p:nvPr>
        </p:nvSpPr>
        <p:spPr/>
        <p:txBody>
          <a:bodyPr>
            <a:normAutofit fontScale="92500" lnSpcReduction="10000"/>
          </a:bodyPr>
          <a:lstStyle/>
          <a:p>
            <a:pPr algn="just"/>
            <a:r>
              <a:rPr lang="uk-UA" dirty="0"/>
              <a:t>Під назвою «нова» журналістика мають на увазі літературну журналістику. Це поняття прийшло з Америки, у певній мірі як реакція на суху, </a:t>
            </a:r>
            <a:r>
              <a:rPr lang="uk-UA" dirty="0" err="1"/>
              <a:t>дистанційовану</a:t>
            </a:r>
            <a:r>
              <a:rPr lang="uk-UA" dirty="0"/>
              <a:t> англосаксонську журналістику новин. У романських країнах, наприклад Італії або Франції, в слов'янських країнах Росії або Чехії, без сумніву, також в Україні, літературна журналістика має давню традицію. «Нова» </a:t>
            </a:r>
            <a:r>
              <a:rPr lang="uk-UA" dirty="0" err="1"/>
              <a:t>журналіс</a:t>
            </a:r>
            <a:r>
              <a:rPr lang="uk-UA" dirty="0"/>
              <a:t>- тика хоче досягти гармонії напруження уваги та розважання читачів. Методами цього є відхід від сталих форм, певне стилістичне розшарування. Небезпека тут у тому, щоб така журналістика не перетворилася на </a:t>
            </a:r>
            <a:r>
              <a:rPr lang="uk-UA" dirty="0" err="1"/>
              <a:t>мовну</a:t>
            </a:r>
            <a:r>
              <a:rPr lang="uk-UA" dirty="0"/>
              <a:t> «фікцію».</a:t>
            </a:r>
          </a:p>
          <a:p>
            <a:endParaRPr lang="uk-UA" dirty="0"/>
          </a:p>
        </p:txBody>
      </p:sp>
      <p:sp>
        <p:nvSpPr>
          <p:cNvPr id="4" name="Місце для вмісту 3">
            <a:extLst>
              <a:ext uri="{FF2B5EF4-FFF2-40B4-BE49-F238E27FC236}">
                <a16:creationId xmlns:a16="http://schemas.microsoft.com/office/drawing/2014/main" id="{45A41DC6-35C1-4B70-BBAB-402DDFEEAB86}"/>
              </a:ext>
            </a:extLst>
          </p:cNvPr>
          <p:cNvSpPr>
            <a:spLocks noGrp="1"/>
          </p:cNvSpPr>
          <p:nvPr>
            <p:ph sz="half" idx="2"/>
          </p:nvPr>
        </p:nvSpPr>
        <p:spPr/>
        <p:txBody>
          <a:bodyPr>
            <a:normAutofit fontScale="92500" lnSpcReduction="10000"/>
          </a:bodyPr>
          <a:lstStyle/>
          <a:p>
            <a:endParaRPr lang="uk-UA"/>
          </a:p>
        </p:txBody>
      </p:sp>
    </p:spTree>
    <p:extLst>
      <p:ext uri="{BB962C8B-B14F-4D97-AF65-F5344CB8AC3E}">
        <p14:creationId xmlns:p14="http://schemas.microsoft.com/office/powerpoint/2010/main" val="15150660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34DD65-83C8-43A0-9499-A90AE9ACEA78}"/>
              </a:ext>
            </a:extLst>
          </p:cNvPr>
          <p:cNvSpPr>
            <a:spLocks noGrp="1"/>
          </p:cNvSpPr>
          <p:nvPr>
            <p:ph type="title"/>
          </p:nvPr>
        </p:nvSpPr>
        <p:spPr/>
        <p:txBody>
          <a:bodyPr/>
          <a:lstStyle/>
          <a:p>
            <a:pPr algn="ctr"/>
            <a:r>
              <a:rPr lang="uk-UA" dirty="0"/>
              <a:t>Збираємо інформацію</a:t>
            </a:r>
            <a:br>
              <a:rPr lang="uk-UA" dirty="0"/>
            </a:br>
            <a:endParaRPr lang="uk-UA" dirty="0"/>
          </a:p>
        </p:txBody>
      </p:sp>
      <p:sp>
        <p:nvSpPr>
          <p:cNvPr id="3" name="Місце для вмісту 2">
            <a:extLst>
              <a:ext uri="{FF2B5EF4-FFF2-40B4-BE49-F238E27FC236}">
                <a16:creationId xmlns:a16="http://schemas.microsoft.com/office/drawing/2014/main" id="{7CE6E023-27A1-40A5-9C31-98D8D63CB958}"/>
              </a:ext>
            </a:extLst>
          </p:cNvPr>
          <p:cNvSpPr>
            <a:spLocks noGrp="1"/>
          </p:cNvSpPr>
          <p:nvPr>
            <p:ph sz="half" idx="1"/>
          </p:nvPr>
        </p:nvSpPr>
        <p:spPr/>
        <p:txBody>
          <a:bodyPr>
            <a:normAutofit/>
          </a:bodyPr>
          <a:lstStyle/>
          <a:p>
            <a:endParaRPr lang="tr-TR" dirty="0"/>
          </a:p>
          <a:p>
            <a:pPr marL="0" indent="0">
              <a:buNone/>
            </a:pPr>
            <a:r>
              <a:rPr lang="uk-UA" dirty="0"/>
              <a:t>Які існують способи збору інформації:</a:t>
            </a:r>
          </a:p>
          <a:p>
            <a:pPr marL="0" indent="0">
              <a:buNone/>
            </a:pPr>
            <a:r>
              <a:rPr lang="uk-UA" dirty="0"/>
              <a:t>❖ Спостереження</a:t>
            </a:r>
          </a:p>
          <a:p>
            <a:pPr marL="0" indent="0">
              <a:buNone/>
            </a:pPr>
            <a:r>
              <a:rPr lang="uk-UA" dirty="0"/>
              <a:t>❖ Вивчення документів</a:t>
            </a:r>
          </a:p>
          <a:p>
            <a:pPr marL="0" indent="0">
              <a:buNone/>
            </a:pPr>
            <a:r>
              <a:rPr lang="uk-UA" dirty="0"/>
              <a:t>❖ Експеримент</a:t>
            </a:r>
          </a:p>
          <a:p>
            <a:pPr marL="0" indent="0">
              <a:buNone/>
            </a:pPr>
            <a:r>
              <a:rPr lang="uk-UA" dirty="0"/>
              <a:t>❖ Інтерв’ю</a:t>
            </a:r>
          </a:p>
          <a:p>
            <a:pPr marL="0" indent="0">
              <a:buNone/>
            </a:pPr>
            <a:r>
              <a:rPr lang="uk-UA" dirty="0"/>
              <a:t>❖ Прес-конференції</a:t>
            </a:r>
          </a:p>
        </p:txBody>
      </p:sp>
      <p:sp>
        <p:nvSpPr>
          <p:cNvPr id="4" name="Місце для вмісту 3">
            <a:extLst>
              <a:ext uri="{FF2B5EF4-FFF2-40B4-BE49-F238E27FC236}">
                <a16:creationId xmlns:a16="http://schemas.microsoft.com/office/drawing/2014/main" id="{F4CC8EF7-4D6E-4E8A-AF68-9AD30A1FC234}"/>
              </a:ext>
            </a:extLst>
          </p:cNvPr>
          <p:cNvSpPr>
            <a:spLocks noGrp="1"/>
          </p:cNvSpPr>
          <p:nvPr>
            <p:ph sz="half" idx="2"/>
          </p:nvPr>
        </p:nvSpPr>
        <p:spPr/>
        <p:txBody>
          <a:bodyPr>
            <a:normAutofit/>
          </a:bodyPr>
          <a:lstStyle/>
          <a:p>
            <a:endParaRPr lang="uk-UA"/>
          </a:p>
        </p:txBody>
      </p:sp>
    </p:spTree>
    <p:extLst>
      <p:ext uri="{BB962C8B-B14F-4D97-AF65-F5344CB8AC3E}">
        <p14:creationId xmlns:p14="http://schemas.microsoft.com/office/powerpoint/2010/main" val="9377705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CF57A0-6072-4036-B9B7-4CDDD8C4203A}"/>
              </a:ext>
            </a:extLst>
          </p:cNvPr>
          <p:cNvSpPr>
            <a:spLocks noGrp="1"/>
          </p:cNvSpPr>
          <p:nvPr>
            <p:ph type="title"/>
          </p:nvPr>
        </p:nvSpPr>
        <p:spPr/>
        <p:txBody>
          <a:bodyPr>
            <a:normAutofit/>
          </a:bodyPr>
          <a:lstStyle/>
          <a:p>
            <a:pPr algn="ctr"/>
            <a:r>
              <a:rPr lang="uk-UA" sz="2700" dirty="0"/>
              <a:t>Робота журналіста починається зі збору інформації, адже без інформації, без опису фактів немає журналістики. </a:t>
            </a:r>
            <a:endParaRPr lang="uk-UA" dirty="0"/>
          </a:p>
        </p:txBody>
      </p:sp>
      <p:sp>
        <p:nvSpPr>
          <p:cNvPr id="3" name="Місце для вмісту 2">
            <a:extLst>
              <a:ext uri="{FF2B5EF4-FFF2-40B4-BE49-F238E27FC236}">
                <a16:creationId xmlns:a16="http://schemas.microsoft.com/office/drawing/2014/main" id="{A30753DB-01A7-4C00-AD00-01D5E08F2F9A}"/>
              </a:ext>
            </a:extLst>
          </p:cNvPr>
          <p:cNvSpPr>
            <a:spLocks noGrp="1"/>
          </p:cNvSpPr>
          <p:nvPr>
            <p:ph sz="half" idx="1"/>
          </p:nvPr>
        </p:nvSpPr>
        <p:spPr/>
        <p:txBody>
          <a:bodyPr>
            <a:normAutofit fontScale="92500" lnSpcReduction="20000"/>
          </a:bodyPr>
          <a:lstStyle/>
          <a:p>
            <a:pPr marL="0" indent="0">
              <a:buNone/>
            </a:pPr>
            <a:r>
              <a:rPr lang="uk-UA" dirty="0"/>
              <a:t>Існує кілька способів збору інформації:</a:t>
            </a:r>
          </a:p>
          <a:p>
            <a:pPr algn="just"/>
            <a:r>
              <a:rPr lang="uk-UA" dirty="0"/>
              <a:t>Спостереження.</a:t>
            </a:r>
          </a:p>
          <a:p>
            <a:pPr algn="just"/>
            <a:r>
              <a:rPr lang="uk-UA" dirty="0"/>
              <a:t>Читання та вивчення документів, а також книг, журналів і газет.</a:t>
            </a:r>
          </a:p>
          <a:p>
            <a:pPr algn="just"/>
            <a:r>
              <a:rPr lang="uk-UA" dirty="0"/>
              <a:t>Прес-конференції. Власне, це різновид інтерв’ю, але в пострадянській журналістиці прес-конференції посідають дуже важливе місце.</a:t>
            </a:r>
          </a:p>
          <a:p>
            <a:pPr algn="just"/>
            <a:r>
              <a:rPr lang="uk-UA" dirty="0"/>
              <a:t>Експеримент, до якого журналісти вдаються досить </a:t>
            </a:r>
            <a:r>
              <a:rPr lang="uk-UA" dirty="0" err="1"/>
              <a:t>рідко</a:t>
            </a:r>
            <a:r>
              <a:rPr lang="uk-UA" dirty="0"/>
              <a:t>, оскільки він потребує значних затрат часу та енергії.</a:t>
            </a:r>
          </a:p>
          <a:p>
            <a:pPr algn="just"/>
            <a:r>
              <a:rPr lang="uk-UA" dirty="0"/>
              <a:t>Інтерв’ю (індивідуальне або масове – тоді це вже опитування, яке найчастіше проводиться за допомогою анкетування).</a:t>
            </a:r>
          </a:p>
          <a:p>
            <a:endParaRPr lang="uk-UA" dirty="0"/>
          </a:p>
          <a:p>
            <a:endParaRPr lang="uk-UA" dirty="0"/>
          </a:p>
        </p:txBody>
      </p:sp>
      <p:sp>
        <p:nvSpPr>
          <p:cNvPr id="4" name="Місце для вмісту 3">
            <a:extLst>
              <a:ext uri="{FF2B5EF4-FFF2-40B4-BE49-F238E27FC236}">
                <a16:creationId xmlns:a16="http://schemas.microsoft.com/office/drawing/2014/main" id="{B5CE5DAD-50F1-4270-8FE5-FBF29F7DE1F6}"/>
              </a:ext>
            </a:extLst>
          </p:cNvPr>
          <p:cNvSpPr>
            <a:spLocks noGrp="1"/>
          </p:cNvSpPr>
          <p:nvPr>
            <p:ph sz="half" idx="2"/>
          </p:nvPr>
        </p:nvSpPr>
        <p:spPr/>
        <p:txBody>
          <a:bodyPr>
            <a:normAutofit fontScale="92500" lnSpcReduction="20000"/>
          </a:bodyPr>
          <a:lstStyle/>
          <a:p>
            <a:endParaRPr lang="uk-UA"/>
          </a:p>
        </p:txBody>
      </p:sp>
    </p:spTree>
    <p:extLst>
      <p:ext uri="{BB962C8B-B14F-4D97-AF65-F5344CB8AC3E}">
        <p14:creationId xmlns:p14="http://schemas.microsoft.com/office/powerpoint/2010/main" val="23827336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FC2D75-C072-40EF-B3BE-058958D6CE78}"/>
              </a:ext>
            </a:extLst>
          </p:cNvPr>
          <p:cNvSpPr>
            <a:spLocks noGrp="1"/>
          </p:cNvSpPr>
          <p:nvPr>
            <p:ph type="title"/>
          </p:nvPr>
        </p:nvSpPr>
        <p:spPr/>
        <p:txBody>
          <a:bodyPr/>
          <a:lstStyle/>
          <a:p>
            <a:pPr algn="ctr"/>
            <a:r>
              <a:rPr lang="uk-UA" dirty="0"/>
              <a:t>Спостереження</a:t>
            </a:r>
            <a:br>
              <a:rPr lang="uk-UA" dirty="0"/>
            </a:br>
            <a:endParaRPr lang="uk-UA" dirty="0"/>
          </a:p>
        </p:txBody>
      </p:sp>
      <p:sp>
        <p:nvSpPr>
          <p:cNvPr id="3" name="Місце для вмісту 2">
            <a:extLst>
              <a:ext uri="{FF2B5EF4-FFF2-40B4-BE49-F238E27FC236}">
                <a16:creationId xmlns:a16="http://schemas.microsoft.com/office/drawing/2014/main" id="{91F502B7-C006-49FE-B36A-CC0F17A56402}"/>
              </a:ext>
            </a:extLst>
          </p:cNvPr>
          <p:cNvSpPr>
            <a:spLocks noGrp="1"/>
          </p:cNvSpPr>
          <p:nvPr>
            <p:ph sz="half" idx="1"/>
          </p:nvPr>
        </p:nvSpPr>
        <p:spPr>
          <a:xfrm>
            <a:off x="228602" y="1971738"/>
            <a:ext cx="4995334" cy="4124262"/>
          </a:xfrm>
        </p:spPr>
        <p:txBody>
          <a:bodyPr>
            <a:normAutofit fontScale="85000" lnSpcReduction="10000"/>
          </a:bodyPr>
          <a:lstStyle/>
          <a:p>
            <a:pPr algn="just"/>
            <a:r>
              <a:rPr lang="uk-UA" dirty="0"/>
              <a:t>Найпереконливіші факти – ті, які журналіст зібрав сам. За фактами журналісти вирушають на війну, лізуть у саме пекло на пожежах, беруть участь в антиурядових демонстраціях і мітингах чи підкорюють Еверест. Для професіоналів важливо бачити, чути, відчувати все на власні очі. Це дає не лише сюжети для статей і заміток, а й неповторний аромат, смак, «родзинку», ефект присутності. Завдяки цьому статті виходять кращими та цікавішими.</a:t>
            </a:r>
          </a:p>
        </p:txBody>
      </p:sp>
      <p:sp>
        <p:nvSpPr>
          <p:cNvPr id="4" name="Місце для вмісту 3">
            <a:extLst>
              <a:ext uri="{FF2B5EF4-FFF2-40B4-BE49-F238E27FC236}">
                <a16:creationId xmlns:a16="http://schemas.microsoft.com/office/drawing/2014/main" id="{DC46D92D-A0E4-466A-85D1-7AC5CAFD6889}"/>
              </a:ext>
            </a:extLst>
          </p:cNvPr>
          <p:cNvSpPr>
            <a:spLocks noGrp="1"/>
          </p:cNvSpPr>
          <p:nvPr>
            <p:ph sz="half" idx="2"/>
          </p:nvPr>
        </p:nvSpPr>
        <p:spPr>
          <a:xfrm>
            <a:off x="5432612" y="2142067"/>
            <a:ext cx="5384615" cy="4635251"/>
          </a:xfrm>
        </p:spPr>
        <p:txBody>
          <a:bodyPr>
            <a:normAutofit fontScale="85000" lnSpcReduction="10000"/>
          </a:bodyPr>
          <a:lstStyle/>
          <a:p>
            <a:r>
              <a:rPr lang="uk-UA" dirty="0"/>
              <a:t>Ось приклад з репортажу українського журналіста Сергія </a:t>
            </a:r>
            <a:r>
              <a:rPr lang="uk-UA" dirty="0" err="1"/>
              <a:t>Лойка</a:t>
            </a:r>
            <a:r>
              <a:rPr lang="uk-UA" dirty="0"/>
              <a:t>, який описує свою роботу під час війни на Донбасі:</a:t>
            </a:r>
          </a:p>
          <a:p>
            <a:pPr algn="ctr"/>
            <a:r>
              <a:rPr lang="uk-UA" dirty="0">
                <a:solidFill>
                  <a:srgbClr val="FFFF00"/>
                </a:solidFill>
              </a:rPr>
              <a:t>«На околицях Донецька, біля зруйнованого блокпоста, я побачив, як український солдат ділився своїм </a:t>
            </a:r>
            <a:r>
              <a:rPr lang="uk-UA" dirty="0" err="1">
                <a:solidFill>
                  <a:srgbClr val="FFFF00"/>
                </a:solidFill>
              </a:rPr>
              <a:t>сухпаєм</a:t>
            </a:r>
            <a:r>
              <a:rPr lang="uk-UA" dirty="0">
                <a:solidFill>
                  <a:srgbClr val="FFFF00"/>
                </a:solidFill>
              </a:rPr>
              <a:t> із місцевою бабусею. Вона тремтячими руками брала шматок хліба і розповідала, як її дім зруйнувала артилерія. Солдат мовчки слухав, а потім дістав із кишені фотографію своєї доньки. «Це заради неї я тут», – сказав він, і його очі блищали від сліз. Поруч стояв молодший боєць, який, здається, вперше за довгий час задумався про те, що війна – це не лише постріли, а й людські долі. </a:t>
            </a:r>
            <a:r>
              <a:rPr lang="ru-RU" dirty="0" err="1">
                <a:solidFill>
                  <a:srgbClr val="FFFF00"/>
                </a:solidFill>
              </a:rPr>
              <a:t>Інший</a:t>
            </a:r>
            <a:r>
              <a:rPr lang="ru-RU" dirty="0">
                <a:solidFill>
                  <a:srgbClr val="FFFF00"/>
                </a:solidFill>
              </a:rPr>
              <a:t> </a:t>
            </a:r>
            <a:r>
              <a:rPr lang="ru-RU" dirty="0" err="1">
                <a:solidFill>
                  <a:srgbClr val="FFFF00"/>
                </a:solidFill>
              </a:rPr>
              <a:t>випадок</a:t>
            </a:r>
            <a:r>
              <a:rPr lang="ru-RU" dirty="0">
                <a:solidFill>
                  <a:srgbClr val="FFFF00"/>
                </a:solidFill>
              </a:rPr>
              <a:t> </a:t>
            </a:r>
            <a:r>
              <a:rPr lang="ru-RU" dirty="0" err="1">
                <a:solidFill>
                  <a:srgbClr val="FFFF00"/>
                </a:solidFill>
              </a:rPr>
              <a:t>стався</a:t>
            </a:r>
            <a:r>
              <a:rPr lang="ru-RU" dirty="0">
                <a:solidFill>
                  <a:srgbClr val="FFFF00"/>
                </a:solidFill>
              </a:rPr>
              <a:t> в </a:t>
            </a:r>
            <a:r>
              <a:rPr lang="ru-RU" dirty="0" err="1">
                <a:solidFill>
                  <a:srgbClr val="FFFF00"/>
                </a:solidFill>
              </a:rPr>
              <a:t>Маріуполі</a:t>
            </a:r>
            <a:r>
              <a:rPr lang="ru-RU" dirty="0">
                <a:solidFill>
                  <a:srgbClr val="FFFF00"/>
                </a:solidFill>
              </a:rPr>
              <a:t>. </a:t>
            </a:r>
            <a:r>
              <a:rPr lang="ru-RU" dirty="0" err="1">
                <a:solidFill>
                  <a:srgbClr val="FFFF00"/>
                </a:solidFill>
              </a:rPr>
              <a:t>Під</a:t>
            </a:r>
            <a:r>
              <a:rPr lang="ru-RU" dirty="0">
                <a:solidFill>
                  <a:srgbClr val="FFFF00"/>
                </a:solidFill>
              </a:rPr>
              <a:t> час </a:t>
            </a:r>
            <a:r>
              <a:rPr lang="ru-RU" dirty="0" err="1">
                <a:solidFill>
                  <a:srgbClr val="FFFF00"/>
                </a:solidFill>
              </a:rPr>
              <a:t>обстрілу</a:t>
            </a:r>
            <a:r>
              <a:rPr lang="ru-RU" dirty="0">
                <a:solidFill>
                  <a:srgbClr val="FFFF00"/>
                </a:solidFill>
              </a:rPr>
              <a:t> я </a:t>
            </a:r>
            <a:r>
              <a:rPr lang="ru-RU" dirty="0" err="1">
                <a:solidFill>
                  <a:srgbClr val="FFFF00"/>
                </a:solidFill>
              </a:rPr>
              <a:t>бачив</a:t>
            </a:r>
            <a:r>
              <a:rPr lang="ru-RU" dirty="0">
                <a:solidFill>
                  <a:srgbClr val="FFFF00"/>
                </a:solidFill>
              </a:rPr>
              <a:t>, як </a:t>
            </a:r>
            <a:r>
              <a:rPr lang="ru-RU" dirty="0" err="1">
                <a:solidFill>
                  <a:srgbClr val="FFFF00"/>
                </a:solidFill>
              </a:rPr>
              <a:t>волонтери</a:t>
            </a:r>
            <a:r>
              <a:rPr lang="ru-RU" dirty="0">
                <a:solidFill>
                  <a:srgbClr val="FFFF00"/>
                </a:solidFill>
              </a:rPr>
              <a:t> </a:t>
            </a:r>
            <a:r>
              <a:rPr lang="ru-RU" dirty="0" err="1">
                <a:solidFill>
                  <a:srgbClr val="FFFF00"/>
                </a:solidFill>
              </a:rPr>
              <a:t>виносили</a:t>
            </a:r>
            <a:r>
              <a:rPr lang="ru-RU" dirty="0">
                <a:solidFill>
                  <a:srgbClr val="FFFF00"/>
                </a:solidFill>
              </a:rPr>
              <a:t> </a:t>
            </a:r>
            <a:r>
              <a:rPr lang="ru-RU" dirty="0" err="1">
                <a:solidFill>
                  <a:srgbClr val="FFFF00"/>
                </a:solidFill>
              </a:rPr>
              <a:t>поранених</a:t>
            </a:r>
            <a:r>
              <a:rPr lang="ru-RU" dirty="0">
                <a:solidFill>
                  <a:srgbClr val="FFFF00"/>
                </a:solidFill>
              </a:rPr>
              <a:t> </a:t>
            </a:r>
            <a:r>
              <a:rPr lang="ru-RU" dirty="0" err="1">
                <a:solidFill>
                  <a:srgbClr val="FFFF00"/>
                </a:solidFill>
              </a:rPr>
              <a:t>із-під</a:t>
            </a:r>
            <a:r>
              <a:rPr lang="ru-RU" dirty="0">
                <a:solidFill>
                  <a:srgbClr val="FFFF00"/>
                </a:solidFill>
              </a:rPr>
              <a:t> </a:t>
            </a:r>
            <a:r>
              <a:rPr lang="ru-RU" dirty="0" err="1">
                <a:solidFill>
                  <a:srgbClr val="FFFF00"/>
                </a:solidFill>
              </a:rPr>
              <a:t>завалів</a:t>
            </a:r>
            <a:r>
              <a:rPr lang="ru-RU" dirty="0">
                <a:solidFill>
                  <a:srgbClr val="FFFF00"/>
                </a:solidFill>
              </a:rPr>
              <a:t>. Одна </a:t>
            </a:r>
            <a:r>
              <a:rPr lang="ru-RU" dirty="0" err="1">
                <a:solidFill>
                  <a:srgbClr val="FFFF00"/>
                </a:solidFill>
              </a:rPr>
              <a:t>дівчина</a:t>
            </a:r>
            <a:r>
              <a:rPr lang="ru-RU" dirty="0">
                <a:solidFill>
                  <a:srgbClr val="FFFF00"/>
                </a:solidFill>
              </a:rPr>
              <a:t>, сама </a:t>
            </a:r>
            <a:r>
              <a:rPr lang="ru-RU" dirty="0" err="1">
                <a:solidFill>
                  <a:srgbClr val="FFFF00"/>
                </a:solidFill>
              </a:rPr>
              <a:t>ледве</a:t>
            </a:r>
            <a:r>
              <a:rPr lang="ru-RU" dirty="0">
                <a:solidFill>
                  <a:srgbClr val="FFFF00"/>
                </a:solidFill>
              </a:rPr>
              <a:t> </a:t>
            </a:r>
            <a:r>
              <a:rPr lang="ru-RU" dirty="0" err="1">
                <a:solidFill>
                  <a:srgbClr val="FFFF00"/>
                </a:solidFill>
              </a:rPr>
              <a:t>тримаючись</a:t>
            </a:r>
            <a:r>
              <a:rPr lang="ru-RU" dirty="0">
                <a:solidFill>
                  <a:srgbClr val="FFFF00"/>
                </a:solidFill>
              </a:rPr>
              <a:t> на ногах, </a:t>
            </a:r>
            <a:r>
              <a:rPr lang="ru-RU" dirty="0" err="1">
                <a:solidFill>
                  <a:srgbClr val="FFFF00"/>
                </a:solidFill>
              </a:rPr>
              <a:t>тягнула</a:t>
            </a:r>
            <a:r>
              <a:rPr lang="ru-RU" dirty="0">
                <a:solidFill>
                  <a:srgbClr val="FFFF00"/>
                </a:solidFill>
              </a:rPr>
              <a:t> за собою </a:t>
            </a:r>
            <a:r>
              <a:rPr lang="ru-RU" dirty="0" err="1">
                <a:solidFill>
                  <a:srgbClr val="FFFF00"/>
                </a:solidFill>
              </a:rPr>
              <a:t>чоловіка</a:t>
            </a:r>
            <a:r>
              <a:rPr lang="ru-RU" dirty="0">
                <a:solidFill>
                  <a:srgbClr val="FFFF00"/>
                </a:solidFill>
              </a:rPr>
              <a:t> з </a:t>
            </a:r>
            <a:r>
              <a:rPr lang="ru-RU" dirty="0" err="1">
                <a:solidFill>
                  <a:srgbClr val="FFFF00"/>
                </a:solidFill>
              </a:rPr>
              <a:t>перебинтованою</a:t>
            </a:r>
            <a:r>
              <a:rPr lang="ru-RU" dirty="0">
                <a:solidFill>
                  <a:srgbClr val="FFFF00"/>
                </a:solidFill>
              </a:rPr>
              <a:t> головою. Вона кричала: «</a:t>
            </a:r>
            <a:r>
              <a:rPr lang="ru-RU" dirty="0" err="1">
                <a:solidFill>
                  <a:srgbClr val="FFFF00"/>
                </a:solidFill>
              </a:rPr>
              <a:t>Тримайся</a:t>
            </a:r>
            <a:r>
              <a:rPr lang="ru-RU" dirty="0">
                <a:solidFill>
                  <a:srgbClr val="FFFF00"/>
                </a:solidFill>
              </a:rPr>
              <a:t>, ми </a:t>
            </a:r>
            <a:r>
              <a:rPr lang="ru-RU" dirty="0" err="1">
                <a:solidFill>
                  <a:srgbClr val="FFFF00"/>
                </a:solidFill>
              </a:rPr>
              <a:t>виберемося</a:t>
            </a:r>
            <a:r>
              <a:rPr lang="ru-RU" dirty="0">
                <a:solidFill>
                  <a:srgbClr val="FFFF00"/>
                </a:solidFill>
              </a:rPr>
              <a:t>!» </a:t>
            </a:r>
            <a:r>
              <a:rPr lang="ru-RU" dirty="0" err="1">
                <a:solidFill>
                  <a:srgbClr val="FFFF00"/>
                </a:solidFill>
              </a:rPr>
              <a:t>Її</a:t>
            </a:r>
            <a:r>
              <a:rPr lang="ru-RU" dirty="0">
                <a:solidFill>
                  <a:srgbClr val="FFFF00"/>
                </a:solidFill>
              </a:rPr>
              <a:t> голос </a:t>
            </a:r>
            <a:r>
              <a:rPr lang="ru-RU" dirty="0" err="1">
                <a:solidFill>
                  <a:srgbClr val="FFFF00"/>
                </a:solidFill>
              </a:rPr>
              <a:t>був</a:t>
            </a:r>
            <a:r>
              <a:rPr lang="ru-RU" dirty="0">
                <a:solidFill>
                  <a:srgbClr val="FFFF00"/>
                </a:solidFill>
              </a:rPr>
              <a:t> </a:t>
            </a:r>
            <a:r>
              <a:rPr lang="ru-RU" dirty="0" err="1">
                <a:solidFill>
                  <a:srgbClr val="FFFF00"/>
                </a:solidFill>
              </a:rPr>
              <a:t>сповнений</a:t>
            </a:r>
            <a:r>
              <a:rPr lang="ru-RU" dirty="0">
                <a:solidFill>
                  <a:srgbClr val="FFFF00"/>
                </a:solidFill>
              </a:rPr>
              <a:t> </a:t>
            </a:r>
            <a:r>
              <a:rPr lang="ru-RU" dirty="0" err="1">
                <a:solidFill>
                  <a:srgbClr val="FFFF00"/>
                </a:solidFill>
              </a:rPr>
              <a:t>відчаю</a:t>
            </a:r>
            <a:r>
              <a:rPr lang="ru-RU" dirty="0">
                <a:solidFill>
                  <a:srgbClr val="FFFF00"/>
                </a:solidFill>
              </a:rPr>
              <a:t>, але </a:t>
            </a:r>
            <a:r>
              <a:rPr lang="ru-RU" dirty="0" err="1">
                <a:solidFill>
                  <a:srgbClr val="FFFF00"/>
                </a:solidFill>
              </a:rPr>
              <a:t>водночас</a:t>
            </a:r>
            <a:r>
              <a:rPr lang="ru-RU" dirty="0">
                <a:solidFill>
                  <a:srgbClr val="FFFF00"/>
                </a:solidFill>
              </a:rPr>
              <a:t> </a:t>
            </a:r>
            <a:r>
              <a:rPr lang="ru-RU" dirty="0" err="1">
                <a:solidFill>
                  <a:srgbClr val="FFFF00"/>
                </a:solidFill>
              </a:rPr>
              <a:t>віри</a:t>
            </a:r>
            <a:r>
              <a:rPr lang="ru-RU" dirty="0">
                <a:solidFill>
                  <a:srgbClr val="FFFF00"/>
                </a:solidFill>
              </a:rPr>
              <a:t>. </a:t>
            </a:r>
            <a:r>
              <a:rPr lang="ru-RU" dirty="0" err="1">
                <a:solidFill>
                  <a:srgbClr val="FFFF00"/>
                </a:solidFill>
              </a:rPr>
              <a:t>Ця</a:t>
            </a:r>
            <a:r>
              <a:rPr lang="ru-RU" dirty="0">
                <a:solidFill>
                  <a:srgbClr val="FFFF00"/>
                </a:solidFill>
              </a:rPr>
              <a:t> сцена </a:t>
            </a:r>
            <a:r>
              <a:rPr lang="ru-RU" dirty="0" err="1">
                <a:solidFill>
                  <a:srgbClr val="FFFF00"/>
                </a:solidFill>
              </a:rPr>
              <a:t>назавжди</a:t>
            </a:r>
            <a:r>
              <a:rPr lang="ru-RU" dirty="0">
                <a:solidFill>
                  <a:srgbClr val="FFFF00"/>
                </a:solidFill>
              </a:rPr>
              <a:t> </a:t>
            </a:r>
            <a:r>
              <a:rPr lang="ru-RU" dirty="0" err="1">
                <a:solidFill>
                  <a:srgbClr val="FFFF00"/>
                </a:solidFill>
              </a:rPr>
              <a:t>закарбувалася</a:t>
            </a:r>
            <a:r>
              <a:rPr lang="ru-RU" dirty="0">
                <a:solidFill>
                  <a:srgbClr val="FFFF00"/>
                </a:solidFill>
              </a:rPr>
              <a:t> в </a:t>
            </a:r>
            <a:r>
              <a:rPr lang="ru-RU" dirty="0" err="1">
                <a:solidFill>
                  <a:srgbClr val="FFFF00"/>
                </a:solidFill>
              </a:rPr>
              <a:t>моїй</a:t>
            </a:r>
            <a:r>
              <a:rPr lang="ru-RU" dirty="0">
                <a:solidFill>
                  <a:srgbClr val="FFFF00"/>
                </a:solidFill>
              </a:rPr>
              <a:t> </a:t>
            </a:r>
            <a:r>
              <a:rPr lang="ru-RU" dirty="0" err="1">
                <a:solidFill>
                  <a:srgbClr val="FFFF00"/>
                </a:solidFill>
              </a:rPr>
              <a:t>пам’яті</a:t>
            </a:r>
            <a:r>
              <a:rPr lang="ru-RU" dirty="0">
                <a:solidFill>
                  <a:srgbClr val="FFFF00"/>
                </a:solidFill>
              </a:rPr>
              <a:t>: </a:t>
            </a:r>
            <a:r>
              <a:rPr lang="ru-RU" dirty="0" err="1">
                <a:solidFill>
                  <a:srgbClr val="FFFF00"/>
                </a:solidFill>
              </a:rPr>
              <a:t>звичайні</a:t>
            </a:r>
            <a:r>
              <a:rPr lang="ru-RU" dirty="0">
                <a:solidFill>
                  <a:srgbClr val="FFFF00"/>
                </a:solidFill>
              </a:rPr>
              <a:t> люди, </a:t>
            </a:r>
            <a:r>
              <a:rPr lang="ru-RU" dirty="0" err="1">
                <a:solidFill>
                  <a:srgbClr val="FFFF00"/>
                </a:solidFill>
              </a:rPr>
              <a:t>які</a:t>
            </a:r>
            <a:r>
              <a:rPr lang="ru-RU" dirty="0">
                <a:solidFill>
                  <a:srgbClr val="FFFF00"/>
                </a:solidFill>
              </a:rPr>
              <a:t> </a:t>
            </a:r>
            <a:r>
              <a:rPr lang="ru-RU" dirty="0" err="1">
                <a:solidFill>
                  <a:srgbClr val="FFFF00"/>
                </a:solidFill>
              </a:rPr>
              <a:t>стають</a:t>
            </a:r>
            <a:r>
              <a:rPr lang="ru-RU" dirty="0">
                <a:solidFill>
                  <a:srgbClr val="FFFF00"/>
                </a:solidFill>
              </a:rPr>
              <a:t> героями в одну </a:t>
            </a:r>
            <a:r>
              <a:rPr lang="ru-RU" dirty="0" err="1">
                <a:solidFill>
                  <a:srgbClr val="FFFF00"/>
                </a:solidFill>
              </a:rPr>
              <a:t>мить</a:t>
            </a:r>
            <a:r>
              <a:rPr lang="ru-RU" dirty="0">
                <a:solidFill>
                  <a:srgbClr val="FFFF00"/>
                </a:solidFill>
              </a:rPr>
              <a:t>».</a:t>
            </a:r>
            <a:endParaRPr lang="uk-UA" dirty="0">
              <a:solidFill>
                <a:srgbClr val="FFFF00"/>
              </a:solidFill>
            </a:endParaRPr>
          </a:p>
          <a:p>
            <a:endParaRPr lang="uk-UA" dirty="0"/>
          </a:p>
        </p:txBody>
      </p:sp>
    </p:spTree>
    <p:extLst>
      <p:ext uri="{BB962C8B-B14F-4D97-AF65-F5344CB8AC3E}">
        <p14:creationId xmlns:p14="http://schemas.microsoft.com/office/powerpoint/2010/main" val="33528020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1508E0-2D95-4145-9D28-E50B852BEA2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97BDC79-C338-4631-9706-3A88070F1354}"/>
              </a:ext>
            </a:extLst>
          </p:cNvPr>
          <p:cNvSpPr>
            <a:spLocks noGrp="1"/>
          </p:cNvSpPr>
          <p:nvPr>
            <p:ph sz="half" idx="1"/>
          </p:nvPr>
        </p:nvSpPr>
        <p:spPr/>
        <p:txBody>
          <a:bodyPr>
            <a:normAutofit fontScale="85000" lnSpcReduction="10000"/>
          </a:bodyPr>
          <a:lstStyle/>
          <a:p>
            <a:r>
              <a:rPr lang="uk-UA" dirty="0"/>
              <a:t>Опис побаченого журналістом змушує читача відчути реальність війни, її буденність і багатогранність. Ось ще один приклад :</a:t>
            </a:r>
          </a:p>
          <a:p>
            <a:pPr algn="ctr"/>
            <a:r>
              <a:rPr lang="uk-UA" dirty="0">
                <a:solidFill>
                  <a:srgbClr val="FFFF00"/>
                </a:solidFill>
              </a:rPr>
              <a:t>«У центрі Києва, на Майдані Незалежності, у лютому 2014 року було людно. Після ночі запеклих сутичок протестувальники, закутані в теплий одяг, грілися біля бочок із вогнем. На бруківці валялися уламки барикад, а повітря </a:t>
            </a:r>
            <a:r>
              <a:rPr lang="uk-UA" dirty="0" err="1">
                <a:solidFill>
                  <a:srgbClr val="FFFF00"/>
                </a:solidFill>
              </a:rPr>
              <a:t>пахло</a:t>
            </a:r>
            <a:r>
              <a:rPr lang="uk-UA" dirty="0">
                <a:solidFill>
                  <a:srgbClr val="FFFF00"/>
                </a:solidFill>
              </a:rPr>
              <a:t> димом і надією. Я помітив хлопця, який тримав саморобний щит із написом «Слава Україні». Він розповідав, як його друг отримав поранення, але відмовився залишити площу. «Ми не підемо, поки не переможемо», – сказав він, і його слова звучали як клятва. Поруч літня жінка роздавала гарячий чай із термоса. «Це мої хлопчики», – тихо промовила вона, дивлячись на протестувальників».</a:t>
            </a:r>
          </a:p>
        </p:txBody>
      </p:sp>
      <p:sp>
        <p:nvSpPr>
          <p:cNvPr id="4" name="Місце для вмісту 3">
            <a:extLst>
              <a:ext uri="{FF2B5EF4-FFF2-40B4-BE49-F238E27FC236}">
                <a16:creationId xmlns:a16="http://schemas.microsoft.com/office/drawing/2014/main" id="{8C9FC8C9-E69E-4738-AA30-BFB7B105268F}"/>
              </a:ext>
            </a:extLst>
          </p:cNvPr>
          <p:cNvSpPr>
            <a:spLocks noGrp="1"/>
          </p:cNvSpPr>
          <p:nvPr>
            <p:ph sz="half" idx="2"/>
          </p:nvPr>
        </p:nvSpPr>
        <p:spPr/>
        <p:txBody>
          <a:bodyPr>
            <a:normAutofit fontScale="85000" lnSpcReduction="10000"/>
          </a:bodyPr>
          <a:lstStyle/>
          <a:p>
            <a:endParaRPr lang="uk-UA"/>
          </a:p>
        </p:txBody>
      </p:sp>
    </p:spTree>
    <p:extLst>
      <p:ext uri="{BB962C8B-B14F-4D97-AF65-F5344CB8AC3E}">
        <p14:creationId xmlns:p14="http://schemas.microsoft.com/office/powerpoint/2010/main" val="9287842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FA8122B-E152-436F-9E74-4E8B111C442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1EBFA95-5AF9-4ECF-952F-C1DBFF51FB6C}"/>
              </a:ext>
            </a:extLst>
          </p:cNvPr>
          <p:cNvSpPr>
            <a:spLocks noGrp="1"/>
          </p:cNvSpPr>
          <p:nvPr>
            <p:ph sz="half" idx="1"/>
          </p:nvPr>
        </p:nvSpPr>
        <p:spPr/>
        <p:txBody>
          <a:bodyPr>
            <a:normAutofit fontScale="92500" lnSpcReduction="20000"/>
          </a:bodyPr>
          <a:lstStyle/>
          <a:p>
            <a:pPr algn="just"/>
            <a:r>
              <a:rPr lang="ru-RU" b="1" dirty="0" err="1">
                <a:solidFill>
                  <a:srgbClr val="FFFF00"/>
                </a:solidFill>
              </a:rPr>
              <a:t>Деталі</a:t>
            </a:r>
            <a:r>
              <a:rPr lang="ru-RU" b="1" dirty="0">
                <a:solidFill>
                  <a:srgbClr val="FFFF00"/>
                </a:solidFill>
              </a:rPr>
              <a:t> </a:t>
            </a:r>
            <a:r>
              <a:rPr lang="ru-RU" b="1" dirty="0" err="1">
                <a:solidFill>
                  <a:srgbClr val="FFFF00"/>
                </a:solidFill>
              </a:rPr>
              <a:t>дуже</a:t>
            </a:r>
            <a:r>
              <a:rPr lang="ru-RU" b="1" dirty="0">
                <a:solidFill>
                  <a:srgbClr val="FFFF00"/>
                </a:solidFill>
              </a:rPr>
              <a:t> </a:t>
            </a:r>
            <a:r>
              <a:rPr lang="ru-RU" b="1" dirty="0" err="1">
                <a:solidFill>
                  <a:srgbClr val="FFFF00"/>
                </a:solidFill>
              </a:rPr>
              <a:t>важливі</a:t>
            </a:r>
            <a:r>
              <a:rPr lang="ru-RU" dirty="0"/>
              <a:t>. Вони </a:t>
            </a:r>
            <a:r>
              <a:rPr lang="ru-RU" dirty="0" err="1"/>
              <a:t>створюють</a:t>
            </a:r>
            <a:r>
              <a:rPr lang="ru-RU" dirty="0"/>
              <a:t> </a:t>
            </a:r>
            <a:r>
              <a:rPr lang="ru-RU" dirty="0" err="1"/>
              <a:t>ефект</a:t>
            </a:r>
            <a:r>
              <a:rPr lang="ru-RU" dirty="0"/>
              <a:t> </a:t>
            </a:r>
            <a:r>
              <a:rPr lang="ru-RU" dirty="0" err="1"/>
              <a:t>присутності</a:t>
            </a:r>
            <a:r>
              <a:rPr lang="ru-RU" dirty="0"/>
              <a:t>. Але </a:t>
            </a:r>
            <a:r>
              <a:rPr lang="ru-RU" dirty="0" err="1"/>
              <a:t>помітити</a:t>
            </a:r>
            <a:r>
              <a:rPr lang="ru-RU" dirty="0"/>
              <a:t> </a:t>
            </a:r>
            <a:r>
              <a:rPr lang="ru-RU" dirty="0" err="1"/>
              <a:t>їх</a:t>
            </a:r>
            <a:r>
              <a:rPr lang="ru-RU" dirty="0"/>
              <a:t>, а </a:t>
            </a:r>
            <a:r>
              <a:rPr lang="ru-RU" dirty="0" err="1"/>
              <a:t>тим</a:t>
            </a:r>
            <a:r>
              <a:rPr lang="ru-RU" dirty="0"/>
              <a:t> паче </a:t>
            </a:r>
            <a:r>
              <a:rPr lang="ru-RU" dirty="0" err="1"/>
              <a:t>описати</a:t>
            </a:r>
            <a:r>
              <a:rPr lang="ru-RU" dirty="0"/>
              <a:t>, </a:t>
            </a:r>
            <a:r>
              <a:rPr lang="ru-RU" dirty="0" err="1"/>
              <a:t>може</a:t>
            </a:r>
            <a:r>
              <a:rPr lang="ru-RU" dirty="0"/>
              <a:t> не </a:t>
            </a:r>
            <a:r>
              <a:rPr lang="ru-RU" dirty="0" err="1"/>
              <a:t>кожен</a:t>
            </a:r>
            <a:r>
              <a:rPr lang="ru-RU" dirty="0"/>
              <a:t>. </a:t>
            </a:r>
            <a:r>
              <a:rPr lang="ru-RU" dirty="0" err="1"/>
              <a:t>Журналісту</a:t>
            </a:r>
            <a:r>
              <a:rPr lang="ru-RU" dirty="0"/>
              <a:t> </a:t>
            </a:r>
            <a:r>
              <a:rPr lang="ru-RU" dirty="0" err="1"/>
              <a:t>потрібно</a:t>
            </a:r>
            <a:r>
              <a:rPr lang="ru-RU" dirty="0"/>
              <a:t> </a:t>
            </a:r>
            <a:r>
              <a:rPr lang="ru-RU" dirty="0" err="1"/>
              <a:t>навчитися</a:t>
            </a:r>
            <a:r>
              <a:rPr lang="ru-RU" dirty="0"/>
              <a:t> не просто </a:t>
            </a:r>
            <a:r>
              <a:rPr lang="ru-RU" dirty="0" err="1"/>
              <a:t>дивитися</a:t>
            </a:r>
            <a:r>
              <a:rPr lang="ru-RU" dirty="0"/>
              <a:t>, а </a:t>
            </a:r>
            <a:r>
              <a:rPr lang="ru-RU" dirty="0" err="1"/>
              <a:t>спостерігати</a:t>
            </a:r>
            <a:r>
              <a:rPr lang="ru-RU" dirty="0"/>
              <a:t>, </a:t>
            </a:r>
            <a:r>
              <a:rPr lang="ru-RU" dirty="0" err="1"/>
              <a:t>тобто</a:t>
            </a:r>
            <a:r>
              <a:rPr lang="ru-RU" dirty="0"/>
              <a:t> бути </a:t>
            </a:r>
            <a:r>
              <a:rPr lang="ru-RU" dirty="0" err="1"/>
              <a:t>професіоналом</a:t>
            </a:r>
            <a:r>
              <a:rPr lang="ru-RU" dirty="0"/>
              <a:t>. А </a:t>
            </a:r>
            <a:r>
              <a:rPr lang="ru-RU" dirty="0" err="1"/>
              <a:t>вмінню</a:t>
            </a:r>
            <a:r>
              <a:rPr lang="ru-RU" dirty="0"/>
              <a:t> </a:t>
            </a:r>
            <a:r>
              <a:rPr lang="ru-RU" dirty="0" err="1"/>
              <a:t>спостерігати</a:t>
            </a:r>
            <a:r>
              <a:rPr lang="ru-RU" dirty="0"/>
              <a:t> </a:t>
            </a:r>
            <a:r>
              <a:rPr lang="ru-RU" dirty="0" err="1"/>
              <a:t>можна</a:t>
            </a:r>
            <a:r>
              <a:rPr lang="ru-RU" dirty="0"/>
              <a:t> </a:t>
            </a:r>
            <a:r>
              <a:rPr lang="ru-RU" dirty="0" err="1"/>
              <a:t>навчитися</a:t>
            </a:r>
            <a:r>
              <a:rPr lang="ru-RU" dirty="0"/>
              <a:t>. </a:t>
            </a:r>
            <a:r>
              <a:rPr lang="ru-RU" dirty="0" err="1"/>
              <a:t>Більше</a:t>
            </a:r>
            <a:r>
              <a:rPr lang="ru-RU" dirty="0"/>
              <a:t> того, до </a:t>
            </a:r>
            <a:r>
              <a:rPr lang="ru-RU" dirty="0" err="1"/>
              <a:t>спостережень</a:t>
            </a:r>
            <a:r>
              <a:rPr lang="ru-RU" dirty="0"/>
              <a:t> </a:t>
            </a:r>
            <a:r>
              <a:rPr lang="ru-RU" dirty="0" err="1"/>
              <a:t>можна</a:t>
            </a:r>
            <a:r>
              <a:rPr lang="ru-RU" dirty="0"/>
              <a:t> </a:t>
            </a:r>
            <a:r>
              <a:rPr lang="ru-RU" dirty="0" err="1"/>
              <a:t>підготуватися</a:t>
            </a:r>
            <a:r>
              <a:rPr lang="ru-RU" dirty="0"/>
              <a:t>. Перед </a:t>
            </a:r>
            <a:r>
              <a:rPr lang="ru-RU" dirty="0" err="1"/>
              <a:t>тим</a:t>
            </a:r>
            <a:r>
              <a:rPr lang="ru-RU" dirty="0"/>
              <a:t>, як </a:t>
            </a:r>
            <a:r>
              <a:rPr lang="ru-RU" dirty="0" err="1"/>
              <a:t>іти</a:t>
            </a:r>
            <a:r>
              <a:rPr lang="ru-RU" dirty="0"/>
              <a:t> на </a:t>
            </a:r>
            <a:r>
              <a:rPr lang="ru-RU" dirty="0" err="1"/>
              <a:t>завдання</a:t>
            </a:r>
            <a:r>
              <a:rPr lang="ru-RU" dirty="0"/>
              <a:t>, </a:t>
            </a:r>
            <a:r>
              <a:rPr lang="ru-RU" dirty="0" err="1"/>
              <a:t>варто</a:t>
            </a:r>
            <a:r>
              <a:rPr lang="ru-RU" dirty="0"/>
              <a:t> </a:t>
            </a:r>
            <a:r>
              <a:rPr lang="ru-RU" dirty="0" err="1"/>
              <a:t>подумати</a:t>
            </a:r>
            <a:r>
              <a:rPr lang="ru-RU" dirty="0"/>
              <a:t>, </a:t>
            </a:r>
            <a:r>
              <a:rPr lang="ru-RU" dirty="0" err="1"/>
              <a:t>що</a:t>
            </a:r>
            <a:r>
              <a:rPr lang="ru-RU" dirty="0"/>
              <a:t> </a:t>
            </a:r>
            <a:r>
              <a:rPr lang="ru-RU" dirty="0" err="1"/>
              <a:t>можна</a:t>
            </a:r>
            <a:r>
              <a:rPr lang="ru-RU" dirty="0"/>
              <a:t> буде </a:t>
            </a:r>
            <a:r>
              <a:rPr lang="ru-RU" dirty="0" err="1"/>
              <a:t>побачити</a:t>
            </a:r>
            <a:r>
              <a:rPr lang="ru-RU" dirty="0"/>
              <a:t> на </a:t>
            </a:r>
            <a:r>
              <a:rPr lang="ru-RU" dirty="0" err="1"/>
              <a:t>місці</a:t>
            </a:r>
            <a:r>
              <a:rPr lang="ru-RU" dirty="0"/>
              <a:t>.</a:t>
            </a:r>
          </a:p>
          <a:p>
            <a:pPr algn="just"/>
            <a:r>
              <a:rPr lang="ru-RU" dirty="0" err="1"/>
              <a:t>Наприклад</a:t>
            </a:r>
            <a:r>
              <a:rPr lang="ru-RU" dirty="0"/>
              <a:t>, </a:t>
            </a:r>
            <a:r>
              <a:rPr lang="ru-RU" dirty="0" err="1"/>
              <a:t>можна</a:t>
            </a:r>
            <a:r>
              <a:rPr lang="ru-RU" dirty="0"/>
              <a:t> </a:t>
            </a:r>
            <a:r>
              <a:rPr lang="ru-RU" dirty="0" err="1"/>
              <a:t>уявити</a:t>
            </a:r>
            <a:r>
              <a:rPr lang="ru-RU" dirty="0"/>
              <a:t> </a:t>
            </a:r>
            <a:r>
              <a:rPr lang="ru-RU" dirty="0" err="1"/>
              <a:t>кабінет</a:t>
            </a:r>
            <a:r>
              <a:rPr lang="ru-RU" dirty="0"/>
              <a:t> </a:t>
            </a:r>
            <a:r>
              <a:rPr lang="ru-RU" dirty="0" err="1"/>
              <a:t>високопосадовця</a:t>
            </a:r>
            <a:r>
              <a:rPr lang="ru-RU" dirty="0"/>
              <a:t> і </a:t>
            </a:r>
            <a:r>
              <a:rPr lang="ru-RU" dirty="0" err="1"/>
              <a:t>підготуватися</a:t>
            </a:r>
            <a:r>
              <a:rPr lang="ru-RU" dirty="0"/>
              <a:t> до </a:t>
            </a:r>
            <a:r>
              <a:rPr lang="ru-RU" dirty="0" err="1"/>
              <a:t>спостережень</a:t>
            </a:r>
            <a:r>
              <a:rPr lang="ru-RU" dirty="0"/>
              <a:t> за </a:t>
            </a:r>
            <a:r>
              <a:rPr lang="ru-RU" dirty="0" err="1"/>
              <a:t>проявами</a:t>
            </a:r>
            <a:r>
              <a:rPr lang="ru-RU" dirty="0"/>
              <a:t> </a:t>
            </a:r>
            <a:r>
              <a:rPr lang="ru-RU" dirty="0" err="1"/>
              <a:t>його</a:t>
            </a:r>
            <a:r>
              <a:rPr lang="ru-RU" dirty="0"/>
              <a:t> </a:t>
            </a:r>
            <a:r>
              <a:rPr lang="ru-RU" dirty="0" err="1"/>
              <a:t>особистості</a:t>
            </a:r>
            <a:r>
              <a:rPr lang="ru-RU" dirty="0"/>
              <a:t> </a:t>
            </a:r>
            <a:r>
              <a:rPr lang="ru-RU" dirty="0" err="1"/>
              <a:t>чи</a:t>
            </a:r>
            <a:r>
              <a:rPr lang="ru-RU" dirty="0"/>
              <a:t> </a:t>
            </a:r>
            <a:r>
              <a:rPr lang="ru-RU" dirty="0" err="1"/>
              <a:t>уподобань</a:t>
            </a:r>
            <a:r>
              <a:rPr lang="ru-RU" dirty="0"/>
              <a:t>. Так, </a:t>
            </a:r>
            <a:r>
              <a:rPr lang="ru-RU" dirty="0" err="1"/>
              <a:t>уважному</a:t>
            </a:r>
            <a:r>
              <a:rPr lang="ru-RU" dirty="0"/>
              <a:t> </a:t>
            </a:r>
            <a:r>
              <a:rPr lang="ru-RU" dirty="0" err="1"/>
              <a:t>погляду</a:t>
            </a:r>
            <a:r>
              <a:rPr lang="ru-RU" dirty="0"/>
              <a:t> </a:t>
            </a:r>
            <a:r>
              <a:rPr lang="ru-RU" dirty="0" err="1"/>
              <a:t>багато</a:t>
            </a:r>
            <a:r>
              <a:rPr lang="ru-RU" dirty="0"/>
              <a:t> </a:t>
            </a:r>
            <a:r>
              <a:rPr lang="ru-RU" dirty="0" err="1"/>
              <a:t>що</a:t>
            </a:r>
            <a:r>
              <a:rPr lang="ru-RU" dirty="0"/>
              <a:t> </a:t>
            </a:r>
            <a:r>
              <a:rPr lang="ru-RU" dirty="0" err="1"/>
              <a:t>може</a:t>
            </a:r>
            <a:r>
              <a:rPr lang="ru-RU" dirty="0"/>
              <a:t> </a:t>
            </a:r>
            <a:r>
              <a:rPr lang="ru-RU" dirty="0" err="1"/>
              <a:t>сказати</a:t>
            </a:r>
            <a:r>
              <a:rPr lang="ru-RU" dirty="0"/>
              <a:t> </a:t>
            </a:r>
            <a:r>
              <a:rPr lang="ru-RU" dirty="0" err="1"/>
              <a:t>письмовий</a:t>
            </a:r>
            <a:r>
              <a:rPr lang="ru-RU" dirty="0"/>
              <a:t> </a:t>
            </a:r>
            <a:r>
              <a:rPr lang="ru-RU" dirty="0" err="1"/>
              <a:t>набір</a:t>
            </a:r>
            <a:r>
              <a:rPr lang="ru-RU" dirty="0"/>
              <a:t> на </a:t>
            </a:r>
            <a:r>
              <a:rPr lang="ru-RU" dirty="0" err="1"/>
              <a:t>столі</a:t>
            </a:r>
            <a:r>
              <a:rPr lang="ru-RU" dirty="0"/>
              <a:t>, </a:t>
            </a:r>
            <a:r>
              <a:rPr lang="ru-RU" dirty="0" err="1"/>
              <a:t>підбір</a:t>
            </a:r>
            <a:r>
              <a:rPr lang="ru-RU" dirty="0"/>
              <a:t> книг у </a:t>
            </a:r>
            <a:r>
              <a:rPr lang="ru-RU" dirty="0" err="1"/>
              <a:t>шафі</a:t>
            </a:r>
            <a:r>
              <a:rPr lang="ru-RU" dirty="0"/>
              <a:t> (</a:t>
            </a:r>
            <a:r>
              <a:rPr lang="ru-RU" dirty="0" err="1"/>
              <a:t>або</a:t>
            </a:r>
            <a:r>
              <a:rPr lang="ru-RU" dirty="0"/>
              <a:t> </a:t>
            </a:r>
            <a:r>
              <a:rPr lang="ru-RU" dirty="0" err="1"/>
              <a:t>їх</a:t>
            </a:r>
            <a:r>
              <a:rPr lang="ru-RU" dirty="0"/>
              <a:t> </a:t>
            </a:r>
            <a:r>
              <a:rPr lang="ru-RU" dirty="0" err="1"/>
              <a:t>відсутність</a:t>
            </a:r>
            <a:r>
              <a:rPr lang="ru-RU" dirty="0"/>
              <a:t>!), </a:t>
            </a:r>
            <a:r>
              <a:rPr lang="ru-RU" dirty="0" err="1"/>
              <a:t>фотографії</a:t>
            </a:r>
            <a:r>
              <a:rPr lang="ru-RU" dirty="0"/>
              <a:t> </a:t>
            </a:r>
            <a:r>
              <a:rPr lang="ru-RU" dirty="0" err="1"/>
              <a:t>дітей</a:t>
            </a:r>
            <a:r>
              <a:rPr lang="ru-RU" dirty="0"/>
              <a:t> </a:t>
            </a:r>
            <a:r>
              <a:rPr lang="ru-RU" dirty="0" err="1"/>
              <a:t>чи</a:t>
            </a:r>
            <a:r>
              <a:rPr lang="ru-RU" dirty="0"/>
              <a:t> </a:t>
            </a:r>
            <a:r>
              <a:rPr lang="ru-RU" dirty="0" err="1"/>
              <a:t>маленька</a:t>
            </a:r>
            <a:r>
              <a:rPr lang="ru-RU" dirty="0"/>
              <a:t> </a:t>
            </a:r>
            <a:r>
              <a:rPr lang="ru-RU" dirty="0" err="1"/>
              <a:t>колекція</a:t>
            </a:r>
            <a:r>
              <a:rPr lang="ru-RU" dirty="0"/>
              <a:t> </a:t>
            </a:r>
            <a:r>
              <a:rPr lang="ru-RU" dirty="0" err="1"/>
              <a:t>декоративних</a:t>
            </a:r>
            <a:r>
              <a:rPr lang="ru-RU" dirty="0"/>
              <a:t> </a:t>
            </a:r>
            <a:r>
              <a:rPr lang="ru-RU" dirty="0" err="1"/>
              <a:t>сувенірів</a:t>
            </a:r>
            <a:r>
              <a:rPr lang="ru-RU" dirty="0"/>
              <a:t>.</a:t>
            </a:r>
            <a:endParaRPr lang="uk-UA" dirty="0"/>
          </a:p>
        </p:txBody>
      </p:sp>
      <p:sp>
        <p:nvSpPr>
          <p:cNvPr id="4" name="Місце для вмісту 3">
            <a:extLst>
              <a:ext uri="{FF2B5EF4-FFF2-40B4-BE49-F238E27FC236}">
                <a16:creationId xmlns:a16="http://schemas.microsoft.com/office/drawing/2014/main" id="{9F3F80B9-6690-4783-8A96-EE123A81DD99}"/>
              </a:ext>
            </a:extLst>
          </p:cNvPr>
          <p:cNvSpPr>
            <a:spLocks noGrp="1"/>
          </p:cNvSpPr>
          <p:nvPr>
            <p:ph sz="half" idx="2"/>
          </p:nvPr>
        </p:nvSpPr>
        <p:spPr/>
        <p:txBody>
          <a:bodyPr>
            <a:normAutofit fontScale="92500" lnSpcReduction="20000"/>
          </a:bodyPr>
          <a:lstStyle/>
          <a:p>
            <a:endParaRPr lang="uk-UA"/>
          </a:p>
        </p:txBody>
      </p:sp>
    </p:spTree>
    <p:extLst>
      <p:ext uri="{BB962C8B-B14F-4D97-AF65-F5344CB8AC3E}">
        <p14:creationId xmlns:p14="http://schemas.microsoft.com/office/powerpoint/2010/main" val="41719672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41A7199-7F11-409B-BFAF-89B6AAB2CC3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7EA7C19-4BCF-43C8-B729-48F04B92256C}"/>
              </a:ext>
            </a:extLst>
          </p:cNvPr>
          <p:cNvSpPr>
            <a:spLocks noGrp="1"/>
          </p:cNvSpPr>
          <p:nvPr>
            <p:ph sz="half" idx="1"/>
          </p:nvPr>
        </p:nvSpPr>
        <p:spPr/>
        <p:txBody>
          <a:bodyPr>
            <a:normAutofit fontScale="85000" lnSpcReduction="20000"/>
          </a:bodyPr>
          <a:lstStyle/>
          <a:p>
            <a:pPr algn="just"/>
            <a:r>
              <a:rPr lang="uk-UA" sz="2100" dirty="0"/>
              <a:t>Якщо журналісту належить висвітлювати антиурядовий мітинг, то, крім приблизної оцінки кількості учасників і переказу промов виступаючих, цікавими будуть деталі: вираз очей людей у натовпі, їхній одяг (чи добре вони вдягнені, чи недбало). Це допоможе яскравіше, цікавіше та краще описати соціальну базу невдоволених політикою влади, ніж сухі слова про середньомісячний бюджет.</a:t>
            </a:r>
          </a:p>
          <a:p>
            <a:endParaRPr lang="uk-UA" dirty="0"/>
          </a:p>
        </p:txBody>
      </p:sp>
      <p:sp>
        <p:nvSpPr>
          <p:cNvPr id="4" name="Місце для вмісту 3">
            <a:extLst>
              <a:ext uri="{FF2B5EF4-FFF2-40B4-BE49-F238E27FC236}">
                <a16:creationId xmlns:a16="http://schemas.microsoft.com/office/drawing/2014/main" id="{F0B985A4-B724-4583-8B99-6425F959E7FF}"/>
              </a:ext>
            </a:extLst>
          </p:cNvPr>
          <p:cNvSpPr>
            <a:spLocks noGrp="1"/>
          </p:cNvSpPr>
          <p:nvPr>
            <p:ph sz="half" idx="2"/>
          </p:nvPr>
        </p:nvSpPr>
        <p:spPr/>
        <p:txBody>
          <a:bodyPr>
            <a:normAutofit fontScale="85000" lnSpcReduction="20000"/>
          </a:bodyPr>
          <a:lstStyle/>
          <a:p>
            <a:pPr algn="just"/>
            <a:r>
              <a:rPr lang="uk-UA" dirty="0"/>
              <a:t>Побачені деталі краще записувати. Це дисциплінує розум і вчить спостерігати. Спостереження буває включеним, коли журналіст безпосередньо бере участь у події (наприклад, будучи членом експедиції чи тимчасово працюючи, скажімо, на конвеєрі), і невключеним, коли журналіст є стороннім свідком. Це розмежування за ступенем участі журналіста в події. Спостереження також буває відкритим і прихованим, залежно від позиції спостерігача. Зрозуміло, що при відкритому спостереженні журналіст одразу заявляє про свою присутність і мету роботи, а при прихованому залишається інкогніто.</a:t>
            </a:r>
          </a:p>
          <a:p>
            <a:pPr algn="just"/>
            <a:r>
              <a:rPr lang="uk-UA" dirty="0"/>
              <a:t>Новини та репортажі значною мірою базуються і, можна сказати, будуються на особистих спостереженнях. Проте спостереження важливі й у інших журналістських жанрах: інтерв’ю, портрет, нарис, журналістське розслідування і навіть аналіз чи передовиця, хоча в останніх – меншою мірою.</a:t>
            </a:r>
          </a:p>
        </p:txBody>
      </p:sp>
    </p:spTree>
    <p:extLst>
      <p:ext uri="{BB962C8B-B14F-4D97-AF65-F5344CB8AC3E}">
        <p14:creationId xmlns:p14="http://schemas.microsoft.com/office/powerpoint/2010/main" val="7374344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618B02-0508-4A98-BA38-2564B52B99BE}"/>
              </a:ext>
            </a:extLst>
          </p:cNvPr>
          <p:cNvSpPr>
            <a:spLocks noGrp="1"/>
          </p:cNvSpPr>
          <p:nvPr>
            <p:ph type="title"/>
          </p:nvPr>
        </p:nvSpPr>
        <p:spPr/>
        <p:txBody>
          <a:bodyPr/>
          <a:lstStyle/>
          <a:p>
            <a:r>
              <a:rPr lang="ru-RU" dirty="0" err="1"/>
              <a:t>Читання</a:t>
            </a:r>
            <a:r>
              <a:rPr lang="ru-RU" dirty="0"/>
              <a:t> та </a:t>
            </a:r>
            <a:r>
              <a:rPr lang="ru-RU" dirty="0" err="1"/>
              <a:t>вивчення</a:t>
            </a:r>
            <a:r>
              <a:rPr lang="ru-RU" dirty="0"/>
              <a:t> </a:t>
            </a:r>
            <a:r>
              <a:rPr lang="ru-RU" dirty="0" err="1"/>
              <a:t>документів</a:t>
            </a:r>
            <a:endParaRPr lang="uk-UA" dirty="0"/>
          </a:p>
        </p:txBody>
      </p:sp>
      <p:sp>
        <p:nvSpPr>
          <p:cNvPr id="3" name="Місце для вмісту 2">
            <a:extLst>
              <a:ext uri="{FF2B5EF4-FFF2-40B4-BE49-F238E27FC236}">
                <a16:creationId xmlns:a16="http://schemas.microsoft.com/office/drawing/2014/main" id="{8671724D-B63C-4492-A526-741EE4EFFC1E}"/>
              </a:ext>
            </a:extLst>
          </p:cNvPr>
          <p:cNvSpPr>
            <a:spLocks noGrp="1"/>
          </p:cNvSpPr>
          <p:nvPr>
            <p:ph sz="half" idx="1"/>
          </p:nvPr>
        </p:nvSpPr>
        <p:spPr/>
        <p:txBody>
          <a:bodyPr>
            <a:normAutofit lnSpcReduction="10000"/>
          </a:bodyPr>
          <a:lstStyle/>
          <a:p>
            <a:pPr algn="just"/>
            <a:r>
              <a:rPr lang="ru-RU" dirty="0"/>
              <a:t>Не </a:t>
            </a:r>
            <a:r>
              <a:rPr lang="ru-RU" dirty="0" err="1"/>
              <a:t>варто</a:t>
            </a:r>
            <a:r>
              <a:rPr lang="ru-RU" dirty="0"/>
              <a:t> </a:t>
            </a:r>
            <a:r>
              <a:rPr lang="ru-RU" dirty="0" err="1"/>
              <a:t>навіть</a:t>
            </a:r>
            <a:r>
              <a:rPr lang="ru-RU" dirty="0"/>
              <a:t> </a:t>
            </a:r>
            <a:r>
              <a:rPr lang="ru-RU" dirty="0" err="1"/>
              <a:t>намагатися</a:t>
            </a:r>
            <a:r>
              <a:rPr lang="ru-RU" dirty="0"/>
              <a:t> </a:t>
            </a:r>
            <a:r>
              <a:rPr lang="ru-RU" dirty="0" err="1"/>
              <a:t>визначити</a:t>
            </a:r>
            <a:r>
              <a:rPr lang="ru-RU" dirty="0"/>
              <a:t>, </a:t>
            </a:r>
            <a:r>
              <a:rPr lang="ru-RU" dirty="0" err="1"/>
              <a:t>що</a:t>
            </a:r>
            <a:r>
              <a:rPr lang="ru-RU" dirty="0"/>
              <a:t> </a:t>
            </a:r>
            <a:r>
              <a:rPr lang="ru-RU" dirty="0" err="1"/>
              <a:t>таке</a:t>
            </a:r>
            <a:r>
              <a:rPr lang="ru-RU" dirty="0"/>
              <a:t> </a:t>
            </a:r>
            <a:r>
              <a:rPr lang="ru-RU" dirty="0" err="1"/>
              <a:t>документи</a:t>
            </a:r>
            <a:r>
              <a:rPr lang="ru-RU" dirty="0"/>
              <a:t>, </a:t>
            </a:r>
            <a:r>
              <a:rPr lang="ru-RU" dirty="0" err="1"/>
              <a:t>бо</a:t>
            </a:r>
            <a:r>
              <a:rPr lang="ru-RU" dirty="0"/>
              <a:t> </a:t>
            </a:r>
            <a:r>
              <a:rPr lang="ru-RU" dirty="0" err="1"/>
              <a:t>туди</a:t>
            </a:r>
            <a:r>
              <a:rPr lang="ru-RU" dirty="0"/>
              <a:t> </a:t>
            </a:r>
            <a:r>
              <a:rPr lang="ru-RU" dirty="0" err="1"/>
              <a:t>потрапить</a:t>
            </a:r>
            <a:r>
              <a:rPr lang="ru-RU" dirty="0"/>
              <a:t> усе, </a:t>
            </a:r>
            <a:r>
              <a:rPr lang="ru-RU" dirty="0" err="1"/>
              <a:t>що</a:t>
            </a:r>
            <a:r>
              <a:rPr lang="ru-RU" dirty="0"/>
              <a:t> написано людьми, </a:t>
            </a:r>
            <a:r>
              <a:rPr lang="ru-RU" dirty="0" err="1"/>
              <a:t>починаючи</a:t>
            </a:r>
            <a:r>
              <a:rPr lang="ru-RU" dirty="0"/>
              <a:t> з </a:t>
            </a:r>
            <a:r>
              <a:rPr lang="ru-RU" dirty="0" err="1"/>
              <a:t>клинопису</a:t>
            </a:r>
            <a:r>
              <a:rPr lang="ru-RU" dirty="0"/>
              <a:t> і </a:t>
            </a:r>
            <a:r>
              <a:rPr lang="ru-RU" dirty="0" err="1"/>
              <a:t>закінчуючи</a:t>
            </a:r>
            <a:r>
              <a:rPr lang="ru-RU" dirty="0"/>
              <a:t> патентами, </a:t>
            </a:r>
            <a:r>
              <a:rPr lang="ru-RU" dirty="0" err="1"/>
              <a:t>свідоцтвами</a:t>
            </a:r>
            <a:r>
              <a:rPr lang="ru-RU" dirty="0"/>
              <a:t> про </a:t>
            </a:r>
            <a:r>
              <a:rPr lang="ru-RU" dirty="0" err="1"/>
              <a:t>народження</a:t>
            </a:r>
            <a:r>
              <a:rPr lang="ru-RU" dirty="0"/>
              <a:t> та </a:t>
            </a:r>
            <a:r>
              <a:rPr lang="ru-RU" dirty="0" err="1"/>
              <a:t>шлюб</a:t>
            </a:r>
            <a:r>
              <a:rPr lang="ru-RU" dirty="0"/>
              <a:t>, </a:t>
            </a:r>
            <a:r>
              <a:rPr lang="ru-RU" dirty="0" err="1"/>
              <a:t>довідками</a:t>
            </a:r>
            <a:r>
              <a:rPr lang="ru-RU" dirty="0"/>
              <a:t> про стан </a:t>
            </a:r>
            <a:r>
              <a:rPr lang="ru-RU" dirty="0" err="1"/>
              <a:t>здоров'я</a:t>
            </a:r>
            <a:r>
              <a:rPr lang="ru-RU" dirty="0"/>
              <a:t> </a:t>
            </a:r>
            <a:r>
              <a:rPr lang="ru-RU" dirty="0" err="1"/>
              <a:t>чи</a:t>
            </a:r>
            <a:r>
              <a:rPr lang="ru-RU" dirty="0"/>
              <a:t> просто </a:t>
            </a:r>
            <a:r>
              <a:rPr lang="ru-RU" dirty="0" err="1"/>
              <a:t>листівками</a:t>
            </a:r>
            <a:r>
              <a:rPr lang="ru-RU" dirty="0"/>
              <a:t> та </a:t>
            </a:r>
            <a:r>
              <a:rPr lang="ru-RU" dirty="0" err="1"/>
              <a:t>афіші</a:t>
            </a:r>
            <a:r>
              <a:rPr lang="ru-RU" dirty="0"/>
              <a:t>. </a:t>
            </a:r>
            <a:r>
              <a:rPr lang="ru-RU" dirty="0" err="1"/>
              <a:t>Зрозуміло</a:t>
            </a:r>
            <a:r>
              <a:rPr lang="ru-RU" dirty="0"/>
              <a:t>, </a:t>
            </a:r>
            <a:r>
              <a:rPr lang="ru-RU" dirty="0" err="1"/>
              <a:t>однак</a:t>
            </a:r>
            <a:r>
              <a:rPr lang="ru-RU" dirty="0"/>
              <a:t>, </a:t>
            </a:r>
            <a:r>
              <a:rPr lang="ru-RU" dirty="0" err="1"/>
              <a:t>що</a:t>
            </a:r>
            <a:r>
              <a:rPr lang="ru-RU" dirty="0"/>
              <a:t> </a:t>
            </a:r>
            <a:r>
              <a:rPr lang="ru-RU" dirty="0" err="1"/>
              <a:t>клинописом</a:t>
            </a:r>
            <a:r>
              <a:rPr lang="ru-RU" dirty="0"/>
              <a:t> </a:t>
            </a:r>
            <a:r>
              <a:rPr lang="ru-RU" dirty="0" err="1"/>
              <a:t>журналісти</a:t>
            </a:r>
            <a:r>
              <a:rPr lang="ru-RU" dirty="0"/>
              <a:t> не </a:t>
            </a:r>
            <a:r>
              <a:rPr lang="ru-RU" dirty="0" err="1"/>
              <a:t>користуються</a:t>
            </a:r>
            <a:r>
              <a:rPr lang="ru-RU" dirty="0"/>
              <a:t>, а </a:t>
            </a:r>
            <a:r>
              <a:rPr lang="ru-RU" dirty="0" err="1"/>
              <a:t>афіші</a:t>
            </a:r>
            <a:r>
              <a:rPr lang="ru-RU" dirty="0"/>
              <a:t> </a:t>
            </a:r>
            <a:r>
              <a:rPr lang="ru-RU" dirty="0" err="1"/>
              <a:t>рідко</a:t>
            </a:r>
            <a:r>
              <a:rPr lang="ru-RU" dirty="0"/>
              <a:t> коли </a:t>
            </a:r>
            <a:r>
              <a:rPr lang="ru-RU" dirty="0" err="1"/>
              <a:t>можуть</a:t>
            </a:r>
            <a:r>
              <a:rPr lang="ru-RU" dirty="0"/>
              <a:t> стати предметом </a:t>
            </a:r>
            <a:r>
              <a:rPr lang="ru-RU" dirty="0" err="1"/>
              <a:t>журналістського</a:t>
            </a:r>
            <a:r>
              <a:rPr lang="ru-RU" dirty="0"/>
              <a:t> </a:t>
            </a:r>
            <a:r>
              <a:rPr lang="ru-RU" dirty="0" err="1"/>
              <a:t>інтересу</a:t>
            </a:r>
            <a:r>
              <a:rPr lang="ru-RU" dirty="0"/>
              <a:t>. </a:t>
            </a:r>
            <a:r>
              <a:rPr lang="ru-RU" dirty="0" err="1"/>
              <a:t>Однак</a:t>
            </a:r>
            <a:r>
              <a:rPr lang="ru-RU" dirty="0"/>
              <a:t> є </a:t>
            </a:r>
            <a:r>
              <a:rPr lang="ru-RU" dirty="0" err="1"/>
              <a:t>величезні</a:t>
            </a:r>
            <a:r>
              <a:rPr lang="ru-RU" dirty="0"/>
              <a:t> </a:t>
            </a:r>
            <a:r>
              <a:rPr lang="ru-RU" dirty="0" err="1"/>
              <a:t>пласти</a:t>
            </a:r>
            <a:r>
              <a:rPr lang="ru-RU" dirty="0"/>
              <a:t> </a:t>
            </a:r>
            <a:r>
              <a:rPr lang="ru-RU" dirty="0" err="1"/>
              <a:t>документів</a:t>
            </a:r>
            <a:r>
              <a:rPr lang="ru-RU" dirty="0"/>
              <a:t>, </a:t>
            </a:r>
            <a:r>
              <a:rPr lang="ru-RU" dirty="0" err="1"/>
              <a:t>необхідних</a:t>
            </a:r>
            <a:r>
              <a:rPr lang="ru-RU" dirty="0"/>
              <a:t> </a:t>
            </a:r>
            <a:r>
              <a:rPr lang="ru-RU" dirty="0" err="1"/>
              <a:t>журналістам</a:t>
            </a:r>
            <a:r>
              <a:rPr lang="ru-RU" dirty="0"/>
              <a:t>. І до того, як </a:t>
            </a:r>
            <a:r>
              <a:rPr lang="ru-RU" dirty="0" err="1"/>
              <a:t>визначено</a:t>
            </a:r>
            <a:r>
              <a:rPr lang="ru-RU" dirty="0"/>
              <a:t>, яку </a:t>
            </a:r>
            <a:r>
              <a:rPr lang="ru-RU" dirty="0" err="1"/>
              <a:t>саме</a:t>
            </a:r>
            <a:r>
              <a:rPr lang="ru-RU" dirty="0"/>
              <a:t> </a:t>
            </a:r>
            <a:r>
              <a:rPr lang="ru-RU" dirty="0" err="1"/>
              <a:t>статтю</a:t>
            </a:r>
            <a:r>
              <a:rPr lang="ru-RU" dirty="0"/>
              <a:t> </a:t>
            </a:r>
            <a:r>
              <a:rPr lang="ru-RU" dirty="0" err="1"/>
              <a:t>писатиме</a:t>
            </a:r>
            <a:r>
              <a:rPr lang="ru-RU" dirty="0"/>
              <a:t> </a:t>
            </a:r>
            <a:r>
              <a:rPr lang="ru-RU" dirty="0" err="1"/>
              <a:t>журналіст</a:t>
            </a:r>
            <a:r>
              <a:rPr lang="ru-RU" dirty="0"/>
              <a:t>, </a:t>
            </a:r>
            <a:r>
              <a:rPr lang="ru-RU" dirty="0" err="1"/>
              <a:t>неможливо</a:t>
            </a:r>
            <a:r>
              <a:rPr lang="ru-RU" dirty="0"/>
              <a:t> </a:t>
            </a:r>
            <a:r>
              <a:rPr lang="ru-RU" dirty="0" err="1"/>
              <a:t>уявити</a:t>
            </a:r>
            <a:r>
              <a:rPr lang="ru-RU" dirty="0"/>
              <a:t>, </a:t>
            </a:r>
            <a:r>
              <a:rPr lang="ru-RU" dirty="0" err="1"/>
              <a:t>які</a:t>
            </a:r>
            <a:r>
              <a:rPr lang="ru-RU" dirty="0"/>
              <a:t> </a:t>
            </a:r>
            <a:r>
              <a:rPr lang="ru-RU" dirty="0" err="1"/>
              <a:t>документи</a:t>
            </a:r>
            <a:r>
              <a:rPr lang="ru-RU" dirty="0"/>
              <a:t> </a:t>
            </a:r>
            <a:r>
              <a:rPr lang="ru-RU" dirty="0" err="1"/>
              <a:t>знадобляться</a:t>
            </a:r>
            <a:r>
              <a:rPr lang="ru-RU" dirty="0"/>
              <a:t> в </a:t>
            </a:r>
            <a:r>
              <a:rPr lang="ru-RU" dirty="0" err="1"/>
              <a:t>процесі</a:t>
            </a:r>
            <a:r>
              <a:rPr lang="ru-RU" dirty="0"/>
              <a:t> </a:t>
            </a:r>
            <a:r>
              <a:rPr lang="ru-RU" dirty="0" err="1"/>
              <a:t>її</a:t>
            </a:r>
            <a:r>
              <a:rPr lang="ru-RU" dirty="0"/>
              <a:t> </a:t>
            </a:r>
            <a:r>
              <a:rPr lang="ru-RU" dirty="0" err="1"/>
              <a:t>написання</a:t>
            </a:r>
            <a:r>
              <a:rPr lang="ru-RU" dirty="0"/>
              <a:t>. </a:t>
            </a:r>
            <a:endParaRPr lang="uk-UA" dirty="0"/>
          </a:p>
        </p:txBody>
      </p:sp>
      <p:sp>
        <p:nvSpPr>
          <p:cNvPr id="4" name="Місце для вмісту 3">
            <a:extLst>
              <a:ext uri="{FF2B5EF4-FFF2-40B4-BE49-F238E27FC236}">
                <a16:creationId xmlns:a16="http://schemas.microsoft.com/office/drawing/2014/main" id="{7AE368E2-7B38-4574-BD72-7AC0B29ADC44}"/>
              </a:ext>
            </a:extLst>
          </p:cNvPr>
          <p:cNvSpPr>
            <a:spLocks noGrp="1"/>
          </p:cNvSpPr>
          <p:nvPr>
            <p:ph sz="half" idx="2"/>
          </p:nvPr>
        </p:nvSpPr>
        <p:spPr/>
        <p:txBody>
          <a:bodyPr>
            <a:normAutofit lnSpcReduction="10000"/>
          </a:bodyPr>
          <a:lstStyle/>
          <a:p>
            <a:pPr algn="ctr"/>
            <a:r>
              <a:rPr lang="ru-RU" i="1" dirty="0">
                <a:solidFill>
                  <a:srgbClr val="FFFF00"/>
                </a:solidFill>
              </a:rPr>
              <a:t>«</a:t>
            </a:r>
            <a:r>
              <a:rPr lang="ru-RU" i="1" dirty="0" err="1">
                <a:solidFill>
                  <a:srgbClr val="FFFF00"/>
                </a:solidFill>
              </a:rPr>
              <a:t>Ніколи</a:t>
            </a:r>
            <a:r>
              <a:rPr lang="ru-RU" i="1" dirty="0">
                <a:solidFill>
                  <a:srgbClr val="FFFF00"/>
                </a:solidFill>
              </a:rPr>
              <a:t> не </a:t>
            </a:r>
            <a:r>
              <a:rPr lang="ru-RU" i="1" dirty="0" err="1">
                <a:solidFill>
                  <a:srgbClr val="FFFF00"/>
                </a:solidFill>
              </a:rPr>
              <a:t>забувайте</a:t>
            </a:r>
            <a:r>
              <a:rPr lang="ru-RU" i="1" dirty="0">
                <a:solidFill>
                  <a:srgbClr val="FFFF00"/>
                </a:solidFill>
              </a:rPr>
              <a:t> про </a:t>
            </a:r>
            <a:r>
              <a:rPr lang="ru-RU" i="1" dirty="0" err="1">
                <a:solidFill>
                  <a:srgbClr val="FFFF00"/>
                </a:solidFill>
              </a:rPr>
              <a:t>існування</a:t>
            </a:r>
            <a:r>
              <a:rPr lang="ru-RU" i="1" dirty="0">
                <a:solidFill>
                  <a:srgbClr val="FFFF00"/>
                </a:solidFill>
              </a:rPr>
              <a:t> документа, – </a:t>
            </a:r>
            <a:r>
              <a:rPr lang="ru-RU" i="1" dirty="0" err="1">
                <a:solidFill>
                  <a:srgbClr val="FFFF00"/>
                </a:solidFill>
              </a:rPr>
              <a:t>пише</a:t>
            </a:r>
            <a:r>
              <a:rPr lang="ru-RU" i="1" dirty="0">
                <a:solidFill>
                  <a:srgbClr val="FFFF00"/>
                </a:solidFill>
              </a:rPr>
              <a:t> </a:t>
            </a:r>
            <a:r>
              <a:rPr lang="ru-RU" i="1" dirty="0" err="1">
                <a:solidFill>
                  <a:srgbClr val="FFFF00"/>
                </a:solidFill>
              </a:rPr>
              <a:t>Малкольм</a:t>
            </a:r>
            <a:r>
              <a:rPr lang="ru-RU" i="1" dirty="0">
                <a:solidFill>
                  <a:srgbClr val="FFFF00"/>
                </a:solidFill>
              </a:rPr>
              <a:t> Ф. </a:t>
            </a:r>
            <a:r>
              <a:rPr lang="ru-RU" i="1" dirty="0" err="1">
                <a:solidFill>
                  <a:srgbClr val="FFFF00"/>
                </a:solidFill>
              </a:rPr>
              <a:t>Меллетт</a:t>
            </a:r>
            <a:r>
              <a:rPr lang="ru-RU" i="1" dirty="0">
                <a:solidFill>
                  <a:srgbClr val="FFFF00"/>
                </a:solidFill>
              </a:rPr>
              <a:t> у </a:t>
            </a:r>
            <a:r>
              <a:rPr lang="ru-RU" i="1" dirty="0" err="1">
                <a:solidFill>
                  <a:srgbClr val="FFFF00"/>
                </a:solidFill>
              </a:rPr>
              <a:t>книзі</a:t>
            </a:r>
            <a:r>
              <a:rPr lang="ru-RU" i="1" dirty="0">
                <a:solidFill>
                  <a:srgbClr val="FFFF00"/>
                </a:solidFill>
              </a:rPr>
              <a:t> «</a:t>
            </a:r>
            <a:r>
              <a:rPr lang="ru-RU" i="1" dirty="0" err="1">
                <a:solidFill>
                  <a:srgbClr val="FFFF00"/>
                </a:solidFill>
              </a:rPr>
              <a:t>Довідник</a:t>
            </a:r>
            <a:r>
              <a:rPr lang="ru-RU" i="1" dirty="0">
                <a:solidFill>
                  <a:srgbClr val="FFFF00"/>
                </a:solidFill>
              </a:rPr>
              <a:t> для </a:t>
            </a:r>
            <a:r>
              <a:rPr lang="ru-RU" i="1" dirty="0" err="1">
                <a:solidFill>
                  <a:srgbClr val="FFFF00"/>
                </a:solidFill>
              </a:rPr>
              <a:t>журналістів</a:t>
            </a:r>
            <a:r>
              <a:rPr lang="ru-RU" i="1" dirty="0">
                <a:solidFill>
                  <a:srgbClr val="FFFF00"/>
                </a:solidFill>
              </a:rPr>
              <a:t> </a:t>
            </a:r>
            <a:r>
              <a:rPr lang="ru-RU" i="1" dirty="0" err="1">
                <a:solidFill>
                  <a:srgbClr val="FFFF00"/>
                </a:solidFill>
              </a:rPr>
              <a:t>країн</a:t>
            </a:r>
            <a:r>
              <a:rPr lang="ru-RU" i="1" dirty="0">
                <a:solidFill>
                  <a:srgbClr val="FFFF00"/>
                </a:solidFill>
              </a:rPr>
              <a:t> </a:t>
            </a:r>
            <a:r>
              <a:rPr lang="ru-RU" i="1" dirty="0" err="1">
                <a:solidFill>
                  <a:srgbClr val="FFFF00"/>
                </a:solidFill>
              </a:rPr>
              <a:t>Центральної</a:t>
            </a:r>
            <a:r>
              <a:rPr lang="ru-RU" i="1" dirty="0">
                <a:solidFill>
                  <a:srgbClr val="FFFF00"/>
                </a:solidFill>
              </a:rPr>
              <a:t> та </a:t>
            </a:r>
            <a:r>
              <a:rPr lang="ru-RU" i="1" dirty="0" err="1">
                <a:solidFill>
                  <a:srgbClr val="FFFF00"/>
                </a:solidFill>
              </a:rPr>
              <a:t>Східної</a:t>
            </a:r>
            <a:r>
              <a:rPr lang="ru-RU" i="1" dirty="0">
                <a:solidFill>
                  <a:srgbClr val="FFFF00"/>
                </a:solidFill>
              </a:rPr>
              <a:t> </a:t>
            </a:r>
            <a:r>
              <a:rPr lang="ru-RU" i="1" dirty="0" err="1">
                <a:solidFill>
                  <a:srgbClr val="FFFF00"/>
                </a:solidFill>
              </a:rPr>
              <a:t>Європи</a:t>
            </a:r>
            <a:r>
              <a:rPr lang="ru-RU" i="1" dirty="0">
                <a:solidFill>
                  <a:srgbClr val="FFFF00"/>
                </a:solidFill>
              </a:rPr>
              <a:t>». – </a:t>
            </a:r>
            <a:r>
              <a:rPr lang="ru-RU" i="1" dirty="0" err="1">
                <a:solidFill>
                  <a:srgbClr val="FFFF00"/>
                </a:solidFill>
              </a:rPr>
              <a:t>Він</a:t>
            </a:r>
            <a:r>
              <a:rPr lang="ru-RU" i="1" dirty="0">
                <a:solidFill>
                  <a:srgbClr val="FFFF00"/>
                </a:solidFill>
              </a:rPr>
              <a:t> </a:t>
            </a:r>
            <a:r>
              <a:rPr lang="ru-RU" i="1" dirty="0" err="1">
                <a:solidFill>
                  <a:srgbClr val="FFFF00"/>
                </a:solidFill>
              </a:rPr>
              <a:t>має</a:t>
            </a:r>
            <a:r>
              <a:rPr lang="ru-RU" i="1" dirty="0">
                <a:solidFill>
                  <a:srgbClr val="FFFF00"/>
                </a:solidFill>
              </a:rPr>
              <a:t> </a:t>
            </a:r>
            <a:r>
              <a:rPr lang="ru-RU" i="1" dirty="0" err="1">
                <a:solidFill>
                  <a:srgbClr val="FFFF00"/>
                </a:solidFill>
              </a:rPr>
              <a:t>цінність</a:t>
            </a:r>
            <a:r>
              <a:rPr lang="ru-RU" i="1" dirty="0">
                <a:solidFill>
                  <a:srgbClr val="FFFF00"/>
                </a:solidFill>
              </a:rPr>
              <a:t> сам по </a:t>
            </a:r>
            <a:r>
              <a:rPr lang="ru-RU" i="1" dirty="0" err="1">
                <a:solidFill>
                  <a:srgbClr val="FFFF00"/>
                </a:solidFill>
              </a:rPr>
              <a:t>собі</a:t>
            </a:r>
            <a:r>
              <a:rPr lang="ru-RU" i="1" dirty="0">
                <a:solidFill>
                  <a:srgbClr val="FFFF00"/>
                </a:solidFill>
              </a:rPr>
              <a:t>, </a:t>
            </a:r>
            <a:r>
              <a:rPr lang="ru-RU" i="1" dirty="0" err="1">
                <a:solidFill>
                  <a:srgbClr val="FFFF00"/>
                </a:solidFill>
              </a:rPr>
              <a:t>підтверджуючи</a:t>
            </a:r>
            <a:r>
              <a:rPr lang="ru-RU" i="1" dirty="0">
                <a:solidFill>
                  <a:srgbClr val="FFFF00"/>
                </a:solidFill>
              </a:rPr>
              <a:t> </a:t>
            </a:r>
            <a:r>
              <a:rPr lang="ru-RU" i="1" dirty="0" err="1">
                <a:solidFill>
                  <a:srgbClr val="FFFF00"/>
                </a:solidFill>
              </a:rPr>
              <a:t>чи</a:t>
            </a:r>
            <a:r>
              <a:rPr lang="ru-RU" i="1" dirty="0">
                <a:solidFill>
                  <a:srgbClr val="FFFF00"/>
                </a:solidFill>
              </a:rPr>
              <a:t> </a:t>
            </a:r>
            <a:r>
              <a:rPr lang="ru-RU" i="1" dirty="0" err="1">
                <a:solidFill>
                  <a:srgbClr val="FFFF00"/>
                </a:solidFill>
              </a:rPr>
              <a:t>ставлячи</a:t>
            </a:r>
            <a:r>
              <a:rPr lang="ru-RU" i="1" dirty="0">
                <a:solidFill>
                  <a:srgbClr val="FFFF00"/>
                </a:solidFill>
              </a:rPr>
              <a:t> </a:t>
            </a:r>
            <a:r>
              <a:rPr lang="ru-RU" i="1" dirty="0" err="1">
                <a:solidFill>
                  <a:srgbClr val="FFFF00"/>
                </a:solidFill>
              </a:rPr>
              <a:t>під</a:t>
            </a:r>
            <a:r>
              <a:rPr lang="ru-RU" i="1" dirty="0">
                <a:solidFill>
                  <a:srgbClr val="FFFF00"/>
                </a:solidFill>
              </a:rPr>
              <a:t> </a:t>
            </a:r>
            <a:r>
              <a:rPr lang="ru-RU" i="1" dirty="0" err="1">
                <a:solidFill>
                  <a:srgbClr val="FFFF00"/>
                </a:solidFill>
              </a:rPr>
              <a:t>сумнів</a:t>
            </a:r>
            <a:r>
              <a:rPr lang="ru-RU" i="1" dirty="0">
                <a:solidFill>
                  <a:srgbClr val="FFFF00"/>
                </a:solidFill>
              </a:rPr>
              <a:t> ту </a:t>
            </a:r>
            <a:r>
              <a:rPr lang="ru-RU" i="1" dirty="0" err="1">
                <a:solidFill>
                  <a:srgbClr val="FFFF00"/>
                </a:solidFill>
              </a:rPr>
              <a:t>інформацію</a:t>
            </a:r>
            <a:r>
              <a:rPr lang="ru-RU" i="1" dirty="0">
                <a:solidFill>
                  <a:srgbClr val="FFFF00"/>
                </a:solidFill>
              </a:rPr>
              <a:t>, яку </a:t>
            </a:r>
            <a:r>
              <a:rPr lang="ru-RU" i="1" dirty="0" err="1">
                <a:solidFill>
                  <a:srgbClr val="FFFF00"/>
                </a:solidFill>
              </a:rPr>
              <a:t>ви</a:t>
            </a:r>
            <a:r>
              <a:rPr lang="ru-RU" i="1" dirty="0">
                <a:solidFill>
                  <a:srgbClr val="FFFF00"/>
                </a:solidFill>
              </a:rPr>
              <a:t> </a:t>
            </a:r>
            <a:r>
              <a:rPr lang="ru-RU" i="1" dirty="0" err="1">
                <a:solidFill>
                  <a:srgbClr val="FFFF00"/>
                </a:solidFill>
              </a:rPr>
              <a:t>зібрали</a:t>
            </a:r>
            <a:r>
              <a:rPr lang="ru-RU" i="1" dirty="0">
                <a:solidFill>
                  <a:srgbClr val="FFFF00"/>
                </a:solidFill>
              </a:rPr>
              <a:t> за </a:t>
            </a:r>
            <a:r>
              <a:rPr lang="ru-RU" i="1" dirty="0" err="1">
                <a:solidFill>
                  <a:srgbClr val="FFFF00"/>
                </a:solidFill>
              </a:rPr>
              <a:t>допомогою</a:t>
            </a:r>
            <a:r>
              <a:rPr lang="ru-RU" i="1" dirty="0">
                <a:solidFill>
                  <a:srgbClr val="FFFF00"/>
                </a:solidFill>
              </a:rPr>
              <a:t> </a:t>
            </a:r>
            <a:r>
              <a:rPr lang="ru-RU" i="1" dirty="0" err="1">
                <a:solidFill>
                  <a:srgbClr val="FFFF00"/>
                </a:solidFill>
              </a:rPr>
              <a:t>інтерв'ю</a:t>
            </a:r>
            <a:r>
              <a:rPr lang="ru-RU" i="1" dirty="0">
                <a:solidFill>
                  <a:srgbClr val="FFFF00"/>
                </a:solidFill>
              </a:rPr>
              <a:t> </a:t>
            </a:r>
            <a:r>
              <a:rPr lang="ru-RU" i="1" dirty="0" err="1">
                <a:solidFill>
                  <a:srgbClr val="FFFF00"/>
                </a:solidFill>
              </a:rPr>
              <a:t>чи</a:t>
            </a:r>
            <a:r>
              <a:rPr lang="ru-RU" i="1" dirty="0">
                <a:solidFill>
                  <a:srgbClr val="FFFF00"/>
                </a:solidFill>
              </a:rPr>
              <a:t> </a:t>
            </a:r>
            <a:r>
              <a:rPr lang="ru-RU" i="1" dirty="0" err="1">
                <a:solidFill>
                  <a:srgbClr val="FFFF00"/>
                </a:solidFill>
              </a:rPr>
              <a:t>спостережень</a:t>
            </a:r>
            <a:r>
              <a:rPr lang="ru-RU" i="1" dirty="0">
                <a:solidFill>
                  <a:srgbClr val="FFFF00"/>
                </a:solidFill>
              </a:rPr>
              <a:t>. </a:t>
            </a:r>
            <a:r>
              <a:rPr lang="ru-RU" i="1" dirty="0" err="1">
                <a:solidFill>
                  <a:srgbClr val="FFFF00"/>
                </a:solidFill>
              </a:rPr>
              <a:t>Крім</a:t>
            </a:r>
            <a:r>
              <a:rPr lang="ru-RU" i="1" dirty="0">
                <a:solidFill>
                  <a:srgbClr val="FFFF00"/>
                </a:solidFill>
              </a:rPr>
              <a:t> того, документ – </a:t>
            </a:r>
            <a:r>
              <a:rPr lang="ru-RU" i="1" dirty="0" err="1">
                <a:solidFill>
                  <a:srgbClr val="FFFF00"/>
                </a:solidFill>
              </a:rPr>
              <a:t>це</a:t>
            </a:r>
            <a:r>
              <a:rPr lang="ru-RU" i="1" dirty="0">
                <a:solidFill>
                  <a:srgbClr val="FFFF00"/>
                </a:solidFill>
              </a:rPr>
              <a:t> та </a:t>
            </a:r>
            <a:r>
              <a:rPr lang="ru-RU" i="1" dirty="0" err="1">
                <a:solidFill>
                  <a:srgbClr val="FFFF00"/>
                </a:solidFill>
              </a:rPr>
              <a:t>підтримка</a:t>
            </a:r>
            <a:r>
              <a:rPr lang="ru-RU" i="1" dirty="0">
                <a:solidFill>
                  <a:srgbClr val="FFFF00"/>
                </a:solidFill>
              </a:rPr>
              <a:t>, яка </a:t>
            </a:r>
            <a:r>
              <a:rPr lang="ru-RU" i="1" dirty="0" err="1">
                <a:solidFill>
                  <a:srgbClr val="FFFF00"/>
                </a:solidFill>
              </a:rPr>
              <a:t>потрібна</a:t>
            </a:r>
            <a:r>
              <a:rPr lang="ru-RU" i="1" dirty="0">
                <a:solidFill>
                  <a:srgbClr val="FFFF00"/>
                </a:solidFill>
              </a:rPr>
              <a:t> вам, </a:t>
            </a:r>
            <a:r>
              <a:rPr lang="ru-RU" i="1" dirty="0" err="1">
                <a:solidFill>
                  <a:srgbClr val="FFFF00"/>
                </a:solidFill>
              </a:rPr>
              <a:t>якщо</a:t>
            </a:r>
            <a:r>
              <a:rPr lang="ru-RU" i="1" dirty="0">
                <a:solidFill>
                  <a:srgbClr val="FFFF00"/>
                </a:solidFill>
              </a:rPr>
              <a:t> </a:t>
            </a:r>
            <a:r>
              <a:rPr lang="ru-RU" i="1" dirty="0" err="1">
                <a:solidFill>
                  <a:srgbClr val="FFFF00"/>
                </a:solidFill>
              </a:rPr>
              <a:t>хтось</a:t>
            </a:r>
            <a:r>
              <a:rPr lang="ru-RU" i="1" dirty="0">
                <a:solidFill>
                  <a:srgbClr val="FFFF00"/>
                </a:solidFill>
              </a:rPr>
              <a:t> </a:t>
            </a:r>
            <a:r>
              <a:rPr lang="ru-RU" i="1" dirty="0" err="1">
                <a:solidFill>
                  <a:srgbClr val="FFFF00"/>
                </a:solidFill>
              </a:rPr>
              <a:t>намагається</a:t>
            </a:r>
            <a:r>
              <a:rPr lang="ru-RU" i="1" dirty="0">
                <a:solidFill>
                  <a:srgbClr val="FFFF00"/>
                </a:solidFill>
              </a:rPr>
              <a:t> </a:t>
            </a:r>
            <a:r>
              <a:rPr lang="ru-RU" i="1" dirty="0" err="1">
                <a:solidFill>
                  <a:srgbClr val="FFFF00"/>
                </a:solidFill>
              </a:rPr>
              <a:t>спростувати</a:t>
            </a:r>
            <a:r>
              <a:rPr lang="ru-RU" i="1" dirty="0">
                <a:solidFill>
                  <a:srgbClr val="FFFF00"/>
                </a:solidFill>
              </a:rPr>
              <a:t> ваш </a:t>
            </a:r>
            <a:r>
              <a:rPr lang="ru-RU" i="1" dirty="0" err="1">
                <a:solidFill>
                  <a:srgbClr val="FFFF00"/>
                </a:solidFill>
              </a:rPr>
              <a:t>матеріал</a:t>
            </a:r>
            <a:r>
              <a:rPr lang="ru-RU" i="1" dirty="0">
                <a:solidFill>
                  <a:srgbClr val="FFFF00"/>
                </a:solidFill>
              </a:rPr>
              <a:t>».</a:t>
            </a:r>
            <a:endParaRPr lang="uk-UA" i="1" dirty="0">
              <a:solidFill>
                <a:srgbClr val="FFFF00"/>
              </a:solidFill>
            </a:endParaRPr>
          </a:p>
        </p:txBody>
      </p:sp>
    </p:spTree>
    <p:extLst>
      <p:ext uri="{BB962C8B-B14F-4D97-AF65-F5344CB8AC3E}">
        <p14:creationId xmlns:p14="http://schemas.microsoft.com/office/powerpoint/2010/main" val="1925556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09A569A1-8DD4-4DE8-8AA1-541EAB36F2DC}"/>
              </a:ext>
            </a:extLst>
          </p:cNvPr>
          <p:cNvSpPr>
            <a:spLocks noGrp="1"/>
          </p:cNvSpPr>
          <p:nvPr>
            <p:ph sz="half" idx="1"/>
          </p:nvPr>
        </p:nvSpPr>
        <p:spPr/>
        <p:txBody>
          <a:bodyPr>
            <a:noAutofit/>
          </a:bodyPr>
          <a:lstStyle/>
          <a:p>
            <a:pPr algn="just"/>
            <a:r>
              <a:rPr lang="uk-UA" dirty="0"/>
              <a:t>Журналісти, які спеціалізуються в тій чи іншій сфері, досить швидко опановують потрібні їм типи документів. Так, аналітики, які пишуть про економіку, легко розбираються в малозрозумілих стовпцях цифр, що показують підсумки торгів на фондових біржах, політичним оглядачам ясно, що значать тексти законів і указів, а судові репортери розуміють, що стоїть за протоколами судових засідань і рішеннями судів. Практично в кожного журналіста з роками накопичується архів документів. Це й книги, й вирізки з газет, і довідники, і прес-релізи, що розповідають про діяльність тієї чи іншої організації. Значення такого архіву важко переоцінити.</a:t>
            </a:r>
          </a:p>
        </p:txBody>
      </p:sp>
      <p:sp>
        <p:nvSpPr>
          <p:cNvPr id="4" name="Місце для вмісту 3">
            <a:extLst>
              <a:ext uri="{FF2B5EF4-FFF2-40B4-BE49-F238E27FC236}">
                <a16:creationId xmlns:a16="http://schemas.microsoft.com/office/drawing/2014/main" id="{6E80007E-CB0B-4F61-8D2A-A5FBFF1C1E4F}"/>
              </a:ext>
            </a:extLst>
          </p:cNvPr>
          <p:cNvSpPr>
            <a:spLocks noGrp="1"/>
          </p:cNvSpPr>
          <p:nvPr>
            <p:ph sz="half" idx="2"/>
          </p:nvPr>
        </p:nvSpPr>
        <p:spPr/>
        <p:txBody>
          <a:bodyPr>
            <a:normAutofit fontScale="70000" lnSpcReduction="20000"/>
          </a:bodyPr>
          <a:lstStyle/>
          <a:p>
            <a:r>
              <a:rPr lang="uk-UA" dirty="0"/>
              <a:t>Зараз, з появою в нашому житті Інтернету, він стає важливим, якщо не найважливішим джерелом інформації. В Інтернеті можна знайти відомості про дуже багато організацій і людей. У цьому допоможуть пошукові сервери. Ось деякі з них:</a:t>
            </a:r>
          </a:p>
          <a:p>
            <a:r>
              <a:rPr lang="tr-TR" dirty="0">
                <a:hlinkClick r:id="rId2"/>
              </a:rPr>
              <a:t>www.altavista.com</a:t>
            </a:r>
            <a:endParaRPr lang="uk-UA" dirty="0"/>
          </a:p>
          <a:p>
            <a:r>
              <a:rPr lang="tr-TR" dirty="0">
                <a:hlinkClick r:id="rId3"/>
              </a:rPr>
              <a:t>www.excite.com</a:t>
            </a:r>
            <a:endParaRPr lang="uk-UA" dirty="0"/>
          </a:p>
          <a:p>
            <a:r>
              <a:rPr lang="tr-TR" dirty="0">
                <a:hlinkClick r:id="rId4"/>
              </a:rPr>
              <a:t>http://search.aol.com</a:t>
            </a:r>
            <a:endParaRPr lang="uk-UA" dirty="0"/>
          </a:p>
          <a:p>
            <a:r>
              <a:rPr lang="tr-TR" dirty="0">
                <a:hlinkClick r:id="rId5"/>
              </a:rPr>
              <a:t>www.search.com</a:t>
            </a:r>
            <a:endParaRPr lang="uk-UA" dirty="0"/>
          </a:p>
          <a:p>
            <a:r>
              <a:rPr lang="tr-TR" dirty="0">
                <a:hlinkClick r:id="rId6"/>
              </a:rPr>
              <a:t>www.yahoo.com</a:t>
            </a:r>
            <a:r>
              <a:rPr lang="uk-UA" dirty="0"/>
              <a:t> </a:t>
            </a:r>
          </a:p>
          <a:p>
            <a:r>
              <a:rPr lang="tr-TR" dirty="0">
                <a:effectLst/>
                <a:hlinkClick r:id="rId7"/>
              </a:rPr>
              <a:t>www.meta.ua</a:t>
            </a:r>
            <a:r>
              <a:rPr lang="uk-UA" dirty="0">
                <a:effectLst/>
              </a:rPr>
              <a:t> </a:t>
            </a:r>
            <a:r>
              <a:rPr lang="tr-TR" dirty="0">
                <a:effectLst/>
              </a:rPr>
              <a:t> </a:t>
            </a:r>
            <a:r>
              <a:rPr lang="uk-UA" dirty="0">
                <a:effectLst/>
              </a:rPr>
              <a:t> </a:t>
            </a:r>
          </a:p>
          <a:p>
            <a:r>
              <a:rPr lang="tr-TR" dirty="0">
                <a:effectLst/>
                <a:hlinkClick r:id="rId8"/>
              </a:rPr>
              <a:t>www.ukr.net</a:t>
            </a:r>
            <a:r>
              <a:rPr lang="uk-UA" dirty="0">
                <a:effectLst/>
              </a:rPr>
              <a:t> </a:t>
            </a:r>
            <a:r>
              <a:rPr lang="tr-TR" dirty="0">
                <a:effectLst/>
              </a:rPr>
              <a:t> </a:t>
            </a:r>
            <a:endParaRPr lang="uk-UA" dirty="0">
              <a:effectLst/>
            </a:endParaRPr>
          </a:p>
          <a:p>
            <a:r>
              <a:rPr lang="tr-TR" dirty="0">
                <a:effectLst/>
                <a:hlinkClick r:id="rId9"/>
              </a:rPr>
              <a:t>www.i.ua</a:t>
            </a:r>
            <a:r>
              <a:rPr lang="uk-UA" dirty="0">
                <a:effectLst/>
              </a:rPr>
              <a:t> </a:t>
            </a:r>
            <a:r>
              <a:rPr lang="tr-TR" dirty="0">
                <a:effectLst/>
              </a:rPr>
              <a:t> </a:t>
            </a:r>
            <a:endParaRPr lang="uk-UA" dirty="0">
              <a:effectLst/>
            </a:endParaRPr>
          </a:p>
          <a:p>
            <a:r>
              <a:rPr lang="tr-TR" dirty="0">
                <a:effectLst/>
                <a:hlinkClick r:id="rId10"/>
              </a:rPr>
              <a:t>www.bigmir.net</a:t>
            </a:r>
            <a:r>
              <a:rPr lang="uk-UA" dirty="0">
                <a:effectLst/>
              </a:rPr>
              <a:t> </a:t>
            </a:r>
            <a:endParaRPr lang="tr-TR" dirty="0">
              <a:effectLst/>
            </a:endParaRPr>
          </a:p>
          <a:p>
            <a:endParaRPr lang="uk-UA" dirty="0"/>
          </a:p>
        </p:txBody>
      </p:sp>
    </p:spTree>
    <p:extLst>
      <p:ext uri="{BB962C8B-B14F-4D97-AF65-F5344CB8AC3E}">
        <p14:creationId xmlns:p14="http://schemas.microsoft.com/office/powerpoint/2010/main" val="680110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174FA5-D1B5-477B-BCF1-3CD1DC39FB2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3EB3058-51B0-44DE-8BBA-03F823BCAF95}"/>
              </a:ext>
            </a:extLst>
          </p:cNvPr>
          <p:cNvSpPr>
            <a:spLocks noGrp="1"/>
          </p:cNvSpPr>
          <p:nvPr>
            <p:ph sz="half" idx="1"/>
          </p:nvPr>
        </p:nvSpPr>
        <p:spPr/>
        <p:txBody>
          <a:bodyPr>
            <a:normAutofit fontScale="92500" lnSpcReduction="10000"/>
          </a:bodyPr>
          <a:lstStyle/>
          <a:p>
            <a:pPr algn="just"/>
            <a:r>
              <a:rPr lang="uk-UA" dirty="0"/>
              <a:t>У науці розрізняють атрибутивну концепцію інформації, де вона є властивістю матерії, і функціональну, яка розглядає інформацію як продукт соціальної активності. Атрибутивна концепція пояснює інформацію як відображення взаємодії об’єктів, наприклад, кратер на Місяці від удару метеорита. Функціональна концепція, навпаки, пов’язує інформацію з соціально свідомим рівнем, де обмін знаками та символами є основою розвитку людської культури. Людина вирізняється здатністю засвоювати та продукувати інформацію, що мільйони років тому спричинило революцію в розвитку живого світу.</a:t>
            </a:r>
          </a:p>
        </p:txBody>
      </p:sp>
      <p:sp>
        <p:nvSpPr>
          <p:cNvPr id="4" name="Місце для вмісту 3">
            <a:extLst>
              <a:ext uri="{FF2B5EF4-FFF2-40B4-BE49-F238E27FC236}">
                <a16:creationId xmlns:a16="http://schemas.microsoft.com/office/drawing/2014/main" id="{F2463BE6-D3D9-414C-B06C-844434A0DE58}"/>
              </a:ext>
            </a:extLst>
          </p:cNvPr>
          <p:cNvSpPr>
            <a:spLocks noGrp="1"/>
          </p:cNvSpPr>
          <p:nvPr>
            <p:ph sz="half" idx="2"/>
          </p:nvPr>
        </p:nvSpPr>
        <p:spPr/>
        <p:txBody>
          <a:bodyPr>
            <a:normAutofit fontScale="92500" lnSpcReduction="10000"/>
          </a:bodyPr>
          <a:lstStyle/>
          <a:p>
            <a:endParaRPr lang="uk-UA"/>
          </a:p>
        </p:txBody>
      </p:sp>
    </p:spTree>
    <p:extLst>
      <p:ext uri="{BB962C8B-B14F-4D97-AF65-F5344CB8AC3E}">
        <p14:creationId xmlns:p14="http://schemas.microsoft.com/office/powerpoint/2010/main" val="4505467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405EB6-F8F6-464C-AE93-394A8D4BA4C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831DD37-C61C-4491-A757-4603A87C7F9A}"/>
              </a:ext>
            </a:extLst>
          </p:cNvPr>
          <p:cNvSpPr>
            <a:spLocks noGrp="1"/>
          </p:cNvSpPr>
          <p:nvPr>
            <p:ph sz="half" idx="1"/>
          </p:nvPr>
        </p:nvSpPr>
        <p:spPr/>
        <p:txBody>
          <a:bodyPr>
            <a:normAutofit fontScale="92500"/>
          </a:bodyPr>
          <a:lstStyle/>
          <a:p>
            <a:r>
              <a:rPr lang="uk-UA" dirty="0"/>
              <a:t>Користуватися цими серверами просто: достатньо ввести в пошуковий рядок ключове слово чи словосполучення, і вам покажуть список сайтів, де це слово чи словосполучення зустрічається. Є й більш складні способи пошуку, якими можна оволодіти, прочитавши інструкції, наявні на тих же серверах.</a:t>
            </a:r>
          </a:p>
          <a:p>
            <a:r>
              <a:rPr lang="uk-UA" dirty="0"/>
              <a:t>Важливо навчитися користуватися офіційними сайтами структур державного управління – президентським, урядовим, парламентським, сайтом Національного банку, Верховного чи Конституційного Суду (в різних країнах по-різному). </a:t>
            </a:r>
          </a:p>
        </p:txBody>
      </p:sp>
      <p:sp>
        <p:nvSpPr>
          <p:cNvPr id="4" name="Місце для вмісту 3">
            <a:extLst>
              <a:ext uri="{FF2B5EF4-FFF2-40B4-BE49-F238E27FC236}">
                <a16:creationId xmlns:a16="http://schemas.microsoft.com/office/drawing/2014/main" id="{8DC04B94-23CA-4BB2-84BC-252A6607DD34}"/>
              </a:ext>
            </a:extLst>
          </p:cNvPr>
          <p:cNvSpPr>
            <a:spLocks noGrp="1"/>
          </p:cNvSpPr>
          <p:nvPr>
            <p:ph sz="half" idx="2"/>
          </p:nvPr>
        </p:nvSpPr>
        <p:spPr/>
        <p:txBody>
          <a:bodyPr>
            <a:normAutofit fontScale="92500"/>
          </a:bodyPr>
          <a:lstStyle/>
          <a:p>
            <a:r>
              <a:rPr lang="uk-UA" dirty="0"/>
              <a:t>В Україні це:</a:t>
            </a:r>
          </a:p>
          <a:p>
            <a:r>
              <a:rPr lang="uk-UA" dirty="0"/>
              <a:t>Офіційне інтернет-представництво Президента України – </a:t>
            </a:r>
            <a:r>
              <a:rPr lang="tr-TR" dirty="0">
                <a:hlinkClick r:id="rId2"/>
              </a:rPr>
              <a:t>www.president.gov.ua</a:t>
            </a:r>
            <a:endParaRPr lang="uk-UA" dirty="0"/>
          </a:p>
          <a:p>
            <a:r>
              <a:rPr lang="uk-UA" dirty="0"/>
              <a:t>Верховна Рада України – </a:t>
            </a:r>
            <a:r>
              <a:rPr lang="tr-TR" dirty="0">
                <a:hlinkClick r:id="rId3"/>
              </a:rPr>
              <a:t>www.rada.gov.ua</a:t>
            </a:r>
            <a:endParaRPr lang="uk-UA" dirty="0"/>
          </a:p>
          <a:p>
            <a:r>
              <a:rPr lang="uk-UA" dirty="0"/>
              <a:t>Урядовий портал (єдиний веб-портал органів виконавчої влади України) – </a:t>
            </a:r>
            <a:r>
              <a:rPr lang="tr-TR" dirty="0">
                <a:hlinkClick r:id="rId4"/>
              </a:rPr>
              <a:t>www.kmu.gov.ua</a:t>
            </a:r>
            <a:endParaRPr lang="uk-UA" dirty="0"/>
          </a:p>
          <a:p>
            <a:r>
              <a:rPr lang="uk-UA" dirty="0"/>
              <a:t>Національний банк України – </a:t>
            </a:r>
            <a:r>
              <a:rPr lang="tr-TR" dirty="0"/>
              <a:t>bank.gov.ua</a:t>
            </a:r>
            <a:endParaRPr lang="uk-UA" dirty="0"/>
          </a:p>
          <a:p>
            <a:r>
              <a:rPr lang="uk-UA" dirty="0"/>
              <a:t>Верховний Суд України – </a:t>
            </a:r>
            <a:r>
              <a:rPr lang="tr-TR" dirty="0"/>
              <a:t>court.gov.ua</a:t>
            </a:r>
            <a:endParaRPr lang="uk-UA" dirty="0"/>
          </a:p>
          <a:p>
            <a:r>
              <a:rPr lang="uk-UA" dirty="0"/>
              <a:t>Конституційний Суд України – </a:t>
            </a:r>
            <a:r>
              <a:rPr lang="tr-TR" dirty="0"/>
              <a:t>ccourt.gov.ua</a:t>
            </a:r>
            <a:endParaRPr lang="uk-UA" dirty="0"/>
          </a:p>
        </p:txBody>
      </p:sp>
    </p:spTree>
    <p:extLst>
      <p:ext uri="{BB962C8B-B14F-4D97-AF65-F5344CB8AC3E}">
        <p14:creationId xmlns:p14="http://schemas.microsoft.com/office/powerpoint/2010/main" val="6171313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8E72CF-2DE3-4B37-893A-386985CF0F72}"/>
              </a:ext>
            </a:extLst>
          </p:cNvPr>
          <p:cNvSpPr>
            <a:spLocks noGrp="1"/>
          </p:cNvSpPr>
          <p:nvPr>
            <p:ph type="title"/>
          </p:nvPr>
        </p:nvSpPr>
        <p:spPr/>
        <p:txBody>
          <a:bodyPr/>
          <a:lstStyle/>
          <a:p>
            <a:pPr algn="ctr"/>
            <a:r>
              <a:rPr lang="uk-UA" dirty="0"/>
              <a:t>Для української тематики корисні:</a:t>
            </a:r>
            <a:br>
              <a:rPr lang="uk-UA" dirty="0"/>
            </a:br>
            <a:endParaRPr lang="uk-UA" dirty="0"/>
          </a:p>
        </p:txBody>
      </p:sp>
      <p:sp>
        <p:nvSpPr>
          <p:cNvPr id="3" name="Місце для вмісту 2">
            <a:extLst>
              <a:ext uri="{FF2B5EF4-FFF2-40B4-BE49-F238E27FC236}">
                <a16:creationId xmlns:a16="http://schemas.microsoft.com/office/drawing/2014/main" id="{8D5AE4CF-F9F5-409B-8F2F-2B5C9FCBC367}"/>
              </a:ext>
            </a:extLst>
          </p:cNvPr>
          <p:cNvSpPr>
            <a:spLocks noGrp="1"/>
          </p:cNvSpPr>
          <p:nvPr>
            <p:ph sz="half" idx="1"/>
          </p:nvPr>
        </p:nvSpPr>
        <p:spPr/>
        <p:txBody>
          <a:bodyPr>
            <a:normAutofit fontScale="92500" lnSpcReduction="10000"/>
          </a:bodyPr>
          <a:lstStyle/>
          <a:p>
            <a:pPr algn="just"/>
            <a:r>
              <a:rPr lang="uk-UA" dirty="0"/>
              <a:t>Тлумачний словник української мови онлайн – </a:t>
            </a:r>
            <a:r>
              <a:rPr lang="tr-TR" dirty="0"/>
              <a:t>sum.in.ua</a:t>
            </a:r>
            <a:endParaRPr lang="uk-UA" dirty="0"/>
          </a:p>
          <a:p>
            <a:pPr algn="just"/>
            <a:r>
              <a:rPr lang="uk-UA" dirty="0"/>
              <a:t>Словник.</a:t>
            </a:r>
            <a:r>
              <a:rPr lang="tr-TR" dirty="0"/>
              <a:t>ua – slovnyk.ua (</a:t>
            </a:r>
            <a:r>
              <a:rPr lang="uk-UA" dirty="0"/>
              <a:t>тлумачний, орфографічний, синоніми)</a:t>
            </a:r>
          </a:p>
          <a:p>
            <a:pPr algn="just"/>
            <a:r>
              <a:rPr lang="uk-UA" dirty="0"/>
              <a:t>Горох – українські словники – </a:t>
            </a:r>
            <a:r>
              <a:rPr lang="tr-TR" dirty="0"/>
              <a:t>goroh.pp.ua (</a:t>
            </a:r>
            <a:r>
              <a:rPr lang="uk-UA" dirty="0"/>
              <a:t>тлумачення, синоніми, етимологія)</a:t>
            </a:r>
          </a:p>
          <a:p>
            <a:pPr algn="just"/>
            <a:r>
              <a:rPr lang="uk-UA" dirty="0"/>
              <a:t>Вікіпедія українською – </a:t>
            </a:r>
            <a:r>
              <a:rPr lang="tr-TR" dirty="0"/>
              <a:t>uk.wikipedia.org (</a:t>
            </a:r>
            <a:r>
              <a:rPr lang="uk-UA" dirty="0"/>
              <a:t>онлайн-енциклопедія)</a:t>
            </a:r>
          </a:p>
          <a:p>
            <a:pPr algn="just"/>
            <a:r>
              <a:rPr lang="uk-UA" dirty="0"/>
              <a:t>Українська Вікіпедія як загальна енциклопедія, а також спеціалізовані ресурси, як-от корпус енциклопедичних видань України – </a:t>
            </a:r>
            <a:r>
              <a:rPr lang="tr-TR" dirty="0"/>
              <a:t>corpus.encyclopedia.kyiv.ua</a:t>
            </a:r>
            <a:endParaRPr lang="uk-UA" dirty="0"/>
          </a:p>
        </p:txBody>
      </p:sp>
      <p:sp>
        <p:nvSpPr>
          <p:cNvPr id="4" name="Місце для вмісту 3">
            <a:extLst>
              <a:ext uri="{FF2B5EF4-FFF2-40B4-BE49-F238E27FC236}">
                <a16:creationId xmlns:a16="http://schemas.microsoft.com/office/drawing/2014/main" id="{D44B80D9-2EF4-43DC-8E93-B24CB9DABD5D}"/>
              </a:ext>
            </a:extLst>
          </p:cNvPr>
          <p:cNvSpPr>
            <a:spLocks noGrp="1"/>
          </p:cNvSpPr>
          <p:nvPr>
            <p:ph sz="half" idx="2"/>
          </p:nvPr>
        </p:nvSpPr>
        <p:spPr/>
        <p:txBody>
          <a:bodyPr>
            <a:normAutofit fontScale="92500" lnSpcReduction="10000"/>
          </a:bodyPr>
          <a:lstStyle/>
          <a:p>
            <a:endParaRPr lang="uk-UA"/>
          </a:p>
        </p:txBody>
      </p:sp>
    </p:spTree>
    <p:extLst>
      <p:ext uri="{BB962C8B-B14F-4D97-AF65-F5344CB8AC3E}">
        <p14:creationId xmlns:p14="http://schemas.microsoft.com/office/powerpoint/2010/main" val="26186682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618268-D467-4736-8284-4E1B23F989D7}"/>
              </a:ext>
            </a:extLst>
          </p:cNvPr>
          <p:cNvSpPr>
            <a:spLocks noGrp="1"/>
          </p:cNvSpPr>
          <p:nvPr>
            <p:ph type="title"/>
          </p:nvPr>
        </p:nvSpPr>
        <p:spPr/>
        <p:txBody>
          <a:bodyPr/>
          <a:lstStyle/>
          <a:p>
            <a:pPr algn="ctr"/>
            <a:r>
              <a:rPr lang="uk-UA" dirty="0"/>
              <a:t>Експеримент</a:t>
            </a:r>
          </a:p>
        </p:txBody>
      </p:sp>
      <p:sp>
        <p:nvSpPr>
          <p:cNvPr id="3" name="Місце для вмісту 2">
            <a:extLst>
              <a:ext uri="{FF2B5EF4-FFF2-40B4-BE49-F238E27FC236}">
                <a16:creationId xmlns:a16="http://schemas.microsoft.com/office/drawing/2014/main" id="{D21E8BAF-6C38-42CE-80F4-CCE240F41426}"/>
              </a:ext>
            </a:extLst>
          </p:cNvPr>
          <p:cNvSpPr>
            <a:spLocks noGrp="1"/>
          </p:cNvSpPr>
          <p:nvPr>
            <p:ph sz="half" idx="1"/>
          </p:nvPr>
        </p:nvSpPr>
        <p:spPr/>
        <p:txBody>
          <a:bodyPr>
            <a:normAutofit fontScale="92500"/>
          </a:bodyPr>
          <a:lstStyle/>
          <a:p>
            <a:pPr algn="just"/>
            <a:r>
              <a:rPr lang="uk-UA" dirty="0"/>
              <a:t>Цей спосіб збору інформації передбачає, що журналіст сам моделює ситуацію, щоб краще її зрозуміти та представити читачеві. У радянські часи це називали «журналіст змінює професію».</a:t>
            </a:r>
          </a:p>
          <a:p>
            <a:pPr algn="just"/>
            <a:r>
              <a:rPr lang="uk-UA" dirty="0"/>
              <a:t>Експерименти найчастіше застосовуються під час підготовки репортажів і проведення журналістських розслідувань. Суть експерименту як форми професійної поведінки полягає в тому, що журналіст приховує свою професію від оточення, намагаючись зануритися в іншу соціальну роль, зіграти її, щоб зрозуміти та пізнати проблему «зсередини».</a:t>
            </a:r>
          </a:p>
        </p:txBody>
      </p:sp>
      <p:sp>
        <p:nvSpPr>
          <p:cNvPr id="4" name="Місце для вмісту 3">
            <a:extLst>
              <a:ext uri="{FF2B5EF4-FFF2-40B4-BE49-F238E27FC236}">
                <a16:creationId xmlns:a16="http://schemas.microsoft.com/office/drawing/2014/main" id="{374E7216-5583-4847-B999-577182ADC24C}"/>
              </a:ext>
            </a:extLst>
          </p:cNvPr>
          <p:cNvSpPr>
            <a:spLocks noGrp="1"/>
          </p:cNvSpPr>
          <p:nvPr>
            <p:ph sz="half" idx="2"/>
          </p:nvPr>
        </p:nvSpPr>
        <p:spPr/>
        <p:txBody>
          <a:bodyPr>
            <a:normAutofit fontScale="92500"/>
          </a:bodyPr>
          <a:lstStyle/>
          <a:p>
            <a:pPr algn="just"/>
            <a:r>
              <a:rPr lang="uk-UA" dirty="0"/>
              <a:t>Так, у перші пострадянські роки часто зустрічалися експерименти, коли журналіст перевдягався в жебрака і потім детально описував особливості цієї «професії». Журналісти перевдягаються в Дідів Морозів і Снігуроньок, шукають роботу за оголошеннями, наймаються продавцями, здійснюють «човникові» рейси з товаром – роблять усе, щоб відчути «на власній шкурі» життя героїв і ситуацій, які потім описуватимуть.</a:t>
            </a:r>
          </a:p>
          <a:p>
            <a:endParaRPr lang="uk-UA" dirty="0"/>
          </a:p>
        </p:txBody>
      </p:sp>
    </p:spTree>
    <p:extLst>
      <p:ext uri="{BB962C8B-B14F-4D97-AF65-F5344CB8AC3E}">
        <p14:creationId xmlns:p14="http://schemas.microsoft.com/office/powerpoint/2010/main" val="12580623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D801CC-B6A7-4A04-8B79-7F2CC210E162}"/>
              </a:ext>
            </a:extLst>
          </p:cNvPr>
          <p:cNvSpPr>
            <a:spLocks noGrp="1"/>
          </p:cNvSpPr>
          <p:nvPr>
            <p:ph type="title"/>
          </p:nvPr>
        </p:nvSpPr>
        <p:spPr/>
        <p:txBody>
          <a:bodyPr/>
          <a:lstStyle/>
          <a:p>
            <a:pPr algn="ctr"/>
            <a:r>
              <a:rPr lang="uk-UA" dirty="0"/>
              <a:t>Ці документи можуть бути корисними:</a:t>
            </a:r>
          </a:p>
        </p:txBody>
      </p:sp>
      <p:sp>
        <p:nvSpPr>
          <p:cNvPr id="3" name="Місце для вмісту 2">
            <a:extLst>
              <a:ext uri="{FF2B5EF4-FFF2-40B4-BE49-F238E27FC236}">
                <a16:creationId xmlns:a16="http://schemas.microsoft.com/office/drawing/2014/main" id="{703B9F5E-6488-4916-B214-9474FC9C5485}"/>
              </a:ext>
            </a:extLst>
          </p:cNvPr>
          <p:cNvSpPr>
            <a:spLocks noGrp="1"/>
          </p:cNvSpPr>
          <p:nvPr>
            <p:ph sz="half" idx="1"/>
          </p:nvPr>
        </p:nvSpPr>
        <p:spPr/>
        <p:txBody>
          <a:bodyPr>
            <a:normAutofit fontScale="92500" lnSpcReduction="10000"/>
          </a:bodyPr>
          <a:lstStyle/>
          <a:p>
            <a:r>
              <a:rPr lang="uk-UA" dirty="0"/>
              <a:t>– Прес-релізи та інші </a:t>
            </a:r>
            <a:r>
              <a:rPr lang="tr-TR" dirty="0"/>
              <a:t>PR-</a:t>
            </a:r>
            <a:r>
              <a:rPr lang="uk-UA" dirty="0"/>
              <a:t>джерела</a:t>
            </a:r>
          </a:p>
          <a:p>
            <a:r>
              <a:rPr lang="uk-UA" dirty="0"/>
              <a:t>– Інтернет– Словники, енциклопедії, довідники</a:t>
            </a:r>
          </a:p>
          <a:p>
            <a:r>
              <a:rPr lang="uk-UA" dirty="0"/>
              <a:t>– Протоколи судових засідань</a:t>
            </a:r>
          </a:p>
          <a:p>
            <a:r>
              <a:rPr lang="uk-UA" dirty="0"/>
              <a:t>– Фінансові звіти, довідки</a:t>
            </a:r>
          </a:p>
          <a:p>
            <a:r>
              <a:rPr lang="uk-UA" dirty="0"/>
              <a:t>– Державний бюджет і місцеві бюджети– Закони та постанови</a:t>
            </a:r>
          </a:p>
          <a:p>
            <a:r>
              <a:rPr lang="uk-UA" dirty="0"/>
              <a:t>– Результати опитувань</a:t>
            </a:r>
          </a:p>
          <a:p>
            <a:r>
              <a:rPr lang="uk-UA" dirty="0"/>
              <a:t>– Книги, підшивки газет (для ознайомлення з ними потрібно відвідувати бібліотеки або мати доступ до Інтернету)</a:t>
            </a:r>
          </a:p>
          <a:p>
            <a:r>
              <a:rPr lang="uk-UA" dirty="0"/>
              <a:t>– Бази даних</a:t>
            </a:r>
          </a:p>
        </p:txBody>
      </p:sp>
      <p:sp>
        <p:nvSpPr>
          <p:cNvPr id="4" name="Місце для вмісту 3">
            <a:extLst>
              <a:ext uri="{FF2B5EF4-FFF2-40B4-BE49-F238E27FC236}">
                <a16:creationId xmlns:a16="http://schemas.microsoft.com/office/drawing/2014/main" id="{FEC7D97A-56A5-49D8-A261-F94611D40A54}"/>
              </a:ext>
            </a:extLst>
          </p:cNvPr>
          <p:cNvSpPr>
            <a:spLocks noGrp="1"/>
          </p:cNvSpPr>
          <p:nvPr>
            <p:ph sz="half" idx="2"/>
          </p:nvPr>
        </p:nvSpPr>
        <p:spPr/>
        <p:txBody>
          <a:bodyPr>
            <a:normAutofit fontScale="92500" lnSpcReduction="10000"/>
          </a:bodyPr>
          <a:lstStyle/>
          <a:p>
            <a:endParaRPr lang="uk-UA"/>
          </a:p>
        </p:txBody>
      </p:sp>
    </p:spTree>
    <p:extLst>
      <p:ext uri="{BB962C8B-B14F-4D97-AF65-F5344CB8AC3E}">
        <p14:creationId xmlns:p14="http://schemas.microsoft.com/office/powerpoint/2010/main" val="32859625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817295-0EB4-4C16-9632-E2ABEA74946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AB9FC99-3B23-4254-8336-D195E931BE76}"/>
              </a:ext>
            </a:extLst>
          </p:cNvPr>
          <p:cNvSpPr>
            <a:spLocks noGrp="1"/>
          </p:cNvSpPr>
          <p:nvPr>
            <p:ph sz="half" idx="1"/>
          </p:nvPr>
        </p:nvSpPr>
        <p:spPr/>
        <p:txBody>
          <a:bodyPr>
            <a:normAutofit lnSpcReduction="10000"/>
          </a:bodyPr>
          <a:lstStyle/>
          <a:p>
            <a:pPr algn="just"/>
            <a:r>
              <a:rPr lang="ru-RU" dirty="0"/>
              <a:t>Варто </a:t>
            </a:r>
            <a:r>
              <a:rPr lang="ru-RU" dirty="0" err="1"/>
              <a:t>одразу</a:t>
            </a:r>
            <a:r>
              <a:rPr lang="ru-RU" dirty="0"/>
              <a:t> </a:t>
            </a:r>
            <a:r>
              <a:rPr lang="ru-RU" dirty="0" err="1"/>
              <a:t>застерегти</a:t>
            </a:r>
            <a:r>
              <a:rPr lang="ru-RU" dirty="0"/>
              <a:t> тих, </a:t>
            </a:r>
            <a:r>
              <a:rPr lang="ru-RU" dirty="0" err="1"/>
              <a:t>хто</a:t>
            </a:r>
            <a:r>
              <a:rPr lang="ru-RU" dirty="0"/>
              <a:t> </a:t>
            </a:r>
            <a:r>
              <a:rPr lang="ru-RU" dirty="0" err="1"/>
              <a:t>хоче</a:t>
            </a:r>
            <a:r>
              <a:rPr lang="ru-RU" dirty="0"/>
              <a:t> </a:t>
            </a:r>
            <a:r>
              <a:rPr lang="ru-RU" dirty="0" err="1"/>
              <a:t>зробити</a:t>
            </a:r>
            <a:r>
              <a:rPr lang="ru-RU" dirty="0"/>
              <a:t> </a:t>
            </a:r>
            <a:r>
              <a:rPr lang="ru-RU" dirty="0" err="1"/>
              <a:t>експеримент</a:t>
            </a:r>
            <a:r>
              <a:rPr lang="ru-RU" dirty="0"/>
              <a:t> </a:t>
            </a:r>
            <a:r>
              <a:rPr lang="ru-RU" dirty="0" err="1"/>
              <a:t>основним</a:t>
            </a:r>
            <a:r>
              <a:rPr lang="ru-RU" dirty="0"/>
              <a:t> методом </a:t>
            </a:r>
            <a:r>
              <a:rPr lang="ru-RU" dirty="0" err="1"/>
              <a:t>роботи</a:t>
            </a:r>
            <a:r>
              <a:rPr lang="ru-RU" dirty="0"/>
              <a:t>. </a:t>
            </a:r>
            <a:r>
              <a:rPr lang="ru-RU" dirty="0" err="1"/>
              <a:t>Цей</a:t>
            </a:r>
            <a:r>
              <a:rPr lang="ru-RU" dirty="0"/>
              <a:t> метод </a:t>
            </a:r>
            <a:r>
              <a:rPr lang="ru-RU" dirty="0" err="1"/>
              <a:t>пов’язаний</a:t>
            </a:r>
            <a:r>
              <a:rPr lang="ru-RU" dirty="0"/>
              <a:t> з </a:t>
            </a:r>
            <a:r>
              <a:rPr lang="ru-RU" dirty="0" err="1"/>
              <a:t>етичними</a:t>
            </a:r>
            <a:r>
              <a:rPr lang="ru-RU" dirty="0"/>
              <a:t> проблемами, тому до </a:t>
            </a:r>
            <a:r>
              <a:rPr lang="ru-RU" dirty="0" err="1"/>
              <a:t>його</a:t>
            </a:r>
            <a:r>
              <a:rPr lang="ru-RU" dirty="0"/>
              <a:t> </a:t>
            </a:r>
            <a:r>
              <a:rPr lang="ru-RU" dirty="0" err="1"/>
              <a:t>використання</a:t>
            </a:r>
            <a:r>
              <a:rPr lang="ru-RU" dirty="0"/>
              <a:t> треба </a:t>
            </a:r>
            <a:r>
              <a:rPr lang="ru-RU" dirty="0" err="1"/>
              <a:t>підходити</a:t>
            </a:r>
            <a:r>
              <a:rPr lang="ru-RU" dirty="0"/>
              <a:t> </a:t>
            </a:r>
            <a:r>
              <a:rPr lang="ru-RU" dirty="0" err="1"/>
              <a:t>дуже</a:t>
            </a:r>
            <a:r>
              <a:rPr lang="ru-RU" dirty="0"/>
              <a:t> </a:t>
            </a:r>
            <a:r>
              <a:rPr lang="ru-RU" dirty="0" err="1"/>
              <a:t>обережно</a:t>
            </a:r>
            <a:r>
              <a:rPr lang="ru-RU" dirty="0"/>
              <a:t>, </a:t>
            </a:r>
            <a:r>
              <a:rPr lang="ru-RU" dirty="0" err="1"/>
              <a:t>усвідомлюючи</a:t>
            </a:r>
            <a:r>
              <a:rPr lang="ru-RU" dirty="0"/>
              <a:t> всю </a:t>
            </a:r>
            <a:r>
              <a:rPr lang="ru-RU" dirty="0" err="1"/>
              <a:t>делікатність</a:t>
            </a:r>
            <a:r>
              <a:rPr lang="ru-RU" dirty="0"/>
              <a:t> </a:t>
            </a:r>
            <a:r>
              <a:rPr lang="ru-RU" dirty="0" err="1"/>
              <a:t>ситуації</a:t>
            </a:r>
            <a:r>
              <a:rPr lang="ru-RU" dirty="0"/>
              <a:t>. </a:t>
            </a:r>
            <a:r>
              <a:rPr lang="ru-RU" dirty="0" err="1"/>
              <a:t>Важливо</a:t>
            </a:r>
            <a:r>
              <a:rPr lang="ru-RU" dirty="0"/>
              <a:t> </a:t>
            </a:r>
            <a:r>
              <a:rPr lang="ru-RU" dirty="0" err="1"/>
              <a:t>пам’ятати</a:t>
            </a:r>
            <a:r>
              <a:rPr lang="ru-RU" dirty="0"/>
              <a:t>, </a:t>
            </a:r>
            <a:r>
              <a:rPr lang="ru-RU" dirty="0" err="1"/>
              <a:t>що</a:t>
            </a:r>
            <a:r>
              <a:rPr lang="ru-RU" dirty="0"/>
              <a:t> </a:t>
            </a:r>
            <a:r>
              <a:rPr lang="ru-RU" dirty="0" err="1"/>
              <a:t>благородної</a:t>
            </a:r>
            <a:r>
              <a:rPr lang="ru-RU" dirty="0"/>
              <a:t> мети не </a:t>
            </a:r>
            <a:r>
              <a:rPr lang="ru-RU" dirty="0" err="1"/>
              <a:t>можна</a:t>
            </a:r>
            <a:r>
              <a:rPr lang="ru-RU" dirty="0"/>
              <a:t> </a:t>
            </a:r>
            <a:r>
              <a:rPr lang="ru-RU" dirty="0" err="1"/>
              <a:t>досягти</a:t>
            </a:r>
            <a:r>
              <a:rPr lang="ru-RU" dirty="0"/>
              <a:t> </a:t>
            </a:r>
            <a:r>
              <a:rPr lang="ru-RU" dirty="0" err="1"/>
              <a:t>неблагородними</a:t>
            </a:r>
            <a:r>
              <a:rPr lang="ru-RU" dirty="0"/>
              <a:t> </a:t>
            </a:r>
            <a:r>
              <a:rPr lang="ru-RU" dirty="0" err="1"/>
              <a:t>засобами</a:t>
            </a:r>
            <a:r>
              <a:rPr lang="ru-RU" dirty="0"/>
              <a:t>, </a:t>
            </a:r>
            <a:r>
              <a:rPr lang="ru-RU" dirty="0" err="1"/>
              <a:t>адже</a:t>
            </a:r>
            <a:r>
              <a:rPr lang="ru-RU" dirty="0"/>
              <a:t> </a:t>
            </a:r>
            <a:r>
              <a:rPr lang="ru-RU" dirty="0" err="1"/>
              <a:t>засоби</a:t>
            </a:r>
            <a:r>
              <a:rPr lang="ru-RU" dirty="0"/>
              <a:t> </a:t>
            </a:r>
            <a:r>
              <a:rPr lang="ru-RU" dirty="0" err="1"/>
              <a:t>кидають</a:t>
            </a:r>
            <a:r>
              <a:rPr lang="ru-RU" dirty="0"/>
              <a:t> </a:t>
            </a:r>
            <a:r>
              <a:rPr lang="ru-RU" dirty="0" err="1"/>
              <a:t>тінь</a:t>
            </a:r>
            <a:r>
              <a:rPr lang="ru-RU" dirty="0"/>
              <a:t> на мету, </a:t>
            </a:r>
            <a:r>
              <a:rPr lang="ru-RU" dirty="0" err="1"/>
              <a:t>змінюючи</a:t>
            </a:r>
            <a:r>
              <a:rPr lang="ru-RU" dirty="0"/>
              <a:t> </a:t>
            </a:r>
            <a:r>
              <a:rPr lang="ru-RU" dirty="0" err="1"/>
              <a:t>її</a:t>
            </a:r>
            <a:r>
              <a:rPr lang="ru-RU" dirty="0"/>
              <a:t> </a:t>
            </a:r>
            <a:r>
              <a:rPr lang="ru-RU" dirty="0" err="1"/>
              <a:t>залежно</a:t>
            </a:r>
            <a:r>
              <a:rPr lang="ru-RU" dirty="0"/>
              <a:t> </a:t>
            </a:r>
            <a:r>
              <a:rPr lang="ru-RU" dirty="0" err="1"/>
              <a:t>від</a:t>
            </a:r>
            <a:r>
              <a:rPr lang="ru-RU" dirty="0"/>
              <a:t> того, як вона </a:t>
            </a:r>
            <a:r>
              <a:rPr lang="ru-RU" dirty="0" err="1"/>
              <a:t>була</a:t>
            </a:r>
            <a:r>
              <a:rPr lang="ru-RU" dirty="0"/>
              <a:t> </a:t>
            </a:r>
            <a:r>
              <a:rPr lang="ru-RU" dirty="0" err="1"/>
              <a:t>досягнута.Так</a:t>
            </a:r>
            <a:r>
              <a:rPr lang="ru-RU" dirty="0"/>
              <a:t>, </a:t>
            </a:r>
            <a:r>
              <a:rPr lang="ru-RU" dirty="0" err="1"/>
              <a:t>принципово</a:t>
            </a:r>
            <a:r>
              <a:rPr lang="ru-RU" dirty="0"/>
              <a:t> </a:t>
            </a:r>
            <a:r>
              <a:rPr lang="ru-RU" dirty="0" err="1"/>
              <a:t>неприпустимо</a:t>
            </a:r>
            <a:r>
              <a:rPr lang="ru-RU" dirty="0"/>
              <a:t>, </a:t>
            </a:r>
            <a:r>
              <a:rPr lang="ru-RU" dirty="0" err="1"/>
              <a:t>щоб</a:t>
            </a:r>
            <a:r>
              <a:rPr lang="ru-RU" dirty="0"/>
              <a:t> </a:t>
            </a:r>
            <a:r>
              <a:rPr lang="ru-RU" dirty="0" err="1"/>
              <a:t>журналіст</a:t>
            </a:r>
            <a:r>
              <a:rPr lang="ru-RU" dirty="0"/>
              <a:t> у </a:t>
            </a:r>
            <a:r>
              <a:rPr lang="ru-RU" dirty="0" err="1"/>
              <a:t>ході</a:t>
            </a:r>
            <a:r>
              <a:rPr lang="ru-RU" dirty="0"/>
              <a:t> </a:t>
            </a:r>
            <a:r>
              <a:rPr lang="ru-RU" dirty="0" err="1"/>
              <a:t>експерименту</a:t>
            </a:r>
            <a:r>
              <a:rPr lang="ru-RU" dirty="0"/>
              <a:t> </a:t>
            </a:r>
            <a:r>
              <a:rPr lang="ru-RU" dirty="0" err="1"/>
              <a:t>займався</a:t>
            </a:r>
            <a:r>
              <a:rPr lang="ru-RU" dirty="0"/>
              <a:t> </a:t>
            </a:r>
            <a:r>
              <a:rPr lang="ru-RU" dirty="0" err="1"/>
              <a:t>суспільно</a:t>
            </a:r>
            <a:r>
              <a:rPr lang="ru-RU" dirty="0"/>
              <a:t> </a:t>
            </a:r>
            <a:r>
              <a:rPr lang="ru-RU" dirty="0" err="1"/>
              <a:t>засуджуваними</a:t>
            </a:r>
            <a:r>
              <a:rPr lang="ru-RU" dirty="0"/>
              <a:t> </a:t>
            </a:r>
            <a:r>
              <a:rPr lang="ru-RU" dirty="0" err="1"/>
              <a:t>професіями</a:t>
            </a:r>
            <a:r>
              <a:rPr lang="ru-RU" dirty="0"/>
              <a:t>. </a:t>
            </a:r>
            <a:endParaRPr lang="uk-UA" dirty="0"/>
          </a:p>
        </p:txBody>
      </p:sp>
      <p:sp>
        <p:nvSpPr>
          <p:cNvPr id="4" name="Місце для вмісту 3">
            <a:extLst>
              <a:ext uri="{FF2B5EF4-FFF2-40B4-BE49-F238E27FC236}">
                <a16:creationId xmlns:a16="http://schemas.microsoft.com/office/drawing/2014/main" id="{6155F778-1889-41D4-824C-DDCB26D2EBEB}"/>
              </a:ext>
            </a:extLst>
          </p:cNvPr>
          <p:cNvSpPr>
            <a:spLocks noGrp="1"/>
          </p:cNvSpPr>
          <p:nvPr>
            <p:ph sz="half" idx="2"/>
          </p:nvPr>
        </p:nvSpPr>
        <p:spPr/>
        <p:txBody>
          <a:bodyPr>
            <a:normAutofit lnSpcReduction="10000"/>
          </a:bodyPr>
          <a:lstStyle/>
          <a:p>
            <a:pPr algn="just"/>
            <a:r>
              <a:rPr lang="ru-RU" dirty="0" err="1"/>
              <a:t>Наприклад</a:t>
            </a:r>
            <a:r>
              <a:rPr lang="ru-RU" dirty="0"/>
              <a:t>, </a:t>
            </a:r>
            <a:r>
              <a:rPr lang="ru-RU" dirty="0" err="1"/>
              <a:t>журналіст</a:t>
            </a:r>
            <a:r>
              <a:rPr lang="ru-RU" dirty="0"/>
              <a:t> не </a:t>
            </a:r>
            <a:r>
              <a:rPr lang="ru-RU" dirty="0" err="1"/>
              <a:t>може</a:t>
            </a:r>
            <a:r>
              <a:rPr lang="ru-RU" dirty="0"/>
              <a:t> стати сутенером, </a:t>
            </a:r>
            <a:r>
              <a:rPr lang="ru-RU" dirty="0" err="1"/>
              <a:t>готуючи</a:t>
            </a:r>
            <a:r>
              <a:rPr lang="ru-RU" dirty="0"/>
              <a:t> </a:t>
            </a:r>
            <a:r>
              <a:rPr lang="ru-RU" dirty="0" err="1"/>
              <a:t>статтю</a:t>
            </a:r>
            <a:r>
              <a:rPr lang="ru-RU" dirty="0"/>
              <a:t> про </a:t>
            </a:r>
            <a:r>
              <a:rPr lang="ru-RU" dirty="0" err="1"/>
              <a:t>проституцію</a:t>
            </a:r>
            <a:r>
              <a:rPr lang="ru-RU" dirty="0"/>
              <a:t>, </a:t>
            </a:r>
            <a:r>
              <a:rPr lang="ru-RU" dirty="0" err="1"/>
              <a:t>чи</a:t>
            </a:r>
            <a:r>
              <a:rPr lang="ru-RU" dirty="0"/>
              <a:t> </a:t>
            </a:r>
            <a:r>
              <a:rPr lang="ru-RU" dirty="0" err="1"/>
              <a:t>перетинати</a:t>
            </a:r>
            <a:r>
              <a:rPr lang="ru-RU" dirty="0"/>
              <a:t> кордон разом </a:t>
            </a:r>
            <a:r>
              <a:rPr lang="ru-RU" dirty="0" err="1"/>
              <a:t>із</a:t>
            </a:r>
            <a:r>
              <a:rPr lang="ru-RU" dirty="0"/>
              <a:t> контрабандистами, </a:t>
            </a:r>
            <a:r>
              <a:rPr lang="ru-RU" dirty="0" err="1"/>
              <a:t>торгувати</a:t>
            </a:r>
            <a:r>
              <a:rPr lang="ru-RU" dirty="0"/>
              <a:t> </a:t>
            </a:r>
            <a:r>
              <a:rPr lang="ru-RU" dirty="0" err="1"/>
              <a:t>краденим</a:t>
            </a:r>
            <a:r>
              <a:rPr lang="ru-RU" dirty="0"/>
              <a:t> </a:t>
            </a:r>
            <a:r>
              <a:rPr lang="ru-RU" dirty="0" err="1"/>
              <a:t>тощо</a:t>
            </a:r>
            <a:r>
              <a:rPr lang="ru-RU" dirty="0"/>
              <a:t>. Не </a:t>
            </a:r>
            <a:r>
              <a:rPr lang="ru-RU" dirty="0" err="1"/>
              <a:t>можна</a:t>
            </a:r>
            <a:r>
              <a:rPr lang="ru-RU" dirty="0"/>
              <a:t> </a:t>
            </a:r>
            <a:r>
              <a:rPr lang="ru-RU" dirty="0" err="1"/>
              <a:t>схвалювати</a:t>
            </a:r>
            <a:r>
              <a:rPr lang="ru-RU" dirty="0"/>
              <a:t> трюк </a:t>
            </a:r>
            <a:r>
              <a:rPr lang="ru-RU" dirty="0" err="1"/>
              <a:t>із</a:t>
            </a:r>
            <a:r>
              <a:rPr lang="ru-RU" dirty="0"/>
              <a:t> </a:t>
            </a:r>
            <a:r>
              <a:rPr lang="ru-RU" dirty="0" err="1"/>
              <a:t>перевдяганням</a:t>
            </a:r>
            <a:r>
              <a:rPr lang="ru-RU" dirty="0"/>
              <a:t> у </a:t>
            </a:r>
            <a:r>
              <a:rPr lang="ru-RU" dirty="0" err="1"/>
              <a:t>жебрака</a:t>
            </a:r>
            <a:r>
              <a:rPr lang="ru-RU" dirty="0"/>
              <a:t>. </a:t>
            </a:r>
            <a:r>
              <a:rPr lang="ru-RU" dirty="0" err="1"/>
              <a:t>Важливо</a:t>
            </a:r>
            <a:r>
              <a:rPr lang="ru-RU" dirty="0"/>
              <a:t> </a:t>
            </a:r>
            <a:r>
              <a:rPr lang="ru-RU" dirty="0" err="1"/>
              <a:t>також</a:t>
            </a:r>
            <a:r>
              <a:rPr lang="ru-RU" dirty="0"/>
              <a:t>, </a:t>
            </a:r>
            <a:r>
              <a:rPr lang="ru-RU" dirty="0" err="1"/>
              <a:t>щоб</a:t>
            </a:r>
            <a:r>
              <a:rPr lang="ru-RU" dirty="0"/>
              <a:t> у </a:t>
            </a:r>
            <a:r>
              <a:rPr lang="ru-RU" dirty="0" err="1"/>
              <a:t>результаті</a:t>
            </a:r>
            <a:r>
              <a:rPr lang="ru-RU" dirty="0"/>
              <a:t> </a:t>
            </a:r>
            <a:r>
              <a:rPr lang="ru-RU" dirty="0" err="1"/>
              <a:t>зміни</a:t>
            </a:r>
            <a:r>
              <a:rPr lang="ru-RU" dirty="0"/>
              <a:t> </a:t>
            </a:r>
            <a:r>
              <a:rPr lang="ru-RU" dirty="0" err="1"/>
              <a:t>професії</a:t>
            </a:r>
            <a:r>
              <a:rPr lang="ru-RU" dirty="0"/>
              <a:t> </a:t>
            </a:r>
            <a:r>
              <a:rPr lang="ru-RU" dirty="0" err="1"/>
              <a:t>журналіст</a:t>
            </a:r>
            <a:r>
              <a:rPr lang="ru-RU" dirty="0"/>
              <a:t> не </a:t>
            </a:r>
            <a:r>
              <a:rPr lang="ru-RU" dirty="0" err="1"/>
              <a:t>перетворився</a:t>
            </a:r>
            <a:r>
              <a:rPr lang="ru-RU" dirty="0"/>
              <a:t> на </a:t>
            </a:r>
            <a:r>
              <a:rPr lang="ru-RU" dirty="0" err="1"/>
              <a:t>донощика</a:t>
            </a:r>
            <a:r>
              <a:rPr lang="ru-RU" dirty="0"/>
              <a:t> </a:t>
            </a:r>
            <a:r>
              <a:rPr lang="ru-RU" dirty="0" err="1"/>
              <a:t>чи</a:t>
            </a:r>
            <a:r>
              <a:rPr lang="ru-RU" dirty="0"/>
              <a:t> платного </a:t>
            </a:r>
            <a:r>
              <a:rPr lang="ru-RU" dirty="0" err="1"/>
              <a:t>інформатора</a:t>
            </a:r>
            <a:r>
              <a:rPr lang="ru-RU" dirty="0"/>
              <a:t>.</a:t>
            </a:r>
            <a:endParaRPr lang="uk-UA" dirty="0"/>
          </a:p>
        </p:txBody>
      </p:sp>
    </p:spTree>
    <p:extLst>
      <p:ext uri="{BB962C8B-B14F-4D97-AF65-F5344CB8AC3E}">
        <p14:creationId xmlns:p14="http://schemas.microsoft.com/office/powerpoint/2010/main" val="21097580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B6C791-D21E-4F97-8AAE-8DE3413F42E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41042247-9C2B-486A-943E-7EA1915E3C65}"/>
              </a:ext>
            </a:extLst>
          </p:cNvPr>
          <p:cNvSpPr>
            <a:spLocks noGrp="1"/>
          </p:cNvSpPr>
          <p:nvPr>
            <p:ph sz="half" idx="1"/>
          </p:nvPr>
        </p:nvSpPr>
        <p:spPr/>
        <p:txBody>
          <a:bodyPr>
            <a:normAutofit fontScale="92500"/>
          </a:bodyPr>
          <a:lstStyle/>
          <a:p>
            <a:pPr algn="just"/>
            <a:r>
              <a:rPr lang="uk-UA" dirty="0">
                <a:effectLst/>
              </a:rPr>
              <a:t>В Україні експерименти також використовуються журналістами, особливо в </a:t>
            </a:r>
            <a:r>
              <a:rPr lang="uk-UA" dirty="0" err="1">
                <a:effectLst/>
              </a:rPr>
              <a:t>розслідувальній</a:t>
            </a:r>
            <a:r>
              <a:rPr lang="uk-UA" dirty="0">
                <a:effectLst/>
              </a:rPr>
              <a:t> журналістиці. Наприклад, журналісти програми «Схеми» чи «</a:t>
            </a:r>
            <a:r>
              <a:rPr lang="uk-UA" dirty="0" err="1">
                <a:effectLst/>
              </a:rPr>
              <a:t>Слідство.Інфо</a:t>
            </a:r>
            <a:r>
              <a:rPr lang="uk-UA" dirty="0">
                <a:effectLst/>
              </a:rPr>
              <a:t>» можуть влаштовувати експерименти, щоб викрити корупцію чи порушення. Скажімо, журналіст може подати заявку на отримання адміністративної послуги під виглядом звичайного громадянина, щоб перевірити, чи вимагатимуть у нього хабар. Або ж влаштуватися на роботу в компанію, яка підозрюється в незаконній діяльності, щоб зібрати докази зсередини.</a:t>
            </a:r>
          </a:p>
          <a:p>
            <a:endParaRPr lang="uk-UA" dirty="0"/>
          </a:p>
        </p:txBody>
      </p:sp>
      <p:sp>
        <p:nvSpPr>
          <p:cNvPr id="4" name="Місце для вмісту 3">
            <a:extLst>
              <a:ext uri="{FF2B5EF4-FFF2-40B4-BE49-F238E27FC236}">
                <a16:creationId xmlns:a16="http://schemas.microsoft.com/office/drawing/2014/main" id="{19539A98-21CB-4C9E-8381-3187E20E36AF}"/>
              </a:ext>
            </a:extLst>
          </p:cNvPr>
          <p:cNvSpPr>
            <a:spLocks noGrp="1"/>
          </p:cNvSpPr>
          <p:nvPr>
            <p:ph sz="half" idx="2"/>
          </p:nvPr>
        </p:nvSpPr>
        <p:spPr/>
        <p:txBody>
          <a:bodyPr>
            <a:normAutofit fontScale="92500"/>
          </a:bodyPr>
          <a:lstStyle/>
          <a:p>
            <a:endParaRPr lang="uk-UA"/>
          </a:p>
        </p:txBody>
      </p:sp>
    </p:spTree>
    <p:extLst>
      <p:ext uri="{BB962C8B-B14F-4D97-AF65-F5344CB8AC3E}">
        <p14:creationId xmlns:p14="http://schemas.microsoft.com/office/powerpoint/2010/main" val="32714556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C692389F-98DA-4C34-9937-66BCAD3972F2}"/>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982492F0-EB15-4457-A0FB-44C9ECB66ABB}"/>
              </a:ext>
            </a:extLst>
          </p:cNvPr>
          <p:cNvSpPr>
            <a:spLocks noGrp="1"/>
          </p:cNvSpPr>
          <p:nvPr>
            <p:ph idx="1"/>
          </p:nvPr>
        </p:nvSpPr>
        <p:spPr/>
        <p:txBody>
          <a:bodyPr>
            <a:normAutofit/>
          </a:bodyPr>
          <a:lstStyle/>
          <a:p>
            <a:pPr algn="just"/>
            <a:r>
              <a:rPr lang="ru-RU" dirty="0"/>
              <a:t>Ось приклад </a:t>
            </a:r>
            <a:r>
              <a:rPr lang="ru-RU" dirty="0" err="1"/>
              <a:t>українського</a:t>
            </a:r>
            <a:r>
              <a:rPr lang="ru-RU" dirty="0"/>
              <a:t> </a:t>
            </a:r>
            <a:r>
              <a:rPr lang="ru-RU" dirty="0" err="1"/>
              <a:t>журналістського</a:t>
            </a:r>
            <a:r>
              <a:rPr lang="ru-RU" dirty="0"/>
              <a:t> </a:t>
            </a:r>
            <a:r>
              <a:rPr lang="ru-RU" dirty="0" err="1"/>
              <a:t>експерименту:Журналістка</a:t>
            </a:r>
            <a:r>
              <a:rPr lang="ru-RU" dirty="0"/>
              <a:t> </a:t>
            </a:r>
            <a:r>
              <a:rPr lang="ru-RU" dirty="0" err="1"/>
              <a:t>Наталія</a:t>
            </a:r>
            <a:r>
              <a:rPr lang="ru-RU" dirty="0"/>
              <a:t> </a:t>
            </a:r>
            <a:r>
              <a:rPr lang="ru-RU" dirty="0" err="1"/>
              <a:t>Седлецька</a:t>
            </a:r>
            <a:r>
              <a:rPr lang="ru-RU" dirty="0"/>
              <a:t> для </a:t>
            </a:r>
            <a:r>
              <a:rPr lang="ru-RU" dirty="0" err="1"/>
              <a:t>програми</a:t>
            </a:r>
            <a:r>
              <a:rPr lang="ru-RU" dirty="0"/>
              <a:t> «</a:t>
            </a:r>
            <a:r>
              <a:rPr lang="ru-RU" dirty="0" err="1"/>
              <a:t>Схеми</a:t>
            </a:r>
            <a:r>
              <a:rPr lang="ru-RU" dirty="0"/>
              <a:t>» </a:t>
            </a:r>
            <a:r>
              <a:rPr lang="ru-RU" dirty="0" err="1"/>
              <a:t>вирішила</a:t>
            </a:r>
            <a:r>
              <a:rPr lang="ru-RU" dirty="0"/>
              <a:t> </a:t>
            </a:r>
            <a:r>
              <a:rPr lang="ru-RU" dirty="0" err="1"/>
              <a:t>перевірити</a:t>
            </a:r>
            <a:r>
              <a:rPr lang="ru-RU" dirty="0"/>
              <a:t>, як </a:t>
            </a:r>
            <a:r>
              <a:rPr lang="ru-RU" dirty="0" err="1"/>
              <a:t>працює</a:t>
            </a:r>
            <a:r>
              <a:rPr lang="ru-RU" dirty="0"/>
              <a:t> система </a:t>
            </a:r>
            <a:r>
              <a:rPr lang="ru-RU" dirty="0" err="1"/>
              <a:t>видачі</a:t>
            </a:r>
            <a:r>
              <a:rPr lang="ru-RU" dirty="0"/>
              <a:t> </a:t>
            </a:r>
            <a:r>
              <a:rPr lang="ru-RU" dirty="0" err="1"/>
              <a:t>довідок</a:t>
            </a:r>
            <a:r>
              <a:rPr lang="ru-RU" dirty="0"/>
              <a:t> у </a:t>
            </a:r>
            <a:r>
              <a:rPr lang="ru-RU" dirty="0" err="1"/>
              <a:t>державній</a:t>
            </a:r>
            <a:r>
              <a:rPr lang="ru-RU" dirty="0"/>
              <a:t> </a:t>
            </a:r>
            <a:r>
              <a:rPr lang="ru-RU" dirty="0" err="1"/>
              <a:t>установі</a:t>
            </a:r>
            <a:r>
              <a:rPr lang="ru-RU" dirty="0"/>
              <a:t>. Вона подала заявку на </a:t>
            </a:r>
            <a:r>
              <a:rPr lang="ru-RU" dirty="0" err="1"/>
              <a:t>отримання</a:t>
            </a:r>
            <a:r>
              <a:rPr lang="ru-RU" dirty="0"/>
              <a:t> документа, прикинувшись </a:t>
            </a:r>
            <a:r>
              <a:rPr lang="ru-RU" dirty="0" err="1"/>
              <a:t>звичайною</a:t>
            </a:r>
            <a:r>
              <a:rPr lang="ru-RU" dirty="0"/>
              <a:t> </a:t>
            </a:r>
            <a:r>
              <a:rPr lang="ru-RU" dirty="0" err="1"/>
              <a:t>громадянкою</a:t>
            </a:r>
            <a:r>
              <a:rPr lang="ru-RU" dirty="0"/>
              <a:t>, і </a:t>
            </a:r>
            <a:r>
              <a:rPr lang="ru-RU" dirty="0" err="1"/>
              <a:t>зафіксувала</a:t>
            </a:r>
            <a:r>
              <a:rPr lang="ru-RU" dirty="0"/>
              <a:t>, як чиновники </a:t>
            </a:r>
            <a:r>
              <a:rPr lang="ru-RU" dirty="0" err="1"/>
              <a:t>натякали</a:t>
            </a:r>
            <a:r>
              <a:rPr lang="ru-RU" dirty="0"/>
              <a:t> на «</a:t>
            </a:r>
            <a:r>
              <a:rPr lang="ru-RU" dirty="0" err="1"/>
              <a:t>подяку</a:t>
            </a:r>
            <a:r>
              <a:rPr lang="ru-RU" dirty="0"/>
              <a:t>» за </a:t>
            </a:r>
            <a:r>
              <a:rPr lang="ru-RU" dirty="0" err="1"/>
              <a:t>пришвидшення</a:t>
            </a:r>
            <a:r>
              <a:rPr lang="ru-RU" dirty="0"/>
              <a:t> </a:t>
            </a:r>
            <a:r>
              <a:rPr lang="ru-RU" dirty="0" err="1"/>
              <a:t>процесу</a:t>
            </a:r>
            <a:r>
              <a:rPr lang="ru-RU" dirty="0"/>
              <a:t>. У </a:t>
            </a:r>
            <a:r>
              <a:rPr lang="ru-RU" dirty="0" err="1"/>
              <a:t>матеріалі</a:t>
            </a:r>
            <a:r>
              <a:rPr lang="ru-RU" dirty="0"/>
              <a:t> вона описала, як </a:t>
            </a:r>
            <a:r>
              <a:rPr lang="ru-RU" dirty="0" err="1"/>
              <a:t>довго</a:t>
            </a:r>
            <a:r>
              <a:rPr lang="ru-RU" dirty="0"/>
              <a:t> </a:t>
            </a:r>
            <a:r>
              <a:rPr lang="ru-RU" dirty="0" err="1"/>
              <a:t>довелося</a:t>
            </a:r>
            <a:r>
              <a:rPr lang="ru-RU" dirty="0"/>
              <a:t> </a:t>
            </a:r>
            <a:r>
              <a:rPr lang="ru-RU" dirty="0" err="1"/>
              <a:t>чекати</a:t>
            </a:r>
            <a:r>
              <a:rPr lang="ru-RU" dirty="0"/>
              <a:t> в </a:t>
            </a:r>
            <a:r>
              <a:rPr lang="ru-RU" dirty="0" err="1"/>
              <a:t>чергах</a:t>
            </a:r>
            <a:r>
              <a:rPr lang="ru-RU" dirty="0"/>
              <a:t>, </a:t>
            </a:r>
            <a:r>
              <a:rPr lang="ru-RU" dirty="0" err="1"/>
              <a:t>які</a:t>
            </a:r>
            <a:r>
              <a:rPr lang="ru-RU" dirty="0"/>
              <a:t> </a:t>
            </a:r>
            <a:r>
              <a:rPr lang="ru-RU" dirty="0" err="1"/>
              <a:t>бюрократичні</a:t>
            </a:r>
            <a:r>
              <a:rPr lang="ru-RU" dirty="0"/>
              <a:t> </a:t>
            </a:r>
            <a:r>
              <a:rPr lang="ru-RU" dirty="0" err="1"/>
              <a:t>перепони</a:t>
            </a:r>
            <a:r>
              <a:rPr lang="ru-RU" dirty="0"/>
              <a:t> </a:t>
            </a:r>
            <a:r>
              <a:rPr lang="ru-RU" dirty="0" err="1"/>
              <a:t>виникали</a:t>
            </a:r>
            <a:r>
              <a:rPr lang="ru-RU" dirty="0"/>
              <a:t> та як </a:t>
            </a:r>
            <a:r>
              <a:rPr lang="ru-RU" dirty="0" err="1"/>
              <a:t>пропонували</a:t>
            </a:r>
            <a:r>
              <a:rPr lang="ru-RU" dirty="0"/>
              <a:t> «</a:t>
            </a:r>
            <a:r>
              <a:rPr lang="ru-RU" dirty="0" err="1"/>
              <a:t>вирішити</a:t>
            </a:r>
            <a:r>
              <a:rPr lang="ru-RU" dirty="0"/>
              <a:t> </a:t>
            </a:r>
            <a:r>
              <a:rPr lang="ru-RU" dirty="0" err="1"/>
              <a:t>питання</a:t>
            </a:r>
            <a:r>
              <a:rPr lang="ru-RU" dirty="0"/>
              <a:t>» за </a:t>
            </a:r>
            <a:r>
              <a:rPr lang="ru-RU" dirty="0" err="1"/>
              <a:t>додаткову</a:t>
            </a:r>
            <a:r>
              <a:rPr lang="ru-RU" dirty="0"/>
              <a:t> плату. </a:t>
            </a:r>
            <a:r>
              <a:rPr lang="ru-RU" dirty="0" err="1"/>
              <a:t>Такий</a:t>
            </a:r>
            <a:r>
              <a:rPr lang="ru-RU" dirty="0"/>
              <a:t> </a:t>
            </a:r>
            <a:r>
              <a:rPr lang="ru-RU" dirty="0" err="1"/>
              <a:t>експеримент</a:t>
            </a:r>
            <a:r>
              <a:rPr lang="ru-RU" dirty="0"/>
              <a:t> </a:t>
            </a:r>
            <a:r>
              <a:rPr lang="ru-RU" dirty="0" err="1"/>
              <a:t>допоміг</a:t>
            </a:r>
            <a:r>
              <a:rPr lang="ru-RU" dirty="0"/>
              <a:t> не </a:t>
            </a:r>
            <a:r>
              <a:rPr lang="ru-RU" dirty="0" err="1"/>
              <a:t>лише</a:t>
            </a:r>
            <a:r>
              <a:rPr lang="ru-RU" dirty="0"/>
              <a:t> </a:t>
            </a:r>
            <a:r>
              <a:rPr lang="ru-RU" dirty="0" err="1"/>
              <a:t>показати</a:t>
            </a:r>
            <a:r>
              <a:rPr lang="ru-RU" dirty="0"/>
              <a:t> проблему, а й </a:t>
            </a:r>
            <a:r>
              <a:rPr lang="ru-RU" dirty="0" err="1"/>
              <a:t>привернути</a:t>
            </a:r>
            <a:r>
              <a:rPr lang="ru-RU" dirty="0"/>
              <a:t> </a:t>
            </a:r>
            <a:r>
              <a:rPr lang="ru-RU" dirty="0" err="1"/>
              <a:t>увагу</a:t>
            </a:r>
            <a:r>
              <a:rPr lang="ru-RU" dirty="0"/>
              <a:t> до </a:t>
            </a:r>
            <a:r>
              <a:rPr lang="ru-RU" dirty="0" err="1"/>
              <a:t>необхідності</a:t>
            </a:r>
            <a:r>
              <a:rPr lang="ru-RU" dirty="0"/>
              <a:t> реформ у </a:t>
            </a:r>
            <a:r>
              <a:rPr lang="ru-RU" dirty="0" err="1"/>
              <a:t>цій</a:t>
            </a:r>
            <a:r>
              <a:rPr lang="ru-RU" dirty="0"/>
              <a:t> </a:t>
            </a:r>
            <a:r>
              <a:rPr lang="ru-RU" dirty="0" err="1"/>
              <a:t>сфері.Інший</a:t>
            </a:r>
            <a:r>
              <a:rPr lang="ru-RU" dirty="0"/>
              <a:t> приклад – </a:t>
            </a:r>
            <a:r>
              <a:rPr lang="ru-RU" dirty="0" err="1"/>
              <a:t>журналіст</a:t>
            </a:r>
            <a:r>
              <a:rPr lang="ru-RU" dirty="0"/>
              <a:t> </a:t>
            </a:r>
            <a:r>
              <a:rPr lang="ru-RU" dirty="0" err="1"/>
              <a:t>проєкту</a:t>
            </a:r>
            <a:r>
              <a:rPr lang="ru-RU" dirty="0"/>
              <a:t> «</a:t>
            </a:r>
            <a:r>
              <a:rPr lang="ru-RU" dirty="0" err="1"/>
              <a:t>Наші</a:t>
            </a:r>
            <a:r>
              <a:rPr lang="ru-RU" dirty="0"/>
              <a:t> </a:t>
            </a:r>
            <a:r>
              <a:rPr lang="ru-RU" dirty="0" err="1"/>
              <a:t>гроші</a:t>
            </a:r>
            <a:r>
              <a:rPr lang="ru-RU" dirty="0"/>
              <a:t>» </a:t>
            </a:r>
            <a:r>
              <a:rPr lang="ru-RU" dirty="0" err="1"/>
              <a:t>спробував</a:t>
            </a:r>
            <a:r>
              <a:rPr lang="ru-RU" dirty="0"/>
              <a:t> </a:t>
            </a:r>
            <a:r>
              <a:rPr lang="ru-RU" dirty="0" err="1"/>
              <a:t>влаштуватися</a:t>
            </a:r>
            <a:r>
              <a:rPr lang="ru-RU" dirty="0"/>
              <a:t> </a:t>
            </a:r>
            <a:r>
              <a:rPr lang="ru-RU" dirty="0" err="1"/>
              <a:t>кур’єром</a:t>
            </a:r>
            <a:r>
              <a:rPr lang="ru-RU" dirty="0"/>
              <a:t> у </a:t>
            </a:r>
            <a:r>
              <a:rPr lang="ru-RU" dirty="0" err="1"/>
              <a:t>компанію</a:t>
            </a:r>
            <a:r>
              <a:rPr lang="ru-RU" dirty="0"/>
              <a:t>, </a:t>
            </a:r>
            <a:r>
              <a:rPr lang="ru-RU" dirty="0" err="1"/>
              <a:t>що</a:t>
            </a:r>
            <a:r>
              <a:rPr lang="ru-RU" dirty="0"/>
              <a:t> </a:t>
            </a:r>
            <a:r>
              <a:rPr lang="ru-RU" dirty="0" err="1"/>
              <a:t>підозрювалася</a:t>
            </a:r>
            <a:r>
              <a:rPr lang="ru-RU" dirty="0"/>
              <a:t> у </a:t>
            </a:r>
            <a:r>
              <a:rPr lang="ru-RU" dirty="0" err="1"/>
              <a:t>відмиванні</a:t>
            </a:r>
            <a:r>
              <a:rPr lang="ru-RU" dirty="0"/>
              <a:t> грошей через </a:t>
            </a:r>
            <a:r>
              <a:rPr lang="ru-RU" dirty="0" err="1"/>
              <a:t>фіктивні</a:t>
            </a:r>
            <a:r>
              <a:rPr lang="ru-RU" dirty="0"/>
              <a:t> доставки. </a:t>
            </a:r>
            <a:r>
              <a:rPr lang="ru-RU" dirty="0" err="1"/>
              <a:t>Працюючи</a:t>
            </a:r>
            <a:r>
              <a:rPr lang="ru-RU" dirty="0"/>
              <a:t> «</a:t>
            </a:r>
            <a:r>
              <a:rPr lang="ru-RU" dirty="0" err="1"/>
              <a:t>під</a:t>
            </a:r>
            <a:r>
              <a:rPr lang="ru-RU" dirty="0"/>
              <a:t> </a:t>
            </a:r>
            <a:r>
              <a:rPr lang="ru-RU" dirty="0" err="1"/>
              <a:t>прикриттям</a:t>
            </a:r>
            <a:r>
              <a:rPr lang="ru-RU" dirty="0"/>
              <a:t>», </a:t>
            </a:r>
            <a:r>
              <a:rPr lang="ru-RU" dirty="0" err="1"/>
              <a:t>він</a:t>
            </a:r>
            <a:r>
              <a:rPr lang="ru-RU" dirty="0"/>
              <a:t> </a:t>
            </a:r>
            <a:r>
              <a:rPr lang="ru-RU" dirty="0" err="1"/>
              <a:t>зібрав</a:t>
            </a:r>
            <a:r>
              <a:rPr lang="ru-RU" dirty="0"/>
              <a:t> </a:t>
            </a:r>
            <a:r>
              <a:rPr lang="ru-RU" dirty="0" err="1"/>
              <a:t>інформацію</a:t>
            </a:r>
            <a:r>
              <a:rPr lang="ru-RU" dirty="0"/>
              <a:t> про </a:t>
            </a:r>
            <a:r>
              <a:rPr lang="ru-RU" dirty="0" err="1"/>
              <a:t>схеми</a:t>
            </a:r>
            <a:r>
              <a:rPr lang="ru-RU" dirty="0"/>
              <a:t> </a:t>
            </a:r>
            <a:r>
              <a:rPr lang="ru-RU" dirty="0" err="1"/>
              <a:t>компанії</a:t>
            </a:r>
            <a:r>
              <a:rPr lang="ru-RU" dirty="0"/>
              <a:t>, </a:t>
            </a:r>
            <a:r>
              <a:rPr lang="ru-RU" dirty="0" err="1"/>
              <a:t>які</a:t>
            </a:r>
            <a:r>
              <a:rPr lang="ru-RU" dirty="0"/>
              <a:t> </a:t>
            </a:r>
            <a:r>
              <a:rPr lang="ru-RU" dirty="0" err="1"/>
              <a:t>потім</a:t>
            </a:r>
            <a:r>
              <a:rPr lang="ru-RU" dirty="0"/>
              <a:t> стали основою для </a:t>
            </a:r>
            <a:r>
              <a:rPr lang="ru-RU" dirty="0" err="1"/>
              <a:t>розслідування</a:t>
            </a:r>
            <a:r>
              <a:rPr lang="ru-RU" dirty="0"/>
              <a:t>.</a:t>
            </a:r>
            <a:endParaRPr lang="uk-UA" dirty="0"/>
          </a:p>
        </p:txBody>
      </p:sp>
    </p:spTree>
    <p:extLst>
      <p:ext uri="{BB962C8B-B14F-4D97-AF65-F5344CB8AC3E}">
        <p14:creationId xmlns:p14="http://schemas.microsoft.com/office/powerpoint/2010/main" val="2019807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87B43F87-76C8-42B4-A1FA-EAD5C064DD0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2C74134-C399-477C-BEC2-3CE2E4547201}"/>
              </a:ext>
            </a:extLst>
          </p:cNvPr>
          <p:cNvSpPr>
            <a:spLocks noGrp="1"/>
          </p:cNvSpPr>
          <p:nvPr>
            <p:ph idx="1"/>
          </p:nvPr>
        </p:nvSpPr>
        <p:spPr/>
        <p:txBody>
          <a:bodyPr>
            <a:normAutofit/>
          </a:bodyPr>
          <a:lstStyle/>
          <a:p>
            <a:pPr algn="just"/>
            <a:r>
              <a:rPr lang="uk-UA" dirty="0"/>
              <a:t>Інформація, поряд із речовиною та енергією, є базовим атрибутом життя, а людина перевершує інші форми життя завдяки самосвідомості. З еволюцією людини потреба в інформації зростала, що призвело до появи писемності, літератури, науки, друкарства та журналістики. Журналістика, як частина соціальної інформації, пояснюється через функціональну концепцію, де інформація передає нові знання. За Жаком Деррідою, інформація не лише передає зміст, а й формує свідомість, дозволяючи людині панувати над світом. У журналістиці інформація має широке (нові знання), вузьке (короткі повідомлення) та спеціальне (жанр замітки) значення. Масова інформація, виражена переважно через мову та зображальні засоби, є різновидом соціальної інформації, що допомагає орієнтуватися в суспільстві та задовольняти інформаційні потреби.</a:t>
            </a:r>
          </a:p>
        </p:txBody>
      </p:sp>
    </p:spTree>
    <p:extLst>
      <p:ext uri="{BB962C8B-B14F-4D97-AF65-F5344CB8AC3E}">
        <p14:creationId xmlns:p14="http://schemas.microsoft.com/office/powerpoint/2010/main" val="2524043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396D30-13E3-477D-A362-E94925478420}"/>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C10424F-9879-4844-A629-BCC459414CDE}"/>
              </a:ext>
            </a:extLst>
          </p:cNvPr>
          <p:cNvSpPr>
            <a:spLocks noGrp="1"/>
          </p:cNvSpPr>
          <p:nvPr>
            <p:ph sz="half" idx="1"/>
          </p:nvPr>
        </p:nvSpPr>
        <p:spPr/>
        <p:txBody>
          <a:bodyPr>
            <a:normAutofit lnSpcReduction="10000"/>
          </a:bodyPr>
          <a:lstStyle/>
          <a:p>
            <a:pPr algn="just"/>
            <a:r>
              <a:rPr lang="uk-UA" dirty="0"/>
              <a:t>У сучасній науці соціальну інформацію класифікують за кількома типологічними концепціями. У підручнику за редакцією В. Й. </a:t>
            </a:r>
            <a:r>
              <a:rPr lang="uk-UA" dirty="0" err="1"/>
              <a:t>Здоровеги</a:t>
            </a:r>
            <a:r>
              <a:rPr lang="uk-UA" dirty="0"/>
              <a:t> «Теорія і практика радянської журналістики» (1989) виділено шість основних типів інформації за предметом зображення. Перший тип — офіційна інформація, що включає державні постанови, резолюції партійних з’їздів, промови політичних діячів та заяви організацій. Вона надходить від прес-центрів чи відділів </a:t>
            </a:r>
            <a:r>
              <a:rPr lang="uk-UA" dirty="0" err="1"/>
              <a:t>зв’язків</a:t>
            </a:r>
            <a:r>
              <a:rPr lang="uk-UA" dirty="0"/>
              <a:t> із громадськістю і публікується дослівно без редагування.</a:t>
            </a:r>
          </a:p>
        </p:txBody>
      </p:sp>
      <p:sp>
        <p:nvSpPr>
          <p:cNvPr id="4" name="Місце для вмісту 3">
            <a:extLst>
              <a:ext uri="{FF2B5EF4-FFF2-40B4-BE49-F238E27FC236}">
                <a16:creationId xmlns:a16="http://schemas.microsoft.com/office/drawing/2014/main" id="{97B86085-B2AC-4B67-8916-25F833E0AF1D}"/>
              </a:ext>
            </a:extLst>
          </p:cNvPr>
          <p:cNvSpPr>
            <a:spLocks noGrp="1"/>
          </p:cNvSpPr>
          <p:nvPr>
            <p:ph sz="half" idx="2"/>
          </p:nvPr>
        </p:nvSpPr>
        <p:spPr/>
        <p:txBody>
          <a:bodyPr>
            <a:normAutofit lnSpcReduction="10000"/>
          </a:bodyPr>
          <a:lstStyle/>
          <a:p>
            <a:endParaRPr lang="uk-UA"/>
          </a:p>
        </p:txBody>
      </p:sp>
    </p:spTree>
    <p:extLst>
      <p:ext uri="{BB962C8B-B14F-4D97-AF65-F5344CB8AC3E}">
        <p14:creationId xmlns:p14="http://schemas.microsoft.com/office/powerpoint/2010/main" val="2884729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0EBADBF-1F70-4588-B0A3-E46667D727D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2714B83-FCA9-40D5-B23F-D0E2BB161C25}"/>
              </a:ext>
            </a:extLst>
          </p:cNvPr>
          <p:cNvSpPr>
            <a:spLocks noGrp="1"/>
          </p:cNvSpPr>
          <p:nvPr>
            <p:ph sz="half" idx="1"/>
          </p:nvPr>
        </p:nvSpPr>
        <p:spPr/>
        <p:txBody>
          <a:bodyPr>
            <a:normAutofit fontScale="92500" lnSpcReduction="10000"/>
          </a:bodyPr>
          <a:lstStyle/>
          <a:p>
            <a:pPr algn="just"/>
            <a:r>
              <a:rPr lang="uk-UA" dirty="0">
                <a:solidFill>
                  <a:srgbClr val="FFFF00"/>
                </a:solidFill>
              </a:rPr>
              <a:t>Другий тип </a:t>
            </a:r>
            <a:r>
              <a:rPr lang="uk-UA" dirty="0"/>
              <a:t>— </a:t>
            </a:r>
            <a:r>
              <a:rPr lang="uk-UA" dirty="0" err="1"/>
              <a:t>подієва</a:t>
            </a:r>
            <a:r>
              <a:rPr lang="uk-UA" dirty="0"/>
              <a:t> інформація, яка є основним блоком, створеним редакційними репортерами та кореспондентами. Ця інформація охоплює оперативні повідомлення про внутрішні та міжнародні події. Вона надходить від інформаційних агентств або власних кореспондентів редакції. </a:t>
            </a:r>
            <a:r>
              <a:rPr lang="uk-UA" dirty="0" err="1"/>
              <a:t>Подієва</a:t>
            </a:r>
            <a:r>
              <a:rPr lang="uk-UA" dirty="0"/>
              <a:t> інформація відкриває широкі можливості для творчої реалізації журналістів. </a:t>
            </a:r>
          </a:p>
          <a:p>
            <a:pPr algn="just"/>
            <a:r>
              <a:rPr lang="uk-UA" dirty="0">
                <a:solidFill>
                  <a:srgbClr val="FFFF00"/>
                </a:solidFill>
              </a:rPr>
              <a:t>Третій тип </a:t>
            </a:r>
            <a:r>
              <a:rPr lang="uk-UA" dirty="0"/>
              <a:t>— ділова інформація, що включає виступи фахівців із питань медицини, освіти, будівництва чи агрономії. Такі матеріали можуть бути створені спеціалістами або отримані через інтерв’ю.</a:t>
            </a:r>
          </a:p>
        </p:txBody>
      </p:sp>
      <p:sp>
        <p:nvSpPr>
          <p:cNvPr id="4" name="Місце для вмісту 3">
            <a:extLst>
              <a:ext uri="{FF2B5EF4-FFF2-40B4-BE49-F238E27FC236}">
                <a16:creationId xmlns:a16="http://schemas.microsoft.com/office/drawing/2014/main" id="{00388152-4AD3-4ADF-84B1-8A69DDE5B78D}"/>
              </a:ext>
            </a:extLst>
          </p:cNvPr>
          <p:cNvSpPr>
            <a:spLocks noGrp="1"/>
          </p:cNvSpPr>
          <p:nvPr>
            <p:ph sz="half" idx="2"/>
          </p:nvPr>
        </p:nvSpPr>
        <p:spPr/>
        <p:txBody>
          <a:bodyPr>
            <a:normAutofit fontScale="92500" lnSpcReduction="10000"/>
          </a:bodyPr>
          <a:lstStyle/>
          <a:p>
            <a:endParaRPr lang="uk-UA"/>
          </a:p>
        </p:txBody>
      </p:sp>
    </p:spTree>
    <p:extLst>
      <p:ext uri="{BB962C8B-B14F-4D97-AF65-F5344CB8AC3E}">
        <p14:creationId xmlns:p14="http://schemas.microsoft.com/office/powerpoint/2010/main" val="3338230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959B51-6039-4B03-BD9F-B33C74F8251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9090F21A-BB3D-4EF4-993B-62E4D9EA66CB}"/>
              </a:ext>
            </a:extLst>
          </p:cNvPr>
          <p:cNvSpPr>
            <a:spLocks noGrp="1"/>
          </p:cNvSpPr>
          <p:nvPr>
            <p:ph sz="half" idx="1"/>
          </p:nvPr>
        </p:nvSpPr>
        <p:spPr/>
        <p:txBody>
          <a:bodyPr>
            <a:normAutofit fontScale="92500" lnSpcReduction="10000"/>
          </a:bodyPr>
          <a:lstStyle/>
          <a:p>
            <a:pPr algn="just"/>
            <a:r>
              <a:rPr lang="uk-UA" dirty="0">
                <a:solidFill>
                  <a:srgbClr val="FFFF00"/>
                </a:solidFill>
              </a:rPr>
              <a:t>Четвертий тип </a:t>
            </a:r>
            <a:r>
              <a:rPr lang="uk-UA" dirty="0"/>
              <a:t>— довідкова інформація та реклама, до яких належать програми радіо, телебачення, театральні афіші та розклади транспорту. Реклама відіграє важливу роль, забезпечуючи не лише інформування, а й фінансову підтримку видань. </a:t>
            </a:r>
          </a:p>
          <a:p>
            <a:pPr algn="just"/>
            <a:r>
              <a:rPr lang="uk-UA" dirty="0">
                <a:solidFill>
                  <a:srgbClr val="FFFF00"/>
                </a:solidFill>
              </a:rPr>
              <a:t>П’ятий тип </a:t>
            </a:r>
            <a:r>
              <a:rPr lang="uk-UA" dirty="0"/>
              <a:t>— естетична інформація, що включає літературні твори, репродукції живопису, художні фотографії, музику та фільми. </a:t>
            </a:r>
          </a:p>
          <a:p>
            <a:pPr algn="just"/>
            <a:r>
              <a:rPr lang="uk-UA" dirty="0">
                <a:solidFill>
                  <a:srgbClr val="FFFF00"/>
                </a:solidFill>
              </a:rPr>
              <a:t>Шостий тип </a:t>
            </a:r>
            <a:r>
              <a:rPr lang="uk-UA" dirty="0"/>
              <a:t>— публіцистична інформація, яка є серцевиною журналістики. Публіцистика охоплює аналітичні матеріали, такі як коментарі, огляди, статті та нариси.</a:t>
            </a:r>
          </a:p>
        </p:txBody>
      </p:sp>
      <p:sp>
        <p:nvSpPr>
          <p:cNvPr id="4" name="Місце для вмісту 3">
            <a:extLst>
              <a:ext uri="{FF2B5EF4-FFF2-40B4-BE49-F238E27FC236}">
                <a16:creationId xmlns:a16="http://schemas.microsoft.com/office/drawing/2014/main" id="{B0D4525E-8A86-4F7D-B4B7-12850802382D}"/>
              </a:ext>
            </a:extLst>
          </p:cNvPr>
          <p:cNvSpPr>
            <a:spLocks noGrp="1"/>
          </p:cNvSpPr>
          <p:nvPr>
            <p:ph sz="half" idx="2"/>
          </p:nvPr>
        </p:nvSpPr>
        <p:spPr/>
        <p:txBody>
          <a:bodyPr>
            <a:normAutofit fontScale="92500" lnSpcReduction="10000"/>
          </a:bodyPr>
          <a:lstStyle/>
          <a:p>
            <a:endParaRPr lang="uk-UA"/>
          </a:p>
        </p:txBody>
      </p:sp>
    </p:spTree>
    <p:extLst>
      <p:ext uri="{BB962C8B-B14F-4D97-AF65-F5344CB8AC3E}">
        <p14:creationId xmlns:p14="http://schemas.microsoft.com/office/powerpoint/2010/main" val="1424447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971C38-73DA-4384-919E-D90CB6A4568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E9F0B2B-ADA0-4BD7-95CF-D14760FED2C7}"/>
              </a:ext>
            </a:extLst>
          </p:cNvPr>
          <p:cNvSpPr>
            <a:spLocks noGrp="1"/>
          </p:cNvSpPr>
          <p:nvPr>
            <p:ph sz="half" idx="1"/>
          </p:nvPr>
        </p:nvSpPr>
        <p:spPr/>
        <p:txBody>
          <a:bodyPr/>
          <a:lstStyle/>
          <a:p>
            <a:pPr algn="just"/>
            <a:r>
              <a:rPr lang="uk-UA" dirty="0"/>
              <a:t>На відміну від </a:t>
            </a:r>
            <a:r>
              <a:rPr lang="uk-UA" dirty="0" err="1"/>
              <a:t>подієвої</a:t>
            </a:r>
            <a:r>
              <a:rPr lang="uk-UA" dirty="0"/>
              <a:t> інформації, вона створює нові духовні та інтелектуальні цінності. Публіцистичні матеріали готують не репортери, а кваліфіковані оглядачі чи редактори з глибокими знаннями. Кожен тип інформації виконує унікальну функцію в журналістиці. Разом вони формують багатогранну систему масової інформації. Ця класифікація допомагає зрозуміти різноманітність журналістської діяльності та її значення для суспільства.</a:t>
            </a:r>
          </a:p>
        </p:txBody>
      </p:sp>
      <p:sp>
        <p:nvSpPr>
          <p:cNvPr id="4" name="Місце для вмісту 3">
            <a:extLst>
              <a:ext uri="{FF2B5EF4-FFF2-40B4-BE49-F238E27FC236}">
                <a16:creationId xmlns:a16="http://schemas.microsoft.com/office/drawing/2014/main" id="{5B9C2247-9F6C-497F-BCE8-86BFA5EB0A09}"/>
              </a:ext>
            </a:extLst>
          </p:cNvPr>
          <p:cNvSpPr>
            <a:spLocks noGrp="1"/>
          </p:cNvSpPr>
          <p:nvPr>
            <p:ph sz="half" idx="2"/>
          </p:nvPr>
        </p:nvSpPr>
        <p:spPr/>
        <p:txBody>
          <a:bodyPr/>
          <a:lstStyle/>
          <a:p>
            <a:endParaRPr lang="uk-UA"/>
          </a:p>
        </p:txBody>
      </p:sp>
    </p:spTree>
    <p:extLst>
      <p:ext uri="{BB962C8B-B14F-4D97-AF65-F5344CB8AC3E}">
        <p14:creationId xmlns:p14="http://schemas.microsoft.com/office/powerpoint/2010/main" val="2665198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EB7309-2EF7-4E85-853E-B7379BABB8AD}"/>
              </a:ext>
            </a:extLst>
          </p:cNvPr>
          <p:cNvSpPr>
            <a:spLocks noGrp="1"/>
          </p:cNvSpPr>
          <p:nvPr>
            <p:ph type="title"/>
          </p:nvPr>
        </p:nvSpPr>
        <p:spPr/>
        <p:txBody>
          <a:bodyPr/>
          <a:lstStyle/>
          <a:p>
            <a:pPr algn="ctr"/>
            <a:r>
              <a:rPr lang="uk-UA" sz="3200" dirty="0"/>
              <a:t>Друга типологічна концепція соціальної інформації</a:t>
            </a:r>
            <a:endParaRPr lang="uk-UA" dirty="0"/>
          </a:p>
        </p:txBody>
      </p:sp>
      <p:sp>
        <p:nvSpPr>
          <p:cNvPr id="3" name="Місце для вмісту 2">
            <a:extLst>
              <a:ext uri="{FF2B5EF4-FFF2-40B4-BE49-F238E27FC236}">
                <a16:creationId xmlns:a16="http://schemas.microsoft.com/office/drawing/2014/main" id="{B2583492-0835-426A-8294-A0303DDDD7B6}"/>
              </a:ext>
            </a:extLst>
          </p:cNvPr>
          <p:cNvSpPr>
            <a:spLocks noGrp="1"/>
          </p:cNvSpPr>
          <p:nvPr>
            <p:ph sz="half" idx="1"/>
          </p:nvPr>
        </p:nvSpPr>
        <p:spPr/>
        <p:txBody>
          <a:bodyPr>
            <a:normAutofit lnSpcReduction="10000"/>
          </a:bodyPr>
          <a:lstStyle/>
          <a:p>
            <a:pPr algn="just"/>
            <a:r>
              <a:rPr lang="uk-UA" dirty="0"/>
              <a:t>Перший тип — масово-розповсюджувана (масова) інформація, що охоплює всю публічно доступну друковану та аудіовізуальну продукцію. До неї належать книжки, брошури, преса, </a:t>
            </a:r>
            <a:r>
              <a:rPr lang="uk-UA" dirty="0" err="1"/>
              <a:t>теле</a:t>
            </a:r>
            <a:r>
              <a:rPr lang="uk-UA" dirty="0"/>
              <a:t>- та радіопередачі, а також записи на касетах чи компакт-дисках. </a:t>
            </a:r>
          </a:p>
          <a:p>
            <a:pPr algn="just"/>
            <a:r>
              <a:rPr lang="uk-UA" dirty="0"/>
              <a:t>Другий тип — статистична інформація, яка включає офіційно документовані дані державних органів чи наукових установ. Вона відображає процеси в економічному, соціальному та культурному житті суспільства. </a:t>
            </a:r>
          </a:p>
        </p:txBody>
      </p:sp>
      <p:sp>
        <p:nvSpPr>
          <p:cNvPr id="4" name="Місце для вмісту 3">
            <a:extLst>
              <a:ext uri="{FF2B5EF4-FFF2-40B4-BE49-F238E27FC236}">
                <a16:creationId xmlns:a16="http://schemas.microsoft.com/office/drawing/2014/main" id="{1405B20F-8079-4B53-93EE-DA6C0C5455DD}"/>
              </a:ext>
            </a:extLst>
          </p:cNvPr>
          <p:cNvSpPr>
            <a:spLocks noGrp="1"/>
          </p:cNvSpPr>
          <p:nvPr>
            <p:ph sz="half" idx="2"/>
          </p:nvPr>
        </p:nvSpPr>
        <p:spPr/>
        <p:txBody>
          <a:bodyPr>
            <a:normAutofit lnSpcReduction="10000"/>
          </a:bodyPr>
          <a:lstStyle/>
          <a:p>
            <a:endParaRPr lang="uk-UA"/>
          </a:p>
        </p:txBody>
      </p:sp>
    </p:spTree>
    <p:extLst>
      <p:ext uri="{BB962C8B-B14F-4D97-AF65-F5344CB8AC3E}">
        <p14:creationId xmlns:p14="http://schemas.microsoft.com/office/powerpoint/2010/main" val="37437375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ебеса">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79497221-93fa-49ba-beb0-9dffc220f4b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Документ" ma:contentTypeID="0x0101007B65BA6AFA2532468B834A02555CCD9B" ma:contentTypeVersion="5" ma:contentTypeDescription="Створення нового документа." ma:contentTypeScope="" ma:versionID="4492b88f9b6e9ef874c9bd62c2ba4cc8">
  <xsd:schema xmlns:xsd="http://www.w3.org/2001/XMLSchema" xmlns:xs="http://www.w3.org/2001/XMLSchema" xmlns:p="http://schemas.microsoft.com/office/2006/metadata/properties" xmlns:ns3="79497221-93fa-49ba-beb0-9dffc220f4b1" targetNamespace="http://schemas.microsoft.com/office/2006/metadata/properties" ma:root="true" ma:fieldsID="930d2a2c60330485981dc8f371fd084f" ns3:_="">
    <xsd:import namespace="79497221-93fa-49ba-beb0-9dffc220f4b1"/>
    <xsd:element name="properties">
      <xsd:complexType>
        <xsd:sequence>
          <xsd:element name="documentManagement">
            <xsd:complexType>
              <xsd:all>
                <xsd:element ref="ns3:_activity" minOccurs="0"/>
                <xsd:element ref="ns3:MediaServiceMetadata" minOccurs="0"/>
                <xsd:element ref="ns3:MediaServiceFastMetadata"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497221-93fa-49ba-beb0-9dffc220f4b1" elementFormDefault="qualified">
    <xsd:import namespace="http://schemas.microsoft.com/office/2006/documentManagement/types"/>
    <xsd:import namespace="http://schemas.microsoft.com/office/infopath/2007/PartnerControls"/>
    <xsd:element name="_activity" ma:index="8" nillable="true" ma:displayName="_activity" ma:hidden="true" ma:internalName="_activity">
      <xsd:simpleType>
        <xsd:restriction base="dms:Not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Тип вмісту"/>
        <xsd:element ref="dc:title" minOccurs="0" maxOccurs="1" ma:index="4" ma:displayName="Заголовок"/>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2B7B86-AE8C-49AB-937A-32F849F70F8E}">
  <ds:schemaRefs>
    <ds:schemaRef ds:uri="http://schemas.microsoft.com/sharepoint/v3/contenttype/forms"/>
  </ds:schemaRefs>
</ds:datastoreItem>
</file>

<file path=customXml/itemProps2.xml><?xml version="1.0" encoding="utf-8"?>
<ds:datastoreItem xmlns:ds="http://schemas.openxmlformats.org/officeDocument/2006/customXml" ds:itemID="{F4518600-5E95-4A8F-A3CB-AE152CDFA00E}">
  <ds:schemaRefs>
    <ds:schemaRef ds:uri="http://purl.org/dc/terms/"/>
    <ds:schemaRef ds:uri="http://www.w3.org/XML/1998/namespace"/>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schemas.microsoft.com/office/infopath/2007/PartnerControls"/>
    <ds:schemaRef ds:uri="79497221-93fa-49ba-beb0-9dffc220f4b1"/>
    <ds:schemaRef ds:uri="http://purl.org/dc/elements/1.1/"/>
  </ds:schemaRefs>
</ds:datastoreItem>
</file>

<file path=customXml/itemProps3.xml><?xml version="1.0" encoding="utf-8"?>
<ds:datastoreItem xmlns:ds="http://schemas.openxmlformats.org/officeDocument/2006/customXml" ds:itemID="{9E1C55AE-E2F4-42C6-8573-1126DC026D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9497221-93fa-49ba-beb0-9dffc220f4b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{E2358941-7DC7-486B-978E-A30FB526B9BC}TFb5ae2469-0bae-4978-b0e0-39dd046150ff394a3638-47a1155c9080</Template>
  <TotalTime>3736</TotalTime>
  <Words>3767</Words>
  <Application>Microsoft Office PowerPoint</Application>
  <PresentationFormat>Широкий екран</PresentationFormat>
  <Paragraphs>113</Paragraphs>
  <Slides>36</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36</vt:i4>
      </vt:variant>
    </vt:vector>
  </HeadingPairs>
  <TitlesOfParts>
    <vt:vector size="40" baseType="lpstr">
      <vt:lpstr>Arial</vt:lpstr>
      <vt:lpstr>Calibri</vt:lpstr>
      <vt:lpstr>Calibri Light</vt:lpstr>
      <vt:lpstr>Небеса</vt:lpstr>
      <vt:lpstr>Робота журналіста з інформацією</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Друга типологічна концепція соціальної інформації</vt:lpstr>
      <vt:lpstr>Презентація PowerPoint</vt:lpstr>
      <vt:lpstr>Презентація PowerPoint</vt:lpstr>
      <vt:lpstr>Правила передачі інформації </vt:lpstr>
      <vt:lpstr>Журналістика думки, власного погляду на проблему </vt:lpstr>
      <vt:lpstr>Пошукова журналістика </vt:lpstr>
      <vt:lpstr>Журналістика розслідування </vt:lpstr>
      <vt:lpstr>Журналістика інтерпретації </vt:lpstr>
      <vt:lpstr>Точна журналістика </vt:lpstr>
      <vt:lpstr>Педагогічна журналістика </vt:lpstr>
      <vt:lpstr>Адвокатська журналістика </vt:lpstr>
      <vt:lpstr>Журналістика розваг </vt:lpstr>
      <vt:lpstr>«Нова» журналістика </vt:lpstr>
      <vt:lpstr>Збираємо інформацію </vt:lpstr>
      <vt:lpstr>Робота журналіста починається зі збору інформації, адже без інформації, без опису фактів немає журналістики. </vt:lpstr>
      <vt:lpstr>Спостереження </vt:lpstr>
      <vt:lpstr>Презентація PowerPoint</vt:lpstr>
      <vt:lpstr>Презентація PowerPoint</vt:lpstr>
      <vt:lpstr>Презентація PowerPoint</vt:lpstr>
      <vt:lpstr>Читання та вивчення документів</vt:lpstr>
      <vt:lpstr>Презентація PowerPoint</vt:lpstr>
      <vt:lpstr>Презентація PowerPoint</vt:lpstr>
      <vt:lpstr>Для української тематики корисні: </vt:lpstr>
      <vt:lpstr>Експеримент</vt:lpstr>
      <vt:lpstr>Ці документи можуть бути корисними:</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Робота журналіста з інформацією</dc:title>
  <dc:creator>Слюсар Вадим Миколайович</dc:creator>
  <cp:lastModifiedBy>Слюсар Вадим Миколайович</cp:lastModifiedBy>
  <cp:revision>10</cp:revision>
  <dcterms:created xsi:type="dcterms:W3CDTF">2025-09-10T10:41:58Z</dcterms:created>
  <dcterms:modified xsi:type="dcterms:W3CDTF">2025-09-28T18:28:59Z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0x0101007B65BA6AFA2532468B834A02555CCD9B</vt:lpwstr>
  </property>
</Properties>
</file>