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84" r:id="rId4"/>
    <p:sldId id="274" r:id="rId5"/>
    <p:sldId id="276" r:id="rId6"/>
    <p:sldId id="277" r:id="rId7"/>
    <p:sldId id="278" r:id="rId8"/>
    <p:sldId id="279" r:id="rId9"/>
    <p:sldId id="280" r:id="rId10"/>
    <p:sldId id="286" r:id="rId11"/>
    <p:sldId id="283" r:id="rId12"/>
    <p:sldId id="287" r:id="rId13"/>
    <p:sldId id="285" r:id="rId14"/>
    <p:sldId id="281" r:id="rId15"/>
  </p:sldIdLst>
  <p:sldSz cx="18288000" cy="10287000"/>
  <p:notesSz cx="6858000" cy="9144000"/>
  <p:embeddedFontLst>
    <p:embeddedFont>
      <p:font typeface="Vollkorn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5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69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264810/number-of-monthly-active-facebook-users-worldwid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43000" y="2171700"/>
            <a:ext cx="16535400" cy="4401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ТЕМА 4. РОЛЬ </a:t>
            </a:r>
            <a:r>
              <a:rPr lang="ru-RU" sz="2600" b="1" dirty="0" err="1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ІНФОРМАЦІЙНО-ПОШУКОВИХ</a:t>
            </a:r>
            <a:r>
              <a:rPr lang="ru-RU" sz="26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СИСТЕМ ТА </a:t>
            </a:r>
            <a:r>
              <a:rPr lang="ru-RU" sz="2600" b="1" dirty="0" err="1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СОЦІАЛЬНИХ</a:t>
            </a:r>
            <a:r>
              <a:rPr lang="ru-RU" sz="26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МЕРЕЖ У </a:t>
            </a:r>
            <a:endParaRPr lang="en-US" sz="2600" b="1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ctr"/>
            <a:r>
              <a:rPr lang="ru-RU" sz="2600" b="1" dirty="0" err="1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ЗАБЕЗПЕЧЕННІ</a:t>
            </a:r>
            <a:r>
              <a:rPr lang="ru-RU" sz="26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НАЦІОНАЛЬНОЇ</a:t>
            </a:r>
            <a:r>
              <a:rPr lang="ru-RU" sz="26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БЕЗПЕКИ</a:t>
            </a:r>
            <a:endParaRPr lang="en-US" sz="2600" b="1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ctr"/>
            <a:endParaRPr lang="uk-UA" sz="2600" b="1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ctr"/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План</a:t>
            </a:r>
            <a:endParaRPr lang="uk-UA" sz="26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ctr"/>
            <a:endParaRPr lang="uk-UA" sz="2600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1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.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Загальна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характеристика інформаційно-пошукових систем та їх види </a:t>
            </a:r>
            <a:endParaRPr lang="en-US" sz="2600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2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. Пошукові системи як спосіб збору розвідувальної інформації </a:t>
            </a:r>
            <a:endParaRPr lang="en-US" sz="2600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3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. Поняття та види соціальних мереж </a:t>
            </a:r>
            <a:endParaRPr lang="en-US" sz="2600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4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. Соціальні мережі у виявленні потенційних загроз </a:t>
            </a:r>
            <a:endParaRPr lang="en-US" sz="2600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5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. Ідентифікація та протидія пропаганді та дезінформації в соціальних мережах </a:t>
            </a:r>
            <a:endParaRPr lang="en-US" sz="2600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6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. Значення та використання соціальних мереж з метою забезпечення національної безпеки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3"/>
          <p:cNvSpPr txBox="1"/>
          <p:nvPr/>
        </p:nvSpPr>
        <p:spPr>
          <a:xfrm>
            <a:off x="990600" y="1257300"/>
            <a:ext cx="15392400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357188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Загрози в соціальних мережах: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класичні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загрози,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зокрема, загрози конфіденційності та безпеки, які не тільки загрожують користувачам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соцмереж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, але й користувачам Інтернету, які не використовують соціальні мережі.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новітні загрози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які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 основному є унікальними для середовища соціальних мереж, і які використовують інфраструктуру соціальних мереж для загрози конфіденційності та безпеки користувача.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комбіновані загрози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, які поєднують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різні типи атак для створення більш складних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та негативних наслідків. 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загрози спрямовані на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дітей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, які використовують соціальні мережі.</a:t>
            </a:r>
          </a:p>
          <a:p>
            <a:pPr indent="357188" algn="just"/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34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3"/>
          <p:cNvSpPr txBox="1"/>
          <p:nvPr/>
        </p:nvSpPr>
        <p:spPr>
          <a:xfrm>
            <a:off x="1066800" y="342900"/>
            <a:ext cx="15934623" cy="2893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800" dirty="0" smtClean="0"/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Дезінформація 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–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це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неправдива,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оманлива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маніпулятивна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інформація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, створена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навмисне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заради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економічних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політичних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або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інших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вигод</a:t>
            </a:r>
            <a:r>
              <a:rPr lang="ru-RU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dirty="0"/>
              <a:t> 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Ключовою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ознакою дезінформації, яка відрізняє це явище від звичайної недостовірної інформації, є умисел на її створення.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8749" t="24814" r="18751" b="21111"/>
          <a:stretch/>
        </p:blipFill>
        <p:spPr>
          <a:xfrm>
            <a:off x="3429000" y="3236000"/>
            <a:ext cx="9601200" cy="467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3"/>
          <p:cNvSpPr txBox="1"/>
          <p:nvPr/>
        </p:nvSpPr>
        <p:spPr>
          <a:xfrm>
            <a:off x="990600" y="1485900"/>
            <a:ext cx="15934623" cy="4370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Способи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виявлення дезінформації в мережі Інтернет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Перевірка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джерела інформації </a:t>
            </a:r>
            <a:endParaRPr lang="uk-UA" sz="2600" i="1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Перевірка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на послідовність і підтвердження інформації </a:t>
            </a:r>
            <a:endParaRPr lang="uk-UA" sz="2600" i="1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Перевірка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фактів і оцінка доказів </a:t>
            </a:r>
            <a:endParaRPr lang="uk-UA" sz="2600" i="1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Повідомляти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та </a:t>
            </a: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протидіяти дезінформації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на платформі, де вона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поширюється</a:t>
            </a:r>
            <a:endParaRPr lang="uk-UA" sz="2600" i="1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Обов’язково </a:t>
            </a: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читати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далі заголовка перед тим як розповсюдити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новину</a:t>
            </a:r>
            <a:endParaRPr lang="uk-UA" sz="2600" i="1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Визначити, можливо це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жарт</a:t>
            </a:r>
          </a:p>
        </p:txBody>
      </p:sp>
    </p:spTree>
    <p:extLst>
      <p:ext uri="{BB962C8B-B14F-4D97-AF65-F5344CB8AC3E}">
        <p14:creationId xmlns:p14="http://schemas.microsoft.com/office/powerpoint/2010/main" val="2952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09600" y="464101"/>
            <a:ext cx="16383000" cy="73250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357188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Заходи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безпеки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в соціальних мережах щодо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забезпечення національної безпеки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держави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:</a:t>
            </a: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357188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622300" indent="-265113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моніторинг інформації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яка поширюється з невідомих джерел, містить суспільно-політичні новини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та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розповсюджується на велику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аудиторію;</a:t>
            </a:r>
          </a:p>
          <a:p>
            <a:pPr marL="622300" indent="-265113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за результатами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моніторингу негайно подати оперативну інформацію з реальними даними і тим самим спростувати </a:t>
            </a:r>
            <a:r>
              <a:rPr lang="uk-UA" sz="2600" dirty="0" err="1" smtClean="0">
                <a:latin typeface="Vollkorn" panose="020B0604020202020204" charset="0"/>
                <a:ea typeface="Vollkorn" panose="020B0604020202020204" charset="0"/>
              </a:rPr>
              <a:t>фейкові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повідомлення;</a:t>
            </a:r>
          </a:p>
          <a:p>
            <a:pPr marL="622300" indent="-265113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виявлення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суб’єктів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джерел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поширення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неправдивої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інформації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, а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також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smtClean="0">
                <a:latin typeface="Vollkorn" panose="020B0604020202020204" charset="0"/>
                <a:ea typeface="Vollkorn" panose="020B0604020202020204" charset="0"/>
              </a:rPr>
              <a:t>причин 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та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чинників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негативного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інформаційного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smtClean="0">
                <a:latin typeface="Vollkorn" panose="020B0604020202020204" charset="0"/>
                <a:ea typeface="Vollkorn" panose="020B0604020202020204" charset="0"/>
              </a:rPr>
              <a:t>потоку;</a:t>
            </a:r>
          </a:p>
          <a:p>
            <a:pPr marL="622300" indent="-265113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створення або реформування у секторі оборони відповідних підрозділів із зазначеною специфікою діяльності, залучення до роботи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відповідних фахівців;</a:t>
            </a:r>
          </a:p>
          <a:p>
            <a:pPr marL="622300" indent="-265113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впровадження у роботі відповідних органів використання новітніх технологій зі збору та опрацювання інформації з метою виявлення можливих загроз для національної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безпеки;</a:t>
            </a:r>
          </a:p>
          <a:p>
            <a:pPr marL="622300" indent="-265113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чітка заборона розміщення на сторінках в соціальних мережах інформації, що стосується питань озброєння, укомплектованості, переміщення військових підрозділів, дій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військовослужбовців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тощо;</a:t>
            </a:r>
          </a:p>
          <a:p>
            <a:pPr marL="622300" indent="-265113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впровадження та застосування комплексного механізму для досягнення ефективного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впливу на індивідуальну або колективну свідомість громадян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України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через соціальні </a:t>
            </a:r>
            <a:r>
              <a:rPr lang="uk-UA" sz="2600">
                <a:latin typeface="Vollkorn" panose="020B0604020202020204" charset="0"/>
                <a:ea typeface="Vollkorn" panose="020B0604020202020204" charset="0"/>
              </a:rPr>
              <a:t>медіа </a:t>
            </a:r>
            <a:r>
              <a:rPr lang="uk-UA" sz="2600" smtClean="0">
                <a:latin typeface="Vollkorn" panose="020B0604020202020204" charset="0"/>
                <a:ea typeface="Vollkorn" panose="020B0604020202020204" charset="0"/>
              </a:rPr>
              <a:t>ресурси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4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3695700"/>
            <a:ext cx="15163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ДЯКУЮ ЗА УВАГУ!!!</a:t>
            </a:r>
            <a:endParaRPr lang="en-US" sz="50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95400" y="723900"/>
            <a:ext cx="14897100" cy="5601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dirty="0" err="1">
                <a:latin typeface="Vollkorn" panose="020B0604020202020204" charset="0"/>
                <a:ea typeface="Vollkorn" panose="020B0604020202020204" charset="0"/>
              </a:rPr>
              <a:t>Інформаційно-пошукова</a:t>
            </a:r>
            <a:r>
              <a:rPr lang="ru-RU" sz="2600" b="1" dirty="0">
                <a:latin typeface="Vollkorn" panose="020B0604020202020204" charset="0"/>
                <a:ea typeface="Vollkorn" panose="020B0604020202020204" charset="0"/>
              </a:rPr>
              <a:t> система (</a:t>
            </a:r>
            <a:r>
              <a:rPr lang="ru-RU" sz="2600" b="1" dirty="0" err="1">
                <a:latin typeface="Vollkorn" panose="020B0604020202020204" charset="0"/>
                <a:ea typeface="Vollkorn" panose="020B0604020202020204" charset="0"/>
              </a:rPr>
              <a:t>ІПС</a:t>
            </a:r>
            <a:r>
              <a:rPr lang="ru-RU" sz="2600" b="1" dirty="0">
                <a:latin typeface="Vollkorn" panose="020B0604020202020204" charset="0"/>
                <a:ea typeface="Vollkorn" panose="020B0604020202020204" charset="0"/>
              </a:rPr>
              <a:t>) 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–</a:t>
            </a:r>
            <a:r>
              <a:rPr lang="ru-RU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це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сукупність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методів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і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засобів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призначених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для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зберігання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та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пошуку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документів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відомостей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про них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чи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певних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фактів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.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357188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357188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357188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За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режимом функціонування виокремлюють: </a:t>
            </a: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Системи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 вибірковим пошуком 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– </a:t>
            </a:r>
            <a:r>
              <a:rPr lang="uk-UA" sz="2600" dirty="0" err="1" smtClean="0">
                <a:latin typeface="Vollkorn" panose="020B0604020202020204" charset="0"/>
                <a:ea typeface="Vollkorn" panose="020B0604020202020204" charset="0"/>
              </a:rPr>
              <a:t>ІПС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, в яких пошук виконується за постійним набором запитів для певного контингенту користувачів у масиві поточних надходжень документів чи даних, які надходять через певні інтервали часу. При цьому змінюється вміст системи, а запити залишаються без змін; 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Системи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 ретроспективним пошуком, які обслуговують разові запити, що змінюються залежно від інформаційних потреб користувачів, у нагромадженому інформаційному фонді зі значною хронологічною глибиною.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95400" y="1181100"/>
            <a:ext cx="14897100" cy="5481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Взаємодія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користувача з </a:t>
            </a:r>
            <a:r>
              <a:rPr lang="uk-UA" sz="2600" b="1" dirty="0" err="1">
                <a:latin typeface="Vollkorn" panose="020B0604020202020204" charset="0"/>
                <a:ea typeface="Vollkorn" panose="020B0604020202020204" charset="0"/>
              </a:rPr>
              <a:t>ІПС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 охоплює такі операції: </a:t>
            </a: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457200" lvl="0" indent="-45720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введення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 систему пошукових образів документів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та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самих документів;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457200" lvl="0" indent="-45720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зберігання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інформації в системі;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457200" lvl="0" indent="-45720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формування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запитів, опис і введення у систему пошукових розпоряджень 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–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інформаційних запитів, викладених інформаційно-пошуковою мовою і доповнених допоміжною інформацією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marL="457200" lvl="0" indent="-45720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пошук 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–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порівняння пошукових образів документів з пошуковими розпорядженнями;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457200" lvl="0" indent="-45720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прийняття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рішення про видачу знайденої інформації залежно від критерію пошуку, визначеного користувачем;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457200" lvl="0" indent="-45720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видача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інформації, що відповідає інформаційному запиту.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0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66800" y="1714500"/>
            <a:ext cx="14554200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/>
            <a:endParaRPr lang="uk-UA" sz="2600" b="1" i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Функціонування </a:t>
            </a:r>
            <a:r>
              <a:rPr lang="uk-UA" sz="2600" b="1" dirty="0" err="1">
                <a:latin typeface="Vollkorn" panose="020B0604020202020204" charset="0"/>
                <a:ea typeface="Vollkorn" panose="020B0604020202020204" charset="0"/>
              </a:rPr>
              <a:t>ІПС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 можна оцінити за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наступними критеріями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: </a:t>
            </a: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повнота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–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здатність відшукувати та видавати релевантні документи, тобто такі, що відповідають запитові користувача;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точність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–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здатність відсіювати та затримувати нерелевантні документи;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економічна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ефективність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–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окупність витрат на функціонування системи вигодами від її використання, серед яких важливе значення мають підвищення оперативності та зменшення трудомісткості пошуку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62000" y="1409700"/>
            <a:ext cx="15849599" cy="5509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Базові стратегії пошуку інформації:</a:t>
            </a: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перегляд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пошукових каталогів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–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найчастіше це неефективна стратегія, яка дає безсистемні результати. Пошук здійснюється кроками, через вибір загальної категорії, потім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–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підкатегорії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і т. д. за існуючою ієрархією.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Складність такого пошуку полягає в тому, що користувач має визначити, до якої категорії належить його тема, а за відсутності стандартів кожен каталог має свою систематику і специфічне наповнення;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перехід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за гіперпосиланнями від стартової сторінки.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Ефективність цієї стратегії залежить від вибору початкового сайту або 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Web-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сторінки. Більшість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мегапорталів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мають рейтинги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сайтів</a:t>
            </a:r>
            <a:r>
              <a:rPr lang="de-AT" sz="2600" dirty="0" smtClean="0">
                <a:latin typeface="Vollkorn" panose="020B0604020202020204" charset="0"/>
                <a:ea typeface="Vollkorn" panose="020B0604020202020204" charset="0"/>
              </a:rPr>
              <a:t>.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Такі рейтинги створюються за кількістю відвідувань їх користувачами.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Але інформаційні потреби різних користувачів не збігаються, тому до таких рейтингів слід ставитись з обережністю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  <a:r>
              <a:rPr lang="de-AT" sz="2600" dirty="0" smtClean="0">
                <a:latin typeface="Vollkorn" panose="020B0604020202020204" charset="0"/>
                <a:ea typeface="Vollkorn" panose="020B0604020202020204" charset="0"/>
              </a:rPr>
              <a:t>;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пошук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за допомогою пошукових систем.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На відміну від каталогів, такий пошук не обмежується окремою категорією. 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24000" y="1028700"/>
            <a:ext cx="14791623" cy="60631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/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Для </a:t>
            </a:r>
            <a:r>
              <a:rPr lang="uk-UA" sz="2800" b="1" dirty="0" smtClean="0">
                <a:latin typeface="Vollkorn" panose="020B0604020202020204" charset="0"/>
                <a:ea typeface="Vollkorn" panose="020B0604020202020204" charset="0"/>
              </a:rPr>
              <a:t>підвищення ефективності пошуку необхідно визначити</a:t>
            </a: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: </a:t>
            </a:r>
            <a:endParaRPr lang="uk-UA" sz="28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endParaRPr lang="uk-UA" sz="28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унікальні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слова, спеціальні терміни, назви, абревіатури або акроніми для даної теми. Пошук за такими словами найбільш ефективний</a:t>
            </a: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  <a:r>
              <a:rPr lang="de-AT" sz="2800" dirty="0" smtClean="0">
                <a:latin typeface="Vollkorn" panose="020B0604020202020204" charset="0"/>
                <a:ea typeface="Vollkorn" panose="020B0604020202020204" charset="0"/>
              </a:rPr>
              <a:t>; </a:t>
            </a:r>
            <a:endParaRPr lang="uk-UA" sz="28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спільноти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, організації, установи або окремих осіб, сайти або </a:t>
            </a:r>
            <a:r>
              <a:rPr lang="de-AT" sz="2800" dirty="0">
                <a:latin typeface="Vollkorn" panose="020B0604020202020204" charset="0"/>
                <a:ea typeface="Vollkorn" panose="020B0604020202020204" charset="0"/>
              </a:rPr>
              <a:t>Web-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сторінки яких можуть містити потрібну інформацію або корисні посилання.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Знайдені сторінки можуть стати стартовими для подальшого пошуку; </a:t>
            </a:r>
            <a:endParaRPr lang="uk-UA" sz="28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стійкі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вирази (словосполучення, фрази), які стосуються даної теми, наприклад «правове регулювання</a:t>
            </a: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».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Для такого пошуку слід використовувати лапки (дужки) або оператори відстані.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Це уточнює запит і зменшує кількість документів, що видаються; </a:t>
            </a:r>
            <a:endParaRPr lang="uk-UA" sz="28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інші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слова, які можуть траплятись у будь-якому документі з заданої теми. Як ключові слова найчастіше використовуються іменники, рідше </a:t>
            </a: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–</a:t>
            </a: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прийменники і зовсім </a:t>
            </a:r>
            <a:r>
              <a:rPr lang="uk-UA" sz="2800" dirty="0" err="1">
                <a:latin typeface="Vollkorn" panose="020B0604020202020204" charset="0"/>
                <a:ea typeface="Vollkorn" panose="020B0604020202020204" charset="0"/>
              </a:rPr>
              <a:t>рідко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–</a:t>
            </a: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дієслова, прислівники, прийменники, сполучники. </a:t>
            </a:r>
            <a:endParaRPr lang="en-US" sz="28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1104900"/>
            <a:ext cx="15544800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357188" algn="just"/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Соціальна мережа </a:t>
            </a:r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–</a:t>
            </a: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це онлайн-платформа, де користувачі можуть створювати профілі, встановлювати зв’язки з іншими та обмінюватися інформацією.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Основними елементами соціальних мереж є особисті профілі, зв’язки (друзі, </a:t>
            </a:r>
            <a:r>
              <a:rPr lang="uk-UA" sz="2800" dirty="0" err="1">
                <a:latin typeface="Vollkorn" panose="020B0604020202020204" charset="0"/>
                <a:ea typeface="Vollkorn" panose="020B0604020202020204" charset="0"/>
              </a:rPr>
              <a:t>підписники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, контакти), стрічка новин та можливості спілкування (чати, коментарі, лайки тощо</a:t>
            </a: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).</a:t>
            </a:r>
          </a:p>
          <a:p>
            <a:pPr indent="357188" algn="just"/>
            <a:endParaRPr lang="uk-UA" sz="2800" dirty="0">
              <a:latin typeface="Vollkorn" panose="020B0604020202020204" charset="0"/>
              <a:ea typeface="Vollkorn" panose="020B0604020202020204" charset="0"/>
            </a:endParaRPr>
          </a:p>
          <a:p>
            <a:pPr indent="357188" algn="just"/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Соціальною мережею в класичному розумінні є платформа, що надає можливість користувачам обмінюватися повідомленнями та контентом, створювати профілі, підписуватися на інших і </a:t>
            </a:r>
            <a:r>
              <a:rPr lang="uk-UA" sz="2800" dirty="0" err="1">
                <a:latin typeface="Vollkorn" panose="020B0604020202020204" charset="0"/>
                <a:ea typeface="Vollkorn" panose="020B0604020202020204" charset="0"/>
              </a:rPr>
              <a:t>доєднуватися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 до спільнот (груп</a:t>
            </a: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).</a:t>
            </a:r>
          </a:p>
          <a:p>
            <a:pPr indent="357188" algn="just"/>
            <a:endParaRPr lang="uk-UA" sz="2800" dirty="0">
              <a:latin typeface="Vollkorn" panose="020B0604020202020204" charset="0"/>
              <a:ea typeface="Vollkorn" panose="020B0604020202020204" charset="0"/>
            </a:endParaRPr>
          </a:p>
          <a:p>
            <a:pPr indent="357188" algn="just"/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Крім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таких відомих і найпопулярніших соціальних мереж світу як </a:t>
            </a:r>
            <a:r>
              <a:rPr lang="de-AT" sz="2800" dirty="0">
                <a:latin typeface="Vollkorn" panose="020B0604020202020204" charset="0"/>
                <a:ea typeface="Vollkorn" panose="020B0604020202020204" charset="0"/>
              </a:rPr>
              <a:t>Facebook, </a:t>
            </a:r>
            <a:r>
              <a:rPr lang="de-AT" sz="2800" dirty="0" err="1">
                <a:latin typeface="Vollkorn" panose="020B0604020202020204" charset="0"/>
                <a:ea typeface="Vollkorn" panose="020B0604020202020204" charset="0"/>
              </a:rPr>
              <a:t>Instagram</a:t>
            </a:r>
            <a:r>
              <a:rPr lang="de-AT" sz="28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de-AT" sz="2800" dirty="0" err="1">
                <a:latin typeface="Vollkorn" panose="020B0604020202020204" charset="0"/>
                <a:ea typeface="Vollkorn" panose="020B0604020202020204" charset="0"/>
              </a:rPr>
              <a:t>Tik-Tok</a:t>
            </a:r>
            <a:r>
              <a:rPr lang="de-AT" sz="28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і </a:t>
            </a:r>
            <a:r>
              <a:rPr lang="de-AT" sz="2800" dirty="0">
                <a:latin typeface="Vollkorn" panose="020B0604020202020204" charset="0"/>
                <a:ea typeface="Vollkorn" panose="020B0604020202020204" charset="0"/>
              </a:rPr>
              <a:t>Twitter </a:t>
            </a: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існують наступні:</a:t>
            </a:r>
          </a:p>
          <a:p>
            <a:pPr indent="357188" algn="just"/>
            <a:endParaRPr lang="uk-UA" sz="28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100013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800" i="1" dirty="0" smtClean="0">
                <a:latin typeface="Vollkorn" panose="020B0604020202020204" charset="0"/>
                <a:ea typeface="Vollkorn" panose="020B0604020202020204" charset="0"/>
              </a:rPr>
              <a:t>професійні </a:t>
            </a:r>
            <a:r>
              <a:rPr lang="uk-UA" sz="2800" i="1" dirty="0">
                <a:latin typeface="Vollkorn" panose="020B0604020202020204" charset="0"/>
                <a:ea typeface="Vollkorn" panose="020B0604020202020204" charset="0"/>
              </a:rPr>
              <a:t>онлайн-ресурси, </a:t>
            </a:r>
            <a:endParaRPr lang="uk-UA" sz="2800" i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100013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800" i="1" dirty="0" smtClean="0">
                <a:latin typeface="Vollkorn" panose="020B0604020202020204" charset="0"/>
                <a:ea typeface="Vollkorn" panose="020B0604020202020204" charset="0"/>
              </a:rPr>
              <a:t>мобільні </a:t>
            </a:r>
            <a:r>
              <a:rPr lang="uk-UA" sz="2800" i="1" dirty="0">
                <a:latin typeface="Vollkorn" panose="020B0604020202020204" charset="0"/>
                <a:ea typeface="Vollkorn" panose="020B0604020202020204" charset="0"/>
              </a:rPr>
              <a:t>додатки для знайомств, </a:t>
            </a:r>
            <a:endParaRPr lang="uk-UA" sz="2800" i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100013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800" i="1" dirty="0" err="1" smtClean="0">
                <a:latin typeface="Vollkorn" panose="020B0604020202020204" charset="0"/>
                <a:ea typeface="Vollkorn" panose="020B0604020202020204" charset="0"/>
              </a:rPr>
              <a:t>нлайн</a:t>
            </a:r>
            <a:r>
              <a:rPr lang="uk-UA" sz="2800" i="1" dirty="0" smtClean="0">
                <a:latin typeface="Vollkorn" panose="020B0604020202020204" charset="0"/>
                <a:ea typeface="Vollkorn" panose="020B0604020202020204" charset="0"/>
              </a:rPr>
              <a:t>-форуми </a:t>
            </a:r>
            <a:r>
              <a:rPr lang="uk-UA" sz="2800" i="1" dirty="0">
                <a:latin typeface="Vollkorn" panose="020B0604020202020204" charset="0"/>
                <a:ea typeface="Vollkorn" panose="020B0604020202020204" charset="0"/>
              </a:rPr>
              <a:t>та комунікаційні платформи для </a:t>
            </a:r>
            <a:r>
              <a:rPr lang="uk-UA" sz="2800" i="1" dirty="0" err="1">
                <a:latin typeface="Vollkorn" panose="020B0604020202020204" charset="0"/>
                <a:ea typeface="Vollkorn" panose="020B0604020202020204" charset="0"/>
              </a:rPr>
              <a:t>геймерів</a:t>
            </a:r>
            <a:r>
              <a:rPr lang="uk-UA" sz="2800" i="1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63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uk-UA" dirty="0"/>
          </a:p>
        </p:txBody>
      </p:sp>
      <p:sp>
        <p:nvSpPr>
          <p:cNvPr id="3" name="TextBox 3"/>
          <p:cNvSpPr txBox="1"/>
          <p:nvPr/>
        </p:nvSpPr>
        <p:spPr>
          <a:xfrm>
            <a:off x="8019221" y="7732019"/>
            <a:ext cx="83820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ТОП соціальних мереж у світі за кількістю активних користувачів, за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даними </a:t>
            </a:r>
            <a:r>
              <a:rPr lang="uk-UA" sz="2800" dirty="0" err="1" smtClean="0">
                <a:latin typeface="Vollkorn" panose="020B0604020202020204" charset="0"/>
                <a:ea typeface="Vollkorn" panose="020B0604020202020204" charset="0"/>
                <a:hlinkClick r:id="rId3"/>
              </a:rPr>
              <a:t>Statista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740465" y="2324606"/>
            <a:ext cx="6934200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 smtClean="0">
                <a:latin typeface="Vollkorn" panose="020B0604020202020204" charset="0"/>
                <a:ea typeface="Vollkorn" panose="020B0604020202020204" charset="0"/>
              </a:rPr>
              <a:t>Р</a:t>
            </a:r>
            <a:r>
              <a:rPr lang="uk-UA" sz="2800" b="1" dirty="0" err="1" smtClean="0">
                <a:latin typeface="Vollkorn" panose="020B0604020202020204" charset="0"/>
                <a:ea typeface="Vollkorn" panose="020B0604020202020204" charset="0"/>
              </a:rPr>
              <a:t>ізновиди</a:t>
            </a:r>
            <a:r>
              <a:rPr lang="uk-UA" sz="2800" b="1" dirty="0" smtClean="0">
                <a:latin typeface="Vollkorn" panose="020B0604020202020204" charset="0"/>
                <a:ea typeface="Vollkorn" panose="020B0604020202020204" charset="0"/>
              </a:rPr>
              <a:t> соціальних мереж:</a:t>
            </a:r>
          </a:p>
          <a:p>
            <a:endParaRPr lang="uk-UA" sz="2800" b="1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800" i="1" dirty="0">
                <a:latin typeface="Vollkorn" panose="020B0604020202020204" charset="0"/>
                <a:ea typeface="Vollkorn" panose="020B0604020202020204" charset="0"/>
              </a:rPr>
              <a:t>Глобальні</a:t>
            </a:r>
            <a:r>
              <a:rPr lang="uk-UA" sz="2800" i="1" dirty="0">
                <a:latin typeface="Vollkorn" panose="020B0604020202020204" charset="0"/>
                <a:ea typeface="Vollkorn" panose="020B0604020202020204" charset="0"/>
              </a:rPr>
              <a:t>. </a:t>
            </a:r>
            <a:endParaRPr lang="uk-UA" sz="2800" i="1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800" i="1" dirty="0">
                <a:latin typeface="Vollkorn" panose="020B0604020202020204" charset="0"/>
                <a:ea typeface="Vollkorn" panose="020B0604020202020204" charset="0"/>
              </a:rPr>
              <a:t>Спеціалізовані </a:t>
            </a:r>
            <a:r>
              <a:rPr lang="uk-UA" sz="2800" i="1" dirty="0">
                <a:latin typeface="Vollkorn" panose="020B0604020202020204" charset="0"/>
                <a:ea typeface="Vollkorn" panose="020B0604020202020204" charset="0"/>
              </a:rPr>
              <a:t>професійні. </a:t>
            </a:r>
            <a:endParaRPr lang="uk-UA" sz="2800" i="1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800" i="1" dirty="0">
                <a:latin typeface="Vollkorn" panose="020B0604020202020204" charset="0"/>
                <a:ea typeface="Vollkorn" panose="020B0604020202020204" charset="0"/>
              </a:rPr>
              <a:t>Вертикальні</a:t>
            </a:r>
            <a:r>
              <a:rPr lang="uk-UA" sz="2800" i="1" dirty="0">
                <a:latin typeface="Vollkorn" panose="020B0604020202020204" charset="0"/>
                <a:ea typeface="Vollkorn" panose="020B0604020202020204" charset="0"/>
              </a:rPr>
              <a:t>. </a:t>
            </a:r>
            <a:endParaRPr lang="uk-UA" sz="2800" i="1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800" i="1" dirty="0" err="1">
                <a:latin typeface="Vollkorn" panose="020B0604020202020204" charset="0"/>
                <a:ea typeface="Vollkorn" panose="020B0604020202020204" charset="0"/>
              </a:rPr>
              <a:t>Месенджери</a:t>
            </a:r>
            <a:r>
              <a:rPr lang="uk-UA" sz="2800" i="1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800" i="1" dirty="0">
                <a:latin typeface="Vollkorn" panose="020B0604020202020204" charset="0"/>
                <a:ea typeface="Vollkorn" panose="020B0604020202020204" charset="0"/>
              </a:rPr>
              <a:t>та чати.  </a:t>
            </a:r>
            <a:endParaRPr lang="uk-UA" sz="2800" i="1" dirty="0" smtClean="0">
              <a:latin typeface="Vollkorn" panose="020B0604020202020204" charset="0"/>
              <a:ea typeface="Vollkorn" panose="020B0604020202020204" charset="0"/>
            </a:endParaRPr>
          </a:p>
        </p:txBody>
      </p:sp>
      <p:pic>
        <p:nvPicPr>
          <p:cNvPr id="1028" name="Picture 4" descr="https://blogger.googleusercontent.com/img/b/R29vZ2xl/AVvXsEh2HyiTTqBMXQchwqW9okoVKFfdfStVqxhVjMiFSnNmRvvg220LKlBCOr0IMBx1okX3DcHy_mJv76vvHTQtY07QIXFjT0pi7UxCrXvPZq3PODnqid_wRtE1tyS4J6_CtmZyqXeC8O4nF-gvyT59GiwI7BYXiMg3tnuZp8LhZ5kATKjULW56178jhuMbfKdc/s800/rating-202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19881" r="30000"/>
          <a:stretch/>
        </p:blipFill>
        <p:spPr bwMode="auto">
          <a:xfrm>
            <a:off x="8382000" y="190500"/>
            <a:ext cx="8474566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7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66800" y="342900"/>
            <a:ext cx="15934623" cy="6955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Класифікація за </a:t>
            </a:r>
            <a:r>
              <a:rPr lang="uk-UA" sz="2800" b="1" dirty="0" smtClean="0">
                <a:latin typeface="Vollkorn" panose="020B0604020202020204" charset="0"/>
                <a:ea typeface="Vollkorn" panose="020B0604020202020204" charset="0"/>
              </a:rPr>
              <a:t>призначенням</a:t>
            </a:r>
          </a:p>
          <a:p>
            <a:endParaRPr lang="uk-UA" sz="2800" b="1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800" i="1" dirty="0">
                <a:latin typeface="Vollkorn" panose="020B0604020202020204" charset="0"/>
                <a:ea typeface="Vollkorn" panose="020B0604020202020204" charset="0"/>
              </a:rPr>
              <a:t>Інформаційні соціальні мережі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 інформують громади про новини та акції та вирішують повсякденні проблеми. Вони включають дискусійні форуми та </a:t>
            </a:r>
            <a:r>
              <a:rPr lang="uk-UA" sz="2800" dirty="0" err="1">
                <a:latin typeface="Vollkorn" panose="020B0604020202020204" charset="0"/>
                <a:ea typeface="Vollkorn" panose="020B0604020202020204" charset="0"/>
              </a:rPr>
              <a:t>соцмережі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 огляду </a:t>
            </a: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споживачів</a:t>
            </a:r>
            <a:r>
              <a:rPr lang="de-AT" sz="28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  <a:endParaRPr lang="de-AT" sz="2800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800" i="1" dirty="0">
                <a:latin typeface="Vollkorn" panose="020B0604020202020204" charset="0"/>
                <a:ea typeface="Vollkorn" panose="020B0604020202020204" charset="0"/>
              </a:rPr>
              <a:t>Освітні соціальні мережі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дозволяють студентам </a:t>
            </a:r>
            <a:r>
              <a:rPr lang="uk-UA" sz="2800" dirty="0" err="1">
                <a:latin typeface="Vollkorn" panose="020B0604020202020204" charset="0"/>
                <a:ea typeface="Vollkorn" panose="020B0604020202020204" charset="0"/>
              </a:rPr>
              <a:t>комунікувати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. </a:t>
            </a:r>
            <a:endParaRPr lang="de-AT" sz="2800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800" i="1" dirty="0">
                <a:latin typeface="Vollkorn" panose="020B0604020202020204" charset="0"/>
                <a:ea typeface="Vollkorn" panose="020B0604020202020204" charset="0"/>
              </a:rPr>
              <a:t>Соціальні мережі </a:t>
            </a:r>
            <a:r>
              <a:rPr lang="uk-UA" sz="2800" i="1" dirty="0" smtClean="0">
                <a:latin typeface="Vollkorn" panose="020B0604020202020204" charset="0"/>
                <a:ea typeface="Vollkorn" panose="020B0604020202020204" charset="0"/>
              </a:rPr>
              <a:t>знайомств</a:t>
            </a: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 </a:t>
            </a:r>
            <a:endParaRPr lang="de-AT" sz="2800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800" i="1" dirty="0">
                <a:latin typeface="Vollkorn" panose="020B0604020202020204" charset="0"/>
                <a:ea typeface="Vollkorn" panose="020B0604020202020204" charset="0"/>
              </a:rPr>
              <a:t>Мультимедійні та соціальні мережі обміну контентом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 дозволяють користувачам ділитися своїм унікальним контентом (статтями, фотографіями тощо) через блоги та публікації. 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800" i="1" dirty="0">
                <a:latin typeface="Vollkorn" panose="020B0604020202020204" charset="0"/>
                <a:ea typeface="Vollkorn" panose="020B0604020202020204" charset="0"/>
              </a:rPr>
              <a:t>Мережі соціальних зв’язків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дозволяють людям підтримувати зв’язок один з одним. Такі мережі, як </a:t>
            </a:r>
            <a:r>
              <a:rPr lang="de-AT" sz="2800" dirty="0">
                <a:latin typeface="Vollkorn" panose="020B0604020202020204" charset="0"/>
                <a:ea typeface="Vollkorn" panose="020B0604020202020204" charset="0"/>
              </a:rPr>
              <a:t>Twitter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і </a:t>
            </a:r>
            <a:r>
              <a:rPr lang="de-AT" sz="2800" dirty="0">
                <a:latin typeface="Vollkorn" panose="020B0604020202020204" charset="0"/>
                <a:ea typeface="Vollkorn" panose="020B0604020202020204" charset="0"/>
              </a:rPr>
              <a:t>Facebook,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об’єднують людей.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800" i="1" dirty="0">
                <a:latin typeface="Vollkorn" panose="020B0604020202020204" charset="0"/>
                <a:ea typeface="Vollkorn" panose="020B0604020202020204" charset="0"/>
              </a:rPr>
              <a:t>Платформи, що базуються на роботі, включають </a:t>
            </a:r>
            <a:r>
              <a:rPr lang="uk-UA" sz="2800" i="1" dirty="0" err="1">
                <a:latin typeface="Vollkorn" panose="020B0604020202020204" charset="0"/>
                <a:ea typeface="Vollkorn" panose="020B0604020202020204" charset="0"/>
              </a:rPr>
              <a:t>еконоіичні</a:t>
            </a:r>
            <a:r>
              <a:rPr lang="uk-UA" sz="2800" i="1" dirty="0">
                <a:latin typeface="Vollkorn" panose="020B0604020202020204" charset="0"/>
                <a:ea typeface="Vollkorn" panose="020B0604020202020204" charset="0"/>
              </a:rPr>
              <a:t> платформи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(</a:t>
            </a:r>
            <a:r>
              <a:rPr lang="de-AT" sz="2800" dirty="0" err="1">
                <a:latin typeface="Vollkorn" panose="020B0604020202020204" charset="0"/>
                <a:ea typeface="Vollkorn" panose="020B0604020202020204" charset="0"/>
              </a:rPr>
              <a:t>TaskRabbit</a:t>
            </a:r>
            <a:r>
              <a:rPr lang="de-AT" sz="28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de-AT" sz="2800" dirty="0" err="1">
                <a:latin typeface="Vollkorn" panose="020B0604020202020204" charset="0"/>
                <a:ea typeface="Vollkorn" panose="020B0604020202020204" charset="0"/>
              </a:rPr>
              <a:t>Airbnb</a:t>
            </a:r>
            <a:r>
              <a:rPr lang="de-AT" sz="2800" dirty="0">
                <a:latin typeface="Vollkorn" panose="020B0604020202020204" charset="0"/>
                <a:ea typeface="Vollkorn" panose="020B0604020202020204" charset="0"/>
              </a:rPr>
              <a:t>)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та платформи огляду споживачів (</a:t>
            </a:r>
            <a:r>
              <a:rPr lang="de-AT" sz="2800" dirty="0" err="1">
                <a:latin typeface="Vollkorn" panose="020B0604020202020204" charset="0"/>
                <a:ea typeface="Vollkorn" panose="020B0604020202020204" charset="0"/>
              </a:rPr>
              <a:t>Zomato</a:t>
            </a:r>
            <a:r>
              <a:rPr lang="de-AT" sz="28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de-AT" sz="2800" dirty="0" err="1">
                <a:latin typeface="Vollkorn" panose="020B0604020202020204" charset="0"/>
                <a:ea typeface="Vollkorn" panose="020B0604020202020204" charset="0"/>
              </a:rPr>
              <a:t>Foursquare</a:t>
            </a:r>
            <a:r>
              <a:rPr lang="de-AT" sz="2800" dirty="0">
                <a:latin typeface="Vollkorn" panose="020B0604020202020204" charset="0"/>
                <a:ea typeface="Vollkorn" panose="020B0604020202020204" charset="0"/>
              </a:rPr>
              <a:t>). 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Люди можуть шукати інформацію про бренди, продукти та послуги, а також здійснювати покупки.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800" i="1" dirty="0">
                <a:latin typeface="Vollkorn" panose="020B0604020202020204" charset="0"/>
                <a:ea typeface="Vollkorn" panose="020B0604020202020204" charset="0"/>
              </a:rPr>
              <a:t>Торговельні мережі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дозволяють користувачам робити покупки в Інтернеті. </a:t>
            </a:r>
          </a:p>
        </p:txBody>
      </p:sp>
    </p:spTree>
    <p:extLst>
      <p:ext uri="{BB962C8B-B14F-4D97-AF65-F5344CB8AC3E}">
        <p14:creationId xmlns:p14="http://schemas.microsoft.com/office/powerpoint/2010/main" val="22955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895</Words>
  <Application>Microsoft Office PowerPoint</Application>
  <PresentationFormat>Произвольный</PresentationFormat>
  <Paragraphs>101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Vollkorn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User</cp:lastModifiedBy>
  <cp:revision>81</cp:revision>
  <dcterms:created xsi:type="dcterms:W3CDTF">2006-08-16T00:00:00Z</dcterms:created>
  <dcterms:modified xsi:type="dcterms:W3CDTF">2025-03-03T12:26:11Z</dcterms:modified>
  <dc:identifier>DAGCUslPLi8</dc:identifier>
</cp:coreProperties>
</file>