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4C894-56F1-154F-864E-E1BBEDA10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БІЗНЕС-РИЗИКИ ТА АНТИКРИЗОВЕ УПРАВЛІННЯ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6A9D14-48DC-5947-A7DC-74E9D47DC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</a:t>
            </a:r>
          </a:p>
        </p:txBody>
      </p:sp>
    </p:spTree>
    <p:extLst>
      <p:ext uri="{BB962C8B-B14F-4D97-AF65-F5344CB8AC3E}">
        <p14:creationId xmlns:p14="http://schemas.microsoft.com/office/powerpoint/2010/main" val="24066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152759-37FF-DC45-B310-51493F8A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56839"/>
            <a:ext cx="10147610" cy="611169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Задача 1</a:t>
            </a:r>
            <a:r>
              <a:rPr lang="ru-RU" dirty="0"/>
              <a:t>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br>
              <a:rPr lang="ru-RU" dirty="0"/>
            </a:br>
            <a:r>
              <a:rPr lang="ru-RU" dirty="0"/>
              <a:t>1)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 = 10%</a:t>
            </a:r>
          </a:p>
          <a:p>
            <a:r>
              <a:rPr lang="ru-RU" dirty="0"/>
              <a:t>2)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= 50%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= 33,3%</a:t>
            </a:r>
          </a:p>
          <a:p>
            <a:r>
              <a:rPr lang="ru-RU" dirty="0"/>
              <a:t>4)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50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 = 10% </a:t>
            </a:r>
            <a:br>
              <a:rPr lang="ru-RU" dirty="0"/>
            </a:br>
            <a:r>
              <a:rPr lang="ru-RU" dirty="0"/>
              <a:t>5)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 = 1%</a:t>
            </a:r>
          </a:p>
          <a:p>
            <a:r>
              <a:rPr lang="ru-RU" dirty="0"/>
              <a:t> 6)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1000  = 33,3%</a:t>
            </a:r>
          </a:p>
          <a:p>
            <a:r>
              <a:rPr lang="ru-RU" dirty="0"/>
              <a:t>7)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 = 50%</a:t>
            </a:r>
          </a:p>
          <a:p>
            <a:pPr algn="just"/>
            <a:endParaRPr lang="ru-RU" b="1" i="1" dirty="0"/>
          </a:p>
          <a:p>
            <a:pPr algn="just"/>
            <a:r>
              <a:rPr lang="ru-RU" b="1" i="1" dirty="0"/>
              <a:t>Задача 2.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r>
              <a:rPr lang="ru-RU" dirty="0"/>
              <a:t>1)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2)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100; </a:t>
            </a:r>
          </a:p>
          <a:p>
            <a:pPr algn="just"/>
            <a:r>
              <a:rPr lang="ru-RU" dirty="0"/>
              <a:t>3)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</a:t>
            </a:r>
          </a:p>
          <a:p>
            <a:pPr algn="just"/>
            <a:r>
              <a:rPr lang="ru-RU" dirty="0"/>
              <a:t> 4)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50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5)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6)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 </a:t>
            </a:r>
          </a:p>
          <a:p>
            <a:pPr algn="just"/>
            <a:r>
              <a:rPr lang="ru-RU" dirty="0"/>
              <a:t>7)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556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B29744-7AD0-FD46-B206-0561EA13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66" y="602167"/>
            <a:ext cx="10799612" cy="5439196"/>
          </a:xfrm>
        </p:spPr>
        <p:txBody>
          <a:bodyPr/>
          <a:lstStyle/>
          <a:p>
            <a:pPr algn="just"/>
            <a:r>
              <a:rPr lang="ru-RU" b="1" i="1" dirty="0"/>
              <a:t>Задача 3. </a:t>
            </a:r>
            <a:r>
              <a:rPr lang="ru-RU" dirty="0" err="1"/>
              <a:t>Відділ</a:t>
            </a:r>
            <a:r>
              <a:rPr lang="ru-RU" dirty="0"/>
              <a:t> маркетингу «Пласт» представив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керівництву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очікувании</a:t>
            </a:r>
            <a:r>
              <a:rPr lang="ru-RU" dirty="0"/>
              <a:t>̆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при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варіаціях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 1. </a:t>
            </a:r>
          </a:p>
          <a:p>
            <a:pPr algn="ctr"/>
            <a:r>
              <a:rPr lang="ru-RU" dirty="0" err="1"/>
              <a:t>Таблиця</a:t>
            </a:r>
            <a:r>
              <a:rPr lang="ru-RU" dirty="0"/>
              <a:t> 1 – </a:t>
            </a:r>
            <a:r>
              <a:rPr lang="ru-RU" dirty="0" err="1"/>
              <a:t>Передбачувані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продажу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4,0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40 000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полягає</a:t>
            </a:r>
            <a:r>
              <a:rPr lang="ru-RU" sz="1800" dirty="0">
                <a:effectLst/>
                <a:latin typeface="TimesNewRomanPSMT"/>
              </a:rPr>
              <a:t> в тому,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призначити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оптимальну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uk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E3B62C45-DFD4-A0FE-C262-9D61C7245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4804"/>
              </p:ext>
            </p:extLst>
          </p:nvPr>
        </p:nvGraphicFramePr>
        <p:xfrm>
          <a:off x="1343378" y="1690511"/>
          <a:ext cx="987777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955">
                  <a:extLst>
                    <a:ext uri="{9D8B030D-6E8A-4147-A177-3AD203B41FA5}">
                      <a16:colId xmlns:a16="http://schemas.microsoft.com/office/drawing/2014/main" val="3129961434"/>
                    </a:ext>
                  </a:extLst>
                </a:gridCol>
                <a:gridCol w="1873956">
                  <a:extLst>
                    <a:ext uri="{9D8B030D-6E8A-4147-A177-3AD203B41FA5}">
                      <a16:colId xmlns:a16="http://schemas.microsoft.com/office/drawing/2014/main" val="4249034712"/>
                    </a:ext>
                  </a:extLst>
                </a:gridCol>
                <a:gridCol w="1444978">
                  <a:extLst>
                    <a:ext uri="{9D8B030D-6E8A-4147-A177-3AD203B41FA5}">
                      <a16:colId xmlns:a16="http://schemas.microsoft.com/office/drawing/2014/main" val="4189657958"/>
                    </a:ext>
                  </a:extLst>
                </a:gridCol>
                <a:gridCol w="1636890">
                  <a:extLst>
                    <a:ext uri="{9D8B030D-6E8A-4147-A177-3AD203B41FA5}">
                      <a16:colId xmlns:a16="http://schemas.microsoft.com/office/drawing/2014/main" val="1669605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Можлива ціна за одиницю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8,60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8,80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9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Передбачуваний обсяг продажів при даній ціні (одиниць в рік)</a:t>
                      </a:r>
                    </a:p>
                    <a:p>
                      <a:r>
                        <a:rPr lang="uk-UA" dirty="0"/>
                        <a:t>Кращий з можливого</a:t>
                      </a:r>
                    </a:p>
                    <a:p>
                      <a:r>
                        <a:rPr lang="uk-UA" dirty="0"/>
                        <a:t>Найімовірніший</a:t>
                      </a:r>
                    </a:p>
                    <a:p>
                      <a:r>
                        <a:rPr lang="uk-UA" dirty="0"/>
                        <a:t>Гірший з можливого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ru-UA" dirty="0"/>
                        <a:t>16000</a:t>
                      </a:r>
                    </a:p>
                    <a:p>
                      <a:pPr algn="ctr"/>
                      <a:r>
                        <a:rPr lang="ru-UA" dirty="0"/>
                        <a:t>14000</a:t>
                      </a:r>
                    </a:p>
                    <a:p>
                      <a:pPr algn="ctr"/>
                      <a:r>
                        <a:rPr lang="ru-UA" dirty="0"/>
                        <a:t>10000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r>
                        <a:rPr lang="ru-UA" dirty="0"/>
                        <a:t>14000</a:t>
                      </a:r>
                    </a:p>
                    <a:p>
                      <a:pPr algn="ctr"/>
                      <a:r>
                        <a:rPr lang="ru-UA" dirty="0"/>
                        <a:t>12500</a:t>
                      </a:r>
                    </a:p>
                    <a:p>
                      <a:pPr algn="ctr"/>
                      <a:r>
                        <a:rPr lang="ru-UA" dirty="0"/>
                        <a:t>8000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r>
                        <a:rPr lang="ru-UA" dirty="0"/>
                        <a:t>12500</a:t>
                      </a:r>
                    </a:p>
                    <a:p>
                      <a:pPr algn="ctr"/>
                      <a:r>
                        <a:rPr lang="ru-UA" dirty="0"/>
                        <a:t>12000</a:t>
                      </a:r>
                    </a:p>
                    <a:p>
                      <a:pPr algn="ctr"/>
                      <a:r>
                        <a:rPr lang="ru-UA" dirty="0"/>
                        <a:t>6000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85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04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B93D1AF-1D26-AC4C-96E7-3136D3634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03701"/>
              </p:ext>
            </p:extLst>
          </p:nvPr>
        </p:nvGraphicFramePr>
        <p:xfrm>
          <a:off x="635620" y="914401"/>
          <a:ext cx="10181063" cy="402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808">
                  <a:extLst>
                    <a:ext uri="{9D8B030D-6E8A-4147-A177-3AD203B41FA5}">
                      <a16:colId xmlns:a16="http://schemas.microsoft.com/office/drawing/2014/main" val="826302700"/>
                    </a:ext>
                  </a:extLst>
                </a:gridCol>
                <a:gridCol w="1804663">
                  <a:extLst>
                    <a:ext uri="{9D8B030D-6E8A-4147-A177-3AD203B41FA5}">
                      <a16:colId xmlns:a16="http://schemas.microsoft.com/office/drawing/2014/main" val="2326774454"/>
                    </a:ext>
                  </a:extLst>
                </a:gridCol>
                <a:gridCol w="2040054">
                  <a:extLst>
                    <a:ext uri="{9D8B030D-6E8A-4147-A177-3AD203B41FA5}">
                      <a16:colId xmlns:a16="http://schemas.microsoft.com/office/drawing/2014/main" val="2949091127"/>
                    </a:ext>
                  </a:extLst>
                </a:gridCol>
                <a:gridCol w="1968538">
                  <a:extLst>
                    <a:ext uri="{9D8B030D-6E8A-4147-A177-3AD203B41FA5}">
                      <a16:colId xmlns:a16="http://schemas.microsoft.com/office/drawing/2014/main" val="2164611819"/>
                    </a:ext>
                  </a:extLst>
                </a:gridCol>
              </a:tblGrid>
              <a:tr h="627989">
                <a:tc>
                  <a:txBody>
                    <a:bodyPr/>
                    <a:lstStyle/>
                    <a:p>
                      <a:r>
                        <a:rPr lang="uk-UA" dirty="0"/>
                        <a:t>Ціна за одиницю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568378"/>
                  </a:ext>
                </a:extLst>
              </a:tr>
              <a:tr h="591210">
                <a:tc>
                  <a:txBody>
                    <a:bodyPr/>
                    <a:lstStyle/>
                    <a:p>
                      <a:r>
                        <a:rPr lang="uk-UA" dirty="0"/>
                        <a:t>Змінні витрати на 1 продукції,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486610"/>
                  </a:ext>
                </a:extLst>
              </a:tr>
              <a:tr h="627989">
                <a:tc>
                  <a:txBody>
                    <a:bodyPr/>
                    <a:lstStyle/>
                    <a:p>
                      <a:r>
                        <a:rPr lang="uk-UA" dirty="0"/>
                        <a:t>Прибуток на 1 продукції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276926"/>
                  </a:ext>
                </a:extLst>
              </a:tr>
              <a:tr h="868960">
                <a:tc>
                  <a:txBody>
                    <a:bodyPr/>
                    <a:lstStyle/>
                    <a:p>
                      <a:r>
                        <a:rPr lang="uk-UA" dirty="0"/>
                        <a:t>Загальний прибуток 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/>
                        <a:t>Кращий з можливого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uk-UA" dirty="0"/>
                        <a:t>64000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uk-UA" dirty="0"/>
                        <a:t>64400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uk-UA" dirty="0"/>
                        <a:t>60000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447132"/>
                  </a:ext>
                </a:extLst>
              </a:tr>
              <a:tr h="4218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Найімовірніший 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57600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71142"/>
                  </a:ext>
                </a:extLst>
              </a:tr>
              <a:tr h="627989">
                <a:tc>
                  <a:txBody>
                    <a:bodyPr/>
                    <a:lstStyle/>
                    <a:p>
                      <a:r>
                        <a:rPr lang="uk-UA" dirty="0"/>
                        <a:t>Гірший з можливого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36800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28800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6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28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89CBE2-0F1F-A1FE-2A20-4E2CD1C94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8" y="530578"/>
            <a:ext cx="10080978" cy="5768621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Найбільшии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прибуток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найбільш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вірогідного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обсягу</a:t>
            </a:r>
            <a:r>
              <a:rPr lang="ru-RU" sz="1800" dirty="0">
                <a:effectLst/>
                <a:latin typeface="TimesNewRomanPSMT"/>
              </a:rPr>
              <a:t> продажу </a:t>
            </a:r>
            <a:r>
              <a:rPr lang="ru-RU" sz="1800" dirty="0" err="1">
                <a:effectLst/>
                <a:latin typeface="TimesNewRomanPSMT"/>
              </a:rPr>
              <a:t>дорівнює</a:t>
            </a:r>
            <a:r>
              <a:rPr lang="ru-RU" sz="1800" dirty="0">
                <a:effectLst/>
                <a:latin typeface="TimesNewRomanPSMT"/>
              </a:rPr>
              <a:t> 57 600 грн. </a:t>
            </a:r>
            <a:r>
              <a:rPr lang="ru-RU" sz="1800" dirty="0" err="1">
                <a:effectLst/>
                <a:latin typeface="TimesNewRomanPSMT"/>
              </a:rPr>
              <a:t>Прибуток</a:t>
            </a:r>
            <a:r>
              <a:rPr lang="ru-RU" sz="1800" dirty="0">
                <a:effectLst/>
                <a:latin typeface="TimesNewRomanPSMT"/>
              </a:rPr>
              <a:t> буде </a:t>
            </a:r>
            <a:r>
              <a:rPr lang="ru-RU" sz="1800" dirty="0" err="1">
                <a:effectLst/>
                <a:latin typeface="TimesNewRomanPSMT"/>
              </a:rPr>
              <a:t>отримано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призначити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ціну</a:t>
            </a:r>
            <a:r>
              <a:rPr lang="ru-RU" sz="1800" dirty="0">
                <a:effectLst/>
                <a:latin typeface="TimesNewRomanPSMT"/>
              </a:rPr>
              <a:t> 8,80 грн. </a:t>
            </a:r>
            <a:r>
              <a:rPr lang="ru-RU" sz="1800" dirty="0" err="1">
                <a:effectLst/>
                <a:latin typeface="TimesNewRomanPSMT"/>
              </a:rPr>
              <a:t>Однак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ціна</a:t>
            </a:r>
            <a:r>
              <a:rPr lang="ru-RU" sz="1800" dirty="0">
                <a:effectLst/>
                <a:latin typeface="TimesNewRomanPSMT"/>
              </a:rPr>
              <a:t> 8,60 </a:t>
            </a:r>
            <a:r>
              <a:rPr lang="ru-RU" sz="1800" dirty="0" err="1">
                <a:effectLst/>
                <a:latin typeface="TimesNewRomanPSMT"/>
              </a:rPr>
              <a:t>грн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вигідна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компаніі</a:t>
            </a:r>
            <a:r>
              <a:rPr lang="ru-RU" sz="1800" dirty="0">
                <a:effectLst/>
                <a:latin typeface="TimesNewRomanPSMT"/>
              </a:rPr>
              <a:t>̈ тому,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найімовірнішии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прибуток</a:t>
            </a:r>
            <a:r>
              <a:rPr lang="ru-RU" sz="1800" dirty="0">
                <a:effectLst/>
                <a:latin typeface="TimesNewRomanPSMT"/>
              </a:rPr>
              <a:t> становить 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ту ж саму величину, в той час як </a:t>
            </a:r>
            <a:r>
              <a:rPr lang="ru-RU" sz="1800" dirty="0" err="1">
                <a:effectLst/>
                <a:latin typeface="TimesNewRomanPSMT"/>
              </a:rPr>
              <a:t>прибуток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двох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наслідків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вище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ніж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ціни</a:t>
            </a:r>
            <a:r>
              <a:rPr lang="ru-RU" sz="1800" dirty="0">
                <a:effectLst/>
                <a:latin typeface="TimesNewRomanPSMT"/>
              </a:rPr>
              <a:t> 8,80 грн. </a:t>
            </a:r>
            <a:r>
              <a:rPr lang="ru-RU" sz="1800" dirty="0" err="1">
                <a:effectLst/>
                <a:latin typeface="TimesNewRomanPSMT"/>
              </a:rPr>
              <a:t>Однак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взяти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уваги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постійні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, то </a:t>
            </a:r>
            <a:r>
              <a:rPr lang="ru-RU" sz="1800" dirty="0" err="1">
                <a:effectLst/>
                <a:latin typeface="TimesNewRomanPSMT"/>
              </a:rPr>
              <a:t>ціна</a:t>
            </a:r>
            <a:r>
              <a:rPr lang="ru-RU" sz="1800" dirty="0">
                <a:effectLst/>
                <a:latin typeface="TimesNewRomanPSMT"/>
              </a:rPr>
              <a:t> 8,00 </a:t>
            </a:r>
            <a:r>
              <a:rPr lang="ru-RU" sz="1800" dirty="0" err="1">
                <a:effectLst/>
                <a:latin typeface="TimesNewRomanPSMT"/>
              </a:rPr>
              <a:t>грн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єдина</a:t>
            </a:r>
            <a:r>
              <a:rPr lang="ru-RU" sz="1800" dirty="0">
                <a:effectLst/>
                <a:latin typeface="TimesNewRomanPSMT"/>
              </a:rPr>
              <a:t>, при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компанія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терпить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збитків</a:t>
            </a:r>
            <a:r>
              <a:rPr lang="ru-RU" sz="1800" dirty="0">
                <a:effectLst/>
                <a:latin typeface="TimesNewRomanPSMT"/>
              </a:rPr>
              <a:t> через те,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низькии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прибуток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менше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постійних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– 40 000 грн. </a:t>
            </a:r>
            <a:endParaRPr lang="ru-RU" dirty="0"/>
          </a:p>
          <a:p>
            <a:pPr algn="just"/>
            <a:r>
              <a:rPr lang="ru-RU" sz="1800" dirty="0" err="1">
                <a:effectLst/>
                <a:latin typeface="TimesNewRomanPSMT"/>
              </a:rPr>
              <a:t>Отже</a:t>
            </a:r>
            <a:r>
              <a:rPr lang="ru-RU" sz="1800" dirty="0">
                <a:effectLst/>
                <a:latin typeface="TimesNewRomanPSMT"/>
              </a:rPr>
              <a:t>, для кожного з </a:t>
            </a:r>
            <a:r>
              <a:rPr lang="ru-RU" sz="1800" dirty="0" err="1">
                <a:effectLst/>
                <a:latin typeface="TimesNewRomanPSMT"/>
              </a:rPr>
              <a:t>трьох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існують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аргументи</a:t>
            </a:r>
            <a:r>
              <a:rPr lang="ru-RU" sz="1800" dirty="0">
                <a:effectLst/>
                <a:latin typeface="TimesNewRomanPSMT"/>
              </a:rPr>
              <a:t>. Яке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 буде </a:t>
            </a:r>
            <a:r>
              <a:rPr lang="ru-RU" sz="1800" dirty="0" err="1">
                <a:effectLst/>
                <a:latin typeface="TimesNewRomanPSMT"/>
              </a:rPr>
              <a:t>прийняте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залежить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і </a:t>
            </a:r>
            <a:r>
              <a:rPr lang="ru-RU" sz="1800" dirty="0" err="1">
                <a:effectLst/>
                <a:latin typeface="TimesNewRomanPSMT"/>
              </a:rPr>
              <a:t>відношення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ризику</a:t>
            </a:r>
            <a:r>
              <a:rPr lang="ru-RU" sz="1800" dirty="0">
                <a:effectLst/>
                <a:latin typeface="TimesNewRomanPSMT"/>
              </a:rPr>
              <a:t> особи, яка </a:t>
            </a:r>
            <a:r>
              <a:rPr lang="ru-RU" sz="1800" dirty="0" err="1">
                <a:effectLst/>
                <a:latin typeface="TimesNewRomanPSMT"/>
              </a:rPr>
              <a:t>приймає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Обережнии</a:t>
            </a:r>
            <a:r>
              <a:rPr lang="ru-RU" sz="1800" dirty="0">
                <a:effectLst/>
                <a:latin typeface="TimesNewRomanPSMT"/>
              </a:rPr>
              <a:t>̆ менеджер </a:t>
            </a:r>
            <a:r>
              <a:rPr lang="ru-RU" sz="1800" dirty="0" err="1">
                <a:effectLst/>
                <a:latin typeface="TimesNewRomanPSMT"/>
              </a:rPr>
              <a:t>віддасть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перевагу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ціні</a:t>
            </a:r>
            <a:r>
              <a:rPr lang="ru-RU" sz="1800" dirty="0">
                <a:effectLst/>
                <a:latin typeface="TimesNewRomanPSMT"/>
              </a:rPr>
              <a:t> 8,00 </a:t>
            </a:r>
            <a:r>
              <a:rPr lang="ru-RU" sz="1800" dirty="0" err="1">
                <a:effectLst/>
                <a:latin typeface="TimesNewRomanPSMT"/>
              </a:rPr>
              <a:t>грн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двом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іншим</a:t>
            </a:r>
            <a:r>
              <a:rPr lang="ru-RU" sz="1800" dirty="0">
                <a:effectLst/>
                <a:latin typeface="TimesNewRomanPSMT"/>
              </a:rPr>
              <a:t>: </a:t>
            </a:r>
            <a:r>
              <a:rPr lang="ru-RU" sz="1800" dirty="0" err="1">
                <a:effectLst/>
                <a:latin typeface="TimesNewRomanPSMT"/>
              </a:rPr>
              <a:t>можливі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прибутки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менші</a:t>
            </a:r>
            <a:r>
              <a:rPr lang="ru-RU" sz="1800" dirty="0">
                <a:effectLst/>
                <a:latin typeface="TimesNewRomanPSMT"/>
              </a:rPr>
              <a:t>, але і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зведені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мінімуму</a:t>
            </a:r>
            <a:r>
              <a:rPr lang="ru-RU" sz="1800" dirty="0">
                <a:effectLst/>
                <a:latin typeface="TimesNewRomanPSMT"/>
              </a:rPr>
              <a:t>. Тому в </a:t>
            </a:r>
            <a:r>
              <a:rPr lang="ru-RU" sz="1800" dirty="0" err="1">
                <a:effectLst/>
                <a:latin typeface="TimesNewRomanPSMT"/>
              </a:rPr>
              <a:t>числі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повинно </a:t>
            </a:r>
            <a:r>
              <a:rPr lang="ru-RU" sz="1800" dirty="0" err="1">
                <a:effectLst/>
                <a:latin typeface="TimesNewRomanPSMT"/>
              </a:rPr>
              <a:t>вирішуватися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 про </a:t>
            </a:r>
            <a:r>
              <a:rPr lang="ru-RU" sz="1800" dirty="0" err="1">
                <a:effectLst/>
                <a:latin typeface="TimesNewRomanPSMT"/>
              </a:rPr>
              <a:t>відношення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ризику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342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E837-771C-5644-824B-D7BB59E2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535259"/>
            <a:ext cx="10731328" cy="550610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«Галактика» представив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– 5,8 </a:t>
            </a:r>
            <a:r>
              <a:rPr lang="ru-RU" dirty="0" err="1"/>
              <a:t>грн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40 000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полягає</a:t>
            </a:r>
            <a:r>
              <a:rPr lang="ru-RU" sz="1800" dirty="0">
                <a:effectLst/>
                <a:latin typeface="TimesNewRomanPSMT"/>
              </a:rPr>
              <a:t> в тому,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призначити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оптимальну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pPr algn="just"/>
            <a:r>
              <a:rPr lang="ru-RU" dirty="0"/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EC174A21-E58E-877C-8BCF-45C4B36D9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70523"/>
              </p:ext>
            </p:extLst>
          </p:nvPr>
        </p:nvGraphicFramePr>
        <p:xfrm>
          <a:off x="1241778" y="1577621"/>
          <a:ext cx="93472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911">
                  <a:extLst>
                    <a:ext uri="{9D8B030D-6E8A-4147-A177-3AD203B41FA5}">
                      <a16:colId xmlns:a16="http://schemas.microsoft.com/office/drawing/2014/main" val="2802275066"/>
                    </a:ext>
                  </a:extLst>
                </a:gridCol>
                <a:gridCol w="1636889">
                  <a:extLst>
                    <a:ext uri="{9D8B030D-6E8A-4147-A177-3AD203B41FA5}">
                      <a16:colId xmlns:a16="http://schemas.microsoft.com/office/drawing/2014/main" val="1916799570"/>
                    </a:ext>
                  </a:extLst>
                </a:gridCol>
                <a:gridCol w="2449689">
                  <a:extLst>
                    <a:ext uri="{9D8B030D-6E8A-4147-A177-3AD203B41FA5}">
                      <a16:colId xmlns:a16="http://schemas.microsoft.com/office/drawing/2014/main" val="1010814265"/>
                    </a:ext>
                  </a:extLst>
                </a:gridCol>
                <a:gridCol w="1512711">
                  <a:extLst>
                    <a:ext uri="{9D8B030D-6E8A-4147-A177-3AD203B41FA5}">
                      <a16:colId xmlns:a16="http://schemas.microsoft.com/office/drawing/2014/main" val="924937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Можлива ціна за одиницю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8,60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8,80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92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Передбачуваний обсяг продажів при даній ціні (одиниць в рік)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/>
                        <a:t>Кращий з можливого</a:t>
                      </a:r>
                    </a:p>
                    <a:p>
                      <a:r>
                        <a:rPr lang="uk-UA" dirty="0"/>
                        <a:t>Найімовірніший</a:t>
                      </a:r>
                    </a:p>
                    <a:p>
                      <a:r>
                        <a:rPr lang="uk-UA" dirty="0"/>
                        <a:t>Гірший з можливого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ru-UA" dirty="0"/>
                        <a:t>18000</a:t>
                      </a:r>
                    </a:p>
                    <a:p>
                      <a:pPr algn="ctr"/>
                      <a:r>
                        <a:rPr lang="ru-UA" dirty="0"/>
                        <a:t>15100</a:t>
                      </a:r>
                    </a:p>
                    <a:p>
                      <a:pPr algn="ctr"/>
                      <a:r>
                        <a:rPr lang="ru-UA" dirty="0"/>
                        <a:t>14000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r>
                        <a:rPr lang="ru-UA" dirty="0"/>
                        <a:t>18600</a:t>
                      </a:r>
                    </a:p>
                    <a:p>
                      <a:pPr algn="ctr"/>
                      <a:r>
                        <a:rPr lang="ru-UA" dirty="0"/>
                        <a:t>15900</a:t>
                      </a:r>
                    </a:p>
                    <a:p>
                      <a:pPr algn="ctr"/>
                      <a:r>
                        <a:rPr lang="ru-UA" dirty="0"/>
                        <a:t>13000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endParaRPr lang="ru-UA" dirty="0"/>
                    </a:p>
                    <a:p>
                      <a:pPr algn="ctr"/>
                      <a:r>
                        <a:rPr lang="ru-UA" dirty="0"/>
                        <a:t>18900</a:t>
                      </a:r>
                    </a:p>
                    <a:p>
                      <a:pPr algn="ctr"/>
                      <a:r>
                        <a:rPr lang="ru-UA" dirty="0"/>
                        <a:t>16000</a:t>
                      </a:r>
                    </a:p>
                    <a:p>
                      <a:pPr algn="ctr"/>
                      <a:r>
                        <a:rPr lang="ru-UA" dirty="0"/>
                        <a:t>12800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5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8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22D93C-114A-6F4E-B41A-F7028E613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7561"/>
            <a:ext cx="8596668" cy="5483801"/>
          </a:xfrm>
        </p:spPr>
        <p:txBody>
          <a:bodyPr/>
          <a:lstStyle/>
          <a:p>
            <a:r>
              <a:rPr lang="uk-UA" dirty="0"/>
              <a:t>Творче завдання</a:t>
            </a:r>
          </a:p>
          <a:p>
            <a:pPr algn="just"/>
            <a:r>
              <a:rPr lang="uk-UA" dirty="0"/>
              <a:t>На основі досвіду вітчизняних або зарубіжних компаній представити варіанти подолання кризових явищ та ризикових ситуацій. Оформити у вигляді слайдів доповіді</a:t>
            </a:r>
          </a:p>
        </p:txBody>
      </p:sp>
    </p:spTree>
    <p:extLst>
      <p:ext uri="{BB962C8B-B14F-4D97-AF65-F5344CB8AC3E}">
        <p14:creationId xmlns:p14="http://schemas.microsoft.com/office/powerpoint/2010/main" val="3972817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3628</TotalTime>
  <Words>679</Words>
  <Application>Microsoft Macintosh PowerPoint</Application>
  <PresentationFormat>Широкоэкранный</PresentationFormat>
  <Paragraphs>127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TimesNewRomanPSMT</vt:lpstr>
      <vt:lpstr>Trebuchet MS</vt:lpstr>
      <vt:lpstr>Wingdings 3</vt:lpstr>
      <vt:lpstr>Аспект</vt:lpstr>
      <vt:lpstr>БІЗНЕС-РИЗИКИ ТА АНТИКРИЗОВЕ УПРАВЛІННЯ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 </dc:title>
  <dc:creator>Александр Ткачук</dc:creator>
  <cp:lastModifiedBy>Александр Ткачук</cp:lastModifiedBy>
  <cp:revision>22</cp:revision>
  <dcterms:created xsi:type="dcterms:W3CDTF">2021-09-15T15:27:38Z</dcterms:created>
  <dcterms:modified xsi:type="dcterms:W3CDTF">2023-09-06T08:38:01Z</dcterms:modified>
</cp:coreProperties>
</file>