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1" r:id="rId5"/>
    <p:sldId id="262" r:id="rId6"/>
    <p:sldId id="259" r:id="rId7"/>
    <p:sldId id="260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5884"/>
  </p:normalViewPr>
  <p:slideViewPr>
    <p:cSldViewPr snapToGrid="0" snapToObjects="1">
      <p:cViewPr varScale="1">
        <p:scale>
          <a:sx n="113" d="100"/>
          <a:sy n="113" d="100"/>
        </p:scale>
        <p:origin x="52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9/5/23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9/5/23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9/5/23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9/5/23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9/5/23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9/5/23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9/5/23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9/5/23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9/5/23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9/5/23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9/5/23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9/5/23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9/5/23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9/5/23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9/5/23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9/5/23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9/5/23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E94C894-56F1-154F-864E-E1BBEDA10C1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3200" dirty="0"/>
              <a:t>БІЗНЕС-РИЗИКИ ТА АНТИКРИЗОВЕ УПРАВЛІННЯ 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36A9D14-48DC-5947-A7DC-74E9D47DCC1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/>
              <a:t>Практичне заняття</a:t>
            </a:r>
          </a:p>
        </p:txBody>
      </p:sp>
    </p:spTree>
    <p:extLst>
      <p:ext uri="{BB962C8B-B14F-4D97-AF65-F5344CB8AC3E}">
        <p14:creationId xmlns:p14="http://schemas.microsoft.com/office/powerpoint/2010/main" val="24066849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E152759-37FF-DC45-B310-51493F8A2C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7990" y="356839"/>
            <a:ext cx="10147610" cy="6111694"/>
          </a:xfrm>
        </p:spPr>
        <p:txBody>
          <a:bodyPr>
            <a:normAutofit fontScale="92500" lnSpcReduction="10000"/>
          </a:bodyPr>
          <a:lstStyle/>
          <a:p>
            <a:r>
              <a:rPr lang="ru-RU" b="1" i="1" dirty="0"/>
              <a:t>Задача 1</a:t>
            </a:r>
            <a:r>
              <a:rPr lang="ru-RU" dirty="0"/>
              <a:t>.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варто</a:t>
            </a:r>
            <a:r>
              <a:rPr lang="ru-RU" dirty="0"/>
              <a:t> </a:t>
            </a:r>
            <a:r>
              <a:rPr lang="ru-RU" dirty="0" err="1"/>
              <a:t>укладати</a:t>
            </a:r>
            <a:r>
              <a:rPr lang="ru-RU" dirty="0"/>
              <a:t> угоду,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відомо</a:t>
            </a:r>
            <a:r>
              <a:rPr lang="ru-RU" dirty="0"/>
              <a:t>, </a:t>
            </a:r>
            <a:r>
              <a:rPr lang="ru-RU" dirty="0" err="1"/>
              <a:t>що</a:t>
            </a:r>
            <a:br>
              <a:rPr lang="ru-RU" dirty="0"/>
            </a:br>
            <a:r>
              <a:rPr lang="ru-RU" dirty="0"/>
              <a:t>1) в 10-ти </a:t>
            </a:r>
            <a:r>
              <a:rPr lang="ru-RU" dirty="0" err="1"/>
              <a:t>випадках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100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втратити</a:t>
            </a:r>
            <a:r>
              <a:rPr lang="ru-RU" dirty="0"/>
              <a:t> весь </a:t>
            </a:r>
            <a:r>
              <a:rPr lang="ru-RU" dirty="0" err="1"/>
              <a:t>прибуток</a:t>
            </a:r>
            <a:r>
              <a:rPr lang="ru-RU" dirty="0"/>
              <a:t> = 10%</a:t>
            </a:r>
          </a:p>
          <a:p>
            <a:r>
              <a:rPr lang="ru-RU" dirty="0"/>
              <a:t>2) </a:t>
            </a:r>
            <a:r>
              <a:rPr lang="ru-RU" dirty="0" err="1"/>
              <a:t>втратить</a:t>
            </a:r>
            <a:r>
              <a:rPr lang="ru-RU" dirty="0"/>
              <a:t> </a:t>
            </a:r>
            <a:r>
              <a:rPr lang="ru-RU" dirty="0" err="1"/>
              <a:t>виторг</a:t>
            </a:r>
            <a:r>
              <a:rPr lang="ru-RU" dirty="0"/>
              <a:t> у кожному другому </a:t>
            </a:r>
            <a:r>
              <a:rPr lang="ru-RU" dirty="0" err="1"/>
              <a:t>випадку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100 = 50%</a:t>
            </a:r>
            <a:br>
              <a:rPr lang="ru-RU" dirty="0"/>
            </a:br>
            <a:r>
              <a:rPr lang="ru-RU" dirty="0"/>
              <a:t>3) </a:t>
            </a:r>
            <a:r>
              <a:rPr lang="ru-RU" dirty="0" err="1"/>
              <a:t>втратить</a:t>
            </a:r>
            <a:r>
              <a:rPr lang="ru-RU" dirty="0"/>
              <a:t> </a:t>
            </a:r>
            <a:r>
              <a:rPr lang="ru-RU" dirty="0" err="1"/>
              <a:t>майно</a:t>
            </a:r>
            <a:r>
              <a:rPr lang="ru-RU" dirty="0"/>
              <a:t> у кожному </a:t>
            </a:r>
            <a:r>
              <a:rPr lang="ru-RU" dirty="0" err="1"/>
              <a:t>третьому</a:t>
            </a:r>
            <a:r>
              <a:rPr lang="ru-RU" dirty="0"/>
              <a:t> </a:t>
            </a:r>
            <a:r>
              <a:rPr lang="ru-RU" dirty="0" err="1"/>
              <a:t>випадку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100 = 33,3%</a:t>
            </a:r>
          </a:p>
          <a:p>
            <a:r>
              <a:rPr lang="ru-RU" dirty="0"/>
              <a:t>4) в 5-ти </a:t>
            </a:r>
            <a:r>
              <a:rPr lang="ru-RU" dirty="0" err="1"/>
              <a:t>випадках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50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втратити</a:t>
            </a:r>
            <a:r>
              <a:rPr lang="ru-RU" dirty="0"/>
              <a:t> весь </a:t>
            </a:r>
            <a:r>
              <a:rPr lang="ru-RU" dirty="0" err="1"/>
              <a:t>прибуток</a:t>
            </a:r>
            <a:r>
              <a:rPr lang="ru-RU" dirty="0"/>
              <a:t> = 10% </a:t>
            </a:r>
            <a:br>
              <a:rPr lang="ru-RU" dirty="0"/>
            </a:br>
            <a:r>
              <a:rPr lang="ru-RU" dirty="0"/>
              <a:t>5) в 10-ти </a:t>
            </a:r>
            <a:r>
              <a:rPr lang="ru-RU" dirty="0" err="1"/>
              <a:t>випадках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1000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втратити</a:t>
            </a:r>
            <a:r>
              <a:rPr lang="ru-RU" dirty="0"/>
              <a:t> весь </a:t>
            </a:r>
            <a:r>
              <a:rPr lang="ru-RU" dirty="0" err="1"/>
              <a:t>прибуток</a:t>
            </a:r>
            <a:r>
              <a:rPr lang="ru-RU" dirty="0"/>
              <a:t> = 1%</a:t>
            </a:r>
          </a:p>
          <a:p>
            <a:r>
              <a:rPr lang="ru-RU" dirty="0"/>
              <a:t> 6) </a:t>
            </a:r>
            <a:r>
              <a:rPr lang="ru-RU" dirty="0" err="1"/>
              <a:t>втратить</a:t>
            </a:r>
            <a:r>
              <a:rPr lang="ru-RU" dirty="0"/>
              <a:t> </a:t>
            </a:r>
            <a:r>
              <a:rPr lang="ru-RU" dirty="0" err="1"/>
              <a:t>виторг</a:t>
            </a:r>
            <a:r>
              <a:rPr lang="ru-RU" dirty="0"/>
              <a:t> у кожному </a:t>
            </a:r>
            <a:r>
              <a:rPr lang="ru-RU" dirty="0" err="1"/>
              <a:t>третьому</a:t>
            </a:r>
            <a:r>
              <a:rPr lang="ru-RU" dirty="0"/>
              <a:t> </a:t>
            </a:r>
            <a:r>
              <a:rPr lang="ru-RU" dirty="0" err="1"/>
              <a:t>випадку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1000  = 33,3%</a:t>
            </a:r>
          </a:p>
          <a:p>
            <a:r>
              <a:rPr lang="ru-RU" dirty="0"/>
              <a:t>7) </a:t>
            </a:r>
            <a:r>
              <a:rPr lang="ru-RU" dirty="0" err="1"/>
              <a:t>втратить</a:t>
            </a:r>
            <a:r>
              <a:rPr lang="ru-RU" dirty="0"/>
              <a:t> </a:t>
            </a:r>
            <a:r>
              <a:rPr lang="ru-RU" dirty="0" err="1"/>
              <a:t>майно</a:t>
            </a:r>
            <a:r>
              <a:rPr lang="ru-RU" dirty="0"/>
              <a:t> у кожному другому </a:t>
            </a:r>
            <a:r>
              <a:rPr lang="ru-RU" dirty="0" err="1"/>
              <a:t>випадку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1 000 = 50%</a:t>
            </a:r>
          </a:p>
          <a:p>
            <a:pPr algn="just"/>
            <a:endParaRPr lang="ru-RU" b="1" i="1" dirty="0"/>
          </a:p>
          <a:p>
            <a:pPr algn="just"/>
            <a:r>
              <a:rPr lang="ru-RU" b="1" i="1" dirty="0"/>
              <a:t>Задача 2.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варто</a:t>
            </a:r>
            <a:r>
              <a:rPr lang="ru-RU" dirty="0"/>
              <a:t> </a:t>
            </a:r>
            <a:r>
              <a:rPr lang="ru-RU" dirty="0" err="1"/>
              <a:t>укладати</a:t>
            </a:r>
            <a:r>
              <a:rPr lang="ru-RU" dirty="0"/>
              <a:t> угоду,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відомо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:</a:t>
            </a:r>
          </a:p>
          <a:p>
            <a:r>
              <a:rPr lang="ru-RU" dirty="0"/>
              <a:t>1) в 5-ти </a:t>
            </a:r>
            <a:r>
              <a:rPr lang="ru-RU" dirty="0" err="1"/>
              <a:t>випадках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100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втратити</a:t>
            </a:r>
            <a:r>
              <a:rPr lang="ru-RU" dirty="0"/>
              <a:t> весь </a:t>
            </a:r>
            <a:r>
              <a:rPr lang="ru-RU" dirty="0" err="1"/>
              <a:t>прибуток</a:t>
            </a:r>
            <a:r>
              <a:rPr lang="ru-RU" dirty="0"/>
              <a:t>;</a:t>
            </a:r>
          </a:p>
          <a:p>
            <a:pPr algn="just"/>
            <a:r>
              <a:rPr lang="ru-RU" dirty="0"/>
              <a:t> 2) </a:t>
            </a:r>
            <a:r>
              <a:rPr lang="ru-RU" dirty="0" err="1"/>
              <a:t>втратить</a:t>
            </a:r>
            <a:r>
              <a:rPr lang="ru-RU" dirty="0"/>
              <a:t> </a:t>
            </a:r>
            <a:r>
              <a:rPr lang="ru-RU" dirty="0" err="1"/>
              <a:t>виторг</a:t>
            </a:r>
            <a:r>
              <a:rPr lang="ru-RU" dirty="0"/>
              <a:t> у кожному </a:t>
            </a:r>
            <a:r>
              <a:rPr lang="ru-RU" dirty="0" err="1"/>
              <a:t>третьому</a:t>
            </a:r>
            <a:r>
              <a:rPr lang="ru-RU" dirty="0"/>
              <a:t> </a:t>
            </a:r>
            <a:r>
              <a:rPr lang="ru-RU" dirty="0" err="1"/>
              <a:t>випадку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100; </a:t>
            </a:r>
          </a:p>
          <a:p>
            <a:pPr algn="just"/>
            <a:r>
              <a:rPr lang="ru-RU" dirty="0"/>
              <a:t>3) </a:t>
            </a:r>
            <a:r>
              <a:rPr lang="ru-RU" dirty="0" err="1"/>
              <a:t>втратить</a:t>
            </a:r>
            <a:r>
              <a:rPr lang="ru-RU" dirty="0"/>
              <a:t> </a:t>
            </a:r>
            <a:r>
              <a:rPr lang="ru-RU" dirty="0" err="1"/>
              <a:t>майно</a:t>
            </a:r>
            <a:r>
              <a:rPr lang="ru-RU" dirty="0"/>
              <a:t> у кожному другому </a:t>
            </a:r>
            <a:r>
              <a:rPr lang="ru-RU" dirty="0" err="1"/>
              <a:t>випадку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1 000;</a:t>
            </a:r>
          </a:p>
          <a:p>
            <a:pPr algn="just"/>
            <a:r>
              <a:rPr lang="ru-RU" dirty="0"/>
              <a:t> 4) в 10-ти </a:t>
            </a:r>
            <a:r>
              <a:rPr lang="ru-RU" dirty="0" err="1"/>
              <a:t>випадках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50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втратити</a:t>
            </a:r>
            <a:r>
              <a:rPr lang="ru-RU" dirty="0"/>
              <a:t> весь </a:t>
            </a:r>
            <a:r>
              <a:rPr lang="ru-RU" dirty="0" err="1"/>
              <a:t>прибуток</a:t>
            </a:r>
            <a:r>
              <a:rPr lang="ru-RU" dirty="0"/>
              <a:t>;</a:t>
            </a:r>
          </a:p>
          <a:p>
            <a:pPr algn="just"/>
            <a:r>
              <a:rPr lang="ru-RU" dirty="0"/>
              <a:t> 5) в 5-ти </a:t>
            </a:r>
            <a:r>
              <a:rPr lang="ru-RU" dirty="0" err="1"/>
              <a:t>випадках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1000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втратити</a:t>
            </a:r>
            <a:r>
              <a:rPr lang="ru-RU" dirty="0"/>
              <a:t> весь </a:t>
            </a:r>
            <a:r>
              <a:rPr lang="ru-RU" dirty="0" err="1"/>
              <a:t>прибуток</a:t>
            </a:r>
            <a:r>
              <a:rPr lang="ru-RU" dirty="0"/>
              <a:t>; </a:t>
            </a:r>
          </a:p>
          <a:p>
            <a:pPr algn="just"/>
            <a:r>
              <a:rPr lang="ru-RU" dirty="0"/>
              <a:t>6) </a:t>
            </a:r>
            <a:r>
              <a:rPr lang="ru-RU" dirty="0" err="1"/>
              <a:t>втратить</a:t>
            </a:r>
            <a:r>
              <a:rPr lang="ru-RU" dirty="0"/>
              <a:t> </a:t>
            </a:r>
            <a:r>
              <a:rPr lang="ru-RU" dirty="0" err="1"/>
              <a:t>виторг</a:t>
            </a:r>
            <a:r>
              <a:rPr lang="ru-RU" dirty="0"/>
              <a:t> у кожному </a:t>
            </a:r>
            <a:r>
              <a:rPr lang="ru-RU" dirty="0" err="1"/>
              <a:t>третьому</a:t>
            </a:r>
            <a:r>
              <a:rPr lang="ru-RU" dirty="0"/>
              <a:t> </a:t>
            </a:r>
            <a:r>
              <a:rPr lang="ru-RU" dirty="0" err="1"/>
              <a:t>випадку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1 000; </a:t>
            </a:r>
          </a:p>
          <a:p>
            <a:pPr algn="just"/>
            <a:r>
              <a:rPr lang="ru-RU" dirty="0"/>
              <a:t>7) </a:t>
            </a:r>
            <a:r>
              <a:rPr lang="ru-RU" dirty="0" err="1"/>
              <a:t>втратить</a:t>
            </a:r>
            <a:r>
              <a:rPr lang="ru-RU" dirty="0"/>
              <a:t> </a:t>
            </a:r>
            <a:r>
              <a:rPr lang="ru-RU" dirty="0" err="1"/>
              <a:t>майно</a:t>
            </a:r>
            <a:r>
              <a:rPr lang="ru-RU" dirty="0"/>
              <a:t> у кожному другому </a:t>
            </a:r>
            <a:r>
              <a:rPr lang="ru-RU" dirty="0" err="1"/>
              <a:t>випадку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1 000.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6055673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0B29744-7AD0-FD46-B206-0561EA13D2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2166" y="602167"/>
            <a:ext cx="10799612" cy="5439196"/>
          </a:xfrm>
        </p:spPr>
        <p:txBody>
          <a:bodyPr/>
          <a:lstStyle/>
          <a:p>
            <a:pPr algn="just"/>
            <a:r>
              <a:rPr lang="ru-RU" b="1" i="1" dirty="0"/>
              <a:t>Задача 3. </a:t>
            </a:r>
            <a:r>
              <a:rPr lang="ru-RU" dirty="0" err="1"/>
              <a:t>Відділ</a:t>
            </a:r>
            <a:r>
              <a:rPr lang="ru-RU" dirty="0"/>
              <a:t> маркетингу «Пласт» представив </a:t>
            </a:r>
            <a:r>
              <a:rPr lang="ru-RU" dirty="0" err="1"/>
              <a:t>своєму</a:t>
            </a:r>
            <a:r>
              <a:rPr lang="ru-RU" dirty="0"/>
              <a:t> </a:t>
            </a:r>
            <a:r>
              <a:rPr lang="ru-RU" dirty="0" err="1"/>
              <a:t>керівництву</a:t>
            </a:r>
            <a:r>
              <a:rPr lang="ru-RU" dirty="0"/>
              <a:t> </a:t>
            </a:r>
            <a:r>
              <a:rPr lang="ru-RU" dirty="0" err="1"/>
              <a:t>дані</a:t>
            </a:r>
            <a:r>
              <a:rPr lang="ru-RU" dirty="0"/>
              <a:t> про </a:t>
            </a:r>
            <a:r>
              <a:rPr lang="ru-RU" dirty="0" err="1"/>
              <a:t>очікувании</a:t>
            </a:r>
            <a:r>
              <a:rPr lang="ru-RU" dirty="0"/>
              <a:t>̆ </a:t>
            </a:r>
            <a:r>
              <a:rPr lang="ru-RU" dirty="0" err="1"/>
              <a:t>обсяг</a:t>
            </a:r>
            <a:r>
              <a:rPr lang="ru-RU" dirty="0"/>
              <a:t> </a:t>
            </a:r>
            <a:r>
              <a:rPr lang="ru-RU" dirty="0" err="1"/>
              <a:t>збуту</a:t>
            </a:r>
            <a:r>
              <a:rPr lang="ru-RU" dirty="0"/>
              <a:t> </a:t>
            </a:r>
            <a:r>
              <a:rPr lang="ru-RU" dirty="0" err="1"/>
              <a:t>програмних</a:t>
            </a:r>
            <a:r>
              <a:rPr lang="ru-RU" dirty="0"/>
              <a:t> </a:t>
            </a:r>
            <a:r>
              <a:rPr lang="ru-RU" dirty="0" err="1"/>
              <a:t>продуктів</a:t>
            </a:r>
            <a:r>
              <a:rPr lang="ru-RU" dirty="0"/>
              <a:t> при </a:t>
            </a:r>
            <a:r>
              <a:rPr lang="ru-RU" dirty="0" err="1"/>
              <a:t>трьох</a:t>
            </a:r>
            <a:r>
              <a:rPr lang="ru-RU" dirty="0"/>
              <a:t> </a:t>
            </a:r>
            <a:r>
              <a:rPr lang="ru-RU" dirty="0" err="1"/>
              <a:t>варіаціях</a:t>
            </a:r>
            <a:r>
              <a:rPr lang="ru-RU" dirty="0"/>
              <a:t> </a:t>
            </a:r>
            <a:r>
              <a:rPr lang="ru-RU" dirty="0" err="1"/>
              <a:t>ціни</a:t>
            </a:r>
            <a:r>
              <a:rPr lang="ru-RU" dirty="0"/>
              <a:t>. </a:t>
            </a:r>
            <a:r>
              <a:rPr lang="ru-RU" dirty="0" err="1"/>
              <a:t>Дані</a:t>
            </a:r>
            <a:r>
              <a:rPr lang="ru-RU" dirty="0"/>
              <a:t> </a:t>
            </a:r>
            <a:r>
              <a:rPr lang="ru-RU" dirty="0" err="1"/>
              <a:t>представлені</a:t>
            </a:r>
            <a:r>
              <a:rPr lang="ru-RU" dirty="0"/>
              <a:t> в </a:t>
            </a:r>
            <a:r>
              <a:rPr lang="ru-RU" dirty="0" err="1"/>
              <a:t>таблиці</a:t>
            </a:r>
            <a:r>
              <a:rPr lang="ru-RU" dirty="0"/>
              <a:t> 1. </a:t>
            </a:r>
          </a:p>
          <a:p>
            <a:pPr algn="ctr"/>
            <a:r>
              <a:rPr lang="ru-RU" dirty="0" err="1"/>
              <a:t>Таблиця</a:t>
            </a:r>
            <a:r>
              <a:rPr lang="ru-RU" dirty="0"/>
              <a:t> 1 – </a:t>
            </a:r>
            <a:r>
              <a:rPr lang="ru-RU" dirty="0" err="1"/>
              <a:t>Передбачувані</a:t>
            </a:r>
            <a:r>
              <a:rPr lang="ru-RU" dirty="0"/>
              <a:t> </a:t>
            </a:r>
            <a:r>
              <a:rPr lang="ru-RU" dirty="0" err="1"/>
              <a:t>обсяги</a:t>
            </a:r>
            <a:r>
              <a:rPr lang="ru-RU" dirty="0"/>
              <a:t> продажу </a:t>
            </a:r>
            <a:r>
              <a:rPr lang="ru-RU" dirty="0" err="1"/>
              <a:t>програмних</a:t>
            </a:r>
            <a:r>
              <a:rPr lang="ru-RU" dirty="0"/>
              <a:t> </a:t>
            </a:r>
            <a:r>
              <a:rPr lang="ru-RU" dirty="0" err="1"/>
              <a:t>продуктів</a:t>
            </a:r>
            <a:r>
              <a:rPr lang="ru-RU" dirty="0"/>
              <a:t> за </a:t>
            </a:r>
            <a:r>
              <a:rPr lang="ru-RU" dirty="0" err="1"/>
              <a:t>різними</a:t>
            </a:r>
            <a:r>
              <a:rPr lang="ru-RU" dirty="0"/>
              <a:t> </a:t>
            </a:r>
            <a:r>
              <a:rPr lang="ru-RU" dirty="0" err="1"/>
              <a:t>цінами</a:t>
            </a:r>
            <a:r>
              <a:rPr lang="ru-RU" dirty="0"/>
              <a:t>, </a:t>
            </a:r>
            <a:r>
              <a:rPr lang="ru-RU" dirty="0" err="1"/>
              <a:t>грн</a:t>
            </a:r>
            <a:r>
              <a:rPr lang="ru-RU" dirty="0"/>
              <a:t> </a:t>
            </a:r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marL="0" indent="0" algn="ctr">
              <a:buNone/>
            </a:pPr>
            <a:endParaRPr lang="ru-RU" dirty="0"/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4,0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одиницю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Постійні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складають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40 000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грн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рік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sz="1800" dirty="0" err="1">
                <a:effectLst/>
                <a:latin typeface="TimesNewRomanPSMT"/>
              </a:rPr>
              <a:t>Питання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полягає</a:t>
            </a:r>
            <a:r>
              <a:rPr lang="ru-RU" sz="1800" dirty="0">
                <a:effectLst/>
                <a:latin typeface="TimesNewRomanPSMT"/>
              </a:rPr>
              <a:t> в тому, </a:t>
            </a:r>
            <a:r>
              <a:rPr lang="ru-RU" sz="1800" dirty="0" err="1">
                <a:effectLst/>
                <a:latin typeface="TimesNewRomanPSMT"/>
              </a:rPr>
              <a:t>щоб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призначити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оптимальну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ціну</a:t>
            </a:r>
            <a:r>
              <a:rPr lang="ru-RU" sz="1800" dirty="0">
                <a:effectLst/>
                <a:latin typeface="TimesNewRomanPSMT"/>
              </a:rPr>
              <a:t>. </a:t>
            </a:r>
            <a:endParaRPr lang="ru-RU" dirty="0"/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/>
          </a:p>
          <a:p>
            <a:pPr algn="just"/>
            <a:endParaRPr lang="ru-RU" dirty="0"/>
          </a:p>
          <a:p>
            <a:pPr algn="just"/>
            <a:endParaRPr lang="ru-RU" dirty="0"/>
          </a:p>
          <a:p>
            <a:endParaRPr lang="uk-UA" dirty="0"/>
          </a:p>
        </p:txBody>
      </p:sp>
      <p:graphicFrame>
        <p:nvGraphicFramePr>
          <p:cNvPr id="2" name="Таблица 3">
            <a:extLst>
              <a:ext uri="{FF2B5EF4-FFF2-40B4-BE49-F238E27FC236}">
                <a16:creationId xmlns:a16="http://schemas.microsoft.com/office/drawing/2014/main" id="{E3B62C45-DFD4-A0FE-C262-9D61C7245B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074804"/>
              </p:ext>
            </p:extLst>
          </p:nvPr>
        </p:nvGraphicFramePr>
        <p:xfrm>
          <a:off x="1343378" y="1690511"/>
          <a:ext cx="9877779" cy="183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21955">
                  <a:extLst>
                    <a:ext uri="{9D8B030D-6E8A-4147-A177-3AD203B41FA5}">
                      <a16:colId xmlns:a16="http://schemas.microsoft.com/office/drawing/2014/main" val="3129961434"/>
                    </a:ext>
                  </a:extLst>
                </a:gridCol>
                <a:gridCol w="1873956">
                  <a:extLst>
                    <a:ext uri="{9D8B030D-6E8A-4147-A177-3AD203B41FA5}">
                      <a16:colId xmlns:a16="http://schemas.microsoft.com/office/drawing/2014/main" val="4249034712"/>
                    </a:ext>
                  </a:extLst>
                </a:gridCol>
                <a:gridCol w="1444978">
                  <a:extLst>
                    <a:ext uri="{9D8B030D-6E8A-4147-A177-3AD203B41FA5}">
                      <a16:colId xmlns:a16="http://schemas.microsoft.com/office/drawing/2014/main" val="4189657958"/>
                    </a:ext>
                  </a:extLst>
                </a:gridCol>
                <a:gridCol w="1636890">
                  <a:extLst>
                    <a:ext uri="{9D8B030D-6E8A-4147-A177-3AD203B41FA5}">
                      <a16:colId xmlns:a16="http://schemas.microsoft.com/office/drawing/2014/main" val="166960532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Можлива ціна за одиницю 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8,00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8,60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8,80</a:t>
                      </a:r>
                      <a:endParaRPr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98925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Передбачуваний обсяг продажів при даній ціні (одиниць в рік)</a:t>
                      </a:r>
                    </a:p>
                    <a:p>
                      <a:r>
                        <a:rPr lang="uk-UA" dirty="0"/>
                        <a:t>Кращий з можливого</a:t>
                      </a:r>
                    </a:p>
                    <a:p>
                      <a:r>
                        <a:rPr lang="uk-UA" dirty="0"/>
                        <a:t>Найімовірніший</a:t>
                      </a:r>
                    </a:p>
                    <a:p>
                      <a:r>
                        <a:rPr lang="uk-UA" dirty="0"/>
                        <a:t>Гірший з можливого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dirty="0"/>
                    </a:p>
                    <a:p>
                      <a:pPr algn="ctr"/>
                      <a:endParaRPr lang="uk-UA" dirty="0"/>
                    </a:p>
                    <a:p>
                      <a:pPr algn="ctr"/>
                      <a:r>
                        <a:rPr lang="ru-UA" dirty="0"/>
                        <a:t>16000</a:t>
                      </a:r>
                    </a:p>
                    <a:p>
                      <a:pPr algn="ctr"/>
                      <a:r>
                        <a:rPr lang="ru-UA" dirty="0"/>
                        <a:t>14000</a:t>
                      </a:r>
                    </a:p>
                    <a:p>
                      <a:pPr algn="ctr"/>
                      <a:r>
                        <a:rPr lang="ru-UA" dirty="0"/>
                        <a:t>10000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dirty="0"/>
                    </a:p>
                    <a:p>
                      <a:pPr algn="ctr"/>
                      <a:endParaRPr lang="ru-UA" dirty="0"/>
                    </a:p>
                    <a:p>
                      <a:pPr algn="ctr"/>
                      <a:r>
                        <a:rPr lang="ru-UA" dirty="0"/>
                        <a:t>14000</a:t>
                      </a:r>
                    </a:p>
                    <a:p>
                      <a:pPr algn="ctr"/>
                      <a:r>
                        <a:rPr lang="ru-UA" dirty="0"/>
                        <a:t>12500</a:t>
                      </a:r>
                    </a:p>
                    <a:p>
                      <a:pPr algn="ctr"/>
                      <a:r>
                        <a:rPr lang="ru-UA" dirty="0"/>
                        <a:t>8000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dirty="0"/>
                    </a:p>
                    <a:p>
                      <a:pPr algn="ctr"/>
                      <a:endParaRPr lang="ru-UA" dirty="0"/>
                    </a:p>
                    <a:p>
                      <a:pPr algn="ctr"/>
                      <a:r>
                        <a:rPr lang="ru-UA" dirty="0"/>
                        <a:t>12500</a:t>
                      </a:r>
                    </a:p>
                    <a:p>
                      <a:pPr algn="ctr"/>
                      <a:r>
                        <a:rPr lang="ru-UA" dirty="0"/>
                        <a:t>12000</a:t>
                      </a:r>
                    </a:p>
                    <a:p>
                      <a:pPr algn="ctr"/>
                      <a:r>
                        <a:rPr lang="ru-UA" dirty="0"/>
                        <a:t>6000</a:t>
                      </a:r>
                      <a:endParaRPr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18572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20468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1B93D1AF-1D26-AC4C-96E7-3136D36342A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0503701"/>
              </p:ext>
            </p:extLst>
          </p:nvPr>
        </p:nvGraphicFramePr>
        <p:xfrm>
          <a:off x="635620" y="914401"/>
          <a:ext cx="10181063" cy="40296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67808">
                  <a:extLst>
                    <a:ext uri="{9D8B030D-6E8A-4147-A177-3AD203B41FA5}">
                      <a16:colId xmlns:a16="http://schemas.microsoft.com/office/drawing/2014/main" val="826302700"/>
                    </a:ext>
                  </a:extLst>
                </a:gridCol>
                <a:gridCol w="1804663">
                  <a:extLst>
                    <a:ext uri="{9D8B030D-6E8A-4147-A177-3AD203B41FA5}">
                      <a16:colId xmlns:a16="http://schemas.microsoft.com/office/drawing/2014/main" val="2326774454"/>
                    </a:ext>
                  </a:extLst>
                </a:gridCol>
                <a:gridCol w="2040054">
                  <a:extLst>
                    <a:ext uri="{9D8B030D-6E8A-4147-A177-3AD203B41FA5}">
                      <a16:colId xmlns:a16="http://schemas.microsoft.com/office/drawing/2014/main" val="2949091127"/>
                    </a:ext>
                  </a:extLst>
                </a:gridCol>
                <a:gridCol w="1968538">
                  <a:extLst>
                    <a:ext uri="{9D8B030D-6E8A-4147-A177-3AD203B41FA5}">
                      <a16:colId xmlns:a16="http://schemas.microsoft.com/office/drawing/2014/main" val="2164611819"/>
                    </a:ext>
                  </a:extLst>
                </a:gridCol>
              </a:tblGrid>
              <a:tr h="627989">
                <a:tc>
                  <a:txBody>
                    <a:bodyPr/>
                    <a:lstStyle/>
                    <a:p>
                      <a:r>
                        <a:rPr lang="uk-UA" dirty="0"/>
                        <a:t>Ціна за одиницю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8,00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8,60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8,80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1568378"/>
                  </a:ext>
                </a:extLst>
              </a:tr>
              <a:tr h="591210">
                <a:tc>
                  <a:txBody>
                    <a:bodyPr/>
                    <a:lstStyle/>
                    <a:p>
                      <a:r>
                        <a:rPr lang="uk-UA" dirty="0"/>
                        <a:t>Змінні витрати на 1 продукції, грн.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4,00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4,00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4,00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9486610"/>
                  </a:ext>
                </a:extLst>
              </a:tr>
              <a:tr h="627989">
                <a:tc>
                  <a:txBody>
                    <a:bodyPr/>
                    <a:lstStyle/>
                    <a:p>
                      <a:r>
                        <a:rPr lang="uk-UA" dirty="0"/>
                        <a:t>Прибуток на 1 продукції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4,00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4,60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4,80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6276926"/>
                  </a:ext>
                </a:extLst>
              </a:tr>
              <a:tr h="868960">
                <a:tc>
                  <a:txBody>
                    <a:bodyPr/>
                    <a:lstStyle/>
                    <a:p>
                      <a:r>
                        <a:rPr lang="uk-UA" dirty="0"/>
                        <a:t>Загальний прибуток </a:t>
                      </a:r>
                    </a:p>
                    <a:p>
                      <a:endParaRPr lang="uk-UA" dirty="0"/>
                    </a:p>
                    <a:p>
                      <a:r>
                        <a:rPr lang="uk-UA" dirty="0"/>
                        <a:t>Кращий з можливого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dirty="0"/>
                    </a:p>
                    <a:p>
                      <a:pPr algn="ctr"/>
                      <a:endParaRPr lang="uk-UA" dirty="0"/>
                    </a:p>
                    <a:p>
                      <a:pPr algn="ctr"/>
                      <a:r>
                        <a:rPr lang="uk-UA" dirty="0"/>
                        <a:t>64000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dirty="0"/>
                    </a:p>
                    <a:p>
                      <a:pPr algn="ctr"/>
                      <a:endParaRPr lang="uk-UA" dirty="0"/>
                    </a:p>
                    <a:p>
                      <a:pPr algn="ctr"/>
                      <a:r>
                        <a:rPr lang="uk-UA" dirty="0"/>
                        <a:t>64400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dirty="0"/>
                    </a:p>
                    <a:p>
                      <a:pPr algn="ctr"/>
                      <a:endParaRPr lang="uk-UA" dirty="0"/>
                    </a:p>
                    <a:p>
                      <a:pPr algn="ctr"/>
                      <a:r>
                        <a:rPr lang="uk-UA" dirty="0"/>
                        <a:t>60000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2447132"/>
                  </a:ext>
                </a:extLst>
              </a:tr>
              <a:tr h="421878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/>
                        <a:t>Найімовірніший </a:t>
                      </a:r>
                    </a:p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56000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57500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57600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371142"/>
                  </a:ext>
                </a:extLst>
              </a:tr>
              <a:tr h="627989">
                <a:tc>
                  <a:txBody>
                    <a:bodyPr/>
                    <a:lstStyle/>
                    <a:p>
                      <a:r>
                        <a:rPr lang="uk-UA" dirty="0"/>
                        <a:t>Гірший з можливого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40000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36800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28800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0699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30280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089CBE2-0F1F-A1FE-2A20-4E2CD1C94A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2178" y="530578"/>
            <a:ext cx="10080978" cy="5768621"/>
          </a:xfrm>
        </p:spPr>
        <p:txBody>
          <a:bodyPr/>
          <a:lstStyle/>
          <a:p>
            <a:r>
              <a:rPr lang="ru-RU" sz="1800" dirty="0" err="1">
                <a:effectLst/>
                <a:latin typeface="TimesNewRomanPSMT"/>
              </a:rPr>
              <a:t>Найбільшии</a:t>
            </a:r>
            <a:r>
              <a:rPr lang="ru-RU" sz="1800" dirty="0">
                <a:effectLst/>
                <a:latin typeface="TimesNewRomanPSMT"/>
              </a:rPr>
              <a:t>̆ </a:t>
            </a:r>
            <a:r>
              <a:rPr lang="ru-RU" sz="1800" dirty="0" err="1">
                <a:effectLst/>
                <a:latin typeface="TimesNewRomanPSMT"/>
              </a:rPr>
              <a:t>прибуток</a:t>
            </a:r>
            <a:r>
              <a:rPr lang="ru-RU" sz="1800" dirty="0">
                <a:effectLst/>
                <a:latin typeface="TimesNewRomanPSMT"/>
              </a:rPr>
              <a:t> для </a:t>
            </a:r>
            <a:r>
              <a:rPr lang="ru-RU" sz="1800" dirty="0" err="1">
                <a:effectLst/>
                <a:latin typeface="TimesNewRomanPSMT"/>
              </a:rPr>
              <a:t>найбільш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вірогідного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обсягу</a:t>
            </a:r>
            <a:r>
              <a:rPr lang="ru-RU" sz="1800" dirty="0">
                <a:effectLst/>
                <a:latin typeface="TimesNewRomanPSMT"/>
              </a:rPr>
              <a:t> продажу </a:t>
            </a:r>
            <a:r>
              <a:rPr lang="ru-RU" sz="1800" dirty="0" err="1">
                <a:effectLst/>
                <a:latin typeface="TimesNewRomanPSMT"/>
              </a:rPr>
              <a:t>дорівнює</a:t>
            </a:r>
            <a:r>
              <a:rPr lang="ru-RU" sz="1800" dirty="0">
                <a:effectLst/>
                <a:latin typeface="TimesNewRomanPSMT"/>
              </a:rPr>
              <a:t> 57 600 грн. </a:t>
            </a:r>
            <a:r>
              <a:rPr lang="ru-RU" sz="1800" dirty="0" err="1">
                <a:effectLst/>
                <a:latin typeface="TimesNewRomanPSMT"/>
              </a:rPr>
              <a:t>Прибуток</a:t>
            </a:r>
            <a:r>
              <a:rPr lang="ru-RU" sz="1800" dirty="0">
                <a:effectLst/>
                <a:latin typeface="TimesNewRomanPSMT"/>
              </a:rPr>
              <a:t> буде </a:t>
            </a:r>
            <a:r>
              <a:rPr lang="ru-RU" sz="1800" dirty="0" err="1">
                <a:effectLst/>
                <a:latin typeface="TimesNewRomanPSMT"/>
              </a:rPr>
              <a:t>отримано</a:t>
            </a:r>
            <a:r>
              <a:rPr lang="ru-RU" sz="1800" dirty="0">
                <a:effectLst/>
                <a:latin typeface="TimesNewRomanPSMT"/>
              </a:rPr>
              <a:t>, </a:t>
            </a:r>
            <a:r>
              <a:rPr lang="ru-RU" sz="1800" dirty="0" err="1">
                <a:effectLst/>
                <a:latin typeface="TimesNewRomanPSMT"/>
              </a:rPr>
              <a:t>якщо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призначити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ціну</a:t>
            </a:r>
            <a:r>
              <a:rPr lang="ru-RU" sz="1800" dirty="0">
                <a:effectLst/>
                <a:latin typeface="TimesNewRomanPSMT"/>
              </a:rPr>
              <a:t> 8,80 грн. </a:t>
            </a:r>
            <a:r>
              <a:rPr lang="ru-RU" sz="1800" dirty="0" err="1">
                <a:effectLst/>
                <a:latin typeface="TimesNewRomanPSMT"/>
              </a:rPr>
              <a:t>Однак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ціна</a:t>
            </a:r>
            <a:r>
              <a:rPr lang="ru-RU" sz="1800" dirty="0">
                <a:effectLst/>
                <a:latin typeface="TimesNewRomanPSMT"/>
              </a:rPr>
              <a:t> 8,60 </a:t>
            </a:r>
            <a:r>
              <a:rPr lang="ru-RU" sz="1800" dirty="0" err="1">
                <a:effectLst/>
                <a:latin typeface="TimesNewRomanPSMT"/>
              </a:rPr>
              <a:t>грн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вигідна</a:t>
            </a:r>
            <a:r>
              <a:rPr lang="ru-RU" sz="1800" dirty="0">
                <a:effectLst/>
                <a:latin typeface="TimesNewRomanPSMT"/>
              </a:rPr>
              <a:t> для </a:t>
            </a:r>
            <a:r>
              <a:rPr lang="ru-RU" sz="1800" dirty="0" err="1">
                <a:effectLst/>
                <a:latin typeface="TimesNewRomanPSMT"/>
              </a:rPr>
              <a:t>компаніі</a:t>
            </a:r>
            <a:r>
              <a:rPr lang="ru-RU" sz="1800" dirty="0">
                <a:effectLst/>
                <a:latin typeface="TimesNewRomanPSMT"/>
              </a:rPr>
              <a:t>̈ тому, </a:t>
            </a:r>
            <a:r>
              <a:rPr lang="ru-RU" sz="1800" dirty="0" err="1">
                <a:effectLst/>
                <a:latin typeface="TimesNewRomanPSMT"/>
              </a:rPr>
              <a:t>що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найімовірнішии</a:t>
            </a:r>
            <a:r>
              <a:rPr lang="ru-RU" sz="1800" dirty="0">
                <a:effectLst/>
                <a:latin typeface="TimesNewRomanPSMT"/>
              </a:rPr>
              <a:t>̆ </a:t>
            </a:r>
            <a:r>
              <a:rPr lang="ru-RU" sz="1800" dirty="0" err="1">
                <a:effectLst/>
                <a:latin typeface="TimesNewRomanPSMT"/>
              </a:rPr>
              <a:t>прибуток</a:t>
            </a:r>
            <a:r>
              <a:rPr lang="ru-RU" sz="1800" dirty="0">
                <a:effectLst/>
                <a:latin typeface="TimesNewRomanPSMT"/>
              </a:rPr>
              <a:t> становить </a:t>
            </a:r>
            <a:r>
              <a:rPr lang="ru-RU" sz="1800" dirty="0" err="1">
                <a:effectLst/>
                <a:latin typeface="TimesNewRomanPSMT"/>
              </a:rPr>
              <a:t>приблизно</a:t>
            </a:r>
            <a:r>
              <a:rPr lang="ru-RU" sz="1800" dirty="0">
                <a:effectLst/>
                <a:latin typeface="TimesNewRomanPSMT"/>
              </a:rPr>
              <a:t> ту ж саму величину, в той час як </a:t>
            </a:r>
            <a:r>
              <a:rPr lang="ru-RU" sz="1800" dirty="0" err="1">
                <a:effectLst/>
                <a:latin typeface="TimesNewRomanPSMT"/>
              </a:rPr>
              <a:t>прибуток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двох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інших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наслідків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вище</a:t>
            </a:r>
            <a:r>
              <a:rPr lang="ru-RU" sz="1800" dirty="0">
                <a:effectLst/>
                <a:latin typeface="TimesNewRomanPSMT"/>
              </a:rPr>
              <a:t>, </a:t>
            </a:r>
            <a:r>
              <a:rPr lang="ru-RU" sz="1800" dirty="0" err="1">
                <a:effectLst/>
                <a:latin typeface="TimesNewRomanPSMT"/>
              </a:rPr>
              <a:t>ніж</a:t>
            </a:r>
            <a:r>
              <a:rPr lang="ru-RU" sz="1800" dirty="0">
                <a:effectLst/>
                <a:latin typeface="TimesNewRomanPSMT"/>
              </a:rPr>
              <a:t> для </a:t>
            </a:r>
            <a:r>
              <a:rPr lang="ru-RU" sz="1800" dirty="0" err="1">
                <a:effectLst/>
                <a:latin typeface="TimesNewRomanPSMT"/>
              </a:rPr>
              <a:t>ціни</a:t>
            </a:r>
            <a:r>
              <a:rPr lang="ru-RU" sz="1800" dirty="0">
                <a:effectLst/>
                <a:latin typeface="TimesNewRomanPSMT"/>
              </a:rPr>
              <a:t> 8,80 грн. </a:t>
            </a:r>
            <a:r>
              <a:rPr lang="ru-RU" sz="1800" dirty="0" err="1">
                <a:effectLst/>
                <a:latin typeface="TimesNewRomanPSMT"/>
              </a:rPr>
              <a:t>Однак</a:t>
            </a:r>
            <a:r>
              <a:rPr lang="ru-RU" sz="1800" dirty="0">
                <a:effectLst/>
                <a:latin typeface="TimesNewRomanPSMT"/>
              </a:rPr>
              <a:t>, </a:t>
            </a:r>
            <a:r>
              <a:rPr lang="ru-RU" sz="1800" dirty="0" err="1">
                <a:effectLst/>
                <a:latin typeface="TimesNewRomanPSMT"/>
              </a:rPr>
              <a:t>якщо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взяти</a:t>
            </a:r>
            <a:r>
              <a:rPr lang="ru-RU" sz="1800" dirty="0">
                <a:effectLst/>
                <a:latin typeface="TimesNewRomanPSMT"/>
              </a:rPr>
              <a:t> до </a:t>
            </a:r>
            <a:r>
              <a:rPr lang="ru-RU" sz="1800" dirty="0" err="1">
                <a:effectLst/>
                <a:latin typeface="TimesNewRomanPSMT"/>
              </a:rPr>
              <a:t>уваги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постійні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витрати</a:t>
            </a:r>
            <a:r>
              <a:rPr lang="ru-RU" sz="1800" dirty="0">
                <a:effectLst/>
                <a:latin typeface="TimesNewRomanPSMT"/>
              </a:rPr>
              <a:t>, то </a:t>
            </a:r>
            <a:r>
              <a:rPr lang="ru-RU" sz="1800" dirty="0" err="1">
                <a:effectLst/>
                <a:latin typeface="TimesNewRomanPSMT"/>
              </a:rPr>
              <a:t>ціна</a:t>
            </a:r>
            <a:r>
              <a:rPr lang="ru-RU" sz="1800" dirty="0">
                <a:effectLst/>
                <a:latin typeface="TimesNewRomanPSMT"/>
              </a:rPr>
              <a:t> 8,00 </a:t>
            </a:r>
            <a:r>
              <a:rPr lang="ru-RU" sz="1800" dirty="0" err="1">
                <a:effectLst/>
                <a:latin typeface="TimesNewRomanPSMT"/>
              </a:rPr>
              <a:t>грн</a:t>
            </a:r>
            <a:r>
              <a:rPr lang="ru-RU" sz="1800" dirty="0">
                <a:effectLst/>
                <a:latin typeface="TimesNewRomanPSMT"/>
              </a:rPr>
              <a:t> – </a:t>
            </a:r>
            <a:r>
              <a:rPr lang="ru-RU" sz="1800" dirty="0" err="1">
                <a:effectLst/>
                <a:latin typeface="TimesNewRomanPSMT"/>
              </a:rPr>
              <a:t>єдина</a:t>
            </a:r>
            <a:r>
              <a:rPr lang="ru-RU" sz="1800" dirty="0">
                <a:effectLst/>
                <a:latin typeface="TimesNewRomanPSMT"/>
              </a:rPr>
              <a:t>, при </a:t>
            </a:r>
            <a:r>
              <a:rPr lang="ru-RU" sz="1800" dirty="0" err="1">
                <a:effectLst/>
                <a:latin typeface="TimesNewRomanPSMT"/>
              </a:rPr>
              <a:t>якіи</a:t>
            </a:r>
            <a:r>
              <a:rPr lang="ru-RU" sz="1800" dirty="0">
                <a:effectLst/>
                <a:latin typeface="TimesNewRomanPSMT"/>
              </a:rPr>
              <a:t>̆ </a:t>
            </a:r>
            <a:r>
              <a:rPr lang="ru-RU" sz="1800" dirty="0" err="1">
                <a:effectLst/>
                <a:latin typeface="TimesNewRomanPSMT"/>
              </a:rPr>
              <a:t>компанія</a:t>
            </a:r>
            <a:r>
              <a:rPr lang="ru-RU" sz="1800" dirty="0">
                <a:effectLst/>
                <a:latin typeface="TimesNewRomanPSMT"/>
              </a:rPr>
              <a:t> не </a:t>
            </a:r>
            <a:r>
              <a:rPr lang="ru-RU" sz="1800" dirty="0" err="1">
                <a:effectLst/>
                <a:latin typeface="TimesNewRomanPSMT"/>
              </a:rPr>
              <a:t>терпить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збитків</a:t>
            </a:r>
            <a:r>
              <a:rPr lang="ru-RU" sz="1800" dirty="0">
                <a:effectLst/>
                <a:latin typeface="TimesNewRomanPSMT"/>
              </a:rPr>
              <a:t> через те, </a:t>
            </a:r>
            <a:r>
              <a:rPr lang="ru-RU" sz="1800" dirty="0" err="1">
                <a:effectLst/>
                <a:latin typeface="TimesNewRomanPSMT"/>
              </a:rPr>
              <a:t>що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низькии</a:t>
            </a:r>
            <a:r>
              <a:rPr lang="ru-RU" sz="1800" dirty="0">
                <a:effectLst/>
                <a:latin typeface="TimesNewRomanPSMT"/>
              </a:rPr>
              <a:t>̆ </a:t>
            </a:r>
            <a:r>
              <a:rPr lang="ru-RU" sz="1800" dirty="0" err="1">
                <a:effectLst/>
                <a:latin typeface="TimesNewRomanPSMT"/>
              </a:rPr>
              <a:t>прибуток</a:t>
            </a:r>
            <a:r>
              <a:rPr lang="ru-RU" sz="1800" dirty="0">
                <a:effectLst/>
                <a:latin typeface="TimesNewRomanPSMT"/>
              </a:rPr>
              <a:t> не </a:t>
            </a:r>
            <a:r>
              <a:rPr lang="ru-RU" sz="1800" dirty="0" err="1">
                <a:effectLst/>
                <a:latin typeface="TimesNewRomanPSMT"/>
              </a:rPr>
              <a:t>менше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постійних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витрат</a:t>
            </a:r>
            <a:r>
              <a:rPr lang="ru-RU" sz="1800" dirty="0">
                <a:effectLst/>
                <a:latin typeface="TimesNewRomanPSMT"/>
              </a:rPr>
              <a:t> – 40 000 грн. </a:t>
            </a:r>
            <a:endParaRPr lang="ru-RU" dirty="0"/>
          </a:p>
          <a:p>
            <a:pPr algn="just"/>
            <a:r>
              <a:rPr lang="ru-RU" sz="1800" dirty="0" err="1">
                <a:effectLst/>
                <a:latin typeface="TimesNewRomanPSMT"/>
              </a:rPr>
              <a:t>Отже</a:t>
            </a:r>
            <a:r>
              <a:rPr lang="ru-RU" sz="1800" dirty="0">
                <a:effectLst/>
                <a:latin typeface="TimesNewRomanPSMT"/>
              </a:rPr>
              <a:t>, для кожного з </a:t>
            </a:r>
            <a:r>
              <a:rPr lang="ru-RU" sz="1800" dirty="0" err="1">
                <a:effectLst/>
                <a:latin typeface="TimesNewRomanPSMT"/>
              </a:rPr>
              <a:t>трьох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рішень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існують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своі</a:t>
            </a:r>
            <a:r>
              <a:rPr lang="ru-RU" sz="1800" dirty="0">
                <a:effectLst/>
                <a:latin typeface="TimesNewRomanPSMT"/>
              </a:rPr>
              <a:t>̈ </a:t>
            </a:r>
            <a:r>
              <a:rPr lang="ru-RU" sz="1800" dirty="0" err="1">
                <a:effectLst/>
                <a:latin typeface="TimesNewRomanPSMT"/>
              </a:rPr>
              <a:t>аргументи</a:t>
            </a:r>
            <a:r>
              <a:rPr lang="ru-RU" sz="1800" dirty="0">
                <a:effectLst/>
                <a:latin typeface="TimesNewRomanPSMT"/>
              </a:rPr>
              <a:t>. Яке </a:t>
            </a:r>
            <a:r>
              <a:rPr lang="ru-RU" sz="1800" dirty="0" err="1">
                <a:effectLst/>
                <a:latin typeface="TimesNewRomanPSMT"/>
              </a:rPr>
              <a:t>рішення</a:t>
            </a:r>
            <a:r>
              <a:rPr lang="ru-RU" sz="1800" dirty="0">
                <a:effectLst/>
                <a:latin typeface="TimesNewRomanPSMT"/>
              </a:rPr>
              <a:t> буде </a:t>
            </a:r>
            <a:r>
              <a:rPr lang="ru-RU" sz="1800" dirty="0" err="1">
                <a:effectLst/>
                <a:latin typeface="TimesNewRomanPSMT"/>
              </a:rPr>
              <a:t>прийняте</a:t>
            </a:r>
            <a:r>
              <a:rPr lang="ru-RU" sz="1800" dirty="0">
                <a:effectLst/>
                <a:latin typeface="TimesNewRomanPSMT"/>
              </a:rPr>
              <a:t>, </a:t>
            </a:r>
            <a:r>
              <a:rPr lang="ru-RU" sz="1800" dirty="0" err="1">
                <a:effectLst/>
                <a:latin typeface="TimesNewRomanPSMT"/>
              </a:rPr>
              <a:t>залежить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від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цілеи</a:t>
            </a:r>
            <a:r>
              <a:rPr lang="ru-RU" sz="1800" dirty="0">
                <a:effectLst/>
                <a:latin typeface="TimesNewRomanPSMT"/>
              </a:rPr>
              <a:t>̆ і </a:t>
            </a:r>
            <a:r>
              <a:rPr lang="ru-RU" sz="1800" dirty="0" err="1">
                <a:effectLst/>
                <a:latin typeface="TimesNewRomanPSMT"/>
              </a:rPr>
              <a:t>відношення</a:t>
            </a:r>
            <a:r>
              <a:rPr lang="ru-RU" sz="1800" dirty="0">
                <a:effectLst/>
                <a:latin typeface="TimesNewRomanPSMT"/>
              </a:rPr>
              <a:t> до </a:t>
            </a:r>
            <a:r>
              <a:rPr lang="ru-RU" sz="1800" dirty="0" err="1">
                <a:effectLst/>
                <a:latin typeface="TimesNewRomanPSMT"/>
              </a:rPr>
              <a:t>ризику</a:t>
            </a:r>
            <a:r>
              <a:rPr lang="ru-RU" sz="1800" dirty="0">
                <a:effectLst/>
                <a:latin typeface="TimesNewRomanPSMT"/>
              </a:rPr>
              <a:t> особи, яка </a:t>
            </a:r>
            <a:r>
              <a:rPr lang="ru-RU" sz="1800" dirty="0" err="1">
                <a:effectLst/>
                <a:latin typeface="TimesNewRomanPSMT"/>
              </a:rPr>
              <a:t>приймає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рішення</a:t>
            </a:r>
            <a:r>
              <a:rPr lang="ru-RU" sz="1800" dirty="0">
                <a:effectLst/>
                <a:latin typeface="TimesNewRomanPSMT"/>
              </a:rPr>
              <a:t>. </a:t>
            </a:r>
            <a:r>
              <a:rPr lang="ru-RU" sz="1800" dirty="0" err="1">
                <a:effectLst/>
                <a:latin typeface="TimesNewRomanPSMT"/>
              </a:rPr>
              <a:t>Обережнии</a:t>
            </a:r>
            <a:r>
              <a:rPr lang="ru-RU" sz="1800" dirty="0">
                <a:effectLst/>
                <a:latin typeface="TimesNewRomanPSMT"/>
              </a:rPr>
              <a:t>̆ менеджер </a:t>
            </a:r>
            <a:r>
              <a:rPr lang="ru-RU" sz="1800" dirty="0" err="1">
                <a:effectLst/>
                <a:latin typeface="TimesNewRomanPSMT"/>
              </a:rPr>
              <a:t>віддасть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перевагу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ціні</a:t>
            </a:r>
            <a:r>
              <a:rPr lang="ru-RU" sz="1800" dirty="0">
                <a:effectLst/>
                <a:latin typeface="TimesNewRomanPSMT"/>
              </a:rPr>
              <a:t> 8,00 </a:t>
            </a:r>
            <a:r>
              <a:rPr lang="ru-RU" sz="1800" dirty="0" err="1">
                <a:effectLst/>
                <a:latin typeface="TimesNewRomanPSMT"/>
              </a:rPr>
              <a:t>грн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двом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іншим</a:t>
            </a:r>
            <a:r>
              <a:rPr lang="ru-RU" sz="1800" dirty="0">
                <a:effectLst/>
                <a:latin typeface="TimesNewRomanPSMT"/>
              </a:rPr>
              <a:t>: </a:t>
            </a:r>
            <a:r>
              <a:rPr lang="ru-RU" sz="1800" dirty="0" err="1">
                <a:effectLst/>
                <a:latin typeface="TimesNewRomanPSMT"/>
              </a:rPr>
              <a:t>можливі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прибутки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менші</a:t>
            </a:r>
            <a:r>
              <a:rPr lang="ru-RU" sz="1800" dirty="0">
                <a:effectLst/>
                <a:latin typeface="TimesNewRomanPSMT"/>
              </a:rPr>
              <a:t>, але і </a:t>
            </a:r>
            <a:r>
              <a:rPr lang="ru-RU" sz="1800" dirty="0" err="1">
                <a:effectLst/>
                <a:latin typeface="TimesNewRomanPSMT"/>
              </a:rPr>
              <a:t>витрати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зведені</a:t>
            </a:r>
            <a:r>
              <a:rPr lang="ru-RU" sz="1800" dirty="0">
                <a:effectLst/>
                <a:latin typeface="TimesNewRomanPSMT"/>
              </a:rPr>
              <a:t> до </a:t>
            </a:r>
            <a:r>
              <a:rPr lang="ru-RU" sz="1800" dirty="0" err="1">
                <a:effectLst/>
                <a:latin typeface="TimesNewRomanPSMT"/>
              </a:rPr>
              <a:t>мінімуму</a:t>
            </a:r>
            <a:r>
              <a:rPr lang="ru-RU" sz="1800" dirty="0">
                <a:effectLst/>
                <a:latin typeface="TimesNewRomanPSMT"/>
              </a:rPr>
              <a:t>. Тому в </a:t>
            </a:r>
            <a:r>
              <a:rPr lang="ru-RU" sz="1800" dirty="0" err="1">
                <a:effectLst/>
                <a:latin typeface="TimesNewRomanPSMT"/>
              </a:rPr>
              <a:t>числі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інших</a:t>
            </a:r>
            <a:r>
              <a:rPr lang="ru-RU" sz="1800" dirty="0">
                <a:effectLst/>
                <a:latin typeface="TimesNewRomanPSMT"/>
              </a:rPr>
              <a:t> повинно </a:t>
            </a:r>
            <a:r>
              <a:rPr lang="ru-RU" sz="1800" dirty="0" err="1">
                <a:effectLst/>
                <a:latin typeface="TimesNewRomanPSMT"/>
              </a:rPr>
              <a:t>вирішуватися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питання</a:t>
            </a:r>
            <a:r>
              <a:rPr lang="ru-RU" sz="1800" dirty="0">
                <a:effectLst/>
                <a:latin typeface="TimesNewRomanPSMT"/>
              </a:rPr>
              <a:t> про </a:t>
            </a:r>
            <a:r>
              <a:rPr lang="ru-RU" sz="1800" dirty="0" err="1">
                <a:effectLst/>
                <a:latin typeface="TimesNewRomanPSMT"/>
              </a:rPr>
              <a:t>відношення</a:t>
            </a:r>
            <a:r>
              <a:rPr lang="ru-RU" sz="1800" dirty="0">
                <a:effectLst/>
                <a:latin typeface="TimesNewRomanPSMT"/>
              </a:rPr>
              <a:t> до </a:t>
            </a:r>
            <a:r>
              <a:rPr lang="ru-RU" sz="1800" dirty="0" err="1">
                <a:effectLst/>
                <a:latin typeface="TimesNewRomanPSMT"/>
              </a:rPr>
              <a:t>ризику</a:t>
            </a:r>
            <a:r>
              <a:rPr lang="ru-RU" sz="1800" dirty="0">
                <a:effectLst/>
                <a:latin typeface="TimesNewRomanPSMT"/>
              </a:rPr>
              <a:t>. </a:t>
            </a:r>
            <a:endParaRPr lang="ru-RU" dirty="0"/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6034245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D73E837-771C-5644-824B-D7BB59E255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7561" y="535259"/>
            <a:ext cx="10731328" cy="5506103"/>
          </a:xfrm>
        </p:spPr>
        <p:txBody>
          <a:bodyPr/>
          <a:lstStyle/>
          <a:p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4.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Відділ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маркетингу «Галактика» представив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своєму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керівництву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очікувании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обсяг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збуту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трьох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варіаціях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подано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таблиці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2. </a:t>
            </a:r>
          </a:p>
          <a:p>
            <a:pPr algn="ctr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Таблиця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Передбачувані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обсяги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продажу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err="1"/>
              <a:t>Змінні</a:t>
            </a:r>
            <a:r>
              <a:rPr lang="ru-RU" dirty="0"/>
              <a:t> </a:t>
            </a:r>
            <a:r>
              <a:rPr lang="ru-RU" dirty="0" err="1"/>
              <a:t>витрати</a:t>
            </a:r>
            <a:r>
              <a:rPr lang="ru-RU" dirty="0"/>
              <a:t> – 5,8 </a:t>
            </a:r>
            <a:r>
              <a:rPr lang="ru-RU" dirty="0" err="1"/>
              <a:t>грн</a:t>
            </a:r>
            <a:r>
              <a:rPr lang="ru-RU" dirty="0"/>
              <a:t> на </a:t>
            </a:r>
            <a:r>
              <a:rPr lang="ru-RU" dirty="0" err="1"/>
              <a:t>одиницю</a:t>
            </a:r>
            <a:r>
              <a:rPr lang="ru-RU" dirty="0"/>
              <a:t>.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Постійні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складають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40 000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грн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рік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sz="1800" dirty="0" err="1">
                <a:effectLst/>
                <a:latin typeface="TimesNewRomanPSMT"/>
              </a:rPr>
              <a:t>Питання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полягає</a:t>
            </a:r>
            <a:r>
              <a:rPr lang="ru-RU" sz="1800" dirty="0">
                <a:effectLst/>
                <a:latin typeface="TimesNewRomanPSMT"/>
              </a:rPr>
              <a:t> в тому, </a:t>
            </a:r>
            <a:r>
              <a:rPr lang="ru-RU" sz="1800" dirty="0" err="1">
                <a:effectLst/>
                <a:latin typeface="TimesNewRomanPSMT"/>
              </a:rPr>
              <a:t>щоб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призначити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оптимальну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ціну</a:t>
            </a:r>
            <a:r>
              <a:rPr lang="ru-RU" sz="1800" dirty="0">
                <a:effectLst/>
                <a:latin typeface="TimesNewRomanPSMT"/>
              </a:rPr>
              <a:t>. </a:t>
            </a:r>
            <a:endParaRPr lang="ru-RU" dirty="0"/>
          </a:p>
          <a:p>
            <a:pPr algn="just"/>
            <a:r>
              <a:rPr lang="ru-RU" dirty="0"/>
              <a:t> </a:t>
            </a:r>
          </a:p>
          <a:p>
            <a:pPr algn="ct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  <p:graphicFrame>
        <p:nvGraphicFramePr>
          <p:cNvPr id="2" name="Таблица 3">
            <a:extLst>
              <a:ext uri="{FF2B5EF4-FFF2-40B4-BE49-F238E27FC236}">
                <a16:creationId xmlns:a16="http://schemas.microsoft.com/office/drawing/2014/main" id="{EC174A21-E58E-877C-8BCF-45C4B36D98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5170523"/>
              </p:ext>
            </p:extLst>
          </p:nvPr>
        </p:nvGraphicFramePr>
        <p:xfrm>
          <a:off x="1241778" y="1577621"/>
          <a:ext cx="9347200" cy="2108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7911">
                  <a:extLst>
                    <a:ext uri="{9D8B030D-6E8A-4147-A177-3AD203B41FA5}">
                      <a16:colId xmlns:a16="http://schemas.microsoft.com/office/drawing/2014/main" val="2802275066"/>
                    </a:ext>
                  </a:extLst>
                </a:gridCol>
                <a:gridCol w="1636889">
                  <a:extLst>
                    <a:ext uri="{9D8B030D-6E8A-4147-A177-3AD203B41FA5}">
                      <a16:colId xmlns:a16="http://schemas.microsoft.com/office/drawing/2014/main" val="1916799570"/>
                    </a:ext>
                  </a:extLst>
                </a:gridCol>
                <a:gridCol w="2449689">
                  <a:extLst>
                    <a:ext uri="{9D8B030D-6E8A-4147-A177-3AD203B41FA5}">
                      <a16:colId xmlns:a16="http://schemas.microsoft.com/office/drawing/2014/main" val="1010814265"/>
                    </a:ext>
                  </a:extLst>
                </a:gridCol>
                <a:gridCol w="1512711">
                  <a:extLst>
                    <a:ext uri="{9D8B030D-6E8A-4147-A177-3AD203B41FA5}">
                      <a16:colId xmlns:a16="http://schemas.microsoft.com/office/drawing/2014/main" val="92493772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Можлива ціна за одиницю 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8,00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8,60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8,80</a:t>
                      </a:r>
                      <a:endParaRPr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89218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Передбачуваний обсяг продажів при даній ціні (одиниць в рік)</a:t>
                      </a:r>
                    </a:p>
                    <a:p>
                      <a:endParaRPr lang="uk-UA" dirty="0"/>
                    </a:p>
                    <a:p>
                      <a:r>
                        <a:rPr lang="uk-UA" dirty="0"/>
                        <a:t>Кращий з можливого</a:t>
                      </a:r>
                    </a:p>
                    <a:p>
                      <a:r>
                        <a:rPr lang="uk-UA" dirty="0"/>
                        <a:t>Найімовірніший</a:t>
                      </a:r>
                    </a:p>
                    <a:p>
                      <a:r>
                        <a:rPr lang="uk-UA" dirty="0"/>
                        <a:t>Гірший з можливого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dirty="0"/>
                    </a:p>
                    <a:p>
                      <a:pPr algn="ctr"/>
                      <a:endParaRPr lang="uk-UA" dirty="0"/>
                    </a:p>
                    <a:p>
                      <a:pPr algn="ctr"/>
                      <a:endParaRPr lang="uk-UA" dirty="0"/>
                    </a:p>
                    <a:p>
                      <a:pPr algn="ctr"/>
                      <a:r>
                        <a:rPr lang="ru-UA" dirty="0"/>
                        <a:t>18000</a:t>
                      </a:r>
                    </a:p>
                    <a:p>
                      <a:pPr algn="ctr"/>
                      <a:r>
                        <a:rPr lang="ru-UA" dirty="0"/>
                        <a:t>15100</a:t>
                      </a:r>
                    </a:p>
                    <a:p>
                      <a:pPr algn="ctr"/>
                      <a:r>
                        <a:rPr lang="ru-UA" dirty="0"/>
                        <a:t>14000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dirty="0"/>
                    </a:p>
                    <a:p>
                      <a:pPr algn="ctr"/>
                      <a:endParaRPr lang="ru-UA" dirty="0"/>
                    </a:p>
                    <a:p>
                      <a:pPr algn="ctr"/>
                      <a:endParaRPr lang="ru-UA" dirty="0"/>
                    </a:p>
                    <a:p>
                      <a:pPr algn="ctr"/>
                      <a:r>
                        <a:rPr lang="ru-UA" dirty="0"/>
                        <a:t>18600</a:t>
                      </a:r>
                    </a:p>
                    <a:p>
                      <a:pPr algn="ctr"/>
                      <a:r>
                        <a:rPr lang="ru-UA" dirty="0"/>
                        <a:t>15900</a:t>
                      </a:r>
                    </a:p>
                    <a:p>
                      <a:pPr algn="ctr"/>
                      <a:r>
                        <a:rPr lang="ru-UA" dirty="0"/>
                        <a:t>13000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dirty="0"/>
                    </a:p>
                    <a:p>
                      <a:pPr algn="ctr"/>
                      <a:endParaRPr lang="ru-UA" dirty="0"/>
                    </a:p>
                    <a:p>
                      <a:pPr algn="ctr"/>
                      <a:endParaRPr lang="ru-UA" dirty="0"/>
                    </a:p>
                    <a:p>
                      <a:pPr algn="ctr"/>
                      <a:r>
                        <a:rPr lang="ru-UA" dirty="0"/>
                        <a:t>18900</a:t>
                      </a:r>
                    </a:p>
                    <a:p>
                      <a:pPr algn="ctr"/>
                      <a:r>
                        <a:rPr lang="ru-UA" dirty="0"/>
                        <a:t>16000</a:t>
                      </a:r>
                    </a:p>
                    <a:p>
                      <a:pPr algn="ctr"/>
                      <a:r>
                        <a:rPr lang="ru-UA" dirty="0"/>
                        <a:t>12800</a:t>
                      </a:r>
                      <a:endParaRPr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02567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22864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B22D93C-114A-6F4E-B41A-F7028E6135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557561"/>
            <a:ext cx="8596668" cy="5483801"/>
          </a:xfrm>
        </p:spPr>
        <p:txBody>
          <a:bodyPr/>
          <a:lstStyle/>
          <a:p>
            <a:r>
              <a:rPr lang="uk-UA" dirty="0"/>
              <a:t>Творче завдання</a:t>
            </a:r>
          </a:p>
          <a:p>
            <a:pPr algn="just"/>
            <a:r>
              <a:rPr lang="uk-UA" dirty="0"/>
              <a:t>На основі досвіду вітчизняних або зарубіжних компаній представити варіанти подолання кризових явищ та ризикових ситуацій. Оформити у вигляді слайдів доповіді</a:t>
            </a:r>
          </a:p>
        </p:txBody>
      </p:sp>
    </p:spTree>
    <p:extLst>
      <p:ext uri="{BB962C8B-B14F-4D97-AF65-F5344CB8AC3E}">
        <p14:creationId xmlns:p14="http://schemas.microsoft.com/office/powerpoint/2010/main" val="397281713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Аспект</Template>
  <TotalTime>3628</TotalTime>
  <Words>679</Words>
  <Application>Microsoft Macintosh PowerPoint</Application>
  <PresentationFormat>Широкоэкранный</PresentationFormat>
  <Paragraphs>127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Arial</vt:lpstr>
      <vt:lpstr>Times New Roman</vt:lpstr>
      <vt:lpstr>TimesNewRomanPSMT</vt:lpstr>
      <vt:lpstr>Trebuchet MS</vt:lpstr>
      <vt:lpstr>Wingdings 3</vt:lpstr>
      <vt:lpstr>Аспект</vt:lpstr>
      <vt:lpstr>БІЗНЕС-РИЗИКИ ТА АНТИКРИЗОВЕ УПРАВЛІННЯ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Ризик-менеджмент </dc:title>
  <dc:creator>Александр Ткачук</dc:creator>
  <cp:lastModifiedBy>Александр Ткачук</cp:lastModifiedBy>
  <cp:revision>22</cp:revision>
  <dcterms:created xsi:type="dcterms:W3CDTF">2021-09-15T15:27:38Z</dcterms:created>
  <dcterms:modified xsi:type="dcterms:W3CDTF">2023-09-06T08:38:01Z</dcterms:modified>
</cp:coreProperties>
</file>