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3" r:id="rId11"/>
    <p:sldId id="281" r:id="rId12"/>
  </p:sldIdLst>
  <p:sldSz cx="18288000" cy="10287000"/>
  <p:notesSz cx="6858000" cy="9144000"/>
  <p:embeddedFontLst>
    <p:embeddedFont>
      <p:font typeface="Vollkorn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02.03.2025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0" y="2171700"/>
            <a:ext cx="16535400" cy="4401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3. ЗАХИСТ ІНФОРМАЦІЇ </a:t>
            </a:r>
            <a:b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НА РІВНІ АПАРАТНОГО ЗАБЕЗПЕЧЕННЯ </a:t>
            </a:r>
            <a:endParaRPr lang="uk-UA" sz="40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 </a:t>
            </a:r>
          </a:p>
          <a:p>
            <a:pPr algn="ctr"/>
            <a:r>
              <a:rPr lang="uk-UA" sz="3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</a:p>
          <a:p>
            <a:endParaRPr lang="uk-UA" sz="3600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r>
              <a:rPr lang="uk-UA" sz="3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 Апаратні ключі </a:t>
            </a:r>
          </a:p>
          <a:p>
            <a:r>
              <a:rPr lang="uk-UA" sz="3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2. Системи сигналізації </a:t>
            </a:r>
          </a:p>
          <a:p>
            <a:r>
              <a:rPr lang="uk-UA" sz="3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3. Засоби блокування пристроїв та інтерфейсів вводу-виводу інформації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33400" y="51872"/>
            <a:ext cx="16764000" cy="8494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just"/>
            <a:r>
              <a:rPr lang="uk-UA" sz="2300" b="1" dirty="0" err="1">
                <a:latin typeface="Vollkorn" panose="020B0604020202020204" charset="0"/>
                <a:ea typeface="Vollkorn" panose="020B0604020202020204" charset="0"/>
              </a:rPr>
              <a:t>Аутентифікація</a:t>
            </a:r>
            <a:r>
              <a:rPr lang="uk-UA" sz="2300" b="1" dirty="0">
                <a:latin typeface="Vollkorn" panose="020B0604020202020204" charset="0"/>
                <a:ea typeface="Vollkorn" panose="020B0604020202020204" charset="0"/>
              </a:rPr>
              <a:t> по райдужній оболонці ока </a:t>
            </a:r>
          </a:p>
          <a:p>
            <a:pPr indent="720000" algn="just"/>
            <a:r>
              <a:rPr lang="uk-UA" sz="2300" dirty="0" smtClean="0">
                <a:latin typeface="Vollkorn" panose="020B0604020202020204" charset="0"/>
                <a:ea typeface="Vollkorn" panose="020B0604020202020204" charset="0"/>
              </a:rPr>
              <a:t>Зображення </a:t>
            </a:r>
            <a:r>
              <a:rPr lang="uk-UA" sz="2300" dirty="0">
                <a:latin typeface="Vollkorn" panose="020B0604020202020204" charset="0"/>
                <a:ea typeface="Vollkorn" panose="020B0604020202020204" charset="0"/>
              </a:rPr>
              <a:t>ока виділяється з зображення особи і на нього накладається спеціальна маска штрих-кодів. Результатом є матриця, індивідуальна для кожної людини. </a:t>
            </a:r>
          </a:p>
          <a:p>
            <a:pPr indent="720000" algn="just"/>
            <a:endParaRPr lang="uk-UA" sz="23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300" b="1" dirty="0" err="1" smtClean="0">
                <a:latin typeface="Vollkorn" panose="020B0604020202020204" charset="0"/>
                <a:ea typeface="Vollkorn" panose="020B0604020202020204" charset="0"/>
              </a:rPr>
              <a:t>Аутентифікація</a:t>
            </a:r>
            <a:r>
              <a:rPr lang="uk-UA" sz="23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300" b="1" dirty="0">
                <a:latin typeface="Vollkorn" panose="020B0604020202020204" charset="0"/>
                <a:ea typeface="Vollkorn" panose="020B0604020202020204" charset="0"/>
              </a:rPr>
              <a:t>по зображенню особи </a:t>
            </a:r>
          </a:p>
          <a:p>
            <a:pPr indent="720000" algn="just"/>
            <a:r>
              <a:rPr lang="uk-UA" sz="2300" dirty="0" smtClean="0">
                <a:latin typeface="Vollkorn" panose="020B0604020202020204" charset="0"/>
                <a:ea typeface="Vollkorn" panose="020B0604020202020204" charset="0"/>
              </a:rPr>
              <a:t>Алгоритм </a:t>
            </a:r>
            <a:r>
              <a:rPr lang="uk-UA" sz="2300" dirty="0">
                <a:latin typeface="Vollkorn" panose="020B0604020202020204" charset="0"/>
                <a:ea typeface="Vollkorn" panose="020B0604020202020204" charset="0"/>
              </a:rPr>
              <a:t>функціонування системи розпізнавання: Зображення особи зчитується звичайною відеокамерою і аналізується. Програмне забезпечення порівнює введений портрет з еталоном, що зберігаються. Важливо також те, що біометричні системи цього класу здатні виконувати безперервну  </a:t>
            </a:r>
            <a:r>
              <a:rPr lang="uk-UA" sz="2300" dirty="0" err="1">
                <a:latin typeface="Vollkorn" panose="020B0604020202020204" charset="0"/>
                <a:ea typeface="Vollkorn" panose="020B0604020202020204" charset="0"/>
              </a:rPr>
              <a:t>аутентифікацію</a:t>
            </a:r>
            <a:r>
              <a:rPr lang="uk-UA" sz="2300" dirty="0">
                <a:latin typeface="Vollkorn" panose="020B0604020202020204" charset="0"/>
                <a:ea typeface="Vollkorn" panose="020B0604020202020204" charset="0"/>
              </a:rPr>
              <a:t> користувача комп'ютера протягом всього сеансу його роботи </a:t>
            </a:r>
          </a:p>
          <a:p>
            <a:pPr indent="720000" algn="just"/>
            <a:endParaRPr lang="uk-UA" sz="23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300" b="1" dirty="0" err="1" smtClean="0">
                <a:latin typeface="Vollkorn" panose="020B0604020202020204" charset="0"/>
                <a:ea typeface="Vollkorn" panose="020B0604020202020204" charset="0"/>
              </a:rPr>
              <a:t>Аутентифікація</a:t>
            </a:r>
            <a:r>
              <a:rPr lang="uk-UA" sz="23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300" b="1" dirty="0">
                <a:latin typeface="Vollkorn" panose="020B0604020202020204" charset="0"/>
                <a:ea typeface="Vollkorn" panose="020B0604020202020204" charset="0"/>
              </a:rPr>
              <a:t>по долоні руки</a:t>
            </a:r>
            <a:r>
              <a:rPr lang="uk-UA" sz="2300" b="1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3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300" dirty="0">
                <a:latin typeface="Vollkorn" panose="020B0604020202020204" charset="0"/>
                <a:ea typeface="Vollkorn" panose="020B0604020202020204" charset="0"/>
              </a:rPr>
              <a:t>У </a:t>
            </a:r>
            <a:r>
              <a:rPr lang="uk-UA" sz="2300" dirty="0" err="1">
                <a:latin typeface="Vollkorn" panose="020B0604020202020204" charset="0"/>
                <a:ea typeface="Vollkorn" panose="020B0604020202020204" charset="0"/>
              </a:rPr>
              <a:t>біометриці</a:t>
            </a:r>
            <a:r>
              <a:rPr lang="uk-UA" sz="2300" dirty="0">
                <a:latin typeface="Vollkorn" panose="020B0604020202020204" charset="0"/>
                <a:ea typeface="Vollkorn" panose="020B0604020202020204" charset="0"/>
              </a:rPr>
              <a:t> з метою ідентифікації використовується проста геометрія руки </a:t>
            </a:r>
            <a:endParaRPr lang="uk-UA" sz="23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300" dirty="0" smtClean="0">
                <a:latin typeface="Vollkorn" panose="020B0604020202020204" charset="0"/>
                <a:ea typeface="Vollkorn" panose="020B0604020202020204" charset="0"/>
              </a:rPr>
              <a:t>Метод </a:t>
            </a:r>
            <a:r>
              <a:rPr lang="uk-UA" sz="2300" dirty="0">
                <a:latin typeface="Vollkorn" panose="020B0604020202020204" charset="0"/>
                <a:ea typeface="Vollkorn" panose="020B0604020202020204" charset="0"/>
              </a:rPr>
              <a:t>розпізнавання геометрію кисті руки заснований на аналізі тривимірного зображення кисті. Однак форма кисті руки також є параметром, який досить сильно схильний до змін в часі, а крім того, вимагає сканерів великого розміру, що веде до подорожчання системи </a:t>
            </a:r>
            <a:endParaRPr lang="uk-UA" sz="23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endParaRPr lang="uk-UA" sz="23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300" b="1" dirty="0" err="1">
                <a:latin typeface="Vollkorn" panose="020B0604020202020204" charset="0"/>
                <a:ea typeface="Vollkorn" panose="020B0604020202020204" charset="0"/>
              </a:rPr>
              <a:t>Аутентифікація</a:t>
            </a:r>
            <a:r>
              <a:rPr lang="uk-UA" sz="2300" b="1" dirty="0">
                <a:latin typeface="Vollkorn" panose="020B0604020202020204" charset="0"/>
                <a:ea typeface="Vollkorn" panose="020B0604020202020204" charset="0"/>
              </a:rPr>
              <a:t> за відбитками пальців </a:t>
            </a:r>
          </a:p>
          <a:p>
            <a:pPr indent="720000" algn="just"/>
            <a:r>
              <a:rPr lang="uk-UA" sz="2300" dirty="0">
                <a:latin typeface="Vollkorn" panose="020B0604020202020204" charset="0"/>
                <a:ea typeface="Vollkorn" panose="020B0604020202020204" charset="0"/>
              </a:rPr>
              <a:t>Оптичні сканери зчитування відбитків пальців встановлюються на ноутбуки, миші, клавіатури, флеш-диски, а також застосовуються у вигляді окремих зовнішніх пристроїв і терміналів (наприклад, в аеропортах і банках</a:t>
            </a:r>
            <a:r>
              <a:rPr lang="uk-UA" sz="2300" dirty="0" smtClean="0">
                <a:latin typeface="Vollkorn" panose="020B0604020202020204" charset="0"/>
                <a:ea typeface="Vollkorn" panose="020B0604020202020204" charset="0"/>
              </a:rPr>
              <a:t>). Якщо </a:t>
            </a:r>
            <a:r>
              <a:rPr lang="uk-UA" sz="2300" dirty="0">
                <a:latin typeface="Vollkorn" panose="020B0604020202020204" charset="0"/>
                <a:ea typeface="Vollkorn" panose="020B0604020202020204" charset="0"/>
              </a:rPr>
              <a:t>візерунок відбитка пальця не збігається з візерунком допущеного до інформації користувача, то доступ до інформації </a:t>
            </a:r>
            <a:r>
              <a:rPr lang="uk-UA" sz="2300" dirty="0" smtClean="0">
                <a:latin typeface="Vollkorn" panose="020B0604020202020204" charset="0"/>
                <a:ea typeface="Vollkorn" panose="020B0604020202020204" charset="0"/>
              </a:rPr>
              <a:t>неможливий</a:t>
            </a:r>
          </a:p>
          <a:p>
            <a:pPr indent="720000" algn="just"/>
            <a:endParaRPr lang="uk-UA" sz="23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/>
            <a:r>
              <a:rPr lang="uk-UA" sz="2300" b="1" dirty="0" err="1">
                <a:latin typeface="Vollkorn" panose="020B0604020202020204" charset="0"/>
                <a:ea typeface="Vollkorn" panose="020B0604020202020204" charset="0"/>
              </a:rPr>
              <a:t>Аутентифікація</a:t>
            </a:r>
            <a:r>
              <a:rPr lang="uk-UA" sz="2300" b="1" dirty="0">
                <a:latin typeface="Vollkorn" panose="020B0604020202020204" charset="0"/>
                <a:ea typeface="Vollkorn" panose="020B0604020202020204" charset="0"/>
              </a:rPr>
              <a:t> по характеристикам мови </a:t>
            </a:r>
          </a:p>
          <a:p>
            <a:pPr indent="720000" algn="just"/>
            <a:r>
              <a:rPr lang="uk-UA" sz="2300" dirty="0">
                <a:latin typeface="Vollkorn" panose="020B0604020202020204" charset="0"/>
                <a:ea typeface="Vollkorn" panose="020B0604020202020204" charset="0"/>
              </a:rPr>
              <a:t>Ідентифікація людини по голосу - один з традиційних способів розпізнавання, інтерес до цього методу пов'язаний і з прогнозами впровадження голосових інтерфейсів в операційні системи.</a:t>
            </a:r>
          </a:p>
        </p:txBody>
      </p:sp>
    </p:spTree>
    <p:extLst>
      <p:ext uri="{BB962C8B-B14F-4D97-AF65-F5344CB8AC3E}">
        <p14:creationId xmlns:p14="http://schemas.microsoft.com/office/powerpoint/2010/main" val="9091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83744" y="876300"/>
            <a:ext cx="14520512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Апаратні ключі безпеки або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токени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 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невеличкі пристрої, які діють по принципу ключа від квартири чи автомобіля. Тільки відмикають вони вхід до облікового запису операційної системи або до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акаунтів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, що зберігаються у веб-застосунках, і на відміну від звичайних ключів, їх неможливо підробити або скопіювати.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Токени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здатні зберігати ідентифікаційні дані, сертифікати, ключі шифрування та іншу конфіденційну інформацію. Вони зазвичай використовуються для автентифікації, підпису документів, забезпечення безпеки та доступу до різних ресурсів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Смарт-картки 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зазвичай пластикові картки, які містять вбудовану мікросхему з обробником, пам’яттю та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інтерфейсами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зв’язку. Вони можуть використовуватись для зберігання інформації, включаючи особисті дані, фінансові дані, медичну інформацію та інше. Смарт-картки часто використовуються для автентифікації, безконтактних платежів, контролю доступу, електронного паспорта та інших сфер застосування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Апаратний криптографічний модуль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це пристрій, що призначений для захисту криптографічних ключів 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PKI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 та прискорення криптографічних операцій. Він забезпечує автентичність цифрових підписів учасників мережі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блокчейн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та створює безпечне середовище для реалізації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IT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-рішень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800" y="1257300"/>
            <a:ext cx="14554200" cy="5878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Криптографічні модулі існують у різних формфакторах: </a:t>
            </a:r>
          </a:p>
          <a:p>
            <a:pPr indent="720000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PCI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Express плати, що вбудовуються;</a:t>
            </a:r>
          </a:p>
          <a:p>
            <a:pPr indent="720000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мережеві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модулі;</a:t>
            </a:r>
          </a:p>
          <a:p>
            <a:pPr indent="720000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err="1" smtClean="0">
                <a:latin typeface="Vollkorn" panose="020B0604020202020204" charset="0"/>
                <a:ea typeface="Vollkorn" panose="020B0604020202020204" charset="0"/>
              </a:rPr>
              <a:t>USB-токени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найкомпактніші пристрої для безпеки серверів.</a:t>
            </a:r>
          </a:p>
          <a:p>
            <a:pPr lvl="0" indent="720000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0" indent="720000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Характеристики ключів для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вибору найнадійніших технологічних варіантів захисту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720000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сертифікацію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ключів;</a:t>
            </a:r>
          </a:p>
          <a:p>
            <a:pPr indent="720000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швидкість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роботи;</a:t>
            </a:r>
          </a:p>
          <a:p>
            <a:pPr indent="720000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можливості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пристроїв;</a:t>
            </a:r>
          </a:p>
          <a:p>
            <a:pPr indent="720000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енергоспоживання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;</a:t>
            </a:r>
          </a:p>
          <a:p>
            <a:pPr indent="720000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стійкість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 зламу;</a:t>
            </a:r>
          </a:p>
          <a:p>
            <a:pPr indent="720000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фізичну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надійність;</a:t>
            </a:r>
          </a:p>
          <a:p>
            <a:pPr indent="720000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зручність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використання.</a:t>
            </a:r>
          </a:p>
          <a:p>
            <a:pPr lvl="0" indent="72000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1600" y="1409700"/>
            <a:ext cx="14182023" cy="535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720000" algn="ctr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Системи ідентифікації і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користувачів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Такі системи застосовуються для обмеження доступу випадкових і незаконних користувачів до ресурсів комп’ютерної системи.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Види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інформації для процедури ідентифікації користувача:</a:t>
            </a:r>
          </a:p>
          <a:p>
            <a:pPr marL="0" lvl="1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таємна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інформація, якою володіє користувач (пароль, персональний ідентифікатор, ключ тощо). Цю інформацію користувач повинен запам’ятати або можуть бути застосовані спеціальні засоби зберігання такої інформації;</a:t>
            </a:r>
          </a:p>
          <a:p>
            <a:pPr marL="0" lvl="1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фізіологічні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параметри людини (відбитки пальців рук, малюнок райдужної оболонки ока тощо чи особливості поведінки людини (наприклад, особливості роботи на клавіатурі).</a:t>
            </a:r>
          </a:p>
          <a:p>
            <a:pPr marL="0" lvl="1" indent="72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Системи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ідентифікації першого типу прийнято рахувати традиційними.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Системи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ідентифікації другого типу називають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біометричними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495300"/>
            <a:ext cx="15849599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Системи шифрування дискових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даних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Основне завдання таких систем полягає забезпечення захисту від несанкціонованого використання даних, які знаходяться на носіях інформації.</a:t>
            </a:r>
          </a:p>
          <a:p>
            <a:pPr indent="72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Етапи роботи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прикладних програм з дисковим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накопичувачем: 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Логічний етап відповідає рівню взаємодії прикладної програми з операційною системою (наприклад, виклик сервісних функцій читання/запису даних). На цьому етапі основним об’єктом є файл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Фізичний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етап відповідає рівню взаємодії операційної системи і апаратури. У якості об’єктів цього рівня виступають структури фізичної організації даних , наприклад, сектори жорсткого диску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</a:p>
          <a:p>
            <a:pPr indent="72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Класи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функціонування системи шифрування дискових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даних: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72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системи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прозорого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шифрування;</a:t>
            </a:r>
          </a:p>
          <a:p>
            <a:pPr marL="0" lvl="1" indent="72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системи, які спеціально викликаються для виконання шифрування.</a:t>
            </a:r>
          </a:p>
          <a:p>
            <a:pPr indent="72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У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системах прозорого шифрування криптографічні перетворення проводяться у режимі реального часу, непомітно для користувача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endParaRPr lang="uk-UA" sz="10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Системи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другого класу, як правило, представляють собою утиліти, які необхідно спеціально викликати, які необхідно спеціально викликати для виконання шифрування. </a:t>
            </a: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76400" y="342900"/>
            <a:ext cx="14791623" cy="8556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Системи шифрування даних, що передаються по комп’ютерних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мережах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Способи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шифрування даних, що передаються по комп’ютерних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мережах:</a:t>
            </a:r>
          </a:p>
          <a:p>
            <a:pPr indent="720000" algn="just"/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- канальне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шифрування (захист усієї інформації,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яка передається каналами зв’язку, включаючи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службову);</a:t>
            </a:r>
          </a:p>
          <a:p>
            <a:pPr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к</a:t>
            </a:r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інцеве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(абонентське)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шифрування (реалізується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 допомогою протоколу канального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рівня</a:t>
            </a:r>
          </a:p>
          <a:p>
            <a:pPr indent="720000" algn="just"/>
            <a:endParaRPr lang="uk-UA" sz="1000" dirty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Перевага –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вбудовування процедури шифрування на канальний рівень дозволяє використовувати апаратні засоби, що сприяє підвищенню продуктивності системи.</a:t>
            </a:r>
          </a:p>
          <a:p>
            <a:pPr indent="72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Недоліки: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lvl="1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шифруванню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на даному рівні підлягає уся інформація, включаючи службові дані транспортних протоколів. Це ускладнює механізм маршрутизації мережевих пакетів і потребує розшифрування даних в пристроях проміжної комутації (шлюзах, ретрансляторах тощо);</a:t>
            </a:r>
          </a:p>
          <a:p>
            <a:pPr lvl="1" indent="72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шифрування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службової інформації може призвести до появи статистичних закономірностей у шифруванні даних. що впливає на надійність захисту і накладає обмеження на використання криптографічних алгоритмів.</a:t>
            </a:r>
          </a:p>
          <a:p>
            <a:pPr indent="720000" algn="just"/>
            <a:endParaRPr lang="uk-UA" sz="1600" i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720000" algn="just"/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Кінцеве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(абонентське)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шифрування дозволяє забезпечити конфіденційність даних, що передаються між об’єктами (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абонентами) та реалізується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 допомогою відповідного прикладного протоколу. 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1104900"/>
            <a:ext cx="16078200" cy="5201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Системи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електронних 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даних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Під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час обміну даними по мережах виникає проблема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автора документа і самого документа, тобто встановлення особистості автора і перевірка відсутності змін у документі.</a:t>
            </a: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Для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електронних даних застосовують код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аутетифікації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повідомлення 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імітовставку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 або електронний цифровий підпис.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Код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повідомлення формують за допомогою симетричних систем шифрування даних.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Електронний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цифровий підпис представляє собою відносно невелику кількість додаткової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аутентифікаційної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цифрової інформації, що передається разом із текстом. </a:t>
            </a: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/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33500" y="723900"/>
            <a:ext cx="1562100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Засоби управління ключовою інформацією.</a:t>
            </a: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Ключова  інформація -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 сукупність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усіх криптографічних ключів, що використовуються в інформаційній системі.</a:t>
            </a: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Види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функцій управління ключами: </a:t>
            </a: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генерація ключів (використовуються апаратні і програмні засоби генерації випадкових чисел, зокрема схеми із застосуванням блочного симетричного алгоритму шифрування);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зберігання ключів (передбачає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організацію безпечного зберігання, обліку і видалення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ключів);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розподіл ключів (повинен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гарантувати скритність розподілу ключів, а також оперативність і точність їх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розподілу).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способи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розподілу ключів між користувачами комп’ютерної мережі:</a:t>
            </a:r>
          </a:p>
          <a:p>
            <a:pPr marL="0" lvl="1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застосування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одного або декількох центрів розподілу ключів;</a:t>
            </a:r>
          </a:p>
          <a:p>
            <a:pPr marL="0" lvl="1"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прямий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обмін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сеансовими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ключами між користувачами.</a:t>
            </a:r>
          </a:p>
        </p:txBody>
      </p:sp>
    </p:spTree>
    <p:extLst>
      <p:ext uri="{BB962C8B-B14F-4D97-AF65-F5344CB8AC3E}">
        <p14:creationId xmlns:p14="http://schemas.microsoft.com/office/powerpoint/2010/main" val="28427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1562100"/>
            <a:ext cx="15934623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До біометричних засобів захисту інформації відносять  системи </a:t>
            </a:r>
            <a:r>
              <a:rPr lang="uk-UA" sz="2600" b="1" dirty="0" err="1" smtClean="0">
                <a:latin typeface="Vollkorn" panose="020B0604020202020204" charset="0"/>
                <a:ea typeface="Vollkorn" panose="020B0604020202020204" charset="0"/>
              </a:rPr>
              <a:t>аутентифікації</a:t>
            </a: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за: 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Параметрами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голосу.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Візерунком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райдужної оболонки ока і карта сітчатки ока.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Рисами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обличчя.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Формою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долоні.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Відбитками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пальців.</a:t>
            </a:r>
          </a:p>
          <a:p>
            <a:pPr indent="1080000" algn="just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-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Формою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і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спосібом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підпису.</a:t>
            </a:r>
          </a:p>
          <a:p>
            <a:pPr indent="1080000" algn="just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Біометричні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системи складаються з двох частин: </a:t>
            </a:r>
            <a:endParaRPr lang="uk-UA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апаратних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засобів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(включають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 себе біометричні сканери і термінали. Вони фіксують той чи інший біометричний параметр (відбиток пальця, райдужну оболонку очей, малюнок вен на долоні або пальці) і перетворять отриману інформацію в цифрову модель, доступну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комп'ютера)</a:t>
            </a:r>
          </a:p>
          <a:p>
            <a:pPr indent="1080000" algn="just"/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спеціалізованого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програмного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забезпечення (обробляють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ці дані обробляють, співвідносять з базою даних і виносять рішення, хто постав перед </a:t>
            </a: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сканером). 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809</Words>
  <Application>Microsoft Office PowerPoint</Application>
  <PresentationFormat>Довільний</PresentationFormat>
  <Paragraphs>111</Paragraphs>
  <Slides>11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Vollkorn</vt:lpstr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1</cp:lastModifiedBy>
  <cp:revision>40</cp:revision>
  <dcterms:created xsi:type="dcterms:W3CDTF">2006-08-16T00:00:00Z</dcterms:created>
  <dcterms:modified xsi:type="dcterms:W3CDTF">2025-03-02T15:48:32Z</dcterms:modified>
  <dc:identifier>DAGCUslPLi8</dc:identifier>
</cp:coreProperties>
</file>