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4630400" cy="8229600"/>
  <p:notesSz cx="8229600" cy="14630400"/>
  <p:embeddedFontLst>
    <p:embeddedFont>
      <p:font typeface="Bricolage Grotesque Extra Bold"/>
      <p:regular r:id="rId17"/>
    </p:embeddedFont>
    <p:embeddedFont>
      <p:font typeface="Montserrat"/>
      <p:regular r:id="rId18"/>
    </p:embeddedFont>
    <p:embeddedFont>
      <p:font typeface="Montserrat"/>
      <p:regular r:id="rId19"/>
    </p:embeddedFont>
    <p:embeddedFont>
      <p:font typeface="Montserrat"/>
      <p:regular r:id="rId20"/>
    </p:embeddedFont>
    <p:embeddedFont>
      <p:font typeface="Montserrat"/>
      <p:regular r:id="rId21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font" Target="fonts/font1.fntdata"/><Relationship Id="rId18" Type="http://schemas.openxmlformats.org/officeDocument/2006/relationships/font" Target="fonts/font2.fntdata"/><Relationship Id="rId19" Type="http://schemas.openxmlformats.org/officeDocument/2006/relationships/font" Target="fonts/font3.fntdata"/><Relationship Id="rId20" Type="http://schemas.openxmlformats.org/officeDocument/2006/relationships/font" Target="fonts/font4.fntdata"/><Relationship Id="rId21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0-1.png"/><Relationship Id="rId3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1-1.png"/><Relationship Id="rId3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png"/><Relationship Id="rId3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png"/><Relationship Id="rId3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png"/><Relationship Id="rId3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png"/><Relationship Id="rId3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7-1.png"/><Relationship Id="rId3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8-1.png"/><Relationship Id="rId3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9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0E3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0E3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0E3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0E3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0E3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0E3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0E3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0E3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0E3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0E3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5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slideLayout" Target="../slideLayouts/slideLayout8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slideLayout" Target="../slideLayouts/slideLayout9.xml"/><Relationship Id="rId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083237"/>
            <a:ext cx="7556421" cy="1860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Застосування інструментів контролю якості в інформаційних системах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93790" y="4241125"/>
            <a:ext cx="7556421" cy="19052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У сучасну цифрову епоху, де інформаційні системи (ІС) є основою майже кожної організації, забезпечення їхньої якості має першочергове значення. Ця лекція досліджує, як сім основних інструментів контролю якості — простих, але потужних методів з японських виробничих практик — можуть бути ефективно адаптовані та застосовані в унікальному контексті інформаційних систем.</a:t>
            </a:r>
            <a:endParaRPr lang="en-US" sz="15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7830" y="942737"/>
            <a:ext cx="7080647" cy="5763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500"/>
              </a:lnSpc>
              <a:buNone/>
            </a:pPr>
            <a:r>
              <a:rPr lang="en-US" sz="360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Висновок: Майбутнє якості ІС</a:t>
            </a:r>
            <a:endParaRPr lang="en-US" sz="3600" dirty="0"/>
          </a:p>
        </p:txBody>
      </p:sp>
      <p:sp>
        <p:nvSpPr>
          <p:cNvPr id="4" name="Text 1"/>
          <p:cNvSpPr/>
          <p:nvPr/>
        </p:nvSpPr>
        <p:spPr>
          <a:xfrm>
            <a:off x="737830" y="1795820"/>
            <a:ext cx="7668339" cy="147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Ефективне застосування семи інструментів контролю якості в інформаційних системах є ключовим для досягнення стійкого покращення та підтримки конкурентоспроможності. Ці інструменти дозволяють ІТ-командам не лише виявляти та вирішувати проблеми, але й створювати культуру безперервного вдосконалення, що є критично важливим у швидкозмінному світі технологій.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737830" y="3478530"/>
            <a:ext cx="7668339" cy="2715578"/>
          </a:xfrm>
          <a:prstGeom prst="roundRect">
            <a:avLst>
              <a:gd name="adj" fmla="val 2853"/>
            </a:avLst>
          </a:prstGeom>
          <a:solidFill>
            <a:srgbClr val="282D5E"/>
          </a:solidFill>
          <a:ln/>
        </p:spPr>
      </p:sp>
      <p:sp>
        <p:nvSpPr>
          <p:cNvPr id="6" name="Shape 3"/>
          <p:cNvSpPr/>
          <p:nvPr/>
        </p:nvSpPr>
        <p:spPr>
          <a:xfrm>
            <a:off x="737830" y="3478530"/>
            <a:ext cx="3834170" cy="1652826"/>
          </a:xfrm>
          <a:prstGeom prst="roundRect">
            <a:avLst>
              <a:gd name="adj" fmla="val 4688"/>
            </a:avLst>
          </a:prstGeom>
          <a:solidFill>
            <a:srgbClr val="282D5E"/>
          </a:solidFill>
          <a:ln/>
        </p:spPr>
      </p:sp>
      <p:sp>
        <p:nvSpPr>
          <p:cNvPr id="7" name="Text 4"/>
          <p:cNvSpPr/>
          <p:nvPr/>
        </p:nvSpPr>
        <p:spPr>
          <a:xfrm>
            <a:off x="922258" y="3662958"/>
            <a:ext cx="2837259" cy="2882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Вимірювані параметри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922258" y="4061817"/>
            <a:ext cx="3465314" cy="8851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Трансформація абстрактних концепцій якості у конкретні, відстежувані метрики.</a:t>
            </a:r>
            <a:endParaRPr lang="en-US" sz="1450" dirty="0"/>
          </a:p>
        </p:txBody>
      </p:sp>
      <p:sp>
        <p:nvSpPr>
          <p:cNvPr id="9" name="Shape 6"/>
          <p:cNvSpPr/>
          <p:nvPr/>
        </p:nvSpPr>
        <p:spPr>
          <a:xfrm>
            <a:off x="4572000" y="3478530"/>
            <a:ext cx="3834170" cy="1652826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10" name="Shape 7"/>
          <p:cNvSpPr/>
          <p:nvPr/>
        </p:nvSpPr>
        <p:spPr>
          <a:xfrm>
            <a:off x="4572000" y="3478530"/>
            <a:ext cx="22860" cy="1652826"/>
          </a:xfrm>
          <a:prstGeom prst="roundRect">
            <a:avLst>
              <a:gd name="adj" fmla="val 338918"/>
            </a:avLst>
          </a:prstGeom>
          <a:solidFill>
            <a:srgbClr val="414677"/>
          </a:solidFill>
          <a:ln/>
        </p:spPr>
      </p:sp>
      <p:sp>
        <p:nvSpPr>
          <p:cNvPr id="11" name="Text 8"/>
          <p:cNvSpPr/>
          <p:nvPr/>
        </p:nvSpPr>
        <p:spPr>
          <a:xfrm>
            <a:off x="4756428" y="3662958"/>
            <a:ext cx="2893338" cy="2882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Проактивне управління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4756428" y="4061817"/>
            <a:ext cx="3465314" cy="8851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Перехід від реагування на проблеми до їх передбачення та запобігання.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737830" y="5131356"/>
            <a:ext cx="7668339" cy="1062752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14" name="Shape 11"/>
          <p:cNvSpPr/>
          <p:nvPr/>
        </p:nvSpPr>
        <p:spPr>
          <a:xfrm>
            <a:off x="737830" y="5131356"/>
            <a:ext cx="7668339" cy="22860"/>
          </a:xfrm>
          <a:prstGeom prst="roundRect">
            <a:avLst>
              <a:gd name="adj" fmla="val 338918"/>
            </a:avLst>
          </a:prstGeom>
          <a:solidFill>
            <a:srgbClr val="414677"/>
          </a:solidFill>
          <a:ln/>
        </p:spPr>
      </p:sp>
      <p:sp>
        <p:nvSpPr>
          <p:cNvPr id="15" name="Text 12"/>
          <p:cNvSpPr/>
          <p:nvPr/>
        </p:nvSpPr>
        <p:spPr>
          <a:xfrm>
            <a:off x="922258" y="5315783"/>
            <a:ext cx="2305764" cy="2882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Єдина мова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922258" y="5714643"/>
            <a:ext cx="7299484" cy="2950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Створення послідовного підходу до якості в усій організації.</a:t>
            </a:r>
            <a:endParaRPr lang="en-US" sz="1450" dirty="0"/>
          </a:p>
        </p:txBody>
      </p:sp>
      <p:sp>
        <p:nvSpPr>
          <p:cNvPr id="17" name="Text 14"/>
          <p:cNvSpPr/>
          <p:nvPr/>
        </p:nvSpPr>
        <p:spPr>
          <a:xfrm>
            <a:off x="737830" y="6401633"/>
            <a:ext cx="7668339" cy="8851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Використання цих методик — це не просто вдосконалення процесів, а інвестиція в стабільність та успіх будь-якої організації, що залежить від надійності своїх інформаційних систем.</a:t>
            </a:r>
            <a:endParaRPr lang="en-US" sz="14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08660" y="487204"/>
            <a:ext cx="5816560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70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Розділ 3: Застосування в інформаційних системах</a:t>
            </a:r>
            <a:endParaRPr lang="en-US" sz="1700" dirty="0"/>
          </a:p>
        </p:txBody>
      </p:sp>
      <p:sp>
        <p:nvSpPr>
          <p:cNvPr id="3" name="Text 1"/>
          <p:cNvSpPr/>
          <p:nvPr/>
        </p:nvSpPr>
        <p:spPr>
          <a:xfrm>
            <a:off x="708660" y="941189"/>
            <a:ext cx="8456890" cy="553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350"/>
              </a:lnSpc>
              <a:buNone/>
            </a:pPr>
            <a:r>
              <a:rPr lang="en-US" sz="345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Унікальність інформаційних систем</a:t>
            </a:r>
            <a:endParaRPr lang="en-US" sz="3450" dirty="0"/>
          </a:p>
        </p:txBody>
      </p:sp>
      <p:sp>
        <p:nvSpPr>
          <p:cNvPr id="4" name="Text 2"/>
          <p:cNvSpPr/>
          <p:nvPr/>
        </p:nvSpPr>
        <p:spPr>
          <a:xfrm>
            <a:off x="708660" y="1760577"/>
            <a:ext cx="13213080" cy="8501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3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Інформаційні системи відрізняються своєю високою складністю, швидкою еволюцією та критичною залежністю від якості. Ці характеристики роблять застосування інструментів контролю якості надзвичайно цінним. У середовищі ІС ці інструменти перетворюють абстрактні концепції якості на </a:t>
            </a:r>
            <a:pPr algn="l" indent="0" marL="0">
              <a:lnSpc>
                <a:spcPts val="2200"/>
              </a:lnSpc>
              <a:buNone/>
            </a:pPr>
            <a:r>
              <a:rPr lang="en-US" sz="1350" dirty="0">
                <a:solidFill>
                  <a:srgbClr val="EEAEF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вимірювані, керовані параметри</a:t>
            </a:r>
            <a:pPr algn="l" indent="0" marL="0">
              <a:lnSpc>
                <a:spcPts val="2200"/>
              </a:lnSpc>
              <a:buNone/>
            </a:pPr>
            <a:r>
              <a:rPr lang="en-US" sz="13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які можна систематично відстежувати та покращувати.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708660" y="3075742"/>
            <a:ext cx="4286250" cy="1869519"/>
          </a:xfrm>
          <a:prstGeom prst="roundRect">
            <a:avLst>
              <a:gd name="adj" fmla="val 5869"/>
            </a:avLst>
          </a:prstGeom>
          <a:solidFill>
            <a:srgbClr val="090E3F"/>
          </a:solidFill>
          <a:ln/>
        </p:spPr>
      </p:sp>
      <p:sp>
        <p:nvSpPr>
          <p:cNvPr id="6" name="Shape 4"/>
          <p:cNvSpPr/>
          <p:nvPr/>
        </p:nvSpPr>
        <p:spPr>
          <a:xfrm>
            <a:off x="708660" y="3052882"/>
            <a:ext cx="4286250" cy="91440"/>
          </a:xfrm>
          <a:prstGeom prst="roundRect">
            <a:avLst>
              <a:gd name="adj" fmla="val 81382"/>
            </a:avLst>
          </a:prstGeom>
          <a:solidFill>
            <a:srgbClr val="EEAEF6"/>
          </a:solidFill>
          <a:ln/>
        </p:spPr>
      </p:sp>
      <p:sp>
        <p:nvSpPr>
          <p:cNvPr id="7" name="Shape 5"/>
          <p:cNvSpPr/>
          <p:nvPr/>
        </p:nvSpPr>
        <p:spPr>
          <a:xfrm>
            <a:off x="2586038" y="2809994"/>
            <a:ext cx="531495" cy="531495"/>
          </a:xfrm>
          <a:prstGeom prst="roundRect">
            <a:avLst>
              <a:gd name="adj" fmla="val 172043"/>
            </a:avLst>
          </a:prstGeom>
          <a:solidFill>
            <a:srgbClr val="EEAEF6"/>
          </a:solidFill>
          <a:ln/>
        </p:spPr>
      </p:sp>
      <p:sp>
        <p:nvSpPr>
          <p:cNvPr id="8" name="Text 6"/>
          <p:cNvSpPr/>
          <p:nvPr/>
        </p:nvSpPr>
        <p:spPr>
          <a:xfrm>
            <a:off x="2745462" y="2942868"/>
            <a:ext cx="212527" cy="265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1</a:t>
            </a:r>
            <a:endParaRPr lang="en-US" sz="1650" dirty="0"/>
          </a:p>
        </p:txBody>
      </p:sp>
      <p:sp>
        <p:nvSpPr>
          <p:cNvPr id="9" name="Text 7"/>
          <p:cNvSpPr/>
          <p:nvPr/>
        </p:nvSpPr>
        <p:spPr>
          <a:xfrm>
            <a:off x="908685" y="3518654"/>
            <a:ext cx="2504718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70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Виявлення проблеми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908685" y="3901678"/>
            <a:ext cx="3886200" cy="5667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3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Точне визначення характеру та обсягу проблеми.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5172075" y="3075742"/>
            <a:ext cx="4286250" cy="1869519"/>
          </a:xfrm>
          <a:prstGeom prst="roundRect">
            <a:avLst>
              <a:gd name="adj" fmla="val 5869"/>
            </a:avLst>
          </a:prstGeom>
          <a:solidFill>
            <a:srgbClr val="090E3F"/>
          </a:solidFill>
          <a:ln/>
        </p:spPr>
      </p:sp>
      <p:sp>
        <p:nvSpPr>
          <p:cNvPr id="12" name="Shape 10"/>
          <p:cNvSpPr/>
          <p:nvPr/>
        </p:nvSpPr>
        <p:spPr>
          <a:xfrm>
            <a:off x="5172075" y="3052882"/>
            <a:ext cx="4286250" cy="91440"/>
          </a:xfrm>
          <a:prstGeom prst="roundRect">
            <a:avLst>
              <a:gd name="adj" fmla="val 81382"/>
            </a:avLst>
          </a:prstGeom>
          <a:solidFill>
            <a:srgbClr val="EEAEF6"/>
          </a:solidFill>
          <a:ln/>
        </p:spPr>
      </p:sp>
      <p:sp>
        <p:nvSpPr>
          <p:cNvPr id="13" name="Shape 11"/>
          <p:cNvSpPr/>
          <p:nvPr/>
        </p:nvSpPr>
        <p:spPr>
          <a:xfrm>
            <a:off x="7049453" y="2809994"/>
            <a:ext cx="531495" cy="531495"/>
          </a:xfrm>
          <a:prstGeom prst="roundRect">
            <a:avLst>
              <a:gd name="adj" fmla="val 172043"/>
            </a:avLst>
          </a:prstGeom>
          <a:solidFill>
            <a:srgbClr val="EEAEF6"/>
          </a:solidFill>
          <a:ln/>
        </p:spPr>
      </p:sp>
      <p:sp>
        <p:nvSpPr>
          <p:cNvPr id="14" name="Text 12"/>
          <p:cNvSpPr/>
          <p:nvPr/>
        </p:nvSpPr>
        <p:spPr>
          <a:xfrm>
            <a:off x="7208877" y="2942868"/>
            <a:ext cx="212527" cy="265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2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5372100" y="3518654"/>
            <a:ext cx="3886200" cy="5536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70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Виявлення причинно-наслідкових зв'язків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5372100" y="4178498"/>
            <a:ext cx="3886200" cy="5667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3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З'ясування факторів, що впливають на проблему.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9635490" y="3075742"/>
            <a:ext cx="4286250" cy="1869519"/>
          </a:xfrm>
          <a:prstGeom prst="roundRect">
            <a:avLst>
              <a:gd name="adj" fmla="val 5869"/>
            </a:avLst>
          </a:prstGeom>
          <a:solidFill>
            <a:srgbClr val="090E3F"/>
          </a:solidFill>
          <a:ln/>
        </p:spPr>
      </p:sp>
      <p:sp>
        <p:nvSpPr>
          <p:cNvPr id="18" name="Shape 16"/>
          <p:cNvSpPr/>
          <p:nvPr/>
        </p:nvSpPr>
        <p:spPr>
          <a:xfrm>
            <a:off x="9635490" y="3052882"/>
            <a:ext cx="4286250" cy="91440"/>
          </a:xfrm>
          <a:prstGeom prst="roundRect">
            <a:avLst>
              <a:gd name="adj" fmla="val 81382"/>
            </a:avLst>
          </a:prstGeom>
          <a:solidFill>
            <a:srgbClr val="EEAEF6"/>
          </a:solidFill>
          <a:ln/>
        </p:spPr>
      </p:sp>
      <p:sp>
        <p:nvSpPr>
          <p:cNvPr id="19" name="Shape 17"/>
          <p:cNvSpPr/>
          <p:nvPr/>
        </p:nvSpPr>
        <p:spPr>
          <a:xfrm>
            <a:off x="11512868" y="2809994"/>
            <a:ext cx="531495" cy="531495"/>
          </a:xfrm>
          <a:prstGeom prst="roundRect">
            <a:avLst>
              <a:gd name="adj" fmla="val 172043"/>
            </a:avLst>
          </a:prstGeom>
          <a:solidFill>
            <a:srgbClr val="EEAEF6"/>
          </a:solidFill>
          <a:ln/>
        </p:spPr>
      </p:sp>
      <p:sp>
        <p:nvSpPr>
          <p:cNvPr id="20" name="Text 18"/>
          <p:cNvSpPr/>
          <p:nvPr/>
        </p:nvSpPr>
        <p:spPr>
          <a:xfrm>
            <a:off x="11672292" y="2942868"/>
            <a:ext cx="212527" cy="265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3</a:t>
            </a:r>
            <a:endParaRPr lang="en-US" sz="1650" dirty="0"/>
          </a:p>
        </p:txBody>
      </p:sp>
      <p:sp>
        <p:nvSpPr>
          <p:cNvPr id="21" name="Text 19"/>
          <p:cNvSpPr/>
          <p:nvPr/>
        </p:nvSpPr>
        <p:spPr>
          <a:xfrm>
            <a:off x="9835515" y="3518654"/>
            <a:ext cx="3653195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70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Оцінка ситуації до покращення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9835515" y="3901678"/>
            <a:ext cx="3886200" cy="5667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3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Збір даних для встановлення базового рівня продуктивності.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708660" y="5388173"/>
            <a:ext cx="6517958" cy="1592699"/>
          </a:xfrm>
          <a:prstGeom prst="roundRect">
            <a:avLst>
              <a:gd name="adj" fmla="val 6889"/>
            </a:avLst>
          </a:prstGeom>
          <a:solidFill>
            <a:srgbClr val="090E3F"/>
          </a:solidFill>
          <a:ln/>
        </p:spPr>
      </p:sp>
      <p:sp>
        <p:nvSpPr>
          <p:cNvPr id="24" name="Shape 22"/>
          <p:cNvSpPr/>
          <p:nvPr/>
        </p:nvSpPr>
        <p:spPr>
          <a:xfrm>
            <a:off x="708660" y="5365313"/>
            <a:ext cx="6517958" cy="91440"/>
          </a:xfrm>
          <a:prstGeom prst="roundRect">
            <a:avLst>
              <a:gd name="adj" fmla="val 81382"/>
            </a:avLst>
          </a:prstGeom>
          <a:solidFill>
            <a:srgbClr val="EEAEF6"/>
          </a:solidFill>
          <a:ln/>
        </p:spPr>
      </p:sp>
      <p:sp>
        <p:nvSpPr>
          <p:cNvPr id="25" name="Shape 23"/>
          <p:cNvSpPr/>
          <p:nvPr/>
        </p:nvSpPr>
        <p:spPr>
          <a:xfrm>
            <a:off x="3701891" y="5122426"/>
            <a:ext cx="531495" cy="531495"/>
          </a:xfrm>
          <a:prstGeom prst="roundRect">
            <a:avLst>
              <a:gd name="adj" fmla="val 172043"/>
            </a:avLst>
          </a:prstGeom>
          <a:solidFill>
            <a:srgbClr val="EEAEF6"/>
          </a:solidFill>
          <a:ln/>
        </p:spPr>
      </p:sp>
      <p:sp>
        <p:nvSpPr>
          <p:cNvPr id="26" name="Text 24"/>
          <p:cNvSpPr/>
          <p:nvPr/>
        </p:nvSpPr>
        <p:spPr>
          <a:xfrm>
            <a:off x="3861316" y="5255300"/>
            <a:ext cx="212527" cy="265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4</a:t>
            </a:r>
            <a:endParaRPr lang="en-US" sz="1650" dirty="0"/>
          </a:p>
        </p:txBody>
      </p:sp>
      <p:sp>
        <p:nvSpPr>
          <p:cNvPr id="27" name="Text 25"/>
          <p:cNvSpPr/>
          <p:nvPr/>
        </p:nvSpPr>
        <p:spPr>
          <a:xfrm>
            <a:off x="908685" y="5831086"/>
            <a:ext cx="4476155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70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Аналіз причинно-наслідкових зв'язків</a:t>
            </a:r>
            <a:endParaRPr lang="en-US" sz="1700" dirty="0"/>
          </a:p>
        </p:txBody>
      </p:sp>
      <p:sp>
        <p:nvSpPr>
          <p:cNvPr id="28" name="Text 26"/>
          <p:cNvSpPr/>
          <p:nvPr/>
        </p:nvSpPr>
        <p:spPr>
          <a:xfrm>
            <a:off x="908685" y="6214110"/>
            <a:ext cx="6117908" cy="5667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3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Глибоке вивчення кореневих причин, що призводять до проблеми.</a:t>
            </a:r>
            <a:endParaRPr lang="en-US" sz="1350" dirty="0"/>
          </a:p>
        </p:txBody>
      </p:sp>
      <p:sp>
        <p:nvSpPr>
          <p:cNvPr id="29" name="Shape 27"/>
          <p:cNvSpPr/>
          <p:nvPr/>
        </p:nvSpPr>
        <p:spPr>
          <a:xfrm>
            <a:off x="7403783" y="5388173"/>
            <a:ext cx="6517958" cy="1592699"/>
          </a:xfrm>
          <a:prstGeom prst="roundRect">
            <a:avLst>
              <a:gd name="adj" fmla="val 6889"/>
            </a:avLst>
          </a:prstGeom>
          <a:solidFill>
            <a:srgbClr val="090E3F"/>
          </a:solidFill>
          <a:ln/>
        </p:spPr>
      </p:sp>
      <p:sp>
        <p:nvSpPr>
          <p:cNvPr id="30" name="Shape 28"/>
          <p:cNvSpPr/>
          <p:nvPr/>
        </p:nvSpPr>
        <p:spPr>
          <a:xfrm>
            <a:off x="7403783" y="5365313"/>
            <a:ext cx="6517958" cy="91440"/>
          </a:xfrm>
          <a:prstGeom prst="roundRect">
            <a:avLst>
              <a:gd name="adj" fmla="val 81382"/>
            </a:avLst>
          </a:prstGeom>
          <a:solidFill>
            <a:srgbClr val="EEAEF6"/>
          </a:solidFill>
          <a:ln/>
        </p:spPr>
      </p:sp>
      <p:sp>
        <p:nvSpPr>
          <p:cNvPr id="31" name="Shape 29"/>
          <p:cNvSpPr/>
          <p:nvPr/>
        </p:nvSpPr>
        <p:spPr>
          <a:xfrm>
            <a:off x="10397014" y="5122426"/>
            <a:ext cx="531495" cy="531495"/>
          </a:xfrm>
          <a:prstGeom prst="roundRect">
            <a:avLst>
              <a:gd name="adj" fmla="val 172043"/>
            </a:avLst>
          </a:prstGeom>
          <a:solidFill>
            <a:srgbClr val="EEAEF6"/>
          </a:solidFill>
          <a:ln/>
        </p:spPr>
      </p:sp>
      <p:sp>
        <p:nvSpPr>
          <p:cNvPr id="32" name="Text 30"/>
          <p:cNvSpPr/>
          <p:nvPr/>
        </p:nvSpPr>
        <p:spPr>
          <a:xfrm>
            <a:off x="10556438" y="5255300"/>
            <a:ext cx="212527" cy="265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5</a:t>
            </a:r>
            <a:endParaRPr lang="en-US" sz="1650" dirty="0"/>
          </a:p>
        </p:txBody>
      </p:sp>
      <p:sp>
        <p:nvSpPr>
          <p:cNvPr id="33" name="Text 31"/>
          <p:cNvSpPr/>
          <p:nvPr/>
        </p:nvSpPr>
        <p:spPr>
          <a:xfrm>
            <a:off x="7603808" y="5831086"/>
            <a:ext cx="2845713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70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Встановлення контролю</a:t>
            </a:r>
            <a:endParaRPr lang="en-US" sz="1700" dirty="0"/>
          </a:p>
        </p:txBody>
      </p:sp>
      <p:sp>
        <p:nvSpPr>
          <p:cNvPr id="34" name="Text 32"/>
          <p:cNvSpPr/>
          <p:nvPr/>
        </p:nvSpPr>
        <p:spPr>
          <a:xfrm>
            <a:off x="7603808" y="6214110"/>
            <a:ext cx="6117908" cy="283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3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Впровадження заходів для запобігання повторенню проблем.</a:t>
            </a:r>
            <a:endParaRPr lang="en-US" sz="1350" dirty="0"/>
          </a:p>
        </p:txBody>
      </p:sp>
      <p:sp>
        <p:nvSpPr>
          <p:cNvPr id="35" name="Text 33"/>
          <p:cNvSpPr/>
          <p:nvPr/>
        </p:nvSpPr>
        <p:spPr>
          <a:xfrm>
            <a:off x="708660" y="7180183"/>
            <a:ext cx="13213080" cy="5667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3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Японські практики контролю якості, що включають п'ятиступеневий підхід, можуть бути адаптовані до контексту ІС, забезпечуючи структурований шлях до покращення.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23146" y="488871"/>
            <a:ext cx="3244453" cy="2486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55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Розділ 3.1: Практичні приклади</a:t>
            </a:r>
            <a:endParaRPr lang="en-US" sz="1550" dirty="0"/>
          </a:p>
        </p:txBody>
      </p:sp>
      <p:sp>
        <p:nvSpPr>
          <p:cNvPr id="4" name="Text 1"/>
          <p:cNvSpPr/>
          <p:nvPr/>
        </p:nvSpPr>
        <p:spPr>
          <a:xfrm>
            <a:off x="6123146" y="896660"/>
            <a:ext cx="6716911" cy="497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900"/>
              </a:lnSpc>
              <a:buNone/>
            </a:pPr>
            <a:r>
              <a:rPr lang="en-US" sz="310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Застосування в розробці систем</a:t>
            </a:r>
            <a:endParaRPr lang="en-US" sz="3100" dirty="0"/>
          </a:p>
        </p:txBody>
      </p:sp>
      <p:sp>
        <p:nvSpPr>
          <p:cNvPr id="5" name="Text 2"/>
          <p:cNvSpPr/>
          <p:nvPr/>
        </p:nvSpPr>
        <p:spPr>
          <a:xfrm>
            <a:off x="6123146" y="1632823"/>
            <a:ext cx="7870508" cy="764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Під час розробки та впровадження систем інструменти контролю якості знаходять численні застосування, що дозволяють командам розробників перейти від реактивного «гасіння пожеж» до проактивного управління якістю.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6123146" y="2575917"/>
            <a:ext cx="7870508" cy="1171813"/>
          </a:xfrm>
          <a:prstGeom prst="roundRect">
            <a:avLst>
              <a:gd name="adj" fmla="val 32604"/>
            </a:avLst>
          </a:prstGeom>
          <a:solidFill>
            <a:srgbClr val="282D5E"/>
          </a:solidFill>
          <a:ln/>
        </p:spPr>
      </p:sp>
      <p:sp>
        <p:nvSpPr>
          <p:cNvPr id="7" name="Text 4"/>
          <p:cNvSpPr/>
          <p:nvPr/>
        </p:nvSpPr>
        <p:spPr>
          <a:xfrm>
            <a:off x="6282333" y="2735104"/>
            <a:ext cx="1989892" cy="2486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55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Контрольні листи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6282333" y="3079194"/>
            <a:ext cx="7552134" cy="5093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Відстеження дефектів, виявлених на різних етапах тестування (модульне, інтеграційне, системне, приймальне), категоризуючи їх за типом, серйозністю та модулем.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123146" y="3906917"/>
            <a:ext cx="7870508" cy="1171813"/>
          </a:xfrm>
          <a:prstGeom prst="roundRect">
            <a:avLst>
              <a:gd name="adj" fmla="val 32604"/>
            </a:avLst>
          </a:prstGeom>
          <a:solidFill>
            <a:srgbClr val="282D5E"/>
          </a:solidFill>
          <a:ln/>
        </p:spPr>
      </p:sp>
      <p:sp>
        <p:nvSpPr>
          <p:cNvPr id="10" name="Text 7"/>
          <p:cNvSpPr/>
          <p:nvPr/>
        </p:nvSpPr>
        <p:spPr>
          <a:xfrm>
            <a:off x="6282333" y="4066103"/>
            <a:ext cx="1989892" cy="2486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55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Аналіз Парето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6282333" y="4410194"/>
            <a:ext cx="7552134" cy="5093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Визначення 20% компонентів програмного забезпечення, які містять 80% дефектів, що дозволяє сфокусувати зусилля на покращенні якості.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6123146" y="5237917"/>
            <a:ext cx="7870508" cy="1171813"/>
          </a:xfrm>
          <a:prstGeom prst="roundRect">
            <a:avLst>
              <a:gd name="adj" fmla="val 32604"/>
            </a:avLst>
          </a:prstGeom>
          <a:solidFill>
            <a:srgbClr val="282D5E"/>
          </a:solidFill>
          <a:ln/>
        </p:spPr>
      </p:sp>
      <p:sp>
        <p:nvSpPr>
          <p:cNvPr id="13" name="Text 10"/>
          <p:cNvSpPr/>
          <p:nvPr/>
        </p:nvSpPr>
        <p:spPr>
          <a:xfrm>
            <a:off x="6282333" y="5397103"/>
            <a:ext cx="4320183" cy="2486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55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Діаграми причинно-наслідкових зв'язків</a:t>
            </a:r>
            <a:endParaRPr lang="en-US" sz="1550" dirty="0"/>
          </a:p>
        </p:txBody>
      </p:sp>
      <p:sp>
        <p:nvSpPr>
          <p:cNvPr id="14" name="Text 11"/>
          <p:cNvSpPr/>
          <p:nvPr/>
        </p:nvSpPr>
        <p:spPr>
          <a:xfrm>
            <a:off x="6282333" y="5741194"/>
            <a:ext cx="7552134" cy="5093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Сприяння структурованим мозковим штурмам для визначення першопричин критичних збоїв або постійного технічного боргу.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6123146" y="6568916"/>
            <a:ext cx="7870508" cy="1171813"/>
          </a:xfrm>
          <a:prstGeom prst="roundRect">
            <a:avLst>
              <a:gd name="adj" fmla="val 32604"/>
            </a:avLst>
          </a:prstGeom>
          <a:solidFill>
            <a:srgbClr val="282D5E"/>
          </a:solidFill>
          <a:ln/>
        </p:spPr>
      </p:sp>
      <p:sp>
        <p:nvSpPr>
          <p:cNvPr id="16" name="Text 13"/>
          <p:cNvSpPr/>
          <p:nvPr/>
        </p:nvSpPr>
        <p:spPr>
          <a:xfrm>
            <a:off x="6282333" y="6728103"/>
            <a:ext cx="1989892" cy="2486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55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Стратифікація</a:t>
            </a:r>
            <a:endParaRPr lang="en-US" sz="1550" dirty="0"/>
          </a:p>
        </p:txBody>
      </p:sp>
      <p:sp>
        <p:nvSpPr>
          <p:cNvPr id="17" name="Text 14"/>
          <p:cNvSpPr/>
          <p:nvPr/>
        </p:nvSpPr>
        <p:spPr>
          <a:xfrm>
            <a:off x="6282333" y="7072193"/>
            <a:ext cx="7552134" cy="5093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Розділення відгуків користувачів за бізнес-підрозділами, що виявляє різні вимоги або проблемні точки в організації.</a:t>
            </a:r>
            <a:endParaRPr lang="en-US" sz="12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3633" y="339328"/>
            <a:ext cx="5988725" cy="3855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40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Перехід до проактивного управління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3633" y="971669"/>
            <a:ext cx="13643134" cy="197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Застосування цих інструментів дозволяє виявляти та усувати проблеми на ранніх етапах життєвого циклу розробки, коли їх виправлення коштує значно дешевше.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493633" y="1431369"/>
            <a:ext cx="3004185" cy="231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45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Проактивне управління якістю</a:t>
            </a:r>
            <a:endParaRPr lang="en-US" sz="1450" dirty="0"/>
          </a:p>
        </p:txBody>
      </p:sp>
      <p:sp>
        <p:nvSpPr>
          <p:cNvPr id="5" name="Text 3"/>
          <p:cNvSpPr/>
          <p:nvPr/>
        </p:nvSpPr>
        <p:spPr>
          <a:xfrm>
            <a:off x="493633" y="1786057"/>
            <a:ext cx="6671072" cy="3950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Замість того, щоб чекати, доки проблеми виникнуть, ці інструменти дозволяють командам активно шукати та усувати потенційні недоліки.</a:t>
            </a:r>
            <a:endParaRPr lang="en-US" sz="95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3633" y="2319933"/>
            <a:ext cx="6671072" cy="667107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473315" y="1431369"/>
            <a:ext cx="2352199" cy="231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45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Покращена комунікація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7473315" y="1786057"/>
            <a:ext cx="6671072" cy="3950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Візуальний характер інструментів покращує спілкування між технічними та нетехнічними зацікавленими сторонами, сприяючи спільному розумінню проблем та пріоритетів якості.</a:t>
            </a:r>
            <a:endParaRPr lang="en-US" sz="9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3315" y="2319933"/>
            <a:ext cx="6671072" cy="667107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4373" y="654010"/>
            <a:ext cx="3604498" cy="2712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70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Розділ 3.2: Практичні приклади</a:t>
            </a:r>
            <a:endParaRPr lang="en-US" sz="1700" dirty="0"/>
          </a:p>
        </p:txBody>
      </p:sp>
      <p:sp>
        <p:nvSpPr>
          <p:cNvPr id="3" name="Text 1"/>
          <p:cNvSpPr/>
          <p:nvPr/>
        </p:nvSpPr>
        <p:spPr>
          <a:xfrm>
            <a:off x="694373" y="1098828"/>
            <a:ext cx="6411754" cy="542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250"/>
              </a:lnSpc>
              <a:buNone/>
            </a:pPr>
            <a:r>
              <a:rPr lang="en-US" sz="340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Застосування в ІТ-операціях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94373" y="1901666"/>
            <a:ext cx="13241655" cy="5553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3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Для поточних ІТ-операцій та технічного обслуговування сім інструментів забезпечують надійні можливості моніторингу та покращення, допомагаючи командам перейти від менталітету «відновити після збою» до проактивного управління послугами.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94373" y="2652236"/>
            <a:ext cx="694373" cy="1041559"/>
          </a:xfrm>
          <a:prstGeom prst="roundRect">
            <a:avLst>
              <a:gd name="adj" fmla="val 360019"/>
            </a:avLst>
          </a:prstGeom>
          <a:solidFill>
            <a:srgbClr val="282D5E"/>
          </a:solidFill>
          <a:ln/>
        </p:spPr>
      </p:sp>
      <p:sp>
        <p:nvSpPr>
          <p:cNvPr id="6" name="Text 4"/>
          <p:cNvSpPr/>
          <p:nvPr/>
        </p:nvSpPr>
        <p:spPr>
          <a:xfrm>
            <a:off x="911304" y="3010257"/>
            <a:ext cx="260390" cy="325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205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1</a:t>
            </a:r>
            <a:endParaRPr lang="en-US" sz="2050" dirty="0"/>
          </a:p>
        </p:txBody>
      </p:sp>
      <p:sp>
        <p:nvSpPr>
          <p:cNvPr id="7" name="Text 5"/>
          <p:cNvSpPr/>
          <p:nvPr/>
        </p:nvSpPr>
        <p:spPr>
          <a:xfrm>
            <a:off x="1562338" y="2825829"/>
            <a:ext cx="2399347" cy="2712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70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Контрольні діаграми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1562338" y="3201114"/>
            <a:ext cx="12373689" cy="2776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3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Моніторинг показників продуктивності системи, розрізнення нормальних варіацій та особливих причин, що вимагають втручання.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94373" y="3867388"/>
            <a:ext cx="694373" cy="1277779"/>
          </a:xfrm>
          <a:prstGeom prst="roundRect">
            <a:avLst>
              <a:gd name="adj" fmla="val 360019"/>
            </a:avLst>
          </a:prstGeom>
          <a:solidFill>
            <a:srgbClr val="282D5E"/>
          </a:solidFill>
          <a:ln/>
        </p:spPr>
      </p:sp>
      <p:sp>
        <p:nvSpPr>
          <p:cNvPr id="10" name="Text 8"/>
          <p:cNvSpPr/>
          <p:nvPr/>
        </p:nvSpPr>
        <p:spPr>
          <a:xfrm>
            <a:off x="911304" y="4343519"/>
            <a:ext cx="260390" cy="325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205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2</a:t>
            </a:r>
            <a:endParaRPr lang="en-US" sz="2050" dirty="0"/>
          </a:p>
        </p:txBody>
      </p:sp>
      <p:sp>
        <p:nvSpPr>
          <p:cNvPr id="11" name="Text 9"/>
          <p:cNvSpPr/>
          <p:nvPr/>
        </p:nvSpPr>
        <p:spPr>
          <a:xfrm>
            <a:off x="1562338" y="4040981"/>
            <a:ext cx="2170033" cy="2712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70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Гістограми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1562338" y="4416266"/>
            <a:ext cx="12373689" cy="5553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3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Аналіз розподілу часу відгуку системи, виявлення незвичайних закономірностей, які можуть свідчити про проблеми з продуктивністю, що виникають.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694373" y="5318760"/>
            <a:ext cx="694373" cy="1041559"/>
          </a:xfrm>
          <a:prstGeom prst="roundRect">
            <a:avLst>
              <a:gd name="adj" fmla="val 360019"/>
            </a:avLst>
          </a:prstGeom>
          <a:solidFill>
            <a:srgbClr val="282D5E"/>
          </a:solidFill>
          <a:ln/>
        </p:spPr>
      </p:sp>
      <p:sp>
        <p:nvSpPr>
          <p:cNvPr id="14" name="Text 12"/>
          <p:cNvSpPr/>
          <p:nvPr/>
        </p:nvSpPr>
        <p:spPr>
          <a:xfrm>
            <a:off x="911304" y="5676781"/>
            <a:ext cx="260390" cy="325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205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3</a:t>
            </a:r>
            <a:endParaRPr lang="en-US" sz="2050" dirty="0"/>
          </a:p>
        </p:txBody>
      </p:sp>
      <p:sp>
        <p:nvSpPr>
          <p:cNvPr id="15" name="Text 13"/>
          <p:cNvSpPr/>
          <p:nvPr/>
        </p:nvSpPr>
        <p:spPr>
          <a:xfrm>
            <a:off x="1562338" y="5492353"/>
            <a:ext cx="2566154" cy="2712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70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Діаграми розсіювання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1562338" y="5867638"/>
            <a:ext cx="12373689" cy="2776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3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Дослідження кореляцій між навантаженням системи та використанням ресурсів, підтримка рішень щодо планування потужностей.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694373" y="6533912"/>
            <a:ext cx="694373" cy="1041559"/>
          </a:xfrm>
          <a:prstGeom prst="roundRect">
            <a:avLst>
              <a:gd name="adj" fmla="val 360019"/>
            </a:avLst>
          </a:prstGeom>
          <a:solidFill>
            <a:srgbClr val="282D5E"/>
          </a:solidFill>
          <a:ln/>
        </p:spPr>
      </p:sp>
      <p:sp>
        <p:nvSpPr>
          <p:cNvPr id="18" name="Text 16"/>
          <p:cNvSpPr/>
          <p:nvPr/>
        </p:nvSpPr>
        <p:spPr>
          <a:xfrm>
            <a:off x="911304" y="6891933"/>
            <a:ext cx="260390" cy="325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205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4</a:t>
            </a:r>
            <a:endParaRPr lang="en-US" sz="2050" dirty="0"/>
          </a:p>
        </p:txBody>
      </p:sp>
      <p:sp>
        <p:nvSpPr>
          <p:cNvPr id="19" name="Text 17"/>
          <p:cNvSpPr/>
          <p:nvPr/>
        </p:nvSpPr>
        <p:spPr>
          <a:xfrm>
            <a:off x="1562338" y="6707505"/>
            <a:ext cx="2170033" cy="2712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70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Стратифікація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1562338" y="7082790"/>
            <a:ext cx="12373689" cy="2776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3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Категоризація заявок служби підтримки за типом, пріоритетом та часом вирішення, виявлення систематичних проблем підтримки.</a:t>
            </a:r>
            <a:endParaRPr lang="en-US" sz="13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993219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Від реагування до передбачення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6280190" y="2531031"/>
            <a:ext cx="7556421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Застосування цих інструментів допомагає ІТ-командам передбачати проблеми до того, як вони значно вплинуть на бізнес-операції. Вони також надають об'єктивні докази для інвестиційних рішень в ІТ, обґрунтовуючи ресурси на основі даних, а не суб'єктивних уявлень.</a:t>
            </a:r>
            <a:endParaRPr lang="en-US" sz="1550" dirty="0"/>
          </a:p>
        </p:txBody>
      </p:sp>
      <p:sp>
        <p:nvSpPr>
          <p:cNvPr id="5" name="Shape 2"/>
          <p:cNvSpPr/>
          <p:nvPr/>
        </p:nvSpPr>
        <p:spPr>
          <a:xfrm>
            <a:off x="6280190" y="4024432"/>
            <a:ext cx="7556421" cy="1506736"/>
          </a:xfrm>
          <a:prstGeom prst="roundRect">
            <a:avLst>
              <a:gd name="adj" fmla="val 5532"/>
            </a:avLst>
          </a:prstGeom>
          <a:solidFill>
            <a:srgbClr val="090E3F"/>
          </a:solidFill>
          <a:ln w="22860">
            <a:solidFill>
              <a:srgbClr val="414677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501408" y="4245650"/>
            <a:ext cx="4568547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Проактивне управління послугами</a:t>
            </a:r>
            <a:endParaRPr lang="en-US" sz="1950" dirty="0"/>
          </a:p>
        </p:txBody>
      </p:sp>
      <p:sp>
        <p:nvSpPr>
          <p:cNvPr id="7" name="Text 4"/>
          <p:cNvSpPr/>
          <p:nvPr/>
        </p:nvSpPr>
        <p:spPr>
          <a:xfrm>
            <a:off x="6501408" y="4674870"/>
            <a:ext cx="711398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Запобігання збоям та оптимізація продуктивності до того, як користувачі зіткнуться з проблемами.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6280190" y="5729526"/>
            <a:ext cx="7556421" cy="1506736"/>
          </a:xfrm>
          <a:prstGeom prst="roundRect">
            <a:avLst>
              <a:gd name="adj" fmla="val 5532"/>
            </a:avLst>
          </a:prstGeom>
          <a:solidFill>
            <a:srgbClr val="090E3F"/>
          </a:solidFill>
          <a:ln w="22860">
            <a:solidFill>
              <a:srgbClr val="41467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01408" y="5950744"/>
            <a:ext cx="3466386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Обґрунтування інвестицій</a:t>
            </a:r>
            <a:endParaRPr lang="en-US" sz="1950" dirty="0"/>
          </a:p>
        </p:txBody>
      </p:sp>
      <p:sp>
        <p:nvSpPr>
          <p:cNvPr id="10" name="Text 7"/>
          <p:cNvSpPr/>
          <p:nvPr/>
        </p:nvSpPr>
        <p:spPr>
          <a:xfrm>
            <a:off x="6501408" y="6379964"/>
            <a:ext cx="711398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Прийняття рішень на основі даних для ІТ-інвестицій, забезпечуючи найкраще використання ресурсів.</a:t>
            </a:r>
            <a:endParaRPr lang="en-US" sz="15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92492"/>
            <a:ext cx="2741652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Розділ 3.3: Інтеграція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793790" y="1401008"/>
            <a:ext cx="11016972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Інтеграція з системами управління якістю</a:t>
            </a:r>
            <a:endParaRPr lang="en-US" sz="3900" dirty="0"/>
          </a:p>
        </p:txBody>
      </p:sp>
      <p:sp>
        <p:nvSpPr>
          <p:cNvPr id="4" name="Text 2"/>
          <p:cNvSpPr/>
          <p:nvPr/>
        </p:nvSpPr>
        <p:spPr>
          <a:xfrm>
            <a:off x="793790" y="2318742"/>
            <a:ext cx="130428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Сім інструментів контролю якості ефективно інтегруються з офіційними системами управління якістю, які зазвичай впроваджуються в ІТ-організаціях. При належному впровадженні ці інструменти створюють 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EAEF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єдину мову якості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в усіх ІТ-відділах.</a:t>
            </a:r>
            <a:endParaRPr lang="en-US" sz="15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3494603"/>
            <a:ext cx="992267" cy="119074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984415" y="3692962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ISO 9001</a:t>
            </a:r>
            <a:endParaRPr lang="en-US" sz="1950" dirty="0"/>
          </a:p>
        </p:txBody>
      </p:sp>
      <p:sp>
        <p:nvSpPr>
          <p:cNvPr id="7" name="Text 4"/>
          <p:cNvSpPr/>
          <p:nvPr/>
        </p:nvSpPr>
        <p:spPr>
          <a:xfrm>
            <a:off x="1984415" y="4122182"/>
            <a:ext cx="1185219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Конкретно включає "Статистичні методи" як елемент системи якості, що підкреслює їхню важливість.</a:t>
            </a:r>
            <a:endParaRPr lang="en-US" sz="15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790" y="4685348"/>
            <a:ext cx="992267" cy="119074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984415" y="4883706"/>
            <a:ext cx="555021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CMMI (Capability Maturity Model Integration)</a:t>
            </a:r>
            <a:endParaRPr lang="en-US" sz="1950" dirty="0"/>
          </a:p>
        </p:txBody>
      </p:sp>
      <p:sp>
        <p:nvSpPr>
          <p:cNvPr id="10" name="Text 6"/>
          <p:cNvSpPr/>
          <p:nvPr/>
        </p:nvSpPr>
        <p:spPr>
          <a:xfrm>
            <a:off x="1984415" y="5312926"/>
            <a:ext cx="1185219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Рівні зрілості неявно вимагають можливостей вимірювання та аналізу, які надають ці інструменти.</a:t>
            </a:r>
            <a:endParaRPr lang="en-US" sz="155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5876092"/>
            <a:ext cx="992267" cy="1461016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984415" y="6074450"/>
            <a:ext cx="6305669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ITIL (Information Technology Infrastructure Library)</a:t>
            </a:r>
            <a:endParaRPr lang="en-US" sz="1950" dirty="0"/>
          </a:p>
        </p:txBody>
      </p:sp>
      <p:sp>
        <p:nvSpPr>
          <p:cNvPr id="13" name="Text 8"/>
          <p:cNvSpPr/>
          <p:nvPr/>
        </p:nvSpPr>
        <p:spPr>
          <a:xfrm>
            <a:off x="1984415" y="6503670"/>
            <a:ext cx="1185219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Практики постійного вдосконалення виграють від структурованих підходів до вирішення проблем, які ці інструменти забезпечують.</a:t>
            </a:r>
            <a:endParaRPr lang="en-US" sz="1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668661"/>
            <a:ext cx="6366748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Уніфікована мова якості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685574"/>
            <a:ext cx="130428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Інтеграція цих інструментів сприяє послідовним підходам до вирішення проблем та полегшує організаційне навчання. Як і японські компанії з їхніми "Колами якості", ІТ-організації можуть створювати міжфункціональні команди для покращення якості.</a:t>
            </a:r>
            <a:endParaRPr lang="en-US" sz="15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1410" y="3990142"/>
            <a:ext cx="4236720" cy="2381607"/>
          </a:xfrm>
          <a:prstGeom prst="rect">
            <a:avLst/>
          </a:prstGeom>
        </p:spPr>
      </p:pic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6840" y="3990142"/>
            <a:ext cx="4236720" cy="2381607"/>
          </a:xfrm>
          <a:prstGeom prst="rect">
            <a:avLst/>
          </a:prstGeom>
        </p:spPr>
      </p:pic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2270" y="3990142"/>
            <a:ext cx="4236720" cy="238160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8185" y="549473"/>
            <a:ext cx="13194030" cy="11222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400"/>
              </a:lnSpc>
              <a:buNone/>
            </a:pPr>
            <a:r>
              <a:rPr lang="en-US" sz="350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Застосування інструментів якості протягом життєвого циклу ІС</a:t>
            </a:r>
            <a:endParaRPr lang="en-US" sz="3500" dirty="0"/>
          </a:p>
        </p:txBody>
      </p:sp>
      <p:sp>
        <p:nvSpPr>
          <p:cNvPr id="3" name="Shape 1"/>
          <p:cNvSpPr/>
          <p:nvPr/>
        </p:nvSpPr>
        <p:spPr>
          <a:xfrm>
            <a:off x="718185" y="2030849"/>
            <a:ext cx="13194030" cy="5649278"/>
          </a:xfrm>
          <a:prstGeom prst="roundRect">
            <a:avLst>
              <a:gd name="adj" fmla="val 1335"/>
            </a:avLst>
          </a:prstGeom>
          <a:noFill/>
          <a:ln w="762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25805" y="2038469"/>
            <a:ext cx="13178790" cy="80486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905470" y="2153722"/>
            <a:ext cx="2931795" cy="287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Збір вимог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4203978" y="2153722"/>
            <a:ext cx="4245769" cy="5743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Контрольні листи, Аналіз Парето, Стратифікація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816459" y="2153722"/>
            <a:ext cx="4908590" cy="5743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Пріоритезація вимог, аналіз зацікавлених сторін, категоризація потреб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725805" y="2843332"/>
            <a:ext cx="13178790" cy="804863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905470" y="2958584"/>
            <a:ext cx="2931795" cy="287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Проектування системи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203978" y="2958584"/>
            <a:ext cx="4245769" cy="5743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Діаграми причинно-наслідкових зв'язків, Діаграми розсіювання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8816459" y="2958584"/>
            <a:ext cx="4908590" cy="5743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Аналіз проектних рішень, оцінка архітектури, оцінка ризиків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725805" y="3648194"/>
            <a:ext cx="13178790" cy="80486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905470" y="3763447"/>
            <a:ext cx="2931795" cy="287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Розробка та кодування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203978" y="3763447"/>
            <a:ext cx="4245769" cy="5743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Контрольні листи, Аналіз Парето, Контрольні діаграми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816459" y="3763447"/>
            <a:ext cx="4908590" cy="5743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Відстеження дефектів, ідентифікація закономірностей помилок, моніторинг якості коду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725805" y="4453057"/>
            <a:ext cx="13178790" cy="804863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905470" y="4568309"/>
            <a:ext cx="2931795" cy="287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Тестування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203978" y="4568309"/>
            <a:ext cx="4245769" cy="5743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Гістограми, Контрольні листи, Діаграми Парето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816459" y="4568309"/>
            <a:ext cx="4908590" cy="5743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Аналіз дефектів, оцінка покриття тестів, тестування продуктивності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725805" y="5257919"/>
            <a:ext cx="13178790" cy="80486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1" name="Text 19"/>
          <p:cNvSpPr/>
          <p:nvPr/>
        </p:nvSpPr>
        <p:spPr>
          <a:xfrm>
            <a:off x="905470" y="5373172"/>
            <a:ext cx="2931795" cy="287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Впровадження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4203978" y="5373172"/>
            <a:ext cx="4245769" cy="5743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Контрольні діаграми, Стратифікація, Діаграми розсіювання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816459" y="5373172"/>
            <a:ext cx="4908590" cy="5743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Моніторинг розгортання, аналіз груп користувачів, кореляція проблем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725805" y="6062782"/>
            <a:ext cx="13178790" cy="804863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25" name="Text 23"/>
          <p:cNvSpPr/>
          <p:nvPr/>
        </p:nvSpPr>
        <p:spPr>
          <a:xfrm>
            <a:off x="905470" y="6178034"/>
            <a:ext cx="2931795" cy="5743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Експлуатація та обслуговування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4203978" y="6178034"/>
            <a:ext cx="4245769" cy="5743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Контрольні діаграми, Гістограми, Діаграми причинно-наслідкових зв'язків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8816459" y="6178034"/>
            <a:ext cx="4908590" cy="5743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Моніторинг продуктивності, планування потужностей, аналіз кореневих причин інцидентів</a:t>
            </a:r>
            <a:endParaRPr lang="en-US" sz="1400" dirty="0"/>
          </a:p>
        </p:txBody>
      </p:sp>
      <p:sp>
        <p:nvSpPr>
          <p:cNvPr id="28" name="Shape 26"/>
          <p:cNvSpPr/>
          <p:nvPr/>
        </p:nvSpPr>
        <p:spPr>
          <a:xfrm>
            <a:off x="725805" y="6867644"/>
            <a:ext cx="13178790" cy="80486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9" name="Text 27"/>
          <p:cNvSpPr/>
          <p:nvPr/>
        </p:nvSpPr>
        <p:spPr>
          <a:xfrm>
            <a:off x="905470" y="6982897"/>
            <a:ext cx="2931795" cy="5743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Модернізація та виведення з експлуатації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4203978" y="6982897"/>
            <a:ext cx="4245769" cy="5743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Аналіз Парето, Діаграми причинно-наслідкових зв'язків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8816459" y="6982897"/>
            <a:ext cx="4908590" cy="5743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Пріоритезація модернізації, планування міграції, аналіз застарілих систем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2025-10-02T08:06:06Z</dcterms:created>
  <dcterms:modified xsi:type="dcterms:W3CDTF">2025-10-02T08:06:06Z</dcterms:modified>
</cp:coreProperties>
</file>