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13089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6E520C-0368-4C62-B353-7B325F2652E5}" type="datetimeFigureOut">
              <a:rPr lang="uk-UA" smtClean="0"/>
              <a:t>19.02.2024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14535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94820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0210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32670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18599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349914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31591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134636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33655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131817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46E520C-0368-4C62-B353-7B325F2652E5}" type="datetimeFigureOut">
              <a:rPr lang="uk-UA" smtClean="0"/>
              <a:t>19.02.2024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81529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46E520C-0368-4C62-B353-7B325F2652E5}" type="datetimeFigureOut">
              <a:rPr lang="uk-UA" smtClean="0"/>
              <a:t>19.02.2024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338190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3604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31393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946E520C-0368-4C62-B353-7B325F2652E5}" type="datetimeFigureOut">
              <a:rPr lang="uk-UA" smtClean="0"/>
              <a:t>19.02.2024</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376320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6E520C-0368-4C62-B353-7B325F2652E5}" type="datetimeFigureOut">
              <a:rPr lang="uk-UA" smtClean="0"/>
              <a:t>19.02.2024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80E3645-617A-4112-9F4C-0664F74142D4}" type="slidenum">
              <a:rPr lang="uk-UA" smtClean="0"/>
              <a:t>‹#›</a:t>
            </a:fld>
            <a:endParaRPr lang="uk-UA"/>
          </a:p>
        </p:txBody>
      </p:sp>
    </p:spTree>
    <p:extLst>
      <p:ext uri="{BB962C8B-B14F-4D97-AF65-F5344CB8AC3E}">
        <p14:creationId xmlns:p14="http://schemas.microsoft.com/office/powerpoint/2010/main" val="2219672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6E520C-0368-4C62-B353-7B325F2652E5}" type="datetimeFigureOut">
              <a:rPr lang="uk-UA" smtClean="0"/>
              <a:t>19.02.2024</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0E3645-617A-4112-9F4C-0664F74142D4}" type="slidenum">
              <a:rPr lang="uk-UA" smtClean="0"/>
              <a:t>‹#›</a:t>
            </a:fld>
            <a:endParaRPr lang="uk-UA"/>
          </a:p>
        </p:txBody>
      </p:sp>
    </p:spTree>
    <p:extLst>
      <p:ext uri="{BB962C8B-B14F-4D97-AF65-F5344CB8AC3E}">
        <p14:creationId xmlns:p14="http://schemas.microsoft.com/office/powerpoint/2010/main" val="32865635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9470" y="1447800"/>
            <a:ext cx="11384691" cy="3329581"/>
          </a:xfrm>
        </p:spPr>
        <p:txBody>
          <a:bodyPr/>
          <a:lstStyle/>
          <a:p>
            <a:r>
              <a:rPr lang="uk-UA" b="1" dirty="0"/>
              <a:t>Лекція 3. Історія виникнення медіації </a:t>
            </a:r>
            <a:endParaRPr lang="uk-UA" dirty="0"/>
          </a:p>
        </p:txBody>
      </p:sp>
    </p:spTree>
    <p:extLst>
      <p:ext uri="{BB962C8B-B14F-4D97-AF65-F5344CB8AC3E}">
        <p14:creationId xmlns:p14="http://schemas.microsoft.com/office/powerpoint/2010/main" val="216729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72428"/>
          </a:xfrm>
        </p:spPr>
        <p:txBody>
          <a:bodyPr/>
          <a:lstStyle/>
          <a:p>
            <a:r>
              <a:rPr lang="uk-UA" b="1" dirty="0"/>
              <a:t>МЕДІАЦІЯ ПРИ МАО </a:t>
            </a:r>
            <a:r>
              <a:rPr lang="uk-UA" b="1" dirty="0" smtClean="0"/>
              <a:t>ЦЗЕДУН</a:t>
            </a:r>
            <a:endParaRPr lang="uk-UA" dirty="0"/>
          </a:p>
        </p:txBody>
      </p:sp>
      <p:sp>
        <p:nvSpPr>
          <p:cNvPr id="3" name="Объект 2"/>
          <p:cNvSpPr>
            <a:spLocks noGrp="1"/>
          </p:cNvSpPr>
          <p:nvPr>
            <p:ph idx="1"/>
          </p:nvPr>
        </p:nvSpPr>
        <p:spPr>
          <a:xfrm>
            <a:off x="559614" y="1425146"/>
            <a:ext cx="11154591" cy="5173362"/>
          </a:xfrm>
        </p:spPr>
        <p:txBody>
          <a:bodyPr>
            <a:normAutofit fontScale="70000" lnSpcReduction="20000"/>
          </a:bodyPr>
          <a:lstStyle/>
          <a:p>
            <a:pPr algn="just"/>
            <a:r>
              <a:rPr lang="uk-UA" dirty="0"/>
              <a:t>Мао Цзедун — китайський політичний лідер, теоретик маоїзму, поет, каліграф. Засновник Китайської комуністичної партії у 1921, незабаром став її лідером. У КНР вважається національним героєм. Очолював партію й уряд країни до смерті.</a:t>
            </a:r>
          </a:p>
          <a:p>
            <a:pPr algn="just"/>
            <a:r>
              <a:rPr lang="uk-UA" dirty="0"/>
              <a:t>«Комуністи прагнули замінити старі цінності своїми власними, закликаючи до боротьби там, де конфуціанці радили йти на компроміс. . . та послаблення або повне скасування сім'ї, клану, села та гільдії, які були . . . форуми, на яких вирішувалася більшість суперечок».</a:t>
            </a:r>
          </a:p>
          <a:p>
            <a:pPr algn="just"/>
            <a:r>
              <a:rPr lang="uk-UA" dirty="0"/>
              <a:t>«Комуністи, продовжуючи використовувати медіацію, суттєво змінили традиційний спосіб медіації в суперечках. Вони переосмислили ідентичність і роль медіаторів і частково змогли трансформувати процес і функції медіації».</a:t>
            </a:r>
          </a:p>
          <a:p>
            <a:pPr algn="just"/>
            <a:r>
              <a:rPr lang="uk-UA" dirty="0"/>
              <a:t>«Коротше кажучи, комуністи включили посередництво у свої зусилля змінити порядок у китайському суспільстві та мобілізувати масову підтримку для реалізації політики партії».</a:t>
            </a:r>
          </a:p>
          <a:p>
            <a:pPr algn="just"/>
            <a:r>
              <a:rPr lang="uk-UA" dirty="0"/>
              <a:t>Ось конкретний приклад того, як посередництво працювало (або мало працювати) у Китаї за Мао:</a:t>
            </a:r>
          </a:p>
          <a:p>
            <a:pPr algn="just"/>
            <a:r>
              <a:rPr lang="uk-UA" dirty="0"/>
              <a:t>«Член модельного комітету з посередництва тітонька </a:t>
            </a:r>
            <a:r>
              <a:rPr lang="uk-UA" dirty="0" err="1"/>
              <a:t>Ву</a:t>
            </a:r>
            <a:r>
              <a:rPr lang="uk-UA" dirty="0"/>
              <a:t> … Якщо посередництво один раз не вдається, воно здійснюється вдруге і втретє з метою продовження аж до вирішення питання. Одного разу, коли тітка </a:t>
            </a:r>
            <a:r>
              <a:rPr lang="uk-UA" dirty="0" err="1"/>
              <a:t>Ву</a:t>
            </a:r>
            <a:r>
              <a:rPr lang="uk-UA" dirty="0"/>
              <a:t> йшла вулицею, вона почула, як у будинку б’ють і лають дитину. Вона негайно пішла до сусідніх будинків мас, розпитала і дізналася, що це була дружина Лі </a:t>
            </a:r>
            <a:r>
              <a:rPr lang="uk-UA" dirty="0" err="1"/>
              <a:t>Куан</a:t>
            </a:r>
            <a:r>
              <a:rPr lang="uk-UA" dirty="0"/>
              <a:t>-і, Лі </a:t>
            </a:r>
            <a:r>
              <a:rPr lang="uk-UA" dirty="0" err="1"/>
              <a:t>Пін</a:t>
            </a:r>
            <a:r>
              <a:rPr lang="uk-UA" dirty="0"/>
              <a:t>, яка лаяла і б'є дитину колишньої дружини Лі. Вона також дізналася, що Лі </a:t>
            </a:r>
            <a:r>
              <a:rPr lang="uk-UA" dirty="0" err="1"/>
              <a:t>Пін</a:t>
            </a:r>
            <a:r>
              <a:rPr lang="uk-UA" dirty="0"/>
              <a:t> часто погано поводився з дитиною таким чином. Після того, як вона зрозуміла, вона пішла до будинку Лі, щоб провести навчання та переконати їх припинити. У той час Лі </a:t>
            </a:r>
            <a:r>
              <a:rPr lang="uk-UA" dirty="0" err="1"/>
              <a:t>Пін</a:t>
            </a:r>
            <a:r>
              <a:rPr lang="uk-UA" dirty="0"/>
              <a:t> висловила повну згоду, але згодом вона все ще не змінилася. За допомогою мас тітонька </a:t>
            </a:r>
            <a:r>
              <a:rPr lang="uk-UA" dirty="0" err="1"/>
              <a:t>Ву</a:t>
            </a:r>
            <a:r>
              <a:rPr lang="uk-UA" dirty="0"/>
              <a:t> неодноразово ходила до дому, щоб навчати і радити, а також критикувати поводження жінки з дитиною. Нарешті вони змусили Лі Пінь покаятися і повністю виправити свою помилку, і тепер вона добре ставиться до дитини. Усі кажуть, що тітонька </a:t>
            </a:r>
            <a:r>
              <a:rPr lang="uk-UA" dirty="0" err="1"/>
              <a:t>Ву</a:t>
            </a:r>
            <a:r>
              <a:rPr lang="uk-UA" dirty="0"/>
              <a:t> добре справляється з цими справами, але вона каже: «Якби я не залежала від усіх, нічого б не було вирішено». (Цитується джерело цієї історії: «</a:t>
            </a:r>
            <a:r>
              <a:rPr lang="uk-UA" dirty="0" err="1"/>
              <a:t>Kuang-ming</a:t>
            </a:r>
            <a:r>
              <a:rPr lang="uk-UA" dirty="0"/>
              <a:t> </a:t>
            </a:r>
            <a:r>
              <a:rPr lang="uk-UA" dirty="0" err="1"/>
              <a:t>Daily</a:t>
            </a:r>
            <a:r>
              <a:rPr lang="uk-UA" dirty="0"/>
              <a:t> (Пекін), 14 жовтня 1955 р.»)</a:t>
            </a:r>
          </a:p>
          <a:p>
            <a:pPr algn="just"/>
            <a:endParaRPr lang="uk-UA" dirty="0"/>
          </a:p>
        </p:txBody>
      </p:sp>
    </p:spTree>
    <p:extLst>
      <p:ext uri="{BB962C8B-B14F-4D97-AF65-F5344CB8AC3E}">
        <p14:creationId xmlns:p14="http://schemas.microsoft.com/office/powerpoint/2010/main" val="227992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Англійське загальне право</a:t>
            </a:r>
            <a:endParaRPr lang="uk-UA" dirty="0"/>
          </a:p>
        </p:txBody>
      </p:sp>
      <p:sp>
        <p:nvSpPr>
          <p:cNvPr id="3" name="Объект 2"/>
          <p:cNvSpPr>
            <a:spLocks noGrp="1"/>
          </p:cNvSpPr>
          <p:nvPr>
            <p:ph idx="1"/>
          </p:nvPr>
        </p:nvSpPr>
        <p:spPr>
          <a:xfrm>
            <a:off x="114772" y="1185620"/>
            <a:ext cx="10825077" cy="4195481"/>
          </a:xfrm>
        </p:spPr>
        <p:txBody>
          <a:bodyPr/>
          <a:lstStyle/>
          <a:p>
            <a:pPr algn="just"/>
            <a:r>
              <a:rPr lang="uk-UA" b="1" dirty="0"/>
              <a:t>Англійське загальне право</a:t>
            </a:r>
            <a:r>
              <a:rPr lang="uk-UA" dirty="0"/>
              <a:t>, яке передувало парламенту, спочатку було системою застосування місцевих звичаїв, і лише згодом парламент ухвалював закони через статути. Медіація була важливою частиною середньовічного суспільства, їй часто віддавали перевагу судовому розгляду. Справді, іноді суди відкладали розгляд справ, щоб сторони могли вирішити спір шляхом медіації. Певні дні були відведені для медіацій, які стали відомі як дні кохання.</a:t>
            </a:r>
          </a:p>
          <a:p>
            <a:pPr algn="just"/>
            <a:endParaRPr lang="uk-UA" dirty="0"/>
          </a:p>
        </p:txBody>
      </p:sp>
      <p:pic>
        <p:nvPicPr>
          <p:cNvPr id="6" name="Рисунок 5"/>
          <p:cNvPicPr>
            <a:picLocks noChangeAspect="1"/>
          </p:cNvPicPr>
          <p:nvPr/>
        </p:nvPicPr>
        <p:blipFill>
          <a:blip r:embed="rId2"/>
          <a:stretch>
            <a:fillRect/>
          </a:stretch>
        </p:blipFill>
        <p:spPr>
          <a:xfrm>
            <a:off x="8212910" y="3121801"/>
            <a:ext cx="3675847" cy="2755556"/>
          </a:xfrm>
          <a:prstGeom prst="rect">
            <a:avLst/>
          </a:prstGeom>
        </p:spPr>
      </p:pic>
      <p:sp>
        <p:nvSpPr>
          <p:cNvPr id="8" name="Прямоугольник 7"/>
          <p:cNvSpPr/>
          <p:nvPr/>
        </p:nvSpPr>
        <p:spPr>
          <a:xfrm>
            <a:off x="529178" y="3463406"/>
            <a:ext cx="7351704" cy="2585323"/>
          </a:xfrm>
          <a:prstGeom prst="rect">
            <a:avLst/>
          </a:prstGeom>
        </p:spPr>
        <p:txBody>
          <a:bodyPr wrap="square">
            <a:spAutoFit/>
          </a:bodyPr>
          <a:lstStyle/>
          <a:p>
            <a:pPr algn="just"/>
            <a:r>
              <a:rPr lang="uk-UA" dirty="0" smtClean="0"/>
              <a:t>З розвитком законодавства медіація пішла на спад, а судові спори набули зростання. З цим були розроблені юридичні права, контракти та юридичні аргументи. Сучасне відродження медіації часто пояснюють кампаніями за громадянські права 1960-х років у Сполучених Штатах Америки, після яких медіація </a:t>
            </a:r>
            <a:r>
              <a:rPr lang="uk-UA" dirty="0" err="1" smtClean="0"/>
              <a:t>розвинулась</a:t>
            </a:r>
            <a:r>
              <a:rPr lang="uk-UA" dirty="0" smtClean="0"/>
              <a:t> для розгляду скарг громади. Він поширився в інших частинах світу, Австралія була однією з перших країн, яка прийняла та розвинула його.</a:t>
            </a:r>
          </a:p>
          <a:p>
            <a:pPr algn="just"/>
            <a:endParaRPr lang="uk-UA" dirty="0"/>
          </a:p>
        </p:txBody>
      </p:sp>
      <p:sp>
        <p:nvSpPr>
          <p:cNvPr id="9" name="Прямоугольник 8"/>
          <p:cNvSpPr/>
          <p:nvPr/>
        </p:nvSpPr>
        <p:spPr>
          <a:xfrm>
            <a:off x="5955958" y="5912913"/>
            <a:ext cx="6096000" cy="523220"/>
          </a:xfrm>
          <a:prstGeom prst="rect">
            <a:avLst/>
          </a:prstGeom>
        </p:spPr>
        <p:txBody>
          <a:bodyPr>
            <a:spAutoFit/>
          </a:bodyPr>
          <a:lstStyle/>
          <a:p>
            <a:pPr indent="457200" algn="r">
              <a:spcAft>
                <a:spcPts val="0"/>
              </a:spcAft>
            </a:pPr>
            <a:r>
              <a:rPr lang="uk-UA" sz="1400" b="1" dirty="0" smtClean="0">
                <a:effectLst/>
                <a:latin typeface="Times New Roman" panose="02020603050405020304" pitchFamily="18" charset="0"/>
                <a:ea typeface="Calibri" panose="020F0502020204030204" pitchFamily="34" charset="0"/>
                <a:cs typeface="Times New Roman" panose="02020603050405020304" pitchFamily="18" charset="0"/>
              </a:rPr>
              <a:t>Дні кохання символізували тримання за руки </a:t>
            </a:r>
          </a:p>
          <a:p>
            <a:pPr indent="457200" algn="r">
              <a:spcAft>
                <a:spcPts val="0"/>
              </a:spcAft>
            </a:pPr>
            <a:r>
              <a:rPr lang="uk-UA" sz="1400" b="1" dirty="0" smtClean="0">
                <a:effectLst/>
                <a:latin typeface="Times New Roman" panose="02020603050405020304" pitchFamily="18" charset="0"/>
                <a:ea typeface="Calibri" panose="020F0502020204030204" pitchFamily="34" charset="0"/>
                <a:cs typeface="Times New Roman" panose="02020603050405020304" pitchFamily="18" charset="0"/>
              </a:rPr>
              <a:t>та відновлення дружби.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87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 Англії та Уельсі</a:t>
            </a:r>
            <a:endParaRPr lang="uk-UA" dirty="0"/>
          </a:p>
        </p:txBody>
      </p:sp>
      <p:sp>
        <p:nvSpPr>
          <p:cNvPr id="3" name="Объект 2"/>
          <p:cNvSpPr>
            <a:spLocks noGrp="1"/>
          </p:cNvSpPr>
          <p:nvPr>
            <p:ph idx="1"/>
          </p:nvPr>
        </p:nvSpPr>
        <p:spPr>
          <a:xfrm>
            <a:off x="328955" y="1186249"/>
            <a:ext cx="9070418" cy="5671751"/>
          </a:xfrm>
        </p:spPr>
        <p:txBody>
          <a:bodyPr>
            <a:noAutofit/>
          </a:bodyPr>
          <a:lstStyle/>
          <a:p>
            <a:pPr algn="just"/>
            <a:r>
              <a:rPr lang="uk-UA" sz="900" b="1" dirty="0"/>
              <a:t>В Англії та Уельсі</a:t>
            </a:r>
            <a:r>
              <a:rPr lang="uk-UA" sz="900" dirty="0"/>
              <a:t> (які мають іншу правову систему, ніж у Шотландії та Північній Ірландії) відбувся значний розвиток у 1990-х роках, коли те, що стало відомим як реформи Вульфа (розроблені лордом </a:t>
            </a:r>
            <a:r>
              <a:rPr lang="uk-UA" sz="900" dirty="0" err="1"/>
              <a:t>Вулфом</a:t>
            </a:r>
            <a:r>
              <a:rPr lang="uk-UA" sz="900" dirty="0"/>
              <a:t>, який став лордом-головним суддею в 1994 році ) були представлені. Вони були спрямовані на вирішення трьох важливих проблем у цивільному судочинстві – витрати, затримки та складність. Серед досягнень було набагато більше ведення справ суддями та більше альтернативного вирішення спорів, головним чином медіації. Кульмінацією цих пропозицій стали нові Правила цивільного судочинства, які стали законом у 1998 році.</a:t>
            </a:r>
          </a:p>
          <a:p>
            <a:pPr algn="just"/>
            <a:r>
              <a:rPr lang="uk-UA" sz="900" dirty="0"/>
              <a:t>Англійське загальне право, яке передувало парламенту, спочатку було системою застосування місцевих звичаїв, і лише згодом парламент ухвалював закони через статути. Медіація була важливою частиною середньовічного суспільства, їй часто віддавали перевагу судовому розгляду. Справді, іноді суди відкладали розгляд справ, щоб сторони могли вирішити спір шляхом медіації. Певні дні були відведені для медіацій, які стали відомі як дні кохання.</a:t>
            </a:r>
          </a:p>
          <a:p>
            <a:pPr algn="just"/>
            <a:r>
              <a:rPr lang="uk-UA" sz="900" dirty="0"/>
              <a:t>Лорд </a:t>
            </a:r>
            <a:r>
              <a:rPr lang="uk-UA" sz="900" dirty="0" err="1"/>
              <a:t>Вулф</a:t>
            </a:r>
            <a:r>
              <a:rPr lang="uk-UA" sz="900" dirty="0"/>
              <a:t> роками аналізував і пропонував закони. Прочитайте розширені реформи лорда Вульфа та правила цивільного судочинства 1998 року тут .</a:t>
            </a:r>
          </a:p>
          <a:p>
            <a:pPr algn="just"/>
            <a:r>
              <a:rPr lang="uk-UA" sz="900" dirty="0"/>
              <a:t>У 2009 році Гонконг запровадив власну реформу цивільного судочинства. Незважаючи на те, що вона була розроблена за зразком реформи лорда </a:t>
            </a:r>
            <a:r>
              <a:rPr lang="uk-UA" sz="900" dirty="0" err="1"/>
              <a:t>Вулфа</a:t>
            </a:r>
            <a:r>
              <a:rPr lang="uk-UA" sz="900" dirty="0"/>
              <a:t>, були значні відмінності, наприклад відсутність у Гонконзі протоколу перед позовом. Управління справами та медіація також були важливими частинами реформ Гонконгу.</a:t>
            </a:r>
          </a:p>
          <a:p>
            <a:pPr algn="just"/>
            <a:r>
              <a:rPr lang="uk-UA" sz="900" dirty="0"/>
              <a:t>В Англії та Уельсі справам не дозволялося зупинятися. Обов’язкове посередництво не було частиною реформ Вульфа, але однією з останніх подій є нещодавнє оголошення, зроблене цього року, в якому викладаються плани зробити посередництво до певного рівня обов’язковим. Усі суперечки на суму до 10 000 фунтів стерлінгів підлягатимуть обов’язковій медіації, яка проводитиметься по телефону, що є гарним компліментом до сплеску онлайн-медіації, який ми спостерігаємо за останні кілька років.</a:t>
            </a:r>
          </a:p>
          <a:p>
            <a:pPr algn="just"/>
            <a:r>
              <a:rPr lang="uk-UA" sz="900" dirty="0"/>
              <a:t>Ті, хто працював у цивільних судах Гонконгу 40 років тому (коли я це зробив уперше) або навіть 30 років тому, були б здивовані, побачивши, як змінилася практика. Медіація не є питанням технології, і вони б знали, хоча й дещо туманно, поняття медіації. Але вони були б здивовані майже так само, як шумери, коли б дізналися про дистанційне слухання та онлайн-посередництво. Ніхто з них не чув про Інтернет, а ті, хто практикував 40 років тому, лише звикли до факсів, які зараз вважаються застарілою технологією.</a:t>
            </a:r>
          </a:p>
          <a:p>
            <a:pPr algn="just"/>
            <a:r>
              <a:rPr lang="uk-UA" sz="900" dirty="0"/>
              <a:t>Онлайн-медіація продовжує розвиватися. Наприкінці липня Девід був одним із суддів на першому в історії змаганні з медіації , проведеному Таїландським арбітражним центром .</a:t>
            </a:r>
          </a:p>
          <a:p>
            <a:pPr algn="just"/>
            <a:r>
              <a:rPr lang="uk-UA" sz="900" dirty="0"/>
              <a:t>Технологічний розвиток, звичайно, був спричинений епідемією </a:t>
            </a:r>
            <a:r>
              <a:rPr lang="uk-UA" sz="900" dirty="0" err="1"/>
              <a:t>Covid</a:t>
            </a:r>
            <a:r>
              <a:rPr lang="uk-UA" sz="900" dirty="0"/>
              <a:t> і пов’язаними з цим карантином. Необхідність є матір'ю винаходів, і без цих новинок цивільне правосуддя того часу повністю б припинилося. Після перевірки було встановлено, що ці зміни заощадили час і кошти, таким чином досягнувши двох цілей реформ </a:t>
            </a:r>
            <a:r>
              <a:rPr lang="uk-UA" sz="900" dirty="0" err="1"/>
              <a:t>Вулфа</a:t>
            </a:r>
            <a:r>
              <a:rPr lang="uk-UA" sz="900" dirty="0"/>
              <a:t>. Після представлення, здається, ми ніколи не повернемося до «старих» шляхів.</a:t>
            </a:r>
          </a:p>
          <a:p>
            <a:pPr algn="just"/>
            <a:endParaRPr lang="uk-UA" sz="900" dirty="0"/>
          </a:p>
        </p:txBody>
      </p:sp>
      <p:pic>
        <p:nvPicPr>
          <p:cNvPr id="4098" name="Picture 2" descr="Библиотека"/>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36" t="1794" r="1120"/>
          <a:stretch/>
        </p:blipFill>
        <p:spPr bwMode="auto">
          <a:xfrm>
            <a:off x="9377524" y="2001794"/>
            <a:ext cx="2493201" cy="207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3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603" y="287962"/>
            <a:ext cx="10993954" cy="1400530"/>
          </a:xfrm>
        </p:spPr>
        <p:txBody>
          <a:bodyPr/>
          <a:lstStyle/>
          <a:p>
            <a:r>
              <a:rPr lang="uk-UA" sz="4000" b="1" dirty="0"/>
              <a:t>Медіація в Сполучених Штатах Америки</a:t>
            </a:r>
            <a:r>
              <a:rPr lang="uk-UA" sz="4000" dirty="0"/>
              <a:t/>
            </a:r>
            <a:br>
              <a:rPr lang="uk-UA" sz="4000" dirty="0"/>
            </a:br>
            <a:endParaRPr lang="uk-UA" sz="4000" dirty="0"/>
          </a:p>
        </p:txBody>
      </p:sp>
      <p:sp>
        <p:nvSpPr>
          <p:cNvPr id="3" name="Объект 2"/>
          <p:cNvSpPr>
            <a:spLocks noGrp="1"/>
          </p:cNvSpPr>
          <p:nvPr>
            <p:ph idx="1"/>
          </p:nvPr>
        </p:nvSpPr>
        <p:spPr>
          <a:xfrm>
            <a:off x="361907" y="1245609"/>
            <a:ext cx="10775650" cy="4195481"/>
          </a:xfrm>
        </p:spPr>
        <p:txBody>
          <a:bodyPr/>
          <a:lstStyle/>
          <a:p>
            <a:pPr algn="just"/>
            <a:r>
              <a:rPr lang="uk-UA" dirty="0"/>
              <a:t>Медіація в Сполучених Штатах бере свій початок з трудових і соціальних заворушень на початку 20 століття. Під час заворушень справи зазвичай заповнювалися, тож у 1970 році уряд почав використовувати зали суду для вирішення конфліктів. </a:t>
            </a:r>
          </a:p>
          <a:p>
            <a:pPr algn="just"/>
            <a:r>
              <a:rPr lang="uk-UA" dirty="0"/>
              <a:t>У результаті того, наскільки популярною стала медіація в Сполучених Штатах, вчені та дослідники дійшли висновку, що медіація є простим способом вирішення конфлікту.</a:t>
            </a:r>
          </a:p>
          <a:p>
            <a:pPr algn="just"/>
            <a:r>
              <a:rPr lang="uk-UA" dirty="0"/>
              <a:t> </a:t>
            </a:r>
          </a:p>
          <a:p>
            <a:endParaRPr lang="uk-UA" dirty="0"/>
          </a:p>
        </p:txBody>
      </p:sp>
      <p:pic>
        <p:nvPicPr>
          <p:cNvPr id="5122" name="Picture 2" descr="Mediation Throughout U.S.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959" y="3743496"/>
            <a:ext cx="639127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7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В </a:t>
            </a:r>
            <a:r>
              <a:rPr lang="uk-UA" b="1" dirty="0" smtClean="0"/>
              <a:t>Угорщині</a:t>
            </a:r>
            <a:endParaRPr lang="uk-UA" dirty="0"/>
          </a:p>
        </p:txBody>
      </p:sp>
      <p:sp>
        <p:nvSpPr>
          <p:cNvPr id="3" name="Объект 2"/>
          <p:cNvSpPr>
            <a:spLocks noGrp="1"/>
          </p:cNvSpPr>
          <p:nvPr>
            <p:ph idx="1"/>
          </p:nvPr>
        </p:nvSpPr>
        <p:spPr>
          <a:xfrm>
            <a:off x="370144" y="1476270"/>
            <a:ext cx="10965120" cy="4195481"/>
          </a:xfrm>
        </p:spPr>
        <p:txBody>
          <a:bodyPr>
            <a:normAutofit lnSpcReduction="10000"/>
          </a:bodyPr>
          <a:lstStyle/>
          <a:p>
            <a:pPr algn="just"/>
            <a:r>
              <a:rPr lang="uk-UA" b="1" dirty="0"/>
              <a:t>В угорському контексті</a:t>
            </a:r>
            <a:r>
              <a:rPr lang="uk-UA" dirty="0"/>
              <a:t> інститут арбітражу королівського суду також ґрунтувався на принципах королівської мудрості, розуміння та співчуття.</a:t>
            </a:r>
          </a:p>
          <a:p>
            <a:pPr algn="just"/>
            <a:r>
              <a:rPr lang="uk-UA" dirty="0"/>
              <a:t>Перебуваючи на Прогресі, королі династії </a:t>
            </a:r>
            <a:r>
              <a:rPr lang="uk-UA" dirty="0" err="1"/>
              <a:t>Арпадів</a:t>
            </a:r>
            <a:r>
              <a:rPr lang="uk-UA" dirty="0"/>
              <a:t> надавали можливість мешканцям регіону вирішувати свої суперечки, незалежно від рангу. Король вислуховував сторони, а потім виносив вердикт. Сторони приймали і виконували його без зайвих слів. Тут сторони визнавали зверхність царя, тобто того, хто приймав рішення, а отже, і прийняття та виконання рішення. Цар або, в інших випадках, вождь племені - як ритор </a:t>
            </a:r>
            <a:r>
              <a:rPr lang="uk-UA" dirty="0" err="1"/>
              <a:t>Пріск</a:t>
            </a:r>
            <a:r>
              <a:rPr lang="uk-UA" dirty="0"/>
              <a:t> 3 називає також </a:t>
            </a:r>
            <a:r>
              <a:rPr lang="uk-UA" dirty="0" err="1"/>
              <a:t>Аттілу</a:t>
            </a:r>
            <a:r>
              <a:rPr lang="uk-UA" dirty="0"/>
              <a:t> </a:t>
            </a:r>
            <a:r>
              <a:rPr lang="uk-UA" dirty="0" err="1"/>
              <a:t>Гунна</a:t>
            </a:r>
            <a:r>
              <a:rPr lang="uk-UA" dirty="0"/>
              <a:t>, стояв над сторонами, але вирішував проблему, враховуючи їхні конкретні інтереси та життєву ситуацію.</a:t>
            </a:r>
          </a:p>
          <a:p>
            <a:pPr algn="just"/>
            <a:r>
              <a:rPr lang="uk-UA" dirty="0"/>
              <a:t>Цей тип механізму прийняття рішень можна спостерігати в багатьох архаїчних культурах і сьогодні. </a:t>
            </a:r>
            <a:r>
              <a:rPr lang="uk-UA" b="1" dirty="0"/>
              <a:t>В Угорщині</a:t>
            </a:r>
            <a:r>
              <a:rPr lang="uk-UA" dirty="0"/>
              <a:t> найближчим прикладом є специфічна система правосуддя, що має давнє коріння в ромській громаді, - інститут "романі кріс" (</a:t>
            </a:r>
            <a:r>
              <a:rPr lang="uk-UA" dirty="0" err="1"/>
              <a:t>Romani</a:t>
            </a:r>
            <a:r>
              <a:rPr lang="uk-UA" dirty="0"/>
              <a:t> </a:t>
            </a:r>
            <a:r>
              <a:rPr lang="uk-UA" dirty="0" err="1"/>
              <a:t>kris</a:t>
            </a:r>
            <a:r>
              <a:rPr lang="uk-UA" dirty="0"/>
              <a:t>).</a:t>
            </a:r>
          </a:p>
          <a:p>
            <a:pPr algn="just"/>
            <a:endParaRPr lang="uk-UA" dirty="0"/>
          </a:p>
        </p:txBody>
      </p:sp>
    </p:spTree>
    <p:extLst>
      <p:ext uri="{BB962C8B-B14F-4D97-AF65-F5344CB8AC3E}">
        <p14:creationId xmlns:p14="http://schemas.microsoft.com/office/powerpoint/2010/main" val="370132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Виникнення медіації в  </a:t>
            </a:r>
            <a:r>
              <a:rPr lang="uk-UA" b="1" dirty="0" smtClean="0"/>
              <a:t>Україні</a:t>
            </a:r>
            <a:endParaRPr lang="uk-UA" dirty="0"/>
          </a:p>
        </p:txBody>
      </p:sp>
      <p:sp>
        <p:nvSpPr>
          <p:cNvPr id="3" name="Объект 2"/>
          <p:cNvSpPr>
            <a:spLocks noGrp="1"/>
          </p:cNvSpPr>
          <p:nvPr>
            <p:ph idx="1"/>
          </p:nvPr>
        </p:nvSpPr>
        <p:spPr>
          <a:xfrm>
            <a:off x="353668" y="1344464"/>
            <a:ext cx="11508818" cy="5319947"/>
          </a:xfrm>
        </p:spPr>
        <p:txBody>
          <a:bodyPr>
            <a:normAutofit fontScale="55000" lnSpcReduction="20000"/>
          </a:bodyPr>
          <a:lstStyle/>
          <a:p>
            <a:pPr algn="just"/>
            <a:r>
              <a:rPr lang="uk-UA" sz="2500" dirty="0"/>
              <a:t>Наприкінці 80-х і початку 90-х років ХХ століття було здійснено спроби застосування медіації і в Україні під час страйку шахтарів у Донецькій і Луганській областях. Проте медіація так і не отримала широкого застосування в зазначений період у зв’язку з економічною кризою 90-х років і численними спробами побудови української держави. Проте, незважаючи на тодішню складну політичну й економічну ситуацію, медіація все ж таки постала певним знаменом в українському законодавстві. У Законі України «Про порядок вирішення колективних трудових спорів (конфліктів)» від 03 березня 1998 року передбачено, що сторони можуть використовувати незалежного посередника, основним завданням якого є взаємодія між сторонами, щодо яких виник спір, і проведення переговорів, що за своєю метою уподібнено до діяльності медіатора. </a:t>
            </a:r>
            <a:endParaRPr lang="uk-UA" sz="2500" dirty="0" smtClean="0"/>
          </a:p>
          <a:p>
            <a:pPr algn="just"/>
            <a:r>
              <a:rPr lang="uk-UA" sz="2500" dirty="0"/>
              <a:t>У 2014 році Україна остаточно обрала вектор напряму на міжнародній арені, закріпивши свої прагнення в Конституції. Тому на етапі Євроінтеграційного процесу була створена громадська організація «Національна асоціація медіаторів України», метою якої став розвиток і поширення медіації на теренах держави. У 2017 році ця громадська організація розробила «Кодекс етики медіатора», в основу якого покладено норми міжнародно-правових актів. </a:t>
            </a:r>
            <a:endParaRPr lang="uk-UA" sz="2500" dirty="0" smtClean="0"/>
          </a:p>
          <a:p>
            <a:pPr algn="just"/>
            <a:r>
              <a:rPr lang="uk-UA" sz="2500" dirty="0"/>
              <a:t>. Основним джерелом права, що діяло на значній території України протягом ХVI – XVII століть, під час влади Литовського князівства, а згодом Польського королівства були Литовські статути 1529, 1566, 1588 рр., у яких також була передбачена можливість примирення сторін. «Єднанням» (таку назву мало примирення) могли закінчуватися майнові, земельні, а також кримінальні </a:t>
            </a:r>
            <a:r>
              <a:rPr lang="uk-UA" sz="2500" dirty="0" smtClean="0"/>
              <a:t>справи.</a:t>
            </a:r>
          </a:p>
          <a:p>
            <a:pPr algn="just"/>
            <a:r>
              <a:rPr lang="uk-UA" sz="2500" dirty="0"/>
              <a:t>В актовій книзі Стародубського </a:t>
            </a:r>
            <a:r>
              <a:rPr lang="uk-UA" sz="2500" dirty="0" err="1"/>
              <a:t>градського</a:t>
            </a:r>
            <a:r>
              <a:rPr lang="uk-UA" sz="2500" dirty="0"/>
              <a:t> уряду за 1693 рік є запис про досягнення примирення за участю медіаторів між Костем Давидовим та Яковом </a:t>
            </a:r>
            <a:r>
              <a:rPr lang="uk-UA" sz="2500" dirty="0" err="1"/>
              <a:t>Радковим</a:t>
            </a:r>
            <a:r>
              <a:rPr lang="uk-UA" sz="2500" dirty="0"/>
              <a:t>, який його побив. У тексті документа вживається слово «медіатор», що свідчить про знайомство урядовців з джерелами магдебурзького (міського) права та його використання. У XVIII ст. збірка права «Права, за якими судиться малоросійський народ» визначала два види примирення: за посередництвом </a:t>
            </a:r>
            <a:r>
              <a:rPr lang="uk-UA" sz="2500" dirty="0" err="1"/>
              <a:t>мирителів</a:t>
            </a:r>
            <a:r>
              <a:rPr lang="uk-UA" sz="2500" dirty="0"/>
              <a:t>, обраних сторонами (полюбовний суд), та без посередництва </a:t>
            </a:r>
            <a:r>
              <a:rPr lang="uk-UA" sz="2500" dirty="0" err="1"/>
              <a:t>мирителів</a:t>
            </a:r>
            <a:r>
              <a:rPr lang="uk-UA" sz="2500" dirty="0"/>
              <a:t>. </a:t>
            </a:r>
            <a:r>
              <a:rPr lang="uk-UA" sz="2500" dirty="0" err="1"/>
              <a:t>Мирителі</a:t>
            </a:r>
            <a:r>
              <a:rPr lang="uk-UA" sz="2500" dirty="0"/>
              <a:t> обиралися сторонами. «Урядники графські» – представники місцевої влади – також могли виступати </a:t>
            </a:r>
            <a:r>
              <a:rPr lang="uk-UA" sz="2500" dirty="0" err="1"/>
              <a:t>мирителями</a:t>
            </a:r>
            <a:r>
              <a:rPr lang="uk-UA" sz="2500" dirty="0"/>
              <a:t>. «</a:t>
            </a:r>
            <a:r>
              <a:rPr lang="uk-UA" sz="2500" dirty="0" err="1"/>
              <a:t>Спорні</a:t>
            </a:r>
            <a:r>
              <a:rPr lang="uk-UA" sz="2500" dirty="0"/>
              <a:t> сторони» давали письмове зобов’язання не переслідувати </a:t>
            </a:r>
            <a:r>
              <a:rPr lang="uk-UA" sz="2500" dirty="0" err="1"/>
              <a:t>мирителів</a:t>
            </a:r>
            <a:r>
              <a:rPr lang="uk-UA" sz="2500" dirty="0"/>
              <a:t> у разі незгоди з їхнім рішенням. Рішення «полюбовного суду» не мало виходити за межі прохань та чолобитних спірних сторін, і навпаки, опустити щось з вимог, не повинно було суперечити справедливості та совісті та містити гарантії виконання у вигляді поруки або штрафу (пункт 3 артикулу 25 глави VІІ). </a:t>
            </a:r>
          </a:p>
          <a:p>
            <a:pPr algn="just"/>
            <a:endParaRPr lang="uk-UA" dirty="0"/>
          </a:p>
        </p:txBody>
      </p:sp>
    </p:spTree>
    <p:extLst>
      <p:ext uri="{BB962C8B-B14F-4D97-AF65-F5344CB8AC3E}">
        <p14:creationId xmlns:p14="http://schemas.microsoft.com/office/powerpoint/2010/main" val="55575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6519" y="1037968"/>
            <a:ext cx="11434119" cy="5210431"/>
          </a:xfrm>
        </p:spPr>
        <p:txBody>
          <a:bodyPr>
            <a:normAutofit fontScale="85000" lnSpcReduction="20000"/>
          </a:bodyPr>
          <a:lstStyle/>
          <a:p>
            <a:pPr algn="just"/>
            <a:r>
              <a:rPr lang="uk-UA" dirty="0"/>
              <a:t>Цінним для України є польський досвід, де медіація регламентована на законодавчому рівні та широко застосовується. Згідно зі статистикою, наданою Міністерством юстиції Польщі (</a:t>
            </a:r>
            <a:r>
              <a:rPr lang="uk-UA" dirty="0" err="1"/>
              <a:t>Ministerstwo</a:t>
            </a:r>
            <a:r>
              <a:rPr lang="uk-UA" dirty="0"/>
              <a:t> </a:t>
            </a:r>
            <a:r>
              <a:rPr lang="uk-UA" dirty="0" err="1"/>
              <a:t>Sprawiedliwości</a:t>
            </a:r>
            <a:r>
              <a:rPr lang="uk-UA" dirty="0"/>
              <a:t>), у 2010 році на медіацію в кримінальних справах була передана 2541 справа, із них 89,5 % спорів завершилися укладенням угод; на медіацію в справах неповнолітніх осіб, що вчинили злочин, – 348 справ, 75 % з яких завершилися успішно; на медіацію в цивільних справах – 2196 справ; на медіацію в сімейних справах – 1092 справи; на медіацію в господарських справах – 848 справ. </a:t>
            </a:r>
            <a:endParaRPr lang="uk-UA" dirty="0" smtClean="0"/>
          </a:p>
          <a:p>
            <a:pPr algn="just"/>
            <a:r>
              <a:rPr lang="uk-UA" dirty="0" smtClean="0"/>
              <a:t>Процедура </a:t>
            </a:r>
            <a:r>
              <a:rPr lang="uk-UA" dirty="0"/>
              <a:t>медіації застосовується практично в усіх галузях – в кримінальних, цивільних, сімейних, трудових, господарських спорах, а також у справах про вчинення злочину неповнолітніми особами. Єдиний Закон, що регулював би процедуру медіації, відсутній, але правову регламентацію даного інституту, а також правового статусу медіаторів забезпечує наявність великої кількості підзаконних нормативно-правових актів, а також відповідні положення у процесуальних кодексах. Крім того, правове регулювання медіації здійснюється за допомогою міжнародно-правових актів, серед яких – Директива 2008/52/ЄС Європейського парламенту та ради від 21 травня 2008 року «Про деякі аспекти медіації у цивільних та господарських правовідносинах», Рекомендація </a:t>
            </a:r>
            <a:r>
              <a:rPr lang="uk-UA" dirty="0" err="1"/>
              <a:t>Rec</a:t>
            </a:r>
            <a:r>
              <a:rPr lang="uk-UA" dirty="0"/>
              <a:t> (2002) 10 Комітету міністрів </a:t>
            </a:r>
            <a:r>
              <a:rPr lang="uk-UA" dirty="0" err="1"/>
              <a:t>державамчленам</a:t>
            </a:r>
            <a:r>
              <a:rPr lang="uk-UA" dirty="0"/>
              <a:t> щодо медіації в цивільних справах від 18 вересня 2002 року, Рекомендація № R (99) 19 Комітету міністрів Ради Європи державам-членам Ради щодо медіації у кримінальних справах від 15 вересня 1999 року, Рекомендація № R (98) 1 Комітету міністрів Ради Європи державам-членам Ради щодо медіації в сімейних справах від 21 січня 1998 року, Європейський кодекс поведінки медіаторів, прийнятий Європейською комісією 2 липня 2004 року у Брюсселі. Сьогодні Міністерство Юстиції проводить інформаційно-освітню кампанію з поширення медіації, яка спрямована на три групи: на суспільство загалом; на сторін спору, які звернулися до суду; на професійні групи (суддів, прокурорів, медіаторів).</a:t>
            </a:r>
            <a:endParaRPr lang="uk-UA" dirty="0"/>
          </a:p>
        </p:txBody>
      </p:sp>
    </p:spTree>
    <p:extLst>
      <p:ext uri="{BB962C8B-B14F-4D97-AF65-F5344CB8AC3E}">
        <p14:creationId xmlns:p14="http://schemas.microsoft.com/office/powerpoint/2010/main" val="527329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Теми доповідей на практичне заняття (21.02.2024):</a:t>
            </a:r>
            <a:r>
              <a:rPr lang="uk-UA" dirty="0"/>
              <a:t/>
            </a:r>
            <a:br>
              <a:rPr lang="uk-UA" dirty="0"/>
            </a:br>
            <a:endParaRPr lang="uk-UA" dirty="0"/>
          </a:p>
        </p:txBody>
      </p:sp>
      <p:sp>
        <p:nvSpPr>
          <p:cNvPr id="3" name="Объект 2"/>
          <p:cNvSpPr>
            <a:spLocks noGrp="1"/>
          </p:cNvSpPr>
          <p:nvPr>
            <p:ph idx="1"/>
          </p:nvPr>
        </p:nvSpPr>
        <p:spPr>
          <a:xfrm>
            <a:off x="1103312" y="2052918"/>
            <a:ext cx="9820061" cy="4195481"/>
          </a:xfrm>
        </p:spPr>
        <p:txBody>
          <a:bodyPr>
            <a:normAutofit fontScale="85000" lnSpcReduction="10000"/>
          </a:bodyPr>
          <a:lstStyle/>
          <a:p>
            <a:pPr lvl="0"/>
            <a:r>
              <a:rPr lang="uk-UA" dirty="0" smtClean="0"/>
              <a:t>Роль </a:t>
            </a:r>
            <a:r>
              <a:rPr lang="uk-UA" dirty="0"/>
              <a:t>стародавніх цивілізацій у розвитку методів вирішення конфліктів.</a:t>
            </a:r>
          </a:p>
          <a:p>
            <a:pPr lvl="0"/>
            <a:r>
              <a:rPr lang="uk-UA" dirty="0"/>
              <a:t>Вплив релігійних та філософських уявлень на формування підходів до медіації.</a:t>
            </a:r>
          </a:p>
          <a:p>
            <a:pPr lvl="0"/>
            <a:r>
              <a:rPr lang="uk-UA" dirty="0"/>
              <a:t>Підходи до медіації в ХХ столітті.</a:t>
            </a:r>
          </a:p>
          <a:p>
            <a:pPr lvl="0"/>
            <a:r>
              <a:rPr lang="uk-UA" dirty="0"/>
              <a:t>Правові аспекти виникнення та розвитку медіації у світі.</a:t>
            </a:r>
          </a:p>
          <a:p>
            <a:pPr lvl="0"/>
            <a:r>
              <a:rPr lang="uk-UA" dirty="0"/>
              <a:t>Вплив античних філософів на формування концепцій медіації.</a:t>
            </a:r>
          </a:p>
          <a:p>
            <a:pPr lvl="0"/>
            <a:r>
              <a:rPr lang="uk-UA" dirty="0"/>
              <a:t>Релігійні корені медіації: від релігійних обрядів до судової практики.</a:t>
            </a:r>
          </a:p>
          <a:p>
            <a:pPr lvl="0"/>
            <a:r>
              <a:rPr lang="uk-UA" dirty="0"/>
              <a:t>Історичні приклади використання медіації в політичних конфліктах.</a:t>
            </a:r>
          </a:p>
          <a:p>
            <a:pPr lvl="0"/>
            <a:r>
              <a:rPr lang="uk-UA" dirty="0"/>
              <a:t>Роль медіації у середньовічній юстиції та судочинстві.</a:t>
            </a:r>
          </a:p>
          <a:p>
            <a:pPr lvl="0"/>
            <a:r>
              <a:rPr lang="uk-UA" dirty="0"/>
              <a:t>Особливості впровадження медіації у різних культурах та історичних періодах.</a:t>
            </a:r>
          </a:p>
          <a:p>
            <a:r>
              <a:rPr lang="uk-UA" dirty="0"/>
              <a:t> </a:t>
            </a:r>
          </a:p>
          <a:p>
            <a:r>
              <a:rPr lang="uk-UA" dirty="0"/>
              <a:t>Медіація у різних країнах </a:t>
            </a:r>
            <a:r>
              <a:rPr lang="uk-UA" dirty="0" smtClean="0"/>
              <a:t>(Обрати країну. </a:t>
            </a:r>
            <a:r>
              <a:rPr lang="uk-UA" dirty="0"/>
              <a:t>Я</a:t>
            </a:r>
            <a:r>
              <a:rPr lang="uk-UA" dirty="0" smtClean="0"/>
              <a:t>кими </a:t>
            </a:r>
            <a:r>
              <a:rPr lang="uk-UA" dirty="0"/>
              <a:t>законами регулюється, хто може вступати </a:t>
            </a:r>
            <a:r>
              <a:rPr lang="uk-UA" dirty="0" smtClean="0"/>
              <a:t>медіатором і </a:t>
            </a:r>
            <a:r>
              <a:rPr lang="uk-UA" dirty="0" err="1" smtClean="0"/>
              <a:t>тд</a:t>
            </a:r>
            <a:r>
              <a:rPr lang="uk-UA" dirty="0" smtClean="0"/>
              <a:t>.) </a:t>
            </a:r>
            <a:endParaRPr lang="uk-UA" dirty="0"/>
          </a:p>
          <a:p>
            <a:endParaRPr lang="uk-UA" dirty="0"/>
          </a:p>
        </p:txBody>
      </p:sp>
    </p:spTree>
    <p:extLst>
      <p:ext uri="{BB962C8B-B14F-4D97-AF65-F5344CB8AC3E}">
        <p14:creationId xmlns:p14="http://schemas.microsoft.com/office/powerpoint/2010/main" val="426744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3140" y="1122043"/>
            <a:ext cx="6813250" cy="4195481"/>
          </a:xfrm>
        </p:spPr>
        <p:txBody>
          <a:bodyPr/>
          <a:lstStyle/>
          <a:p>
            <a:pPr algn="just"/>
            <a:r>
              <a:rPr lang="uk-UA" dirty="0"/>
              <a:t>У різні часи, різні народи використовували примирні процедури. З метою уникнення насилля, коли сторони самостійно не могли дійти до згоди, запрошували третю особу, яка дотримувалася принципу нейтральності та </a:t>
            </a:r>
            <a:r>
              <a:rPr lang="uk-UA" dirty="0" err="1"/>
              <a:t>неупереджуваності</a:t>
            </a:r>
            <a:r>
              <a:rPr lang="uk-UA" dirty="0"/>
              <a:t>, задля ефективного вирішення спору, з урахуванням інтересів</a:t>
            </a:r>
          </a:p>
          <a:p>
            <a:pPr algn="just"/>
            <a:r>
              <a:rPr lang="uk-UA" dirty="0"/>
              <a:t>обох сторін. Історії медіації сягає давніх віків. У стародавні часи переважала насильницька форма вирішення конфліктів, тобто суперечка вирішувалася на користь сильнішого.</a:t>
            </a:r>
          </a:p>
          <a:p>
            <a:pPr algn="just"/>
            <a:endParaRPr lang="uk-UA" dirty="0"/>
          </a:p>
        </p:txBody>
      </p:sp>
      <p:pic>
        <p:nvPicPr>
          <p:cNvPr id="1026" name="Picture 2" descr="history of mediation. Advantages of mediation - Legal Vidhi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190" y="1556618"/>
            <a:ext cx="4258964" cy="283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6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712" y="759578"/>
            <a:ext cx="10792125" cy="3474671"/>
          </a:xfrm>
        </p:spPr>
        <p:txBody>
          <a:bodyPr>
            <a:normAutofit fontScale="70000" lnSpcReduction="20000"/>
          </a:bodyPr>
          <a:lstStyle/>
          <a:p>
            <a:pPr algn="just"/>
            <a:r>
              <a:rPr lang="uk-UA" b="1" dirty="0"/>
              <a:t>У давньогрецькому світі</a:t>
            </a:r>
            <a:r>
              <a:rPr lang="uk-UA" dirty="0"/>
              <a:t> сивіли виступали посередниками між волею та думкою богів щодо суперечливого питання. Вони були втіленням трансцендентного одкровення, тому їхні судження були беззаперечними.</a:t>
            </a:r>
          </a:p>
          <a:p>
            <a:pPr algn="just"/>
            <a:r>
              <a:rPr lang="uk-UA" dirty="0"/>
              <a:t>Пізніше Аристотель вважав інститут арбітражних судів більш гуманним рішенням, ніж рішення богів: "...арбітр має на увазі справедливість, і саме тому арбітраж був винайдений, щоб справедливість могла перемогти..." (</a:t>
            </a:r>
            <a:r>
              <a:rPr lang="uk-UA" dirty="0" err="1"/>
              <a:t>Dörömbözi</a:t>
            </a:r>
            <a:r>
              <a:rPr lang="uk-UA" dirty="0"/>
              <a:t>, 1999). Сенека також підкреслює більш складне бачення арбітра, ніж застосування закону, оскільки воно містить людяність і співчуття.</a:t>
            </a:r>
          </a:p>
          <a:p>
            <a:pPr algn="just"/>
            <a:r>
              <a:rPr lang="uk-UA" dirty="0"/>
              <a:t>Подальший розвиток інституту посередництва відбувалося в </a:t>
            </a:r>
            <a:r>
              <a:rPr lang="uk-UA" b="1" dirty="0"/>
              <a:t>Греції</a:t>
            </a:r>
            <a:r>
              <a:rPr lang="uk-UA" dirty="0"/>
              <a:t>, де медіатори були відомі як </a:t>
            </a:r>
            <a:r>
              <a:rPr lang="uk-UA" dirty="0" err="1"/>
              <a:t>proxenetas</a:t>
            </a:r>
            <a:r>
              <a:rPr lang="uk-UA" dirty="0"/>
              <a:t>. В Греції неформальний спосіб вирішення конфліктів вперше проникнув і в сферу публічного управління. Його функція проявлялась, як в способі запобігання нових суперечок; він слугував методом заохочення до добровільного виконання рішення; припинення конфлікту на ранній стадії. Варто зазначити, що судочинство і посередництво раніше вважалось симбіозом одного єдиного процесу. </a:t>
            </a:r>
          </a:p>
          <a:p>
            <a:pPr algn="just"/>
            <a:r>
              <a:rPr lang="uk-UA" dirty="0"/>
              <a:t>Концептуально, тодішні медіатори здійснювали посередництво між грецькими жителями та правителями, але за умови, що такі особи (медіатори) були авторитетними людьми. </a:t>
            </a:r>
          </a:p>
          <a:p>
            <a:pPr algn="just"/>
            <a:r>
              <a:rPr lang="uk-UA" dirty="0"/>
              <a:t>Посередництво було частиною людської взаємодії, яка розвивалася разом із цивілізацією. Давайте поглянемо на історію медіації в кількох частинах світу. </a:t>
            </a:r>
          </a:p>
          <a:p>
            <a:pPr algn="just"/>
            <a:endParaRPr lang="uk-UA" dirty="0"/>
          </a:p>
        </p:txBody>
      </p:sp>
      <p:pic>
        <p:nvPicPr>
          <p:cNvPr id="5" name="Рисунок 4"/>
          <p:cNvPicPr>
            <a:picLocks noChangeAspect="1"/>
          </p:cNvPicPr>
          <p:nvPr/>
        </p:nvPicPr>
        <p:blipFill>
          <a:blip r:embed="rId2"/>
          <a:stretch>
            <a:fillRect/>
          </a:stretch>
        </p:blipFill>
        <p:spPr>
          <a:xfrm>
            <a:off x="3486564" y="4059721"/>
            <a:ext cx="5104470" cy="2579977"/>
          </a:xfrm>
          <a:prstGeom prst="rect">
            <a:avLst/>
          </a:prstGeom>
        </p:spPr>
      </p:pic>
    </p:spTree>
    <p:extLst>
      <p:ext uri="{BB962C8B-B14F-4D97-AF65-F5344CB8AC3E}">
        <p14:creationId xmlns:p14="http://schemas.microsoft.com/office/powerpoint/2010/main" val="294057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0231" y="372400"/>
            <a:ext cx="11220493" cy="4195481"/>
          </a:xfrm>
        </p:spPr>
        <p:txBody>
          <a:bodyPr>
            <a:normAutofit fontScale="85000" lnSpcReduction="10000"/>
          </a:bodyPr>
          <a:lstStyle/>
          <a:p>
            <a:pPr algn="just"/>
            <a:r>
              <a:rPr lang="uk-UA" b="1" dirty="0"/>
              <a:t>У Стародавньому Римі,</a:t>
            </a:r>
            <a:r>
              <a:rPr lang="uk-UA" dirty="0"/>
              <a:t> починаючи з </a:t>
            </a:r>
            <a:r>
              <a:rPr lang="uk-UA" dirty="0" err="1"/>
              <a:t>Дигестів</a:t>
            </a:r>
            <a:r>
              <a:rPr lang="uk-UA" dirty="0"/>
              <a:t> Юстиніана, з'явилося законодавче закріплення положення медіаторів. У римському праві вони іменувалися по-різному: </a:t>
            </a:r>
            <a:r>
              <a:rPr lang="uk-UA" dirty="0" err="1"/>
              <a:t>internuncius</a:t>
            </a:r>
            <a:r>
              <a:rPr lang="uk-UA" dirty="0"/>
              <a:t>, </a:t>
            </a:r>
            <a:r>
              <a:rPr lang="uk-UA" dirty="0" err="1"/>
              <a:t>medium</a:t>
            </a:r>
            <a:r>
              <a:rPr lang="uk-UA" dirty="0"/>
              <a:t>, </a:t>
            </a:r>
            <a:r>
              <a:rPr lang="uk-UA" dirty="0" err="1"/>
              <a:t>intercessor</a:t>
            </a:r>
            <a:r>
              <a:rPr lang="uk-UA" dirty="0"/>
              <a:t>, </a:t>
            </a:r>
            <a:r>
              <a:rPr lang="uk-UA" dirty="0" err="1"/>
              <a:t>interpolator</a:t>
            </a:r>
            <a:r>
              <a:rPr lang="uk-UA" dirty="0"/>
              <a:t>, </a:t>
            </a:r>
            <a:r>
              <a:rPr lang="uk-UA" dirty="0" err="1"/>
              <a:t>conciliator</a:t>
            </a:r>
            <a:r>
              <a:rPr lang="uk-UA" dirty="0"/>
              <a:t>, </a:t>
            </a:r>
            <a:r>
              <a:rPr lang="uk-UA" dirty="0" err="1"/>
              <a:t>interlocutor</a:t>
            </a:r>
            <a:r>
              <a:rPr lang="uk-UA" dirty="0"/>
              <a:t>, </a:t>
            </a:r>
            <a:r>
              <a:rPr lang="uk-UA" dirty="0" err="1"/>
              <a:t>interpres</a:t>
            </a:r>
            <a:r>
              <a:rPr lang="uk-UA" dirty="0"/>
              <a:t> і, нарешті, </a:t>
            </a:r>
            <a:r>
              <a:rPr lang="uk-UA" dirty="0" err="1"/>
              <a:t>mediator</a:t>
            </a:r>
            <a:r>
              <a:rPr lang="uk-UA" dirty="0"/>
              <a:t>. </a:t>
            </a:r>
          </a:p>
          <a:p>
            <a:pPr algn="just"/>
            <a:r>
              <a:rPr lang="uk-UA" dirty="0"/>
              <a:t>Розвиток римського права асоціюють із датою зародження звичаєвого права. Так, в судах застосовувалися на рівні із правовими надбаннями у вигляді норм, </a:t>
            </a:r>
            <a:r>
              <a:rPr lang="uk-UA" dirty="0" err="1"/>
              <a:t>медіативні</a:t>
            </a:r>
            <a:r>
              <a:rPr lang="uk-UA" dirty="0"/>
              <a:t> техніки. До того ж, на початку імператори Римської імперії повністю підтримували те, що дані обов’язки покладались на представників духовенства. Проте з часом з’ясувалось, що при заохоченні до примирення сторін звичаєве і церковне право переслідували різні цілі: світська влада прагнула, в першу чергу, придушити або попередити насильницькі конфлікти в громаді, а церковна влада дбала про «спасіння душ».</a:t>
            </a:r>
          </a:p>
          <a:p>
            <a:pPr algn="just"/>
            <a:r>
              <a:rPr lang="uk-UA" dirty="0"/>
              <a:t>Так, церковне </a:t>
            </a:r>
            <a:r>
              <a:rPr lang="uk-UA" dirty="0" err="1"/>
              <a:t>медіаторство</a:t>
            </a:r>
            <a:r>
              <a:rPr lang="uk-UA" dirty="0"/>
              <a:t> все більше і більше почало набувати нав’язливого характеру, священики втручались навіть в ті справи, до яких їх не залучала жодна із сторін. Римське правління почало вживати заходів для популяризації звичайних судів, піднімати їх авторитет в очах населенні і з часом посередництво стало другорядною віхою в питанні вирішення спорів (зазвичай, земельних).</a:t>
            </a:r>
          </a:p>
          <a:p>
            <a:endParaRPr lang="uk-UA" dirty="0"/>
          </a:p>
        </p:txBody>
      </p:sp>
      <p:pic>
        <p:nvPicPr>
          <p:cNvPr id="4" name="Рисунок 3" descr="Еволюція медіації"/>
          <p:cNvPicPr/>
          <p:nvPr/>
        </p:nvPicPr>
        <p:blipFill>
          <a:blip r:embed="rId2">
            <a:extLst>
              <a:ext uri="{28A0092B-C50C-407E-A947-70E740481C1C}">
                <a14:useLocalDpi xmlns:a14="http://schemas.microsoft.com/office/drawing/2010/main" val="0"/>
              </a:ext>
            </a:extLst>
          </a:blip>
          <a:srcRect/>
          <a:stretch>
            <a:fillRect/>
          </a:stretch>
        </p:blipFill>
        <p:spPr bwMode="auto">
          <a:xfrm>
            <a:off x="3676143" y="4069492"/>
            <a:ext cx="5201620" cy="2613385"/>
          </a:xfrm>
          <a:prstGeom prst="rect">
            <a:avLst/>
          </a:prstGeom>
          <a:noFill/>
          <a:ln>
            <a:noFill/>
          </a:ln>
        </p:spPr>
      </p:pic>
    </p:spTree>
    <p:extLst>
      <p:ext uri="{BB962C8B-B14F-4D97-AF65-F5344CB8AC3E}">
        <p14:creationId xmlns:p14="http://schemas.microsoft.com/office/powerpoint/2010/main" val="28959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224" y="627675"/>
            <a:ext cx="10293738" cy="1400530"/>
          </a:xfrm>
        </p:spPr>
        <p:txBody>
          <a:bodyPr/>
          <a:lstStyle/>
          <a:p>
            <a:r>
              <a:rPr lang="uk-UA" b="1" dirty="0"/>
              <a:t>Посередництво в (Біблійному) Ізраїлі</a:t>
            </a:r>
            <a:r>
              <a:rPr lang="uk-UA" dirty="0"/>
              <a:t/>
            </a:r>
            <a:br>
              <a:rPr lang="uk-UA" dirty="0"/>
            </a:br>
            <a:endParaRPr lang="uk-UA" dirty="0"/>
          </a:p>
        </p:txBody>
      </p:sp>
      <p:sp>
        <p:nvSpPr>
          <p:cNvPr id="3" name="Объект 2"/>
          <p:cNvSpPr>
            <a:spLocks noGrp="1"/>
          </p:cNvSpPr>
          <p:nvPr>
            <p:ph idx="1"/>
          </p:nvPr>
        </p:nvSpPr>
        <p:spPr>
          <a:xfrm>
            <a:off x="19145" y="1552754"/>
            <a:ext cx="8009798" cy="4988089"/>
          </a:xfrm>
        </p:spPr>
        <p:txBody>
          <a:bodyPr>
            <a:normAutofit fontScale="92500" lnSpcReduction="20000"/>
          </a:bodyPr>
          <a:lstStyle/>
          <a:p>
            <a:pPr algn="just"/>
            <a:r>
              <a:rPr lang="uk-UA" dirty="0"/>
              <a:t>Класичний випадок альтернативного вирішення спорів (ADR) в історії можна простежити до Ізраїлю. У стародавньому Ізраїлі (близько 960 року до н. е.) цар Соломон був посередником між двома жінками. Ця суперечка є, мабуть, найвідомішою битвою за опіку над дітьми в історії.</a:t>
            </a:r>
          </a:p>
          <a:p>
            <a:pPr algn="just"/>
            <a:r>
              <a:rPr lang="uk-UA" dirty="0"/>
              <a:t>У згаданому вище сценарії дві жінки посварилися через право на материнство дитини. Цар Соломон втрутився і запропонував рішення, яке однаково сприяло б обом жінкам. Такий неупереджений підхід до вирішення конфлікту робить медіатора практично незамінним у справах, які вирішуються в позасудовому порядку.</a:t>
            </a:r>
          </a:p>
          <a:p>
            <a:pPr algn="just"/>
            <a:r>
              <a:rPr lang="uk-UA" dirty="0"/>
              <a:t>Століттями пізніше посередники застосували цю техніку для врегулювання громадянських суперечок між громадянами Ізраїлю та людьми інших національностей. Громадські посередницькі центри були створені для вирішення суперечок з Палестиною після того, як Ізраїль проголосив державність у 1948 році. Ці центри з вирішення конфліктів відіграють значну роль у послабленні політичної напруги між обома країнами.</a:t>
            </a:r>
          </a:p>
          <a:p>
            <a:pPr algn="just"/>
            <a:endParaRPr lang="uk-UA" dirty="0"/>
          </a:p>
        </p:txBody>
      </p:sp>
      <p:pic>
        <p:nvPicPr>
          <p:cNvPr id="2050" name="Picture 2" descr="Соломонів суд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461" y="2028205"/>
            <a:ext cx="3945644" cy="295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16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317" y="386815"/>
            <a:ext cx="11414084" cy="1400530"/>
          </a:xfrm>
        </p:spPr>
        <p:txBody>
          <a:bodyPr/>
          <a:lstStyle/>
          <a:p>
            <a:r>
              <a:rPr lang="uk-UA" sz="4000" b="1" dirty="0"/>
              <a:t>Посередництво на Близькому Сході</a:t>
            </a:r>
            <a:r>
              <a:rPr lang="uk-UA" sz="4000" dirty="0"/>
              <a:t/>
            </a:r>
            <a:br>
              <a:rPr lang="uk-UA" sz="4000" dirty="0"/>
            </a:br>
            <a:endParaRPr lang="uk-UA" dirty="0"/>
          </a:p>
        </p:txBody>
      </p:sp>
      <p:sp>
        <p:nvSpPr>
          <p:cNvPr id="3" name="Объект 2"/>
          <p:cNvSpPr>
            <a:spLocks noGrp="1"/>
          </p:cNvSpPr>
          <p:nvPr>
            <p:ph idx="1"/>
          </p:nvPr>
        </p:nvSpPr>
        <p:spPr>
          <a:xfrm>
            <a:off x="304242" y="1564924"/>
            <a:ext cx="11368774" cy="4195481"/>
          </a:xfrm>
        </p:spPr>
        <p:txBody>
          <a:bodyPr>
            <a:normAutofit fontScale="85000" lnSpcReduction="10000"/>
          </a:bodyPr>
          <a:lstStyle/>
          <a:p>
            <a:r>
              <a:rPr lang="uk-UA" dirty="0" smtClean="0"/>
              <a:t>Багато </a:t>
            </a:r>
            <a:r>
              <a:rPr lang="uk-UA" dirty="0"/>
              <a:t>вчених вважають, що медіація бере свій початок із стародавнього шумерського суспільства. Шумер був стародавньою месопотамською цивілізацією, яка існувала з 4500-1900 рр. до н.е. на території, яка зараз відома як Близький Схід.</a:t>
            </a:r>
          </a:p>
          <a:p>
            <a:r>
              <a:rPr lang="uk-UA" dirty="0"/>
              <a:t>Тоді </a:t>
            </a:r>
            <a:r>
              <a:rPr lang="uk-UA" dirty="0" err="1"/>
              <a:t>машкім</a:t>
            </a:r>
            <a:r>
              <a:rPr lang="uk-UA" dirty="0"/>
              <a:t> зважував кожну справу по суті перед тим, як вона постала перед судом. </a:t>
            </a:r>
            <a:r>
              <a:rPr lang="uk-UA" dirty="0" err="1"/>
              <a:t>Машкім</a:t>
            </a:r>
            <a:r>
              <a:rPr lang="uk-UA" dirty="0"/>
              <a:t> також допомагав сторонам, які сваряться, самостійно вирішити свої розбіжності. Ця роль схожа на роль сучасного посередника. Якщо </a:t>
            </a:r>
            <a:r>
              <a:rPr lang="uk-UA" dirty="0" err="1"/>
              <a:t>машкім</a:t>
            </a:r>
            <a:r>
              <a:rPr lang="uk-UA" dirty="0"/>
              <a:t> не міг укласти мир між двома сторонами, справа передавалася до суду. </a:t>
            </a:r>
          </a:p>
          <a:p>
            <a:r>
              <a:rPr lang="uk-UA" dirty="0"/>
              <a:t>Крім того, Закон Шаріату також підтримує роль посередника в конфліктах. Основне правило полягає в тому, що цей посередник має бути неупередженим і не брати участі в суперечці</a:t>
            </a:r>
            <a:r>
              <a:rPr lang="uk-UA" dirty="0" smtClean="0"/>
              <a:t>.</a:t>
            </a:r>
          </a:p>
          <a:p>
            <a:r>
              <a:rPr lang="uk-UA" dirty="0"/>
              <a:t>Для інших випадків посередництва на Близькому Сході ми розглядаємо життя пророка </a:t>
            </a:r>
            <a:r>
              <a:rPr lang="uk-UA" dirty="0" err="1"/>
              <a:t>Мухаммеда</a:t>
            </a:r>
            <a:r>
              <a:rPr lang="uk-UA" dirty="0"/>
              <a:t>. Багато вчених стверджують, що під час раннього життя пророка </a:t>
            </a:r>
            <a:r>
              <a:rPr lang="uk-UA" dirty="0" err="1"/>
              <a:t>Мухаммеда</a:t>
            </a:r>
            <a:r>
              <a:rPr lang="uk-UA" dirty="0"/>
              <a:t> племена, які ворогували за реконструкцію </a:t>
            </a:r>
            <a:r>
              <a:rPr lang="uk-UA" dirty="0" err="1"/>
              <a:t>Кааби</a:t>
            </a:r>
            <a:r>
              <a:rPr lang="uk-UA" dirty="0"/>
              <a:t>, вибрали його посередником. </a:t>
            </a:r>
          </a:p>
          <a:p>
            <a:r>
              <a:rPr lang="uk-UA" dirty="0"/>
              <a:t>Пророк заспокоїв бурю, що нависла над племенами, запропонувавши рішення, яке відповідало б інтересам обох сторін.</a:t>
            </a:r>
          </a:p>
          <a:p>
            <a:endParaRPr lang="uk-UA" dirty="0"/>
          </a:p>
          <a:p>
            <a:endParaRPr lang="uk-UA" dirty="0"/>
          </a:p>
        </p:txBody>
      </p:sp>
    </p:spTree>
    <p:extLst>
      <p:ext uri="{BB962C8B-B14F-4D97-AF65-F5344CB8AC3E}">
        <p14:creationId xmlns:p14="http://schemas.microsoft.com/office/powerpoint/2010/main" val="195938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0189" y="545394"/>
            <a:ext cx="11138114" cy="4195481"/>
          </a:xfrm>
        </p:spPr>
        <p:txBody>
          <a:bodyPr>
            <a:normAutofit/>
          </a:bodyPr>
          <a:lstStyle/>
          <a:p>
            <a:r>
              <a:rPr lang="uk-UA" dirty="0"/>
              <a:t>Посередництво можна знайти в найдавнішій відомій цивілізації, Шумерській, у Південній Месопотамії між річками Тигр і Євфрат (нині південно-центральний Ірак), яка виникла між шостим і п’ятим тисячоліттям до нашої ери і розвивалася після цього до свого занепаду, починаючи приблизно з 2100 р. до н.е. і остаточне підпорядкування правлінню </a:t>
            </a:r>
            <a:r>
              <a:rPr lang="uk-UA" dirty="0" err="1"/>
              <a:t>аморейців</a:t>
            </a:r>
            <a:r>
              <a:rPr lang="uk-UA" dirty="0"/>
              <a:t>. Шумери мали організований уряд і суспільство, використовували мову та текст і записували свою історію. Вони поклонялися богам і розвинули різноманітну культуру, цінуючи красу в таких мистецтвах, як музика, кераміка, різьблення та скульптура.</a:t>
            </a:r>
          </a:p>
          <a:p>
            <a:endParaRPr lang="uk-UA" dirty="0"/>
          </a:p>
        </p:txBody>
      </p:sp>
      <p:pic>
        <p:nvPicPr>
          <p:cNvPr id="4" name="Рисунок 3" descr="Еволюція медіації"/>
          <p:cNvPicPr/>
          <p:nvPr/>
        </p:nvPicPr>
        <p:blipFill>
          <a:blip r:embed="rId2">
            <a:extLst>
              <a:ext uri="{28A0092B-C50C-407E-A947-70E740481C1C}">
                <a14:useLocalDpi xmlns:a14="http://schemas.microsoft.com/office/drawing/2010/main" val="0"/>
              </a:ext>
            </a:extLst>
          </a:blip>
          <a:srcRect/>
          <a:stretch>
            <a:fillRect/>
          </a:stretch>
        </p:blipFill>
        <p:spPr bwMode="auto">
          <a:xfrm>
            <a:off x="3455494" y="3139196"/>
            <a:ext cx="5791200" cy="2857949"/>
          </a:xfrm>
          <a:prstGeom prst="rect">
            <a:avLst/>
          </a:prstGeom>
          <a:noFill/>
          <a:ln>
            <a:noFill/>
          </a:ln>
        </p:spPr>
      </p:pic>
      <p:sp>
        <p:nvSpPr>
          <p:cNvPr id="5" name="Прямоугольник 4"/>
          <p:cNvSpPr/>
          <p:nvPr/>
        </p:nvSpPr>
        <p:spPr>
          <a:xfrm>
            <a:off x="2026508" y="6067845"/>
            <a:ext cx="7521145" cy="523220"/>
          </a:xfrm>
          <a:prstGeom prst="rect">
            <a:avLst/>
          </a:prstGeom>
        </p:spPr>
        <p:txBody>
          <a:bodyPr wrap="square">
            <a:spAutoFit/>
          </a:bodyPr>
          <a:lstStyle/>
          <a:p>
            <a:pPr indent="457200" algn="just">
              <a:spcAft>
                <a:spcPts val="0"/>
              </a:spcAft>
            </a:pPr>
            <a:r>
              <a:rPr lang="uk-UA" sz="1400" b="1" dirty="0" smtClean="0">
                <a:effectLst/>
                <a:latin typeface="Times New Roman" panose="02020603050405020304" pitchFamily="18" charset="0"/>
                <a:ea typeface="Calibri" panose="020F0502020204030204" pitchFamily="34" charset="0"/>
                <a:cs typeface="Times New Roman" panose="02020603050405020304" pitchFamily="18" charset="0"/>
              </a:rPr>
              <a:t>Шумер є найдавнішою відомою цивілізацією в історичному регіоні південної Месопотамії (сучасні Ірак і Кувейт).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83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0216" y="1400432"/>
            <a:ext cx="10659762" cy="4847967"/>
          </a:xfrm>
        </p:spPr>
        <p:txBody>
          <a:bodyPr/>
          <a:lstStyle/>
          <a:p>
            <a:r>
              <a:rPr lang="uk-UA" b="1" dirty="0"/>
              <a:t>Мусульманські країни</a:t>
            </a:r>
            <a:r>
              <a:rPr lang="uk-UA" dirty="0"/>
              <a:t> також відмітились наявністю інституту посередництва, який у них іменувався як «</a:t>
            </a:r>
            <a:r>
              <a:rPr lang="uk-UA" dirty="0" err="1"/>
              <a:t>васата</a:t>
            </a:r>
            <a:r>
              <a:rPr lang="uk-UA" dirty="0"/>
              <a:t>». Але застосовувався даний механізм переважно для регулювання спорів між подружжям. Так, за словами пророка </a:t>
            </a:r>
            <a:r>
              <a:rPr lang="uk-UA" dirty="0" err="1"/>
              <a:t>Мухамеда</a:t>
            </a:r>
            <a:r>
              <a:rPr lang="uk-UA" dirty="0"/>
              <a:t>, зафіксованих у Корані, зазначалось: «…якщо ви боїтеся розриву між обома (подружжям), то </a:t>
            </a:r>
            <a:r>
              <a:rPr lang="uk-UA" dirty="0" err="1"/>
              <a:t>пошліть</a:t>
            </a:r>
            <a:r>
              <a:rPr lang="uk-UA" dirty="0"/>
              <a:t> суддю із його сім'ї і суддю з її сім'ї; якщо вони побажають примирення, то Аллах допоможе їм»</a:t>
            </a:r>
            <a:endParaRPr lang="uk-UA" dirty="0"/>
          </a:p>
        </p:txBody>
      </p:sp>
    </p:spTree>
    <p:extLst>
      <p:ext uri="{BB962C8B-B14F-4D97-AF65-F5344CB8AC3E}">
        <p14:creationId xmlns:p14="http://schemas.microsoft.com/office/powerpoint/2010/main" val="283209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219" y="502145"/>
            <a:ext cx="11496462" cy="1400530"/>
          </a:xfrm>
        </p:spPr>
        <p:txBody>
          <a:bodyPr/>
          <a:lstStyle/>
          <a:p>
            <a:r>
              <a:rPr lang="uk-UA" sz="3200" b="1" dirty="0"/>
              <a:t>МЕДІАЦІЯ В КИТАЇ — ТИСЯЧОЛІТНЯ ІСТОРІЯ МЕДІАЦІЇ</a:t>
            </a:r>
            <a:r>
              <a:rPr lang="uk-UA" dirty="0"/>
              <a:t/>
            </a:r>
            <a:br>
              <a:rPr lang="uk-UA" dirty="0"/>
            </a:br>
            <a:endParaRPr lang="uk-UA" dirty="0"/>
          </a:p>
        </p:txBody>
      </p:sp>
      <p:sp>
        <p:nvSpPr>
          <p:cNvPr id="3" name="Объект 2"/>
          <p:cNvSpPr>
            <a:spLocks noGrp="1"/>
          </p:cNvSpPr>
          <p:nvPr>
            <p:ph idx="1"/>
          </p:nvPr>
        </p:nvSpPr>
        <p:spPr>
          <a:xfrm>
            <a:off x="189470" y="1202410"/>
            <a:ext cx="11541211" cy="4195481"/>
          </a:xfrm>
        </p:spPr>
        <p:txBody>
          <a:bodyPr/>
          <a:lstStyle/>
          <a:p>
            <a:pPr algn="just"/>
            <a:r>
              <a:rPr lang="uk-UA" dirty="0"/>
              <a:t>Також існує довга історія посередництва в Китаї, де під впливом конфуціанства (6-5 століття до нашої ери) гармонія важливіша за закон. Знову ж таки, медіатор мав бути неупередженим і незацікавленим, і його роль полягала в тому, щоб допомогти сторонам досягти врегулювання, а не нав’язувати його. Навіть після утворення Китайської Народної Республіки в 1949 році медіація широко пропагувалась як основна форма вирішення суперечок, хоча деякі кажуть, що сучасні медіатори більш схильні нав’язувати врегулювання. Крім того, посередництво часто здійснюється арбітром або суддею, і не всі впевнені, що будь-яка з цих ролей підходить для ролі посередника.</a:t>
            </a:r>
          </a:p>
          <a:p>
            <a:pPr algn="just"/>
            <a:r>
              <a:rPr lang="uk-UA" dirty="0"/>
              <a:t> </a:t>
            </a:r>
          </a:p>
          <a:p>
            <a:pPr algn="just"/>
            <a:endParaRPr lang="uk-UA" dirty="0"/>
          </a:p>
        </p:txBody>
      </p:sp>
      <p:pic>
        <p:nvPicPr>
          <p:cNvPr id="4" name="Рисунок 3" descr="Еволюція медіації"/>
          <p:cNvPicPr/>
          <p:nvPr/>
        </p:nvPicPr>
        <p:blipFill>
          <a:blip r:embed="rId2">
            <a:extLst>
              <a:ext uri="{28A0092B-C50C-407E-A947-70E740481C1C}">
                <a14:useLocalDpi xmlns:a14="http://schemas.microsoft.com/office/drawing/2010/main" val="0"/>
              </a:ext>
            </a:extLst>
          </a:blip>
          <a:srcRect/>
          <a:stretch>
            <a:fillRect/>
          </a:stretch>
        </p:blipFill>
        <p:spPr bwMode="auto">
          <a:xfrm>
            <a:off x="3995350" y="3789187"/>
            <a:ext cx="3883565" cy="2941126"/>
          </a:xfrm>
          <a:prstGeom prst="rect">
            <a:avLst/>
          </a:prstGeom>
          <a:noFill/>
          <a:ln>
            <a:noFill/>
          </a:ln>
        </p:spPr>
      </p:pic>
    </p:spTree>
    <p:extLst>
      <p:ext uri="{BB962C8B-B14F-4D97-AF65-F5344CB8AC3E}">
        <p14:creationId xmlns:p14="http://schemas.microsoft.com/office/powerpoint/2010/main" val="1433306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359</TotalTime>
  <Words>3225</Words>
  <Application>Microsoft Office PowerPoint</Application>
  <PresentationFormat>Широкоэкранный</PresentationFormat>
  <Paragraphs>75</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Century Gothic</vt:lpstr>
      <vt:lpstr>Times New Roman</vt:lpstr>
      <vt:lpstr>Wingdings 3</vt:lpstr>
      <vt:lpstr>Ион</vt:lpstr>
      <vt:lpstr>Лекція 3. Історія виникнення медіації </vt:lpstr>
      <vt:lpstr>Презентация PowerPoint</vt:lpstr>
      <vt:lpstr>Презентация PowerPoint</vt:lpstr>
      <vt:lpstr>Презентация PowerPoint</vt:lpstr>
      <vt:lpstr>Посередництво в (Біблійному) Ізраїлі </vt:lpstr>
      <vt:lpstr>Посередництво на Близькому Сході </vt:lpstr>
      <vt:lpstr>Презентация PowerPoint</vt:lpstr>
      <vt:lpstr>Презентация PowerPoint</vt:lpstr>
      <vt:lpstr>МЕДІАЦІЯ В КИТАЇ — ТИСЯЧОЛІТНЯ ІСТОРІЯ МЕДІАЦІЇ </vt:lpstr>
      <vt:lpstr>МЕДІАЦІЯ ПРИ МАО ЦЗЕДУН</vt:lpstr>
      <vt:lpstr>Англійське загальне право</vt:lpstr>
      <vt:lpstr>В Англії та Уельсі</vt:lpstr>
      <vt:lpstr>Медіація в Сполучених Штатах Америки </vt:lpstr>
      <vt:lpstr>В Угорщині</vt:lpstr>
      <vt:lpstr>Виникнення медіації в  Україні</vt:lpstr>
      <vt:lpstr>Презентация PowerPoint</vt:lpstr>
      <vt:lpstr>Теми доповідей на практичне заняття (21.02.2024):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Історія виникнення медіації</dc:title>
  <dc:creator>Сергієнко Ірина Григорівна</dc:creator>
  <cp:lastModifiedBy>Сергієнко Ірина Григорівна</cp:lastModifiedBy>
  <cp:revision>24</cp:revision>
  <dcterms:created xsi:type="dcterms:W3CDTF">2024-02-19T05:49:01Z</dcterms:created>
  <dcterms:modified xsi:type="dcterms:W3CDTF">2024-02-19T11:48:52Z</dcterms:modified>
</cp:coreProperties>
</file>