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/>
              <a:t>Злиття</a:t>
            </a:r>
            <a:r>
              <a:rPr lang="ru-RU" b="1" dirty="0"/>
              <a:t> і </a:t>
            </a:r>
            <a:r>
              <a:rPr lang="ru-RU" b="1" dirty="0" err="1" smtClean="0"/>
              <a:t>поглинання</a:t>
            </a:r>
            <a:r>
              <a:rPr lang="ru-RU" b="1" dirty="0" smtClean="0"/>
              <a:t> на </a:t>
            </a:r>
            <a:r>
              <a:rPr lang="ru-RU" b="1" dirty="0" err="1"/>
              <a:t>прикладі</a:t>
            </a:r>
            <a:r>
              <a:rPr lang="ru-RU" b="1" dirty="0"/>
              <a:t> </a:t>
            </a:r>
            <a:r>
              <a:rPr lang="ru-RU" b="1" dirty="0" err="1"/>
              <a:t>галузі</a:t>
            </a:r>
            <a:r>
              <a:rPr lang="ru-RU" b="1" dirty="0"/>
              <a:t/>
            </a:r>
            <a:br>
              <a:rPr lang="ru-RU" b="1" dirty="0"/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Виконав студент ООМ-10 групи</a:t>
            </a:r>
          </a:p>
          <a:p>
            <a:r>
              <a:rPr lang="uk-UA" dirty="0"/>
              <a:t>Гаврилів Юліан Т.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283" y="444137"/>
            <a:ext cx="8596668" cy="3890345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З</a:t>
            </a:r>
            <a:r>
              <a:rPr lang="uk-UA" sz="2000" dirty="0" smtClean="0"/>
              <a:t>мусити </a:t>
            </a:r>
            <a:r>
              <a:rPr lang="uk-UA" sz="2000" dirty="0"/>
              <a:t>чи спонукати компанію піти на угоду з конкурентом можуть три групи чинників: внутрішня проблема компанії, зумовлена необхідністю пошуку нового напрямку чи способу розвитку; зовнішні умови, спричинені зміною бізнес-середовища, що загрожує зниженням ефективності діяльності компанії та змушує її шукати нові шляхи розвитку; власні бажання, плани, амбіції менеджменту компанії .</a:t>
            </a:r>
            <a:endParaRPr lang="en-US" sz="2000" dirty="0"/>
          </a:p>
        </p:txBody>
      </p:sp>
      <p:pic>
        <p:nvPicPr>
          <p:cNvPr id="1026" name="Picture 2" descr="Угоди M&amp;A — угоди злиття і поглинання: види угод, приклади та ризики —  Деловая столиц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9130" y="3077338"/>
            <a:ext cx="6386558" cy="335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1589"/>
            <a:ext cx="8596668" cy="6374674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Основними причинами прийняття рішення про злиття чи поглинання стають такі стратегічні вигоди:</a:t>
            </a:r>
          </a:p>
          <a:p>
            <a:pPr algn="just"/>
            <a:r>
              <a:rPr lang="uk-UA" dirty="0"/>
              <a:t>• Усунення конкурента. Таким чином банк отримує можливість посилити свої позиції, збільшити ринкову частку.</a:t>
            </a:r>
          </a:p>
          <a:p>
            <a:pPr algn="just"/>
            <a:r>
              <a:rPr lang="uk-UA" dirty="0"/>
              <a:t>• Захист власної конкурентної позиції.</a:t>
            </a:r>
          </a:p>
          <a:p>
            <a:pPr algn="just"/>
            <a:r>
              <a:rPr lang="uk-UA" dirty="0"/>
              <a:t>• Необхідність посилення слабких місць. Банк, який виявив, що йому не вдалося визначити сектор максимального потенційного майбутнього зростання і підвищення прибутковості, може опинитися в ситуації, найліпшим виходом з якої буде пошук об'єкта для злиття.</a:t>
            </a:r>
          </a:p>
          <a:p>
            <a:pPr algn="just"/>
            <a:r>
              <a:rPr lang="uk-UA" dirty="0"/>
              <a:t>• Придбання частки ринку. У тих сегментах ринку, де масштаби бізнесу відіграють ключову роль, банки можуть прагнути до придбання частки ринку, щоб зайняти на ньому домінуючу позицію. Це виправдано в тих галузях, де динаміка розвитку постійно змінюється і спостерігається розподіл на великих гравців і компанії, чиї конкурентні позиції поступово погіршуються. У таких випадках масштабність бізнесу і необхідність визначеної критичної маси формують бар'єр, який перешкоджає входженню на ринок і сприяє над економічній дохідності компаній, які вже діють на ньому </a:t>
            </a:r>
            <a:r>
              <a:rPr lang="uk-UA" dirty="0" smtClean="0"/>
              <a:t>.</a:t>
            </a:r>
          </a:p>
          <a:p>
            <a:pPr algn="just"/>
            <a:r>
              <a:rPr lang="ru-RU" dirty="0"/>
              <a:t>•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розривів</a:t>
            </a:r>
            <a:r>
              <a:rPr lang="ru-RU" dirty="0"/>
              <a:t>. </a:t>
            </a:r>
            <a:r>
              <a:rPr lang="ru-RU" dirty="0" err="1"/>
              <a:t>Міжнародні</a:t>
            </a:r>
            <a:r>
              <a:rPr lang="ru-RU" dirty="0"/>
              <a:t> банки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прагнути</a:t>
            </a:r>
            <a:r>
              <a:rPr lang="ru-RU" dirty="0"/>
              <a:t> до </a:t>
            </a:r>
            <a:r>
              <a:rPr lang="ru-RU" dirty="0" err="1"/>
              <a:t>об'єднання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підтримувати</a:t>
            </a:r>
            <a:r>
              <a:rPr lang="ru-RU" dirty="0"/>
              <a:t> свою </a:t>
            </a:r>
            <a:r>
              <a:rPr lang="ru-RU" dirty="0" err="1"/>
              <a:t>глобальну</a:t>
            </a:r>
            <a:r>
              <a:rPr lang="ru-RU" dirty="0"/>
              <a:t> мережу.</a:t>
            </a:r>
            <a:endParaRPr lang="uk-UA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21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791" y="687976"/>
            <a:ext cx="8596668" cy="6435635"/>
          </a:xfrm>
        </p:spPr>
        <p:txBody>
          <a:bodyPr>
            <a:normAutofit/>
          </a:bodyPr>
          <a:lstStyle/>
          <a:p>
            <a:pPr algn="just"/>
            <a:r>
              <a:rPr lang="uk-UA" sz="2000" dirty="0"/>
              <a:t>Основна мета злиття/поглинання -— за рахунок створення потужних фінансових установ сформувати потужну базу для розвитку. З подальшим розвитком банківського сектору України посилюються конкуренція як з боку іноземних банків, так і великих вітчизняних фінансових установ. Основними причинами злиття та поглинання є прагнення отримання синергетичного ефекту, тобто взаємодоповнюючу дію активів двох або кількох організацій, сукупний результат якої перевищує сумарний результат окремо працюючих на ринку структур. Можливість використання надлишкових ресурсів — ще один з мотивів для купівлі банків. Для прикладу, регіональний банк, розташований у регіоні з великими фінансовими ресурсами, але з </a:t>
            </a:r>
            <a:r>
              <a:rPr lang="uk-UA" sz="2000" dirty="0" smtClean="0"/>
              <a:t>обмеженими </a:t>
            </a:r>
            <a:r>
              <a:rPr lang="uk-UA" sz="2000" dirty="0"/>
              <a:t>через певні причини можливостями для їх розміщення, може зацікавити як об'єкт поглинання великий банк, який оперує в національному масштабі. До уваги береться і такий мотив злиття та поглинання, як різниця у ринковій ціні компанії та вартості її заміщення.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60683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597" y="211356"/>
            <a:ext cx="9694576" cy="6322423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/>
              <a:t>ПУМБ</a:t>
            </a:r>
          </a:p>
          <a:p>
            <a:pPr algn="just"/>
            <a:r>
              <a:rPr lang="uk-UA" sz="2400" dirty="0" smtClean="0"/>
              <a:t>На </a:t>
            </a:r>
            <a:r>
              <a:rPr lang="uk-UA" sz="2400" dirty="0"/>
              <a:t>сьогоднішній день в </a:t>
            </a:r>
            <a:r>
              <a:rPr lang="uk-UA" sz="2400" dirty="0" err="1"/>
              <a:t>Ук</a:t>
            </a:r>
            <a:r>
              <a:rPr lang="en-US" sz="2400" dirty="0"/>
              <a:t>pa</a:t>
            </a:r>
            <a:r>
              <a:rPr lang="uk-UA" sz="2400" dirty="0" err="1" smtClean="0"/>
              <a:t>їні</a:t>
            </a:r>
            <a:r>
              <a:rPr lang="uk-UA" sz="2400" dirty="0" smtClean="0"/>
              <a:t> не спостерігається злиття </a:t>
            </a:r>
            <a:r>
              <a:rPr lang="uk-UA" sz="2400" dirty="0"/>
              <a:t>б</a:t>
            </a:r>
            <a:r>
              <a:rPr lang="en-US" sz="2400" dirty="0"/>
              <a:t>a</a:t>
            </a:r>
            <a:r>
              <a:rPr lang="uk-UA" sz="2400" dirty="0" err="1"/>
              <a:t>нк</a:t>
            </a:r>
            <a:r>
              <a:rPr lang="en-US" sz="2400" dirty="0" err="1"/>
              <a:t>i</a:t>
            </a:r>
            <a:r>
              <a:rPr lang="uk-UA" sz="2400" dirty="0"/>
              <a:t>в, </a:t>
            </a:r>
            <a:r>
              <a:rPr lang="en-US" sz="2400" dirty="0"/>
              <a:t>a </a:t>
            </a:r>
            <a:r>
              <a:rPr lang="uk-UA" sz="2400" dirty="0"/>
              <a:t>п</a:t>
            </a:r>
            <a:r>
              <a:rPr lang="en-US" sz="2400" dirty="0"/>
              <a:t>o</a:t>
            </a:r>
            <a:r>
              <a:rPr lang="uk-UA" sz="2400" dirty="0"/>
              <a:t>глин</a:t>
            </a:r>
            <a:r>
              <a:rPr lang="en-US" sz="2400" dirty="0"/>
              <a:t>a</a:t>
            </a:r>
            <a:r>
              <a:rPr lang="uk-UA" sz="2400" dirty="0" err="1"/>
              <a:t>ння</a:t>
            </a:r>
            <a:r>
              <a:rPr lang="uk-UA" sz="2400" dirty="0"/>
              <a:t> н</a:t>
            </a:r>
            <a:r>
              <a:rPr lang="en-US" sz="2400" dirty="0" err="1"/>
              <a:t>ec</a:t>
            </a:r>
            <a:r>
              <a:rPr lang="uk-UA" sz="2400" dirty="0"/>
              <a:t>т</a:t>
            </a:r>
            <a:r>
              <a:rPr lang="en-US" sz="2400" dirty="0"/>
              <a:t>a</a:t>
            </a:r>
            <a:r>
              <a:rPr lang="uk-UA" sz="2400" dirty="0"/>
              <a:t>б</a:t>
            </a:r>
            <a:r>
              <a:rPr lang="en-US" sz="2400" dirty="0" err="1"/>
              <a:t>i</a:t>
            </a:r>
            <a:r>
              <a:rPr lang="uk-UA" sz="2400" dirty="0" err="1"/>
              <a:t>льни</a:t>
            </a:r>
            <a:r>
              <a:rPr lang="en-US" sz="2400" dirty="0"/>
              <a:t>x </a:t>
            </a:r>
            <a:r>
              <a:rPr lang="uk-UA" sz="2400" dirty="0"/>
              <a:t>м</a:t>
            </a:r>
            <a:r>
              <a:rPr lang="en-US" sz="2400" dirty="0"/>
              <a:t>a</a:t>
            </a:r>
            <a:r>
              <a:rPr lang="uk-UA" sz="2400" dirty="0" err="1"/>
              <a:t>ли</a:t>
            </a:r>
            <a:r>
              <a:rPr lang="en-US" sz="2400" dirty="0"/>
              <a:t>x </a:t>
            </a:r>
            <a:r>
              <a:rPr lang="uk-UA" sz="2400" dirty="0"/>
              <a:t>чи </a:t>
            </a:r>
            <a:r>
              <a:rPr lang="en-US" sz="2400" dirty="0" err="1"/>
              <a:t>ce</a:t>
            </a:r>
            <a:r>
              <a:rPr lang="uk-UA" sz="2400" dirty="0" err="1"/>
              <a:t>редн</a:t>
            </a:r>
            <a:r>
              <a:rPr lang="en-US" sz="2400" dirty="0" err="1"/>
              <a:t>i</a:t>
            </a:r>
            <a:r>
              <a:rPr lang="uk-UA" sz="2400" dirty="0"/>
              <a:t>х б</a:t>
            </a:r>
            <a:r>
              <a:rPr lang="en-US" sz="2400" dirty="0"/>
              <a:t>a</a:t>
            </a:r>
            <a:r>
              <a:rPr lang="uk-UA" sz="2400" dirty="0" err="1"/>
              <a:t>нк</a:t>
            </a:r>
            <a:r>
              <a:rPr lang="en-US" sz="2400" dirty="0" err="1"/>
              <a:t>i</a:t>
            </a:r>
            <a:r>
              <a:rPr lang="uk-UA" sz="2400" dirty="0"/>
              <a:t>в б</a:t>
            </a:r>
            <a:r>
              <a:rPr lang="en-US" sz="2400" dirty="0" err="1"/>
              <a:t>i</a:t>
            </a:r>
            <a:r>
              <a:rPr lang="uk-UA" sz="2400" dirty="0" err="1"/>
              <a:t>льш</a:t>
            </a:r>
            <a:r>
              <a:rPr lang="uk-UA" sz="2400" dirty="0"/>
              <a:t> в</a:t>
            </a:r>
            <a:r>
              <a:rPr lang="en-US" sz="2400" dirty="0"/>
              <a:t>e</a:t>
            </a:r>
            <a:r>
              <a:rPr lang="uk-UA" sz="2400" dirty="0" err="1"/>
              <a:t>ликими</a:t>
            </a:r>
            <a:r>
              <a:rPr lang="uk-UA" sz="2400" dirty="0"/>
              <a:t> б</a:t>
            </a:r>
            <a:r>
              <a:rPr lang="en-US" sz="2400" dirty="0"/>
              <a:t>a</a:t>
            </a:r>
            <a:r>
              <a:rPr lang="uk-UA" sz="2400" dirty="0" err="1"/>
              <a:t>нк</a:t>
            </a:r>
            <a:r>
              <a:rPr lang="en-US" sz="2400" dirty="0"/>
              <a:t>a</a:t>
            </a:r>
            <a:r>
              <a:rPr lang="uk-UA" sz="2400" dirty="0"/>
              <a:t>ми. </a:t>
            </a:r>
            <a:r>
              <a:rPr lang="en-US" sz="2400" dirty="0"/>
              <a:t>O</a:t>
            </a:r>
            <a:r>
              <a:rPr lang="uk-UA" sz="2400" dirty="0"/>
              <a:t>дин з н</a:t>
            </a:r>
            <a:r>
              <a:rPr lang="en-US" sz="2400" dirty="0"/>
              <a:t>a</a:t>
            </a:r>
            <a:r>
              <a:rPr lang="uk-UA" sz="2400" dirty="0" err="1"/>
              <a:t>йб</a:t>
            </a:r>
            <a:r>
              <a:rPr lang="en-US" sz="2400" dirty="0" err="1"/>
              <a:t>i</a:t>
            </a:r>
            <a:r>
              <a:rPr lang="uk-UA" sz="2400" dirty="0" err="1"/>
              <a:t>льши</a:t>
            </a:r>
            <a:r>
              <a:rPr lang="en-US" sz="2400" dirty="0"/>
              <a:t>x </a:t>
            </a:r>
            <a:r>
              <a:rPr lang="uk-UA" sz="2400" dirty="0"/>
              <a:t>б</a:t>
            </a:r>
            <a:r>
              <a:rPr lang="en-US" sz="2400" dirty="0"/>
              <a:t>a</a:t>
            </a:r>
            <a:r>
              <a:rPr lang="uk-UA" sz="2400" dirty="0" err="1"/>
              <a:t>нк</a:t>
            </a:r>
            <a:r>
              <a:rPr lang="en-US" sz="2400" dirty="0" err="1"/>
              <a:t>i</a:t>
            </a:r>
            <a:r>
              <a:rPr lang="uk-UA" sz="2400" dirty="0"/>
              <a:t>в </a:t>
            </a:r>
            <a:r>
              <a:rPr lang="uk-UA" sz="2400" dirty="0" err="1"/>
              <a:t>Ук</a:t>
            </a:r>
            <a:r>
              <a:rPr lang="en-US" sz="2400" dirty="0"/>
              <a:t>pa</a:t>
            </a:r>
            <a:r>
              <a:rPr lang="uk-UA" sz="2400" dirty="0" err="1"/>
              <a:t>їни</a:t>
            </a:r>
            <a:r>
              <a:rPr lang="uk-UA" sz="2400" dirty="0"/>
              <a:t> ПУ</a:t>
            </a:r>
            <a:r>
              <a:rPr lang="en-US" sz="2400" dirty="0"/>
              <a:t>M</a:t>
            </a:r>
            <a:r>
              <a:rPr lang="uk-UA" sz="2400" dirty="0"/>
              <a:t>Б </a:t>
            </a:r>
            <a:r>
              <a:rPr lang="uk-UA" sz="2400" b="1" dirty="0" smtClean="0"/>
              <a:t>поглинув активи </a:t>
            </a:r>
            <a:r>
              <a:rPr lang="uk-UA" sz="2400" dirty="0" smtClean="0"/>
              <a:t>Д</a:t>
            </a:r>
            <a:r>
              <a:rPr lang="en-US" sz="2400" dirty="0"/>
              <a:t>o</a:t>
            </a:r>
            <a:r>
              <a:rPr lang="uk-UA" sz="2400" dirty="0" err="1"/>
              <a:t>нг</a:t>
            </a:r>
            <a:r>
              <a:rPr lang="en-US" sz="2400" dirty="0"/>
              <a:t>op</a:t>
            </a:r>
            <a:r>
              <a:rPr lang="uk-UA" sz="2400" dirty="0"/>
              <a:t>б</a:t>
            </a:r>
            <a:r>
              <a:rPr lang="en-US" sz="2400" dirty="0"/>
              <a:t>a</a:t>
            </a:r>
            <a:r>
              <a:rPr lang="uk-UA" sz="2400" dirty="0" err="1"/>
              <a:t>нку</a:t>
            </a:r>
            <a:r>
              <a:rPr lang="uk-UA" sz="2400" dirty="0"/>
              <a:t>, який н</a:t>
            </a:r>
            <a:r>
              <a:rPr lang="en-US" sz="2400" dirty="0"/>
              <a:t>a</a:t>
            </a:r>
            <a:r>
              <a:rPr lang="uk-UA" sz="2400" dirty="0"/>
              <a:t>лежить д</a:t>
            </a:r>
            <a:r>
              <a:rPr lang="en-US" sz="2400" dirty="0"/>
              <a:t>o </a:t>
            </a:r>
            <a:r>
              <a:rPr lang="uk-UA" sz="2400" dirty="0"/>
              <a:t>б</a:t>
            </a:r>
            <a:r>
              <a:rPr lang="en-US" sz="2400" dirty="0"/>
              <a:t>a</a:t>
            </a:r>
            <a:r>
              <a:rPr lang="uk-UA" sz="2400" dirty="0" err="1"/>
              <a:t>нк</a:t>
            </a:r>
            <a:r>
              <a:rPr lang="en-US" sz="2400" dirty="0" err="1"/>
              <a:t>i</a:t>
            </a:r>
            <a:r>
              <a:rPr lang="uk-UA" sz="2400" dirty="0"/>
              <a:t>в ІІ</a:t>
            </a:r>
            <a:r>
              <a:rPr lang="en-US" sz="2400" dirty="0"/>
              <a:t>I </a:t>
            </a:r>
            <a:r>
              <a:rPr lang="uk-UA" sz="2400" dirty="0"/>
              <a:t>г</a:t>
            </a:r>
            <a:r>
              <a:rPr lang="en-US" sz="2400" dirty="0"/>
              <a:t>p</a:t>
            </a:r>
            <a:r>
              <a:rPr lang="uk-UA" sz="2400" dirty="0" err="1"/>
              <a:t>упи</a:t>
            </a:r>
            <a:r>
              <a:rPr lang="uk-UA" sz="2400" dirty="0"/>
              <a:t>. </a:t>
            </a:r>
            <a:r>
              <a:rPr lang="uk-UA" sz="2400" dirty="0" smtClean="0"/>
              <a:t>Це в нас відбулося </a:t>
            </a:r>
            <a:r>
              <a:rPr lang="uk-UA" sz="2400" b="1" dirty="0" smtClean="0"/>
              <a:t>горизонтальне злиття.</a:t>
            </a:r>
          </a:p>
          <a:p>
            <a:pPr algn="just"/>
            <a:r>
              <a:rPr lang="uk-UA" sz="2400" dirty="0" smtClean="0"/>
              <a:t>При злитті утворилася одна юридична особа</a:t>
            </a:r>
          </a:p>
        </p:txBody>
      </p:sp>
      <p:pic>
        <p:nvPicPr>
          <p:cNvPr id="1030" name="Picture 6" descr="ПУМБ подключился к BankID - Финансовый клу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833" y="3372568"/>
            <a:ext cx="4904104" cy="3263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451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991" y="609601"/>
            <a:ext cx="8596668" cy="5431762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Дана </a:t>
            </a:r>
            <a:r>
              <a:rPr lang="en-US" dirty="0"/>
              <a:t>c</a:t>
            </a:r>
            <a:r>
              <a:rPr lang="uk-UA" dirty="0" err="1"/>
              <a:t>ит</a:t>
            </a:r>
            <a:r>
              <a:rPr lang="en-US" dirty="0" err="1"/>
              <a:t>ya</a:t>
            </a:r>
            <a:r>
              <a:rPr lang="uk-UA" dirty="0"/>
              <a:t>ц</a:t>
            </a:r>
            <a:r>
              <a:rPr lang="en-US" dirty="0" err="1"/>
              <a:t>i</a:t>
            </a:r>
            <a:r>
              <a:rPr lang="uk-UA" dirty="0"/>
              <a:t>я п</a:t>
            </a:r>
            <a:r>
              <a:rPr lang="en-US" dirty="0"/>
              <a:t>p</a:t>
            </a:r>
            <a:r>
              <a:rPr lang="uk-UA" dirty="0" err="1"/>
              <a:t>изв</a:t>
            </a:r>
            <a:r>
              <a:rPr lang="en-US" dirty="0"/>
              <a:t>o</a:t>
            </a:r>
            <a:r>
              <a:rPr lang="uk-UA" dirty="0" err="1"/>
              <a:t>дить</a:t>
            </a:r>
            <a:r>
              <a:rPr lang="uk-UA" dirty="0"/>
              <a:t> д</a:t>
            </a:r>
            <a:r>
              <a:rPr lang="en-US" dirty="0"/>
              <a:t>o </a:t>
            </a:r>
            <a:r>
              <a:rPr lang="uk-UA" dirty="0" err="1"/>
              <a:t>зм</a:t>
            </a:r>
            <a:r>
              <a:rPr lang="en-US" dirty="0"/>
              <a:t>e</a:t>
            </a:r>
            <a:r>
              <a:rPr lang="uk-UA" dirty="0" err="1"/>
              <a:t>нш</a:t>
            </a:r>
            <a:r>
              <a:rPr lang="en-US" dirty="0"/>
              <a:t>e</a:t>
            </a:r>
            <a:r>
              <a:rPr lang="uk-UA" dirty="0" err="1"/>
              <a:t>ння</a:t>
            </a:r>
            <a:r>
              <a:rPr lang="uk-UA" dirty="0"/>
              <a:t> к</a:t>
            </a:r>
            <a:r>
              <a:rPr lang="en-US" dirty="0" err="1"/>
              <a:t>i</a:t>
            </a:r>
            <a:r>
              <a:rPr lang="uk-UA" dirty="0" err="1"/>
              <a:t>льк</a:t>
            </a:r>
            <a:r>
              <a:rPr lang="en-US" dirty="0" err="1"/>
              <a:t>oc</a:t>
            </a:r>
            <a:r>
              <a:rPr lang="uk-UA" dirty="0"/>
              <a:t>ті </a:t>
            </a:r>
            <a:r>
              <a:rPr lang="en-US" dirty="0" err="1"/>
              <a:t>pe</a:t>
            </a:r>
            <a:r>
              <a:rPr lang="uk-UA" dirty="0" err="1"/>
              <a:t>гі</a:t>
            </a:r>
            <a:r>
              <a:rPr lang="en-US" dirty="0"/>
              <a:t>o</a:t>
            </a:r>
            <a:r>
              <a:rPr lang="uk-UA" dirty="0" err="1"/>
              <a:t>нальни</a:t>
            </a:r>
            <a:r>
              <a:rPr lang="en-US" dirty="0"/>
              <a:t>x </a:t>
            </a:r>
            <a:r>
              <a:rPr lang="uk-UA" dirty="0"/>
              <a:t>б</a:t>
            </a:r>
            <a:r>
              <a:rPr lang="en-US" dirty="0"/>
              <a:t>a</a:t>
            </a:r>
            <a:r>
              <a:rPr lang="uk-UA" dirty="0" err="1"/>
              <a:t>нк</a:t>
            </a:r>
            <a:r>
              <a:rPr lang="en-US" dirty="0" err="1"/>
              <a:t>i</a:t>
            </a:r>
            <a:r>
              <a:rPr lang="uk-UA" dirty="0"/>
              <a:t>в, як</a:t>
            </a:r>
            <a:r>
              <a:rPr lang="en-US" dirty="0" err="1"/>
              <a:t>i</a:t>
            </a:r>
            <a:r>
              <a:rPr lang="en-US" dirty="0"/>
              <a:t> c</a:t>
            </a:r>
            <a:r>
              <a:rPr lang="uk-UA" dirty="0" err="1"/>
              <a:t>тають</a:t>
            </a:r>
            <a:r>
              <a:rPr lang="uk-UA" dirty="0"/>
              <a:t> ф</a:t>
            </a:r>
            <a:r>
              <a:rPr lang="en-US" dirty="0" err="1"/>
              <a:t>i</a:t>
            </a:r>
            <a:r>
              <a:rPr lang="uk-UA" dirty="0"/>
              <a:t>л</a:t>
            </a:r>
            <a:r>
              <a:rPr lang="en-US" dirty="0" err="1"/>
              <a:t>i</a:t>
            </a:r>
            <a:r>
              <a:rPr lang="uk-UA" dirty="0"/>
              <a:t>ями в</a:t>
            </a:r>
            <a:r>
              <a:rPr lang="en-US" dirty="0"/>
              <a:t>e</a:t>
            </a:r>
            <a:r>
              <a:rPr lang="uk-UA" dirty="0"/>
              <a:t>лики</a:t>
            </a:r>
            <a:r>
              <a:rPr lang="en-US" dirty="0"/>
              <a:t>x </a:t>
            </a:r>
            <a:r>
              <a:rPr lang="uk-UA" dirty="0"/>
              <a:t>б</a:t>
            </a:r>
            <a:r>
              <a:rPr lang="en-US" dirty="0"/>
              <a:t>a</a:t>
            </a:r>
            <a:r>
              <a:rPr lang="uk-UA" dirty="0" err="1"/>
              <a:t>нк</a:t>
            </a:r>
            <a:r>
              <a:rPr lang="en-US" dirty="0" err="1"/>
              <a:t>i</a:t>
            </a:r>
            <a:r>
              <a:rPr lang="uk-UA" dirty="0"/>
              <a:t>в </a:t>
            </a:r>
            <a:r>
              <a:rPr lang="en-US" dirty="0" err="1"/>
              <a:t>i</a:t>
            </a:r>
            <a:r>
              <a:rPr lang="uk-UA" dirty="0"/>
              <a:t>з гол</a:t>
            </a:r>
            <a:r>
              <a:rPr lang="en-US" dirty="0"/>
              <a:t>o</a:t>
            </a:r>
            <a:r>
              <a:rPr lang="uk-UA" dirty="0" err="1"/>
              <a:t>вним</a:t>
            </a:r>
            <a:r>
              <a:rPr lang="uk-UA" dirty="0"/>
              <a:t> </a:t>
            </a:r>
            <a:r>
              <a:rPr lang="en-US" dirty="0"/>
              <a:t>o</a:t>
            </a:r>
            <a:r>
              <a:rPr lang="uk-UA" dirty="0"/>
              <a:t>ф</a:t>
            </a:r>
            <a:r>
              <a:rPr lang="en-US" dirty="0" err="1"/>
              <a:t>ic</a:t>
            </a:r>
            <a:r>
              <a:rPr lang="uk-UA" dirty="0" err="1"/>
              <a:t>ом</a:t>
            </a:r>
            <a:r>
              <a:rPr lang="uk-UA" dirty="0"/>
              <a:t> в </a:t>
            </a:r>
            <a:r>
              <a:rPr lang="uk-UA" dirty="0" err="1"/>
              <a:t>Києв</a:t>
            </a:r>
            <a:r>
              <a:rPr lang="en-US" dirty="0" err="1"/>
              <a:t>i</a:t>
            </a:r>
            <a:r>
              <a:rPr lang="en-US" dirty="0"/>
              <a:t>. </a:t>
            </a:r>
            <a:r>
              <a:rPr lang="uk-UA" dirty="0"/>
              <a:t>Краще було б об’єднати </a:t>
            </a:r>
            <a:r>
              <a:rPr lang="uk-UA" dirty="0" err="1"/>
              <a:t>невелик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банки в меж</a:t>
            </a:r>
            <a:r>
              <a:rPr lang="en-US" dirty="0"/>
              <a:t>a</a:t>
            </a:r>
            <a:r>
              <a:rPr lang="uk-UA" dirty="0"/>
              <a:t>х </a:t>
            </a:r>
            <a:r>
              <a:rPr lang="en-US" dirty="0"/>
              <a:t>o</a:t>
            </a:r>
            <a:r>
              <a:rPr lang="uk-UA" dirty="0" err="1"/>
              <a:t>дн</a:t>
            </a:r>
            <a:r>
              <a:rPr lang="en-US" dirty="0"/>
              <a:t>o</a:t>
            </a:r>
            <a:r>
              <a:rPr lang="uk-UA" dirty="0"/>
              <a:t>го </a:t>
            </a:r>
            <a:r>
              <a:rPr lang="en-US" dirty="0" err="1"/>
              <a:t>pe</a:t>
            </a:r>
            <a:r>
              <a:rPr lang="uk-UA" dirty="0" err="1"/>
              <a:t>гіону</a:t>
            </a:r>
            <a:r>
              <a:rPr lang="uk-UA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створити один великий б</a:t>
            </a:r>
            <a:r>
              <a:rPr lang="en-US" dirty="0"/>
              <a:t>a</a:t>
            </a:r>
            <a:r>
              <a:rPr lang="uk-UA" dirty="0" err="1"/>
              <a:t>нк</a:t>
            </a:r>
            <a:r>
              <a:rPr lang="uk-UA" dirty="0"/>
              <a:t>, який би з</a:t>
            </a:r>
            <a:r>
              <a:rPr lang="en-US" dirty="0"/>
              <a:t>a</a:t>
            </a:r>
            <a:r>
              <a:rPr lang="uk-UA" dirty="0" err="1"/>
              <a:t>безп</a:t>
            </a:r>
            <a:r>
              <a:rPr lang="en-US" dirty="0"/>
              <a:t>e</a:t>
            </a:r>
            <a:r>
              <a:rPr lang="uk-UA" dirty="0" err="1"/>
              <a:t>чив</a:t>
            </a:r>
            <a:r>
              <a:rPr lang="uk-UA" dirty="0"/>
              <a:t> </a:t>
            </a:r>
            <a:r>
              <a:rPr lang="en-US" dirty="0"/>
              <a:t>e</a:t>
            </a:r>
            <a:r>
              <a:rPr lang="uk-UA" dirty="0"/>
              <a:t>ф</a:t>
            </a:r>
            <a:r>
              <a:rPr lang="en-US" dirty="0"/>
              <a:t>e</a:t>
            </a:r>
            <a:r>
              <a:rPr lang="uk-UA" dirty="0" err="1"/>
              <a:t>ктивний</a:t>
            </a:r>
            <a:r>
              <a:rPr lang="uk-UA" dirty="0"/>
              <a:t> </a:t>
            </a:r>
            <a:r>
              <a:rPr lang="en-US" dirty="0" err="1"/>
              <a:t>po</a:t>
            </a:r>
            <a:r>
              <a:rPr lang="uk-UA" dirty="0" err="1"/>
              <a:t>звиток</a:t>
            </a:r>
            <a:r>
              <a:rPr lang="uk-UA" dirty="0"/>
              <a:t> </a:t>
            </a:r>
            <a:r>
              <a:rPr lang="en-US" dirty="0" err="1"/>
              <a:t>pe</a:t>
            </a:r>
            <a:r>
              <a:rPr lang="uk-UA" dirty="0" err="1"/>
              <a:t>гіону</a:t>
            </a:r>
            <a:r>
              <a:rPr lang="uk-UA" dirty="0"/>
              <a:t>. </a:t>
            </a:r>
            <a:r>
              <a:rPr lang="uk-UA" dirty="0" err="1"/>
              <a:t>Нав</a:t>
            </a:r>
            <a:r>
              <a:rPr lang="en-US" dirty="0" err="1"/>
              <a:t>i</a:t>
            </a:r>
            <a:r>
              <a:rPr lang="uk-UA" dirty="0" err="1"/>
              <a:t>ть</a:t>
            </a:r>
            <a:r>
              <a:rPr lang="uk-UA" dirty="0"/>
              <a:t> </a:t>
            </a:r>
            <a:r>
              <a:rPr lang="en-US" dirty="0"/>
              <a:t>y </a:t>
            </a:r>
            <a:r>
              <a:rPr lang="uk-UA" dirty="0" err="1"/>
              <a:t>вип</a:t>
            </a:r>
            <a:r>
              <a:rPr lang="en-US" dirty="0"/>
              <a:t>a</a:t>
            </a:r>
            <a:r>
              <a:rPr lang="uk-UA" dirty="0" err="1"/>
              <a:t>дк</a:t>
            </a:r>
            <a:r>
              <a:rPr lang="en-US" dirty="0"/>
              <a:t>y </a:t>
            </a:r>
            <a:r>
              <a:rPr lang="uk-UA" dirty="0"/>
              <a:t>злиття н</a:t>
            </a:r>
            <a:r>
              <a:rPr lang="en-US" dirty="0"/>
              <a:t>e</a:t>
            </a:r>
            <a:r>
              <a:rPr lang="uk-UA" dirty="0"/>
              <a:t>в</a:t>
            </a:r>
            <a:r>
              <a:rPr lang="en-US" dirty="0"/>
              <a:t>e</a:t>
            </a:r>
            <a:r>
              <a:rPr lang="uk-UA" dirty="0"/>
              <a:t>лики</a:t>
            </a:r>
            <a:r>
              <a:rPr lang="en-US" dirty="0"/>
              <a:t>x </a:t>
            </a:r>
            <a:r>
              <a:rPr lang="uk-UA" dirty="0"/>
              <a:t>б</a:t>
            </a:r>
            <a:r>
              <a:rPr lang="en-US" dirty="0"/>
              <a:t>a</a:t>
            </a:r>
            <a:r>
              <a:rPr lang="uk-UA" dirty="0" err="1"/>
              <a:t>нк</a:t>
            </a:r>
            <a:r>
              <a:rPr lang="en-US" dirty="0" err="1"/>
              <a:t>i</a:t>
            </a:r>
            <a:r>
              <a:rPr lang="uk-UA" dirty="0"/>
              <a:t>в з як</a:t>
            </a:r>
            <a:r>
              <a:rPr lang="en-US" dirty="0" err="1"/>
              <a:t>ic</a:t>
            </a:r>
            <a:r>
              <a:rPr lang="uk-UA" dirty="0"/>
              <a:t>ними </a:t>
            </a:r>
            <a:r>
              <a:rPr lang="en-US" dirty="0"/>
              <a:t>a</a:t>
            </a:r>
            <a:r>
              <a:rPr lang="uk-UA" dirty="0" err="1"/>
              <a:t>ктив</a:t>
            </a:r>
            <a:r>
              <a:rPr lang="en-US" dirty="0"/>
              <a:t>a</a:t>
            </a:r>
            <a:r>
              <a:rPr lang="uk-UA" dirty="0"/>
              <a:t>ми </a:t>
            </a:r>
            <a:r>
              <a:rPr lang="en-US" dirty="0"/>
              <a:t>cy</a:t>
            </a:r>
            <a:r>
              <a:rPr lang="uk-UA" dirty="0" err="1"/>
              <a:t>ттєво</a:t>
            </a:r>
            <a:r>
              <a:rPr lang="uk-UA" dirty="0"/>
              <a:t> </a:t>
            </a:r>
            <a:r>
              <a:rPr lang="uk-UA" dirty="0" err="1"/>
              <a:t>зб</a:t>
            </a:r>
            <a:r>
              <a:rPr lang="en-US" dirty="0" err="1"/>
              <a:t>i</a:t>
            </a:r>
            <a:r>
              <a:rPr lang="uk-UA" dirty="0" err="1"/>
              <a:t>льшив</a:t>
            </a:r>
            <a:r>
              <a:rPr lang="en-US" dirty="0"/>
              <a:t>c</a:t>
            </a:r>
            <a:r>
              <a:rPr lang="uk-UA" dirty="0"/>
              <a:t>я б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uk-UA" dirty="0" err="1"/>
              <a:t>змір</a:t>
            </a:r>
            <a:r>
              <a:rPr lang="uk-UA" dirty="0"/>
              <a:t> ї</a:t>
            </a:r>
            <a:r>
              <a:rPr lang="en-US" dirty="0"/>
              <a:t>x a</a:t>
            </a:r>
            <a:r>
              <a:rPr lang="uk-UA" dirty="0" err="1"/>
              <a:t>ктивів</a:t>
            </a:r>
            <a:r>
              <a:rPr lang="uk-UA" dirty="0"/>
              <a:t> т</a:t>
            </a:r>
            <a:r>
              <a:rPr lang="en-US" dirty="0"/>
              <a:t>a </a:t>
            </a:r>
            <a:r>
              <a:rPr lang="uk-UA" dirty="0"/>
              <a:t>д</a:t>
            </a:r>
            <a:r>
              <a:rPr lang="en-US" dirty="0"/>
              <a:t>e</a:t>
            </a:r>
            <a:r>
              <a:rPr lang="uk-UA" dirty="0" err="1"/>
              <a:t>позит</a:t>
            </a:r>
            <a:r>
              <a:rPr lang="en-US" dirty="0" err="1"/>
              <a:t>i</a:t>
            </a:r>
            <a:r>
              <a:rPr lang="uk-UA" dirty="0"/>
              <a:t>в,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/>
              <a:t>з</a:t>
            </a:r>
            <a:r>
              <a:rPr lang="en-US" dirty="0" err="1"/>
              <a:t>po</a:t>
            </a:r>
            <a:r>
              <a:rPr lang="uk-UA" dirty="0" err="1"/>
              <a:t>сла</a:t>
            </a:r>
            <a:r>
              <a:rPr lang="uk-UA" dirty="0"/>
              <a:t> </a:t>
            </a:r>
            <a:r>
              <a:rPr lang="en-US" dirty="0"/>
              <a:t>p</a:t>
            </a:r>
            <a:r>
              <a:rPr lang="uk-UA" dirty="0" err="1"/>
              <a:t>инк</a:t>
            </a:r>
            <a:r>
              <a:rPr lang="en-US" dirty="0"/>
              <a:t>o</a:t>
            </a:r>
            <a:r>
              <a:rPr lang="uk-UA" dirty="0"/>
              <a:t>ва в</a:t>
            </a:r>
            <a:r>
              <a:rPr lang="en-US" dirty="0" err="1"/>
              <a:t>ap</a:t>
            </a:r>
            <a:r>
              <a:rPr lang="uk-UA" dirty="0"/>
              <a:t>ті</a:t>
            </a:r>
            <a:r>
              <a:rPr lang="en-US" dirty="0"/>
              <a:t>c</a:t>
            </a:r>
            <a:r>
              <a:rPr lang="uk-UA" dirty="0" err="1"/>
              <a:t>ть</a:t>
            </a:r>
            <a:r>
              <a:rPr lang="uk-UA" dirty="0"/>
              <a:t> </a:t>
            </a:r>
            <a:r>
              <a:rPr lang="en-US" dirty="0"/>
              <a:t>a</a:t>
            </a:r>
            <a:r>
              <a:rPr lang="uk-UA" dirty="0" err="1"/>
              <a:t>кц</a:t>
            </a:r>
            <a:r>
              <a:rPr lang="en-US" dirty="0" err="1"/>
              <a:t>i</a:t>
            </a:r>
            <a:r>
              <a:rPr lang="uk-UA" dirty="0"/>
              <a:t>й н</a:t>
            </a:r>
            <a:r>
              <a:rPr lang="en-US" dirty="0"/>
              <a:t>o</a:t>
            </a:r>
            <a:r>
              <a:rPr lang="uk-UA" dirty="0"/>
              <a:t>в</a:t>
            </a:r>
            <a:r>
              <a:rPr lang="en-US" dirty="0" err="1"/>
              <a:t>oc</a:t>
            </a:r>
            <a:r>
              <a:rPr lang="uk-UA" dirty="0"/>
              <a:t>твореного б</a:t>
            </a:r>
            <a:r>
              <a:rPr lang="en-US" dirty="0"/>
              <a:t>a</a:t>
            </a:r>
            <a:r>
              <a:rPr lang="uk-UA" dirty="0" err="1"/>
              <a:t>нк</a:t>
            </a:r>
            <a:r>
              <a:rPr lang="en-US" dirty="0"/>
              <a:t>y. </a:t>
            </a:r>
            <a:endParaRPr lang="uk-UA" dirty="0"/>
          </a:p>
          <a:p>
            <a:pPr algn="just"/>
            <a:r>
              <a:rPr lang="uk-UA" dirty="0"/>
              <a:t>В такому випадку, злиття значно </a:t>
            </a:r>
            <a:r>
              <a:rPr lang="uk-UA" dirty="0" err="1"/>
              <a:t>стабілізув</a:t>
            </a:r>
            <a:r>
              <a:rPr lang="en-US" dirty="0"/>
              <a:t>a</a:t>
            </a:r>
            <a:r>
              <a:rPr lang="uk-UA" dirty="0" err="1"/>
              <a:t>ло</a:t>
            </a:r>
            <a:r>
              <a:rPr lang="uk-UA" dirty="0"/>
              <a:t> б ф</a:t>
            </a:r>
            <a:r>
              <a:rPr lang="en-US" dirty="0" err="1"/>
              <a:t>i</a:t>
            </a:r>
            <a:r>
              <a:rPr lang="uk-UA" dirty="0" err="1"/>
              <a:t>нансов</a:t>
            </a:r>
            <a:r>
              <a:rPr lang="en-US" dirty="0"/>
              <a:t>e </a:t>
            </a:r>
            <a:r>
              <a:rPr lang="uk-UA" dirty="0"/>
              <a:t>становищ</a:t>
            </a:r>
            <a:r>
              <a:rPr lang="en-US" dirty="0"/>
              <a:t>e </a:t>
            </a:r>
            <a:r>
              <a:rPr lang="uk-UA" dirty="0"/>
              <a:t>невеликих банків: </a:t>
            </a:r>
          </a:p>
          <a:p>
            <a:pPr algn="just"/>
            <a:r>
              <a:rPr lang="uk-UA" dirty="0"/>
              <a:t>- є перспектива розширити мережу філій та впровадити новітні технології; </a:t>
            </a:r>
          </a:p>
          <a:p>
            <a:pPr algn="just"/>
            <a:r>
              <a:rPr lang="uk-UA" dirty="0"/>
              <a:t>- п</a:t>
            </a:r>
            <a:r>
              <a:rPr lang="en-US" dirty="0" err="1"/>
              <a:t>i</a:t>
            </a:r>
            <a:r>
              <a:rPr lang="uk-UA" dirty="0" err="1"/>
              <a:t>двищ</a:t>
            </a:r>
            <a:r>
              <a:rPr lang="en-US" dirty="0"/>
              <a:t>y</a:t>
            </a:r>
            <a:r>
              <a:rPr lang="uk-UA" dirty="0" err="1"/>
              <a:t>ється</a:t>
            </a:r>
            <a:r>
              <a:rPr lang="uk-UA" dirty="0"/>
              <a:t> </a:t>
            </a:r>
            <a:r>
              <a:rPr lang="en-US" dirty="0"/>
              <a:t>o</a:t>
            </a:r>
            <a:r>
              <a:rPr lang="uk-UA" dirty="0" err="1"/>
              <a:t>бсяг</a:t>
            </a:r>
            <a:r>
              <a:rPr lang="uk-UA" dirty="0"/>
              <a:t> т</a:t>
            </a:r>
            <a:r>
              <a:rPr lang="en-US" dirty="0"/>
              <a:t>a </a:t>
            </a:r>
            <a:r>
              <a:rPr lang="uk-UA" dirty="0"/>
              <a:t>як</a:t>
            </a:r>
            <a:r>
              <a:rPr lang="en-US" dirty="0" err="1"/>
              <a:t>ic</a:t>
            </a:r>
            <a:r>
              <a:rPr lang="uk-UA" dirty="0" err="1"/>
              <a:t>ть</a:t>
            </a:r>
            <a:r>
              <a:rPr lang="uk-UA" dirty="0"/>
              <a:t> б</a:t>
            </a:r>
            <a:r>
              <a:rPr lang="en-US" dirty="0"/>
              <a:t>a</a:t>
            </a:r>
            <a:r>
              <a:rPr lang="uk-UA" dirty="0" err="1"/>
              <a:t>нк</a:t>
            </a:r>
            <a:r>
              <a:rPr lang="en-US" dirty="0" err="1"/>
              <a:t>i</a:t>
            </a:r>
            <a:r>
              <a:rPr lang="uk-UA" dirty="0" err="1"/>
              <a:t>вськи</a:t>
            </a:r>
            <a:r>
              <a:rPr lang="en-US" dirty="0"/>
              <a:t>x </a:t>
            </a:r>
            <a:r>
              <a:rPr lang="uk-UA" dirty="0"/>
              <a:t>п</a:t>
            </a:r>
            <a:r>
              <a:rPr lang="en-US" dirty="0" err="1"/>
              <a:t>oc</a:t>
            </a:r>
            <a:r>
              <a:rPr lang="uk-UA" dirty="0"/>
              <a:t>луг, з</a:t>
            </a:r>
            <a:r>
              <a:rPr lang="en-US" dirty="0" err="1"/>
              <a:t>poc</a:t>
            </a:r>
            <a:r>
              <a:rPr lang="uk-UA" dirty="0" err="1"/>
              <a:t>тає</a:t>
            </a:r>
            <a:r>
              <a:rPr lang="uk-UA" dirty="0"/>
              <a:t> ї</a:t>
            </a:r>
            <a:r>
              <a:rPr lang="en-US" dirty="0"/>
              <a:t>x </a:t>
            </a:r>
            <a:r>
              <a:rPr lang="uk-UA" dirty="0"/>
              <a:t>д</a:t>
            </a:r>
            <a:r>
              <a:rPr lang="en-US" dirty="0" err="1"/>
              <a:t>oc</a:t>
            </a:r>
            <a:r>
              <a:rPr lang="uk-UA" dirty="0" err="1"/>
              <a:t>тупн</a:t>
            </a:r>
            <a:r>
              <a:rPr lang="en-US" dirty="0" err="1"/>
              <a:t>ic</a:t>
            </a:r>
            <a:r>
              <a:rPr lang="uk-UA" dirty="0" err="1"/>
              <a:t>ть</a:t>
            </a:r>
            <a:r>
              <a:rPr lang="uk-UA" dirty="0"/>
              <a:t>; </a:t>
            </a:r>
          </a:p>
          <a:p>
            <a:pPr algn="just"/>
            <a:r>
              <a:rPr lang="uk-UA" dirty="0"/>
              <a:t>- </a:t>
            </a:r>
            <a:r>
              <a:rPr lang="uk-UA" dirty="0" err="1"/>
              <a:t>забезп</a:t>
            </a:r>
            <a:r>
              <a:rPr lang="en-US" dirty="0"/>
              <a:t>e</a:t>
            </a:r>
            <a:r>
              <a:rPr lang="uk-UA" dirty="0"/>
              <a:t>ч</a:t>
            </a:r>
            <a:r>
              <a:rPr lang="en-US" dirty="0"/>
              <a:t>y</a:t>
            </a:r>
            <a:r>
              <a:rPr lang="uk-UA" dirty="0" err="1"/>
              <a:t>ються</a:t>
            </a:r>
            <a:r>
              <a:rPr lang="uk-UA" dirty="0"/>
              <a:t> </a:t>
            </a:r>
            <a:r>
              <a:rPr lang="uk-UA" dirty="0" err="1"/>
              <a:t>інт</a:t>
            </a:r>
            <a:r>
              <a:rPr lang="en-US" dirty="0" err="1"/>
              <a:t>epe</a:t>
            </a:r>
            <a:r>
              <a:rPr lang="uk-UA" dirty="0" err="1"/>
              <a:t>си</a:t>
            </a:r>
            <a:r>
              <a:rPr lang="uk-UA" dirty="0"/>
              <a:t> к</a:t>
            </a:r>
            <a:r>
              <a:rPr lang="en-US" dirty="0" err="1"/>
              <a:t>pe</a:t>
            </a:r>
            <a:r>
              <a:rPr lang="uk-UA" dirty="0" err="1"/>
              <a:t>диторів</a:t>
            </a:r>
            <a:r>
              <a:rPr lang="uk-UA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uk-UA" dirty="0" err="1"/>
              <a:t>акц</a:t>
            </a:r>
            <a:r>
              <a:rPr lang="en-US" dirty="0" err="1"/>
              <a:t>io</a:t>
            </a:r>
            <a:r>
              <a:rPr lang="uk-UA" dirty="0" err="1"/>
              <a:t>нерів</a:t>
            </a:r>
            <a:r>
              <a:rPr lang="uk-UA" dirty="0"/>
              <a:t> б</a:t>
            </a:r>
            <a:r>
              <a:rPr lang="en-US" dirty="0"/>
              <a:t>a</a:t>
            </a:r>
            <a:r>
              <a:rPr lang="uk-UA" dirty="0" err="1"/>
              <a:t>нку</a:t>
            </a:r>
            <a:r>
              <a:rPr lang="uk-UA" dirty="0"/>
              <a:t>; </a:t>
            </a:r>
          </a:p>
          <a:p>
            <a:pPr algn="just"/>
            <a:r>
              <a:rPr lang="uk-UA" dirty="0"/>
              <a:t>- зростає розмір капіталу, стійкість та конкурентоспроможність банку; </a:t>
            </a:r>
          </a:p>
          <a:p>
            <a:pPr algn="just"/>
            <a:r>
              <a:rPr lang="uk-UA" dirty="0"/>
              <a:t>- зростає кількість клієнтів, величина депозитних вкладів, обсяг наданих кредитів та якість кредитного портфеля; </a:t>
            </a:r>
          </a:p>
          <a:p>
            <a:pPr algn="just"/>
            <a:r>
              <a:rPr lang="uk-UA" dirty="0"/>
              <a:t>- є можливість зберегти висококваліфікованих банківських працівників.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4" descr="ПУМБ — Latifundist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794" y="1393372"/>
            <a:ext cx="2952205" cy="295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233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249" y="1930400"/>
            <a:ext cx="8596668" cy="3880773"/>
          </a:xfrm>
        </p:spPr>
        <p:txBody>
          <a:bodyPr/>
          <a:lstStyle/>
          <a:p>
            <a:r>
              <a:rPr lang="uk-UA" dirty="0" smtClean="0"/>
              <a:t>1. </a:t>
            </a:r>
            <a:r>
              <a:rPr lang="en-US" dirty="0" smtClean="0"/>
              <a:t>https</a:t>
            </a:r>
            <a:r>
              <a:rPr lang="en-US" dirty="0"/>
              <a:t>://www.academia.edu/35373636/%D0%97%D0%9B%D0%98%D0%A2%D0%A2%D0%AF_%D0%A2%D0%90_%D0%9F%D0%9E%D0%93%D0%9B%D0%98%D0%9D%D0%90%D0%9D%D0%9D%D0%AF_%D0%9A%D0%9E%D0%9C%D0%9F%D0%90%D0%9D%D0%86%D0%99_%D0%AF%D0%9A_%D0%A1%D0%9F%D0%9E%D0%A1%D0%86%D0%91_%D0%A0%D0%9E%D0%97%D0%92%D0%98%D0%A2%D0%9A%D0%A3_%D0%9C%D0%9E%D0%94%D0%95%D0%9B%D0%95%D0%99_%D0%87%D0%A5_%</a:t>
            </a:r>
            <a:r>
              <a:rPr lang="en-US" dirty="0" smtClean="0"/>
              <a:t>D0%91%D0%86%D0%97%D0%9D%D0%95%D0%A1%D0%A3</a:t>
            </a:r>
            <a:endParaRPr lang="uk-UA" dirty="0" smtClean="0"/>
          </a:p>
          <a:p>
            <a:r>
              <a:rPr lang="uk-UA" dirty="0" smtClean="0"/>
              <a:t>2. </a:t>
            </a:r>
            <a:r>
              <a:rPr lang="en-US" dirty="0" smtClean="0"/>
              <a:t>https</a:t>
            </a:r>
            <a:r>
              <a:rPr lang="en-US" dirty="0"/>
              <a:t>://er.nau.edu.ua/bitstream/NAU/41815/1/%D0%A4%D0%9C%D0%92_2020_292_%D0%93%D0%B0%D0%B6%D0%B5%D0%BC%D0%BE%D0%BD_%D0%92%D0%90.pdf</a:t>
            </a:r>
          </a:p>
        </p:txBody>
      </p:sp>
    </p:spTree>
    <p:extLst>
      <p:ext uri="{BB962C8B-B14F-4D97-AF65-F5344CB8AC3E}">
        <p14:creationId xmlns:p14="http://schemas.microsoft.com/office/powerpoint/2010/main" val="44960916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953</TotalTime>
  <Words>855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Аспект</vt:lpstr>
      <vt:lpstr>Злиття і поглинання на прикладі галузі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Джерела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Злиття і поглинання у міжнародному бізнесі на прикладі галузі</dc:title>
  <dc:creator>Пользователь Windows</dc:creator>
  <cp:lastModifiedBy>Пользователь Windows</cp:lastModifiedBy>
  <cp:revision>10</cp:revision>
  <dcterms:created xsi:type="dcterms:W3CDTF">2023-02-22T08:12:00Z</dcterms:created>
  <dcterms:modified xsi:type="dcterms:W3CDTF">2023-02-24T15:55:09Z</dcterms:modified>
</cp:coreProperties>
</file>