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6" r:id="rId1"/>
  </p:sldMasterIdLst>
  <p:notesMasterIdLst>
    <p:notesMasterId r:id="rId16"/>
  </p:notesMasterIdLst>
  <p:sldIdLst>
    <p:sldId id="295" r:id="rId2"/>
    <p:sldId id="278" r:id="rId3"/>
    <p:sldId id="279" r:id="rId4"/>
    <p:sldId id="280" r:id="rId5"/>
    <p:sldId id="288" r:id="rId6"/>
    <p:sldId id="282" r:id="rId7"/>
    <p:sldId id="291" r:id="rId8"/>
    <p:sldId id="283" r:id="rId9"/>
    <p:sldId id="292" r:id="rId10"/>
    <p:sldId id="284" r:id="rId11"/>
    <p:sldId id="285" r:id="rId12"/>
    <p:sldId id="286" r:id="rId13"/>
    <p:sldId id="287" r:id="rId14"/>
    <p:sldId id="29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55F0B"/>
    <a:srgbClr val="FB7405"/>
    <a:srgbClr val="009900"/>
    <a:srgbClr val="FFFF00"/>
    <a:srgbClr val="66FF33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50219-7437-421F-A79F-7493DAD966CF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23220E-DE21-4133-AD97-A4313200A5C5}">
      <dgm:prSet phldrT="[Текст]"/>
      <dgm:spPr/>
      <dgm:t>
        <a:bodyPr/>
        <a:lstStyle/>
        <a:p>
          <a:r>
            <a:rPr lang="uk-UA" b="1" dirty="0" smtClean="0">
              <a:ln/>
              <a:latin typeface="Arial Narrow" pitchFamily="34" charset="0"/>
            </a:rPr>
            <a:t>Технічні засоби розвідки</a:t>
          </a:r>
          <a:endParaRPr lang="ru-RU" dirty="0"/>
        </a:p>
      </dgm:t>
    </dgm:pt>
    <dgm:pt modelId="{8AF80DD8-9317-4B13-845B-1EE4900910FE}" type="parTrans" cxnId="{A12F48E3-F193-4A1E-AEB6-D5E6C12B54CB}">
      <dgm:prSet/>
      <dgm:spPr/>
      <dgm:t>
        <a:bodyPr/>
        <a:lstStyle/>
        <a:p>
          <a:endParaRPr lang="ru-RU"/>
        </a:p>
      </dgm:t>
    </dgm:pt>
    <dgm:pt modelId="{85AAA076-C70D-4F30-A9D8-2158B7BA7278}" type="sibTrans" cxnId="{A12F48E3-F193-4A1E-AEB6-D5E6C12B54CB}">
      <dgm:prSet/>
      <dgm:spPr/>
      <dgm:t>
        <a:bodyPr/>
        <a:lstStyle/>
        <a:p>
          <a:endParaRPr lang="ru-RU"/>
        </a:p>
      </dgm:t>
    </dgm:pt>
    <dgm:pt modelId="{28EF6041-B0AD-4B3E-AA1F-17028C92CDAA}">
      <dgm:prSet phldrT="[Текст]"/>
      <dgm:spPr/>
      <dgm:t>
        <a:bodyPr/>
        <a:lstStyle/>
        <a:p>
          <a:r>
            <a:rPr lang="uk-UA" dirty="0" smtClean="0"/>
            <a:t>Розвідувальні гірничі виробки</a:t>
          </a:r>
          <a:endParaRPr lang="ru-RU" dirty="0"/>
        </a:p>
      </dgm:t>
    </dgm:pt>
    <dgm:pt modelId="{B5DCE7A9-852C-4E0A-87C2-964A64475EDF}" type="parTrans" cxnId="{77F64323-5798-45EB-8200-ADB779115707}">
      <dgm:prSet/>
      <dgm:spPr/>
      <dgm:t>
        <a:bodyPr/>
        <a:lstStyle/>
        <a:p>
          <a:endParaRPr lang="ru-RU"/>
        </a:p>
      </dgm:t>
    </dgm:pt>
    <dgm:pt modelId="{F3AB11AD-3F96-4862-8445-A8C9FD6D479A}" type="sibTrans" cxnId="{77F64323-5798-45EB-8200-ADB779115707}">
      <dgm:prSet/>
      <dgm:spPr/>
      <dgm:t>
        <a:bodyPr/>
        <a:lstStyle/>
        <a:p>
          <a:endParaRPr lang="ru-RU"/>
        </a:p>
      </dgm:t>
    </dgm:pt>
    <dgm:pt modelId="{331D96B5-93DC-432C-81D3-A5A5AE2941D3}">
      <dgm:prSet phldrT="[Текст]"/>
      <dgm:spPr/>
      <dgm:t>
        <a:bodyPr/>
        <a:lstStyle/>
        <a:p>
          <a:r>
            <a:rPr lang="uk-UA" dirty="0" smtClean="0"/>
            <a:t>Буріння розвідувальних свердловин</a:t>
          </a:r>
          <a:endParaRPr lang="ru-RU" dirty="0"/>
        </a:p>
      </dgm:t>
    </dgm:pt>
    <dgm:pt modelId="{59520F89-8B11-442D-97A9-D884F6A15DD5}" type="parTrans" cxnId="{65ED40CE-AA3D-451E-95F6-A9F29F58C5CD}">
      <dgm:prSet/>
      <dgm:spPr/>
      <dgm:t>
        <a:bodyPr/>
        <a:lstStyle/>
        <a:p>
          <a:endParaRPr lang="ru-RU"/>
        </a:p>
      </dgm:t>
    </dgm:pt>
    <dgm:pt modelId="{60879CE6-CE26-40F8-AEEF-CF441D6519D4}" type="sibTrans" cxnId="{65ED40CE-AA3D-451E-95F6-A9F29F58C5CD}">
      <dgm:prSet/>
      <dgm:spPr/>
      <dgm:t>
        <a:bodyPr/>
        <a:lstStyle/>
        <a:p>
          <a:endParaRPr lang="ru-RU"/>
        </a:p>
      </dgm:t>
    </dgm:pt>
    <dgm:pt modelId="{FC10096A-6980-4A6B-945B-597B8CB34B9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Колонкове буріння</a:t>
          </a:r>
          <a:endParaRPr lang="ru-RU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E0E1541-4B67-49AA-8AD4-CD7EFC6396E4}" type="parTrans" cxnId="{438B7327-B8FD-4D38-A0B6-FB8757EC61D9}">
      <dgm:prSet/>
      <dgm:spPr/>
      <dgm:t>
        <a:bodyPr/>
        <a:lstStyle/>
        <a:p>
          <a:endParaRPr lang="ru-RU"/>
        </a:p>
      </dgm:t>
    </dgm:pt>
    <dgm:pt modelId="{E6ACC8A8-3BC2-48E1-94F7-A03CE887FF6D}" type="sibTrans" cxnId="{438B7327-B8FD-4D38-A0B6-FB8757EC61D9}">
      <dgm:prSet/>
      <dgm:spPr/>
      <dgm:t>
        <a:bodyPr/>
        <a:lstStyle/>
        <a:p>
          <a:endParaRPr lang="ru-RU"/>
        </a:p>
      </dgm:t>
    </dgm:pt>
    <dgm:pt modelId="{587A64AD-A703-46D1-9A26-E5E9E0EACCD3}">
      <dgm:prSet/>
      <dgm:spPr/>
      <dgm:t>
        <a:bodyPr/>
        <a:lstStyle/>
        <a:p>
          <a:r>
            <a:rPr lang="uk-UA" dirty="0" smtClean="0"/>
            <a:t>Геофізичні методи</a:t>
          </a:r>
          <a:endParaRPr lang="ru-RU" dirty="0"/>
        </a:p>
      </dgm:t>
    </dgm:pt>
    <dgm:pt modelId="{84DBE0A5-05C9-4664-B876-A840892CFA19}" type="parTrans" cxnId="{044F7A26-54D9-4A2F-9BBC-137E7C099A15}">
      <dgm:prSet/>
      <dgm:spPr/>
      <dgm:t>
        <a:bodyPr/>
        <a:lstStyle/>
        <a:p>
          <a:endParaRPr lang="ru-RU"/>
        </a:p>
      </dgm:t>
    </dgm:pt>
    <dgm:pt modelId="{93C38EED-70E9-4A8B-B86D-048819002C58}" type="sibTrans" cxnId="{044F7A26-54D9-4A2F-9BBC-137E7C099A15}">
      <dgm:prSet/>
      <dgm:spPr/>
      <dgm:t>
        <a:bodyPr/>
        <a:lstStyle/>
        <a:p>
          <a:endParaRPr lang="ru-RU"/>
        </a:p>
      </dgm:t>
    </dgm:pt>
    <dgm:pt modelId="{1AA1B233-728E-468D-B45B-241307EA8DFC}">
      <dgm:prSet/>
      <dgm:spPr/>
      <dgm:t>
        <a:bodyPr/>
        <a:lstStyle/>
        <a:p>
          <a:r>
            <a:rPr lang="ru-RU" smtClean="0"/>
            <a:t>Ударно-канатне буріння</a:t>
          </a:r>
          <a:endParaRPr lang="ru-RU"/>
        </a:p>
      </dgm:t>
    </dgm:pt>
    <dgm:pt modelId="{94D7F7A5-4FCC-441E-8D4A-B98E19163DA8}" type="parTrans" cxnId="{D35EECA0-28CD-446B-8A41-243CB5C71C5B}">
      <dgm:prSet/>
      <dgm:spPr/>
      <dgm:t>
        <a:bodyPr/>
        <a:lstStyle/>
        <a:p>
          <a:endParaRPr lang="ru-RU"/>
        </a:p>
      </dgm:t>
    </dgm:pt>
    <dgm:pt modelId="{E7F5954F-4AF0-4BBD-934F-6E8C80523666}" type="sibTrans" cxnId="{D35EECA0-28CD-446B-8A41-243CB5C71C5B}">
      <dgm:prSet/>
      <dgm:spPr/>
      <dgm:t>
        <a:bodyPr/>
        <a:lstStyle/>
        <a:p>
          <a:endParaRPr lang="ru-RU"/>
        </a:p>
      </dgm:t>
    </dgm:pt>
    <dgm:pt modelId="{27AA459A-0D14-4A67-86F3-1EB7C2FD5594}">
      <dgm:prSet/>
      <dgm:spPr/>
      <dgm:t>
        <a:bodyPr/>
        <a:lstStyle/>
        <a:p>
          <a:r>
            <a:rPr lang="uk-UA" dirty="0" smtClean="0"/>
            <a:t>Ручне буріння</a:t>
          </a:r>
          <a:endParaRPr lang="ru-RU" dirty="0"/>
        </a:p>
      </dgm:t>
    </dgm:pt>
    <dgm:pt modelId="{3001E1D8-16C2-470D-958F-34C1294D774B}" type="parTrans" cxnId="{F71D779B-2C2B-4B6E-ABEF-2712D4231B81}">
      <dgm:prSet/>
      <dgm:spPr/>
      <dgm:t>
        <a:bodyPr/>
        <a:lstStyle/>
        <a:p>
          <a:endParaRPr lang="ru-RU"/>
        </a:p>
      </dgm:t>
    </dgm:pt>
    <dgm:pt modelId="{1F8C8275-004D-4C7D-A748-24FE407F813F}" type="sibTrans" cxnId="{F71D779B-2C2B-4B6E-ABEF-2712D4231B81}">
      <dgm:prSet/>
      <dgm:spPr/>
      <dgm:t>
        <a:bodyPr/>
        <a:lstStyle/>
        <a:p>
          <a:endParaRPr lang="ru-RU"/>
        </a:p>
      </dgm:t>
    </dgm:pt>
    <dgm:pt modelId="{E85A7F49-C3E1-4D3E-B45F-05720381AC5A}">
      <dgm:prSet/>
      <dgm:spPr/>
      <dgm:t>
        <a:bodyPr/>
        <a:lstStyle/>
        <a:p>
          <a:r>
            <a:rPr lang="uk-UA" dirty="0" smtClean="0"/>
            <a:t>Каротаж свердловин</a:t>
          </a:r>
          <a:endParaRPr lang="ru-RU" dirty="0"/>
        </a:p>
      </dgm:t>
    </dgm:pt>
    <dgm:pt modelId="{7BFFF0E8-2851-44CD-BCF9-7B28066D767B}" type="parTrans" cxnId="{A6BF0A84-D7B9-42F8-A08A-895AA79C1991}">
      <dgm:prSet/>
      <dgm:spPr/>
      <dgm:t>
        <a:bodyPr/>
        <a:lstStyle/>
        <a:p>
          <a:endParaRPr lang="ru-RU"/>
        </a:p>
      </dgm:t>
    </dgm:pt>
    <dgm:pt modelId="{59CD553A-8042-488B-92D6-09A0195FF1B8}" type="sibTrans" cxnId="{A6BF0A84-D7B9-42F8-A08A-895AA79C1991}">
      <dgm:prSet/>
      <dgm:spPr/>
      <dgm:t>
        <a:bodyPr/>
        <a:lstStyle/>
        <a:p>
          <a:endParaRPr lang="ru-RU"/>
        </a:p>
      </dgm:t>
    </dgm:pt>
    <dgm:pt modelId="{0F6D4CE9-556A-4DEB-8700-9FB02837C93B}">
      <dgm:prSet/>
      <dgm:spPr/>
      <dgm:t>
        <a:bodyPr/>
        <a:lstStyle/>
        <a:p>
          <a:r>
            <a:rPr lang="uk-UA" dirty="0" smtClean="0"/>
            <a:t>Методи свердловинної геофізики</a:t>
          </a:r>
          <a:endParaRPr lang="ru-RU" dirty="0"/>
        </a:p>
      </dgm:t>
    </dgm:pt>
    <dgm:pt modelId="{9E6E27E5-14D7-4857-9A92-B3F4716F23EA}" type="parTrans" cxnId="{A3B9F87A-EBB2-4DF1-AD77-33D6E6E8EDDF}">
      <dgm:prSet/>
      <dgm:spPr/>
      <dgm:t>
        <a:bodyPr/>
        <a:lstStyle/>
        <a:p>
          <a:endParaRPr lang="ru-RU"/>
        </a:p>
      </dgm:t>
    </dgm:pt>
    <dgm:pt modelId="{F2DD5324-DB2C-4C0A-83DE-48D4016AADD7}" type="sibTrans" cxnId="{A3B9F87A-EBB2-4DF1-AD77-33D6E6E8EDDF}">
      <dgm:prSet/>
      <dgm:spPr/>
      <dgm:t>
        <a:bodyPr/>
        <a:lstStyle/>
        <a:p>
          <a:endParaRPr lang="ru-RU"/>
        </a:p>
      </dgm:t>
    </dgm:pt>
    <dgm:pt modelId="{523359A0-FF83-4B8B-9A2A-FBE360A88F78}" type="pres">
      <dgm:prSet presAssocID="{FA950219-7437-421F-A79F-7493DAD966C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9A84A7-C41F-454D-AB66-1AA87D3C78F1}" type="pres">
      <dgm:prSet presAssocID="{B923220E-DE21-4133-AD97-A4313200A5C5}" presName="vertOne" presStyleCnt="0"/>
      <dgm:spPr/>
    </dgm:pt>
    <dgm:pt modelId="{7C32E988-E2E9-4136-92F4-6E4B24D26242}" type="pres">
      <dgm:prSet presAssocID="{B923220E-DE21-4133-AD97-A4313200A5C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DEBD29-3E8B-4647-9076-ECFA9A12D22A}" type="pres">
      <dgm:prSet presAssocID="{B923220E-DE21-4133-AD97-A4313200A5C5}" presName="parTransOne" presStyleCnt="0"/>
      <dgm:spPr/>
    </dgm:pt>
    <dgm:pt modelId="{C4EE5B84-B42A-48E7-B50E-A3026D66E117}" type="pres">
      <dgm:prSet presAssocID="{B923220E-DE21-4133-AD97-A4313200A5C5}" presName="horzOne" presStyleCnt="0"/>
      <dgm:spPr/>
    </dgm:pt>
    <dgm:pt modelId="{D1152DCA-1C86-4887-B0B0-D5B9A7B89F71}" type="pres">
      <dgm:prSet presAssocID="{28EF6041-B0AD-4B3E-AA1F-17028C92CDAA}" presName="vertTwo" presStyleCnt="0"/>
      <dgm:spPr/>
    </dgm:pt>
    <dgm:pt modelId="{EF9D4F95-A9EE-4DD6-88B9-7269BD3900D5}" type="pres">
      <dgm:prSet presAssocID="{28EF6041-B0AD-4B3E-AA1F-17028C92CDA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E436A8-9C28-4032-8A4F-7289DB0D58B9}" type="pres">
      <dgm:prSet presAssocID="{28EF6041-B0AD-4B3E-AA1F-17028C92CDAA}" presName="horzTwo" presStyleCnt="0"/>
      <dgm:spPr/>
    </dgm:pt>
    <dgm:pt modelId="{A5D2DA22-AE8D-4C6E-AC47-35A0B860D07C}" type="pres">
      <dgm:prSet presAssocID="{F3AB11AD-3F96-4862-8445-A8C9FD6D479A}" presName="sibSpaceTwo" presStyleCnt="0"/>
      <dgm:spPr/>
    </dgm:pt>
    <dgm:pt modelId="{1E0B47D2-D7B6-4FE3-AC14-D7EB684DE671}" type="pres">
      <dgm:prSet presAssocID="{331D96B5-93DC-432C-81D3-A5A5AE2941D3}" presName="vertTwo" presStyleCnt="0"/>
      <dgm:spPr/>
    </dgm:pt>
    <dgm:pt modelId="{708A61E8-77A3-4EEB-8759-068824BA9F8D}" type="pres">
      <dgm:prSet presAssocID="{331D96B5-93DC-432C-81D3-A5A5AE2941D3}" presName="txTwo" presStyleLbl="node2" presStyleIdx="1" presStyleCnt="3" custLinFactNeighborX="-899" custLinFactNeighborY="-6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ABA890-D15F-42F7-9943-72F9AB3DE646}" type="pres">
      <dgm:prSet presAssocID="{331D96B5-93DC-432C-81D3-A5A5AE2941D3}" presName="parTransTwo" presStyleCnt="0"/>
      <dgm:spPr/>
    </dgm:pt>
    <dgm:pt modelId="{D3D26DE7-9FFC-4E02-83E2-95BEAEE4432A}" type="pres">
      <dgm:prSet presAssocID="{331D96B5-93DC-432C-81D3-A5A5AE2941D3}" presName="horzTwo" presStyleCnt="0"/>
      <dgm:spPr/>
    </dgm:pt>
    <dgm:pt modelId="{C9D85010-A5F9-48F4-8DD8-D81622EEF82B}" type="pres">
      <dgm:prSet presAssocID="{FC10096A-6980-4A6B-945B-597B8CB34B9F}" presName="vertThree" presStyleCnt="0"/>
      <dgm:spPr/>
    </dgm:pt>
    <dgm:pt modelId="{9F1F136A-B46E-497C-8679-8266743FDFFD}" type="pres">
      <dgm:prSet presAssocID="{FC10096A-6980-4A6B-945B-597B8CB34B9F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E36B4B-9465-4AEC-B498-ACA430FE1CF9}" type="pres">
      <dgm:prSet presAssocID="{FC10096A-6980-4A6B-945B-597B8CB34B9F}" presName="horzThree" presStyleCnt="0"/>
      <dgm:spPr/>
    </dgm:pt>
    <dgm:pt modelId="{C61585DE-CA75-48B4-862C-BDACB73B9CDE}" type="pres">
      <dgm:prSet presAssocID="{E6ACC8A8-3BC2-48E1-94F7-A03CE887FF6D}" presName="sibSpaceThree" presStyleCnt="0"/>
      <dgm:spPr/>
    </dgm:pt>
    <dgm:pt modelId="{4057A852-D42F-417A-B3C1-6B1E496ABD6C}" type="pres">
      <dgm:prSet presAssocID="{1AA1B233-728E-468D-B45B-241307EA8DFC}" presName="vertThree" presStyleCnt="0"/>
      <dgm:spPr/>
    </dgm:pt>
    <dgm:pt modelId="{6D60EF11-7B01-4206-AFFB-FD83987B69B9}" type="pres">
      <dgm:prSet presAssocID="{1AA1B233-728E-468D-B45B-241307EA8DFC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720648-726F-48E9-9672-2604FFFB1172}" type="pres">
      <dgm:prSet presAssocID="{1AA1B233-728E-468D-B45B-241307EA8DFC}" presName="horzThree" presStyleCnt="0"/>
      <dgm:spPr/>
    </dgm:pt>
    <dgm:pt modelId="{A4065D71-3F3F-41C4-BE0E-38E7B259CB0D}" type="pres">
      <dgm:prSet presAssocID="{E7F5954F-4AF0-4BBD-934F-6E8C80523666}" presName="sibSpaceThree" presStyleCnt="0"/>
      <dgm:spPr/>
    </dgm:pt>
    <dgm:pt modelId="{4B552E10-536F-4886-B4F7-28B0D97224A5}" type="pres">
      <dgm:prSet presAssocID="{27AA459A-0D14-4A67-86F3-1EB7C2FD5594}" presName="vertThree" presStyleCnt="0"/>
      <dgm:spPr/>
    </dgm:pt>
    <dgm:pt modelId="{8CF5DB07-F7EF-4A48-AAC3-EA6871193A12}" type="pres">
      <dgm:prSet presAssocID="{27AA459A-0D14-4A67-86F3-1EB7C2FD5594}" presName="txThree" presStyleLbl="node3" presStyleIdx="2" presStyleCnt="5" custLinFactNeighborX="-3892" custLinFactNeighborY="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3F3574-C329-4892-A570-C55836CF5B85}" type="pres">
      <dgm:prSet presAssocID="{27AA459A-0D14-4A67-86F3-1EB7C2FD5594}" presName="horzThree" presStyleCnt="0"/>
      <dgm:spPr/>
    </dgm:pt>
    <dgm:pt modelId="{64DD70D9-3B3E-4E7B-8BFF-B79B313B1F25}" type="pres">
      <dgm:prSet presAssocID="{60879CE6-CE26-40F8-AEEF-CF441D6519D4}" presName="sibSpaceTwo" presStyleCnt="0"/>
      <dgm:spPr/>
    </dgm:pt>
    <dgm:pt modelId="{DE30A9E3-2816-4393-8BA9-92CF4464968A}" type="pres">
      <dgm:prSet presAssocID="{587A64AD-A703-46D1-9A26-E5E9E0EACCD3}" presName="vertTwo" presStyleCnt="0"/>
      <dgm:spPr/>
    </dgm:pt>
    <dgm:pt modelId="{D757C8F4-6769-410F-92D3-2E01F902029A}" type="pres">
      <dgm:prSet presAssocID="{587A64AD-A703-46D1-9A26-E5E9E0EACCD3}" presName="txTwo" presStyleLbl="node2" presStyleIdx="2" presStyleCnt="3" custLinFactNeighborX="200" custLinFactNeighborY="1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11657E-DB1E-49F7-9F85-9295584EFFEF}" type="pres">
      <dgm:prSet presAssocID="{587A64AD-A703-46D1-9A26-E5E9E0EACCD3}" presName="parTransTwo" presStyleCnt="0"/>
      <dgm:spPr/>
    </dgm:pt>
    <dgm:pt modelId="{6AA4A2B8-9630-42B4-B0D3-D8D8E1DD3097}" type="pres">
      <dgm:prSet presAssocID="{587A64AD-A703-46D1-9A26-E5E9E0EACCD3}" presName="horzTwo" presStyleCnt="0"/>
      <dgm:spPr/>
    </dgm:pt>
    <dgm:pt modelId="{5AEA486C-8826-47F8-9DD5-D63D9659571A}" type="pres">
      <dgm:prSet presAssocID="{E85A7F49-C3E1-4D3E-B45F-05720381AC5A}" presName="vertThree" presStyleCnt="0"/>
      <dgm:spPr/>
    </dgm:pt>
    <dgm:pt modelId="{95387FE9-871C-4A79-BF53-24279DCD91CB}" type="pres">
      <dgm:prSet presAssocID="{E85A7F49-C3E1-4D3E-B45F-05720381AC5A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89E9BE-B666-419B-A014-ABD6668CC922}" type="pres">
      <dgm:prSet presAssocID="{E85A7F49-C3E1-4D3E-B45F-05720381AC5A}" presName="horzThree" presStyleCnt="0"/>
      <dgm:spPr/>
    </dgm:pt>
    <dgm:pt modelId="{D59887A3-ED05-47F3-B0EC-0166CFC851C0}" type="pres">
      <dgm:prSet presAssocID="{59CD553A-8042-488B-92D6-09A0195FF1B8}" presName="sibSpaceThree" presStyleCnt="0"/>
      <dgm:spPr/>
    </dgm:pt>
    <dgm:pt modelId="{6ECFAC72-0A55-4FE1-94C4-02E3BD8AF21D}" type="pres">
      <dgm:prSet presAssocID="{0F6D4CE9-556A-4DEB-8700-9FB02837C93B}" presName="vertThree" presStyleCnt="0"/>
      <dgm:spPr/>
    </dgm:pt>
    <dgm:pt modelId="{1B43E483-17B0-4863-8FF2-21E4F9A54F65}" type="pres">
      <dgm:prSet presAssocID="{0F6D4CE9-556A-4DEB-8700-9FB02837C93B}" presName="txThree" presStyleLbl="node3" presStyleIdx="4" presStyleCnt="5" custLinFactNeighborX="377" custLinFactNeighborY="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63EAD9-E867-43AC-860C-C46ACB194C6E}" type="pres">
      <dgm:prSet presAssocID="{0F6D4CE9-556A-4DEB-8700-9FB02837C93B}" presName="horzThree" presStyleCnt="0"/>
      <dgm:spPr/>
    </dgm:pt>
  </dgm:ptLst>
  <dgm:cxnLst>
    <dgm:cxn modelId="{65ED40CE-AA3D-451E-95F6-A9F29F58C5CD}" srcId="{B923220E-DE21-4133-AD97-A4313200A5C5}" destId="{331D96B5-93DC-432C-81D3-A5A5AE2941D3}" srcOrd="1" destOrd="0" parTransId="{59520F89-8B11-442D-97A9-D884F6A15DD5}" sibTransId="{60879CE6-CE26-40F8-AEEF-CF441D6519D4}"/>
    <dgm:cxn modelId="{044F7A26-54D9-4A2F-9BBC-137E7C099A15}" srcId="{B923220E-DE21-4133-AD97-A4313200A5C5}" destId="{587A64AD-A703-46D1-9A26-E5E9E0EACCD3}" srcOrd="2" destOrd="0" parTransId="{84DBE0A5-05C9-4664-B876-A840892CFA19}" sibTransId="{93C38EED-70E9-4A8B-B86D-048819002C58}"/>
    <dgm:cxn modelId="{5C0B23DA-7BB9-4BEE-B8F3-2D3F4B6CA295}" type="presOf" srcId="{28EF6041-B0AD-4B3E-AA1F-17028C92CDAA}" destId="{EF9D4F95-A9EE-4DD6-88B9-7269BD3900D5}" srcOrd="0" destOrd="0" presId="urn:microsoft.com/office/officeart/2005/8/layout/hierarchy4"/>
    <dgm:cxn modelId="{3AE0F638-799B-43E3-9F8B-9F32D3795D3E}" type="presOf" srcId="{27AA459A-0D14-4A67-86F3-1EB7C2FD5594}" destId="{8CF5DB07-F7EF-4A48-AAC3-EA6871193A12}" srcOrd="0" destOrd="0" presId="urn:microsoft.com/office/officeart/2005/8/layout/hierarchy4"/>
    <dgm:cxn modelId="{403612C4-8ACF-4969-B628-7EA2EA207A03}" type="presOf" srcId="{331D96B5-93DC-432C-81D3-A5A5AE2941D3}" destId="{708A61E8-77A3-4EEB-8759-068824BA9F8D}" srcOrd="0" destOrd="0" presId="urn:microsoft.com/office/officeart/2005/8/layout/hierarchy4"/>
    <dgm:cxn modelId="{F71D779B-2C2B-4B6E-ABEF-2712D4231B81}" srcId="{331D96B5-93DC-432C-81D3-A5A5AE2941D3}" destId="{27AA459A-0D14-4A67-86F3-1EB7C2FD5594}" srcOrd="2" destOrd="0" parTransId="{3001E1D8-16C2-470D-958F-34C1294D774B}" sibTransId="{1F8C8275-004D-4C7D-A748-24FE407F813F}"/>
    <dgm:cxn modelId="{85BE0C90-58D9-4DBE-B58D-460F796BB948}" type="presOf" srcId="{587A64AD-A703-46D1-9A26-E5E9E0EACCD3}" destId="{D757C8F4-6769-410F-92D3-2E01F902029A}" srcOrd="0" destOrd="0" presId="urn:microsoft.com/office/officeart/2005/8/layout/hierarchy4"/>
    <dgm:cxn modelId="{A12F48E3-F193-4A1E-AEB6-D5E6C12B54CB}" srcId="{FA950219-7437-421F-A79F-7493DAD966CF}" destId="{B923220E-DE21-4133-AD97-A4313200A5C5}" srcOrd="0" destOrd="0" parTransId="{8AF80DD8-9317-4B13-845B-1EE4900910FE}" sibTransId="{85AAA076-C70D-4F30-A9D8-2158B7BA7278}"/>
    <dgm:cxn modelId="{438B7327-B8FD-4D38-A0B6-FB8757EC61D9}" srcId="{331D96B5-93DC-432C-81D3-A5A5AE2941D3}" destId="{FC10096A-6980-4A6B-945B-597B8CB34B9F}" srcOrd="0" destOrd="0" parTransId="{CE0E1541-4B67-49AA-8AD4-CD7EFC6396E4}" sibTransId="{E6ACC8A8-3BC2-48E1-94F7-A03CE887FF6D}"/>
    <dgm:cxn modelId="{A6BF0A84-D7B9-42F8-A08A-895AA79C1991}" srcId="{587A64AD-A703-46D1-9A26-E5E9E0EACCD3}" destId="{E85A7F49-C3E1-4D3E-B45F-05720381AC5A}" srcOrd="0" destOrd="0" parTransId="{7BFFF0E8-2851-44CD-BCF9-7B28066D767B}" sibTransId="{59CD553A-8042-488B-92D6-09A0195FF1B8}"/>
    <dgm:cxn modelId="{CBE10D0D-FDDC-4684-A44C-B67E53CA8EE4}" type="presOf" srcId="{0F6D4CE9-556A-4DEB-8700-9FB02837C93B}" destId="{1B43E483-17B0-4863-8FF2-21E4F9A54F65}" srcOrd="0" destOrd="0" presId="urn:microsoft.com/office/officeart/2005/8/layout/hierarchy4"/>
    <dgm:cxn modelId="{55540260-1410-4D5D-8057-B71516B5FA78}" type="presOf" srcId="{E85A7F49-C3E1-4D3E-B45F-05720381AC5A}" destId="{95387FE9-871C-4A79-BF53-24279DCD91CB}" srcOrd="0" destOrd="0" presId="urn:microsoft.com/office/officeart/2005/8/layout/hierarchy4"/>
    <dgm:cxn modelId="{77F64323-5798-45EB-8200-ADB779115707}" srcId="{B923220E-DE21-4133-AD97-A4313200A5C5}" destId="{28EF6041-B0AD-4B3E-AA1F-17028C92CDAA}" srcOrd="0" destOrd="0" parTransId="{B5DCE7A9-852C-4E0A-87C2-964A64475EDF}" sibTransId="{F3AB11AD-3F96-4862-8445-A8C9FD6D479A}"/>
    <dgm:cxn modelId="{64AB3736-73CC-468E-91D0-3FF68DD9BF58}" type="presOf" srcId="{1AA1B233-728E-468D-B45B-241307EA8DFC}" destId="{6D60EF11-7B01-4206-AFFB-FD83987B69B9}" srcOrd="0" destOrd="0" presId="urn:microsoft.com/office/officeart/2005/8/layout/hierarchy4"/>
    <dgm:cxn modelId="{A3B9F87A-EBB2-4DF1-AD77-33D6E6E8EDDF}" srcId="{587A64AD-A703-46D1-9A26-E5E9E0EACCD3}" destId="{0F6D4CE9-556A-4DEB-8700-9FB02837C93B}" srcOrd="1" destOrd="0" parTransId="{9E6E27E5-14D7-4857-9A92-B3F4716F23EA}" sibTransId="{F2DD5324-DB2C-4C0A-83DE-48D4016AADD7}"/>
    <dgm:cxn modelId="{5EAE6C6A-9F89-4A2B-B029-6E362D6E3AE4}" type="presOf" srcId="{FC10096A-6980-4A6B-945B-597B8CB34B9F}" destId="{9F1F136A-B46E-497C-8679-8266743FDFFD}" srcOrd="0" destOrd="0" presId="urn:microsoft.com/office/officeart/2005/8/layout/hierarchy4"/>
    <dgm:cxn modelId="{D35EECA0-28CD-446B-8A41-243CB5C71C5B}" srcId="{331D96B5-93DC-432C-81D3-A5A5AE2941D3}" destId="{1AA1B233-728E-468D-B45B-241307EA8DFC}" srcOrd="1" destOrd="0" parTransId="{94D7F7A5-4FCC-441E-8D4A-B98E19163DA8}" sibTransId="{E7F5954F-4AF0-4BBD-934F-6E8C80523666}"/>
    <dgm:cxn modelId="{20AD3E0E-158F-4565-BE77-00A43E65F6D8}" type="presOf" srcId="{FA950219-7437-421F-A79F-7493DAD966CF}" destId="{523359A0-FF83-4B8B-9A2A-FBE360A88F78}" srcOrd="0" destOrd="0" presId="urn:microsoft.com/office/officeart/2005/8/layout/hierarchy4"/>
    <dgm:cxn modelId="{72070C19-8847-4F4E-A52D-C77D9D4EE028}" type="presOf" srcId="{B923220E-DE21-4133-AD97-A4313200A5C5}" destId="{7C32E988-E2E9-4136-92F4-6E4B24D26242}" srcOrd="0" destOrd="0" presId="urn:microsoft.com/office/officeart/2005/8/layout/hierarchy4"/>
    <dgm:cxn modelId="{61F95283-6B9C-4E0E-ADD0-5C4DF617C430}" type="presParOf" srcId="{523359A0-FF83-4B8B-9A2A-FBE360A88F78}" destId="{FD9A84A7-C41F-454D-AB66-1AA87D3C78F1}" srcOrd="0" destOrd="0" presId="urn:microsoft.com/office/officeart/2005/8/layout/hierarchy4"/>
    <dgm:cxn modelId="{0C97EBF0-F46D-41B0-B0B9-A5610A3C8191}" type="presParOf" srcId="{FD9A84A7-C41F-454D-AB66-1AA87D3C78F1}" destId="{7C32E988-E2E9-4136-92F4-6E4B24D26242}" srcOrd="0" destOrd="0" presId="urn:microsoft.com/office/officeart/2005/8/layout/hierarchy4"/>
    <dgm:cxn modelId="{3AC14324-D14E-42D2-93E2-EF6249E02F2A}" type="presParOf" srcId="{FD9A84A7-C41F-454D-AB66-1AA87D3C78F1}" destId="{F8DEBD29-3E8B-4647-9076-ECFA9A12D22A}" srcOrd="1" destOrd="0" presId="urn:microsoft.com/office/officeart/2005/8/layout/hierarchy4"/>
    <dgm:cxn modelId="{611D453F-4892-4718-96C7-485D4F29B164}" type="presParOf" srcId="{FD9A84A7-C41F-454D-AB66-1AA87D3C78F1}" destId="{C4EE5B84-B42A-48E7-B50E-A3026D66E117}" srcOrd="2" destOrd="0" presId="urn:microsoft.com/office/officeart/2005/8/layout/hierarchy4"/>
    <dgm:cxn modelId="{95983167-59AF-4EAD-8EAA-4467D3D0650D}" type="presParOf" srcId="{C4EE5B84-B42A-48E7-B50E-A3026D66E117}" destId="{D1152DCA-1C86-4887-B0B0-D5B9A7B89F71}" srcOrd="0" destOrd="0" presId="urn:microsoft.com/office/officeart/2005/8/layout/hierarchy4"/>
    <dgm:cxn modelId="{994480D3-3B4E-436C-8D4B-271148927637}" type="presParOf" srcId="{D1152DCA-1C86-4887-B0B0-D5B9A7B89F71}" destId="{EF9D4F95-A9EE-4DD6-88B9-7269BD3900D5}" srcOrd="0" destOrd="0" presId="urn:microsoft.com/office/officeart/2005/8/layout/hierarchy4"/>
    <dgm:cxn modelId="{16A2A06C-529F-43ED-907B-F5684963D49F}" type="presParOf" srcId="{D1152DCA-1C86-4887-B0B0-D5B9A7B89F71}" destId="{B0E436A8-9C28-4032-8A4F-7289DB0D58B9}" srcOrd="1" destOrd="0" presId="urn:microsoft.com/office/officeart/2005/8/layout/hierarchy4"/>
    <dgm:cxn modelId="{5C9A0C90-26B5-4EA7-A0E4-4C9CF56262FE}" type="presParOf" srcId="{C4EE5B84-B42A-48E7-B50E-A3026D66E117}" destId="{A5D2DA22-AE8D-4C6E-AC47-35A0B860D07C}" srcOrd="1" destOrd="0" presId="urn:microsoft.com/office/officeart/2005/8/layout/hierarchy4"/>
    <dgm:cxn modelId="{23DF6A6F-4ACC-48ED-8A59-CE79286C1D9C}" type="presParOf" srcId="{C4EE5B84-B42A-48E7-B50E-A3026D66E117}" destId="{1E0B47D2-D7B6-4FE3-AC14-D7EB684DE671}" srcOrd="2" destOrd="0" presId="urn:microsoft.com/office/officeart/2005/8/layout/hierarchy4"/>
    <dgm:cxn modelId="{2D6D8993-9F84-41AE-92A1-21B4D047EB13}" type="presParOf" srcId="{1E0B47D2-D7B6-4FE3-AC14-D7EB684DE671}" destId="{708A61E8-77A3-4EEB-8759-068824BA9F8D}" srcOrd="0" destOrd="0" presId="urn:microsoft.com/office/officeart/2005/8/layout/hierarchy4"/>
    <dgm:cxn modelId="{1166D3FF-83EA-4FE4-BAD8-8F658A9E68FF}" type="presParOf" srcId="{1E0B47D2-D7B6-4FE3-AC14-D7EB684DE671}" destId="{1AABA890-D15F-42F7-9943-72F9AB3DE646}" srcOrd="1" destOrd="0" presId="urn:microsoft.com/office/officeart/2005/8/layout/hierarchy4"/>
    <dgm:cxn modelId="{4D55E2A5-CEE6-41CA-A861-9A1D86613BDD}" type="presParOf" srcId="{1E0B47D2-D7B6-4FE3-AC14-D7EB684DE671}" destId="{D3D26DE7-9FFC-4E02-83E2-95BEAEE4432A}" srcOrd="2" destOrd="0" presId="urn:microsoft.com/office/officeart/2005/8/layout/hierarchy4"/>
    <dgm:cxn modelId="{2872D841-B1B9-4F4B-9F95-A8C1E09F8BE9}" type="presParOf" srcId="{D3D26DE7-9FFC-4E02-83E2-95BEAEE4432A}" destId="{C9D85010-A5F9-48F4-8DD8-D81622EEF82B}" srcOrd="0" destOrd="0" presId="urn:microsoft.com/office/officeart/2005/8/layout/hierarchy4"/>
    <dgm:cxn modelId="{09FB9158-466F-45F2-8681-0B637294BCC3}" type="presParOf" srcId="{C9D85010-A5F9-48F4-8DD8-D81622EEF82B}" destId="{9F1F136A-B46E-497C-8679-8266743FDFFD}" srcOrd="0" destOrd="0" presId="urn:microsoft.com/office/officeart/2005/8/layout/hierarchy4"/>
    <dgm:cxn modelId="{6D99ED83-D564-462C-BCF7-73F12AA11B76}" type="presParOf" srcId="{C9D85010-A5F9-48F4-8DD8-D81622EEF82B}" destId="{A7E36B4B-9465-4AEC-B498-ACA430FE1CF9}" srcOrd="1" destOrd="0" presId="urn:microsoft.com/office/officeart/2005/8/layout/hierarchy4"/>
    <dgm:cxn modelId="{D34E96BB-345C-4665-B6D7-116CBD0A082D}" type="presParOf" srcId="{D3D26DE7-9FFC-4E02-83E2-95BEAEE4432A}" destId="{C61585DE-CA75-48B4-862C-BDACB73B9CDE}" srcOrd="1" destOrd="0" presId="urn:microsoft.com/office/officeart/2005/8/layout/hierarchy4"/>
    <dgm:cxn modelId="{9696F47D-20CA-4FDE-968F-1388EF31A91F}" type="presParOf" srcId="{D3D26DE7-9FFC-4E02-83E2-95BEAEE4432A}" destId="{4057A852-D42F-417A-B3C1-6B1E496ABD6C}" srcOrd="2" destOrd="0" presId="urn:microsoft.com/office/officeart/2005/8/layout/hierarchy4"/>
    <dgm:cxn modelId="{C62D77B3-2DA3-4726-9A17-165F0A9B122F}" type="presParOf" srcId="{4057A852-D42F-417A-B3C1-6B1E496ABD6C}" destId="{6D60EF11-7B01-4206-AFFB-FD83987B69B9}" srcOrd="0" destOrd="0" presId="urn:microsoft.com/office/officeart/2005/8/layout/hierarchy4"/>
    <dgm:cxn modelId="{4AAB247F-612D-4E08-AB0F-3F0B8DFC86B1}" type="presParOf" srcId="{4057A852-D42F-417A-B3C1-6B1E496ABD6C}" destId="{D2720648-726F-48E9-9672-2604FFFB1172}" srcOrd="1" destOrd="0" presId="urn:microsoft.com/office/officeart/2005/8/layout/hierarchy4"/>
    <dgm:cxn modelId="{CA08CF7C-2334-459E-B7A8-D6640012727C}" type="presParOf" srcId="{D3D26DE7-9FFC-4E02-83E2-95BEAEE4432A}" destId="{A4065D71-3F3F-41C4-BE0E-38E7B259CB0D}" srcOrd="3" destOrd="0" presId="urn:microsoft.com/office/officeart/2005/8/layout/hierarchy4"/>
    <dgm:cxn modelId="{9F81C26E-EB16-4130-94DF-F876262FD848}" type="presParOf" srcId="{D3D26DE7-9FFC-4E02-83E2-95BEAEE4432A}" destId="{4B552E10-536F-4886-B4F7-28B0D97224A5}" srcOrd="4" destOrd="0" presId="urn:microsoft.com/office/officeart/2005/8/layout/hierarchy4"/>
    <dgm:cxn modelId="{11520F80-91C9-40A3-A10C-C8CA8BA651C7}" type="presParOf" srcId="{4B552E10-536F-4886-B4F7-28B0D97224A5}" destId="{8CF5DB07-F7EF-4A48-AAC3-EA6871193A12}" srcOrd="0" destOrd="0" presId="urn:microsoft.com/office/officeart/2005/8/layout/hierarchy4"/>
    <dgm:cxn modelId="{A1ADB41D-8D68-4395-8CEC-A455F0ABDC57}" type="presParOf" srcId="{4B552E10-536F-4886-B4F7-28B0D97224A5}" destId="{553F3574-C329-4892-A570-C55836CF5B85}" srcOrd="1" destOrd="0" presId="urn:microsoft.com/office/officeart/2005/8/layout/hierarchy4"/>
    <dgm:cxn modelId="{1DB15A9C-46EC-443E-8145-C7C1D6BE79E3}" type="presParOf" srcId="{C4EE5B84-B42A-48E7-B50E-A3026D66E117}" destId="{64DD70D9-3B3E-4E7B-8BFF-B79B313B1F25}" srcOrd="3" destOrd="0" presId="urn:microsoft.com/office/officeart/2005/8/layout/hierarchy4"/>
    <dgm:cxn modelId="{9B4DA54E-1020-49A3-B0F3-64DBA61E83A9}" type="presParOf" srcId="{C4EE5B84-B42A-48E7-B50E-A3026D66E117}" destId="{DE30A9E3-2816-4393-8BA9-92CF4464968A}" srcOrd="4" destOrd="0" presId="urn:microsoft.com/office/officeart/2005/8/layout/hierarchy4"/>
    <dgm:cxn modelId="{CCE00A92-ACE0-40F6-851D-81D7909B01E6}" type="presParOf" srcId="{DE30A9E3-2816-4393-8BA9-92CF4464968A}" destId="{D757C8F4-6769-410F-92D3-2E01F902029A}" srcOrd="0" destOrd="0" presId="urn:microsoft.com/office/officeart/2005/8/layout/hierarchy4"/>
    <dgm:cxn modelId="{09D8D90D-3E70-487D-B694-322759A6D977}" type="presParOf" srcId="{DE30A9E3-2816-4393-8BA9-92CF4464968A}" destId="{8A11657E-DB1E-49F7-9F85-9295584EFFEF}" srcOrd="1" destOrd="0" presId="urn:microsoft.com/office/officeart/2005/8/layout/hierarchy4"/>
    <dgm:cxn modelId="{89E5DB26-2F3D-46C7-8CD5-909D10B08DEF}" type="presParOf" srcId="{DE30A9E3-2816-4393-8BA9-92CF4464968A}" destId="{6AA4A2B8-9630-42B4-B0D3-D8D8E1DD3097}" srcOrd="2" destOrd="0" presId="urn:microsoft.com/office/officeart/2005/8/layout/hierarchy4"/>
    <dgm:cxn modelId="{450C9668-9A33-47C1-B59B-4E06D6325F45}" type="presParOf" srcId="{6AA4A2B8-9630-42B4-B0D3-D8D8E1DD3097}" destId="{5AEA486C-8826-47F8-9DD5-D63D9659571A}" srcOrd="0" destOrd="0" presId="urn:microsoft.com/office/officeart/2005/8/layout/hierarchy4"/>
    <dgm:cxn modelId="{F47A620A-C6D7-4F15-ABB1-6B2622C8B35C}" type="presParOf" srcId="{5AEA486C-8826-47F8-9DD5-D63D9659571A}" destId="{95387FE9-871C-4A79-BF53-24279DCD91CB}" srcOrd="0" destOrd="0" presId="urn:microsoft.com/office/officeart/2005/8/layout/hierarchy4"/>
    <dgm:cxn modelId="{633F852A-3A8B-41C6-9C74-F310299D0B34}" type="presParOf" srcId="{5AEA486C-8826-47F8-9DD5-D63D9659571A}" destId="{2589E9BE-B666-419B-A014-ABD6668CC922}" srcOrd="1" destOrd="0" presId="urn:microsoft.com/office/officeart/2005/8/layout/hierarchy4"/>
    <dgm:cxn modelId="{A301AF5E-E1BA-46FC-B643-9C7B5318DC88}" type="presParOf" srcId="{6AA4A2B8-9630-42B4-B0D3-D8D8E1DD3097}" destId="{D59887A3-ED05-47F3-B0EC-0166CFC851C0}" srcOrd="1" destOrd="0" presId="urn:microsoft.com/office/officeart/2005/8/layout/hierarchy4"/>
    <dgm:cxn modelId="{79053E68-2EB6-4FDA-B9EA-C138AB6039D0}" type="presParOf" srcId="{6AA4A2B8-9630-42B4-B0D3-D8D8E1DD3097}" destId="{6ECFAC72-0A55-4FE1-94C4-02E3BD8AF21D}" srcOrd="2" destOrd="0" presId="urn:microsoft.com/office/officeart/2005/8/layout/hierarchy4"/>
    <dgm:cxn modelId="{B21F762E-E7AC-452A-8669-BBDC2142E187}" type="presParOf" srcId="{6ECFAC72-0A55-4FE1-94C4-02E3BD8AF21D}" destId="{1B43E483-17B0-4863-8FF2-21E4F9A54F65}" srcOrd="0" destOrd="0" presId="urn:microsoft.com/office/officeart/2005/8/layout/hierarchy4"/>
    <dgm:cxn modelId="{FDD7BAEB-F2C7-41DA-B45D-4B5ACCA05A6A}" type="presParOf" srcId="{6ECFAC72-0A55-4FE1-94C4-02E3BD8AF21D}" destId="{0263EAD9-E867-43AC-860C-C46ACB194C6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2E988-E2E9-4136-92F4-6E4B24D26242}">
      <dsp:nvSpPr>
        <dsp:cNvPr id="0" name=""/>
        <dsp:cNvSpPr/>
      </dsp:nvSpPr>
      <dsp:spPr>
        <a:xfrm>
          <a:off x="5454" y="1613"/>
          <a:ext cx="9107866" cy="1970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b="1" kern="1200" dirty="0" smtClean="0">
              <a:ln/>
              <a:latin typeface="Arial Narrow" pitchFamily="34" charset="0"/>
            </a:rPr>
            <a:t>Технічні засоби розвідки</a:t>
          </a:r>
          <a:endParaRPr lang="ru-RU" sz="6500" kern="1200" dirty="0"/>
        </a:p>
      </dsp:txBody>
      <dsp:txXfrm>
        <a:off x="63167" y="59326"/>
        <a:ext cx="8992440" cy="1855052"/>
      </dsp:txXfrm>
    </dsp:sp>
    <dsp:sp modelId="{EF9D4F95-A9EE-4DD6-88B9-7269BD3900D5}">
      <dsp:nvSpPr>
        <dsp:cNvPr id="0" name=""/>
        <dsp:cNvSpPr/>
      </dsp:nvSpPr>
      <dsp:spPr>
        <a:xfrm>
          <a:off x="5454" y="2133416"/>
          <a:ext cx="1447071" cy="1970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Розвідувальні гірничі виробки</a:t>
          </a:r>
          <a:endParaRPr lang="ru-RU" sz="1500" kern="1200" dirty="0"/>
        </a:p>
      </dsp:txBody>
      <dsp:txXfrm>
        <a:off x="47837" y="2175799"/>
        <a:ext cx="1362305" cy="1885712"/>
      </dsp:txXfrm>
    </dsp:sp>
    <dsp:sp modelId="{708A61E8-77A3-4EEB-8759-068824BA9F8D}">
      <dsp:nvSpPr>
        <dsp:cNvPr id="0" name=""/>
        <dsp:cNvSpPr/>
      </dsp:nvSpPr>
      <dsp:spPr>
        <a:xfrm>
          <a:off x="1533959" y="2122753"/>
          <a:ext cx="4462767" cy="1970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Буріння розвідувальних свердловин</a:t>
          </a:r>
          <a:endParaRPr lang="ru-RU" sz="1500" kern="1200" dirty="0"/>
        </a:p>
      </dsp:txBody>
      <dsp:txXfrm>
        <a:off x="1591672" y="2180466"/>
        <a:ext cx="4347341" cy="1855052"/>
      </dsp:txXfrm>
    </dsp:sp>
    <dsp:sp modelId="{9F1F136A-B46E-497C-8679-8266743FDFFD}">
      <dsp:nvSpPr>
        <dsp:cNvPr id="0" name=""/>
        <dsp:cNvSpPr/>
      </dsp:nvSpPr>
      <dsp:spPr>
        <a:xfrm>
          <a:off x="1574079" y="4265219"/>
          <a:ext cx="1447071" cy="1970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kern="1200" dirty="0" smtClean="0"/>
            <a:t>Колонкове буріння</a:t>
          </a:r>
          <a:endParaRPr lang="ru-RU" sz="13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616462" y="4307602"/>
        <a:ext cx="1362305" cy="1885712"/>
      </dsp:txXfrm>
    </dsp:sp>
    <dsp:sp modelId="{6D60EF11-7B01-4206-AFFB-FD83987B69B9}">
      <dsp:nvSpPr>
        <dsp:cNvPr id="0" name=""/>
        <dsp:cNvSpPr/>
      </dsp:nvSpPr>
      <dsp:spPr>
        <a:xfrm>
          <a:off x="3081927" y="4265219"/>
          <a:ext cx="1447071" cy="1970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Ударно-канатне буріння</a:t>
          </a:r>
          <a:endParaRPr lang="ru-RU" sz="1300" kern="1200"/>
        </a:p>
      </dsp:txBody>
      <dsp:txXfrm>
        <a:off x="3124310" y="4307602"/>
        <a:ext cx="1362305" cy="1885712"/>
      </dsp:txXfrm>
    </dsp:sp>
    <dsp:sp modelId="{8CF5DB07-F7EF-4A48-AAC3-EA6871193A12}">
      <dsp:nvSpPr>
        <dsp:cNvPr id="0" name=""/>
        <dsp:cNvSpPr/>
      </dsp:nvSpPr>
      <dsp:spPr>
        <a:xfrm>
          <a:off x="4533455" y="4266833"/>
          <a:ext cx="1447071" cy="1970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Ручне буріння</a:t>
          </a:r>
          <a:endParaRPr lang="ru-RU" sz="1300" kern="1200" dirty="0"/>
        </a:p>
      </dsp:txBody>
      <dsp:txXfrm>
        <a:off x="4575838" y="4309216"/>
        <a:ext cx="1362305" cy="1885712"/>
      </dsp:txXfrm>
    </dsp:sp>
    <dsp:sp modelId="{D757C8F4-6769-410F-92D3-2E01F902029A}">
      <dsp:nvSpPr>
        <dsp:cNvPr id="0" name=""/>
        <dsp:cNvSpPr/>
      </dsp:nvSpPr>
      <dsp:spPr>
        <a:xfrm>
          <a:off x="6163855" y="2135321"/>
          <a:ext cx="2954919" cy="1970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Геофізичні методи</a:t>
          </a:r>
          <a:endParaRPr lang="ru-RU" sz="1500" kern="1200" dirty="0"/>
        </a:p>
      </dsp:txBody>
      <dsp:txXfrm>
        <a:off x="6221568" y="2193034"/>
        <a:ext cx="2839493" cy="1855052"/>
      </dsp:txXfrm>
    </dsp:sp>
    <dsp:sp modelId="{95387FE9-871C-4A79-BF53-24279DCD91CB}">
      <dsp:nvSpPr>
        <dsp:cNvPr id="0" name=""/>
        <dsp:cNvSpPr/>
      </dsp:nvSpPr>
      <dsp:spPr>
        <a:xfrm>
          <a:off x="6158401" y="4265219"/>
          <a:ext cx="1447071" cy="1970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Каротаж свердловин</a:t>
          </a:r>
          <a:endParaRPr lang="ru-RU" sz="1300" kern="1200" dirty="0"/>
        </a:p>
      </dsp:txBody>
      <dsp:txXfrm>
        <a:off x="6200784" y="4307602"/>
        <a:ext cx="1362305" cy="1885712"/>
      </dsp:txXfrm>
    </dsp:sp>
    <dsp:sp modelId="{1B43E483-17B0-4863-8FF2-21E4F9A54F65}">
      <dsp:nvSpPr>
        <dsp:cNvPr id="0" name=""/>
        <dsp:cNvSpPr/>
      </dsp:nvSpPr>
      <dsp:spPr>
        <a:xfrm>
          <a:off x="7671703" y="4266833"/>
          <a:ext cx="1447071" cy="1970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Методи свердловинної геофізики</a:t>
          </a:r>
          <a:endParaRPr lang="ru-RU" sz="1300" kern="1200" dirty="0"/>
        </a:p>
      </dsp:txBody>
      <dsp:txXfrm>
        <a:off x="7714086" y="4309216"/>
        <a:ext cx="1362305" cy="188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B309953-D7E7-4C37-A6CA-B3D9137C8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75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EA393-7756-411C-A032-89066B7F23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734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4F5E0-65E7-49D8-A88D-0473A12B4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352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4F5E0-65E7-49D8-A88D-0473A12B4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076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4F5E0-65E7-49D8-A88D-0473A12B4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836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4F5E0-65E7-49D8-A88D-0473A12B4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3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4F5E0-65E7-49D8-A88D-0473A12B4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6075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4F5E0-65E7-49D8-A88D-0473A12B4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696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97BAD-6488-4E1F-9674-CB3B21F972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1859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8BEE8-2178-4A9C-86B6-AD6018E46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884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D0247-8AB7-4431-B174-22819A4B40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6379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9D4F-F659-49D0-B1D6-DF0EE3ECD8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5244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3165-C26E-4C71-91D9-491CD4728E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3257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2BC63-21BC-43CC-A760-5AF84559F6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7166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9BFF4-4D15-402A-A79F-5E4FFFC60E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8082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CBF96-2137-48EC-AB88-D8EF518FB8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4366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B5839-CBB9-4357-8DD3-5F0D2B853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6181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B675E-FF0B-4434-B334-E0F69864CF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1388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C44F5E0-65E7-49D8-A88D-0473A12B4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17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  <p:sldLayoutId id="2147484668" r:id="rId12"/>
    <p:sldLayoutId id="2147484669" r:id="rId13"/>
    <p:sldLayoutId id="2147484670" r:id="rId14"/>
    <p:sldLayoutId id="2147484671" r:id="rId15"/>
    <p:sldLayoutId id="2147484672" r:id="rId16"/>
    <p:sldLayoutId id="2147484673" r:id="rId17"/>
  </p:sldLayoutIdLst>
  <p:transition spd="med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Розвідка родовищ</a:t>
            </a:r>
            <a:endParaRPr lang="ru-RU" sz="44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корисних копалин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D0247-8AB7-4431-B174-22819A4B407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2912"/>
      </p:ext>
    </p:extLst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" y="-62777"/>
            <a:ext cx="5384800" cy="40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80311" y="4005263"/>
            <a:ext cx="7694115" cy="28527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Найбільш 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широким 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застосуванням 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на 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практиці користуються самохідні бурові 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установки, а 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також ударно-канатні верстати.</a:t>
            </a:r>
          </a:p>
          <a:p>
            <a:pPr marL="0" indent="0">
              <a:buNone/>
            </a:pPr>
            <a:endParaRPr lang="uk-UA" sz="15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Перевагами 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цього виду буріння є:</a:t>
            </a:r>
            <a:endParaRPr lang="uk-UA" i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висока швидкість проходки;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отримання великої кількості матеріалу в пробу (за рахунок великих діаметрів буріння).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Недолік - можливість буріння лише вертикальних свердловин.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09B18A-8065-4D2B-B066-7CC5790534D9}" type="slidenum">
              <a:rPr lang="ru-RU" smtClean="0">
                <a:solidFill>
                  <a:srgbClr val="FFFFFF"/>
                </a:solidFill>
              </a:rPr>
              <a:pPr eaLnBrk="1" hangingPunct="1"/>
              <a:t>10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16632"/>
            <a:ext cx="3615889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 smtClean="0">
                <a:ln/>
                <a:solidFill>
                  <a:schemeClr val="bg1"/>
                </a:solidFill>
                <a:latin typeface="Arial Narrow" pitchFamily="34" charset="0"/>
              </a:rPr>
              <a:t>Ударно-канатне буріння</a:t>
            </a:r>
            <a:endParaRPr lang="uk-UA" sz="2800" b="1" dirty="0">
              <a:ln/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462" name="Содержимое 2"/>
          <p:cNvSpPr txBox="1">
            <a:spLocks/>
          </p:cNvSpPr>
          <p:nvPr/>
        </p:nvSpPr>
        <p:spPr bwMode="auto">
          <a:xfrm>
            <a:off x="5435600" y="1196975"/>
            <a:ext cx="354437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uk-UA" sz="2000" b="1" i="1" u="sng" dirty="0" smtClean="0">
                <a:solidFill>
                  <a:schemeClr val="bg1"/>
                </a:solidFill>
                <a:latin typeface="Arial Narrow" pitchFamily="34" charset="0"/>
              </a:rPr>
              <a:t>Ударно-канатне буріння</a:t>
            </a:r>
            <a:r>
              <a:rPr lang="uk-UA" sz="20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на розвідувальних роботах,</a:t>
            </a:r>
            <a:r>
              <a:rPr lang="uk-UA" sz="2000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особливо при розвідці розсипищ, полого-</a:t>
            </a:r>
            <a:r>
              <a:rPr lang="uk-UA" sz="2000" dirty="0" err="1" smtClean="0">
                <a:solidFill>
                  <a:schemeClr val="bg1"/>
                </a:solidFill>
                <a:latin typeface="Arial Narrow" pitchFamily="34" charset="0"/>
              </a:rPr>
              <a:t>залягаючих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рудних тіл, штокверків, застосовується достатньо широко. </a:t>
            </a:r>
          </a:p>
          <a:p>
            <a:pPr marL="0" inden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Діаметр буріння свердловин 168-219 мм, глибина буріння від 50 до 300 м.</a:t>
            </a:r>
            <a:endParaRPr lang="uk-UA" sz="2000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accent1"/>
              </a:buClr>
              <a:buSzPct val="70000"/>
            </a:pPr>
            <a:endParaRPr lang="uk-UA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611188" y="3654133"/>
            <a:ext cx="3765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600" b="1" dirty="0" smtClean="0">
                <a:solidFill>
                  <a:schemeClr val="bg1"/>
                </a:solidFill>
                <a:latin typeface="Arial Narrow" pitchFamily="34" charset="0"/>
              </a:rPr>
              <a:t>Буріння похилих свердловин на родовищі</a:t>
            </a:r>
            <a:endParaRPr lang="uk-UA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87325" y="827088"/>
            <a:ext cx="8488363" cy="729704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використовуються для розвідки неглибоко (до 10-30 м) </a:t>
            </a:r>
            <a:r>
              <a:rPr lang="uk-UA" sz="2000" dirty="0" err="1" smtClean="0">
                <a:solidFill>
                  <a:schemeClr val="bg1"/>
                </a:solidFill>
                <a:latin typeface="Arial Narrow" pitchFamily="34" charset="0"/>
              </a:rPr>
              <a:t>залягаючих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родовищ: кір вивітрювання, розсипів, будівельних матеріалів.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C97EDA-3F56-48C9-9951-4A831BA6E6DB}" type="slidenum">
              <a:rPr lang="ru-RU" smtClean="0">
                <a:solidFill>
                  <a:srgbClr val="FFFFFF"/>
                </a:solidFill>
              </a:rPr>
              <a:pPr eaLnBrk="1" hangingPunct="1"/>
              <a:t>11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868" y="332656"/>
            <a:ext cx="829558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 smtClean="0">
                <a:ln/>
                <a:solidFill>
                  <a:schemeClr val="bg1"/>
                </a:solidFill>
                <a:latin typeface="Arial Narrow" pitchFamily="34" charset="0"/>
              </a:rPr>
              <a:t>Ручне, ударно-обертальне і шнекове буріння</a:t>
            </a:r>
            <a:endParaRPr lang="uk-UA" sz="2800" b="1" dirty="0">
              <a:ln/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48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5" y="1556792"/>
            <a:ext cx="3342189" cy="526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Содержимое 2"/>
          <p:cNvSpPr txBox="1">
            <a:spLocks/>
          </p:cNvSpPr>
          <p:nvPr/>
        </p:nvSpPr>
        <p:spPr bwMode="auto">
          <a:xfrm>
            <a:off x="6057184" y="1556792"/>
            <a:ext cx="2716266" cy="3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Все види розвідувального буріння стають ефективними лише тоді, коли є можливість отримати достатньо достовірні дані про геологічний розріз і якість корисної копалини.</a:t>
            </a:r>
            <a:endParaRPr lang="uk-UA" sz="20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3635896" y="6082500"/>
            <a:ext cx="24212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1600" b="1" dirty="0" smtClean="0">
                <a:solidFill>
                  <a:schemeClr val="bg1"/>
                </a:solidFill>
              </a:rPr>
              <a:t>Кар'єрна бурова</a:t>
            </a:r>
          </a:p>
          <a:p>
            <a:pPr algn="ctr" eaLnBrk="1" hangingPunct="1"/>
            <a:r>
              <a:rPr lang="uk-UA" sz="1600" b="1" dirty="0" smtClean="0">
                <a:solidFill>
                  <a:schemeClr val="bg1"/>
                </a:solidFill>
              </a:rPr>
              <a:t>установка ударно-</a:t>
            </a:r>
          </a:p>
          <a:p>
            <a:pPr algn="ctr" eaLnBrk="1" hangingPunct="1"/>
            <a:r>
              <a:rPr lang="uk-UA" sz="1600" b="1" dirty="0" smtClean="0">
                <a:solidFill>
                  <a:schemeClr val="bg1"/>
                </a:solidFill>
              </a:rPr>
              <a:t>обертального буріння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276809" y="6519863"/>
            <a:ext cx="19339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1600" b="1" dirty="0" smtClean="0">
                <a:solidFill>
                  <a:schemeClr val="bg1"/>
                </a:solidFill>
              </a:rPr>
              <a:t>Шнекове буріння</a:t>
            </a:r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2638026" cy="4941633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25438" y="692150"/>
            <a:ext cx="8278812" cy="5842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Геофізичні методи досліджень широко</a:t>
            </a:r>
            <a:r>
              <a:rPr lang="uk-UA" sz="2000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використовують при розвідці родовищ для:</a:t>
            </a:r>
          </a:p>
          <a:p>
            <a:pPr marL="720000" algn="just"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вивчення розрізів і опробування корисних копалин;</a:t>
            </a:r>
          </a:p>
          <a:p>
            <a:pPr marL="720000" algn="just"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виявлення </a:t>
            </a:r>
            <a:r>
              <a:rPr lang="uk-UA" sz="2000" dirty="0" err="1" smtClean="0">
                <a:solidFill>
                  <a:schemeClr val="bg1"/>
                </a:solidFill>
                <a:latin typeface="Arial Narrow" pitchFamily="34" charset="0"/>
              </a:rPr>
              <a:t>рудовмісних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структур і покладів корисних копалин;</a:t>
            </a:r>
          </a:p>
          <a:p>
            <a:pPr marL="720000" algn="just"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підвищення якості геологічних, гідрогеологічних та інженерно-геологічних </a:t>
            </a:r>
            <a:r>
              <a:rPr lang="uk-UA" sz="2000" dirty="0" err="1" smtClean="0">
                <a:solidFill>
                  <a:schemeClr val="bg1"/>
                </a:solidFill>
                <a:latin typeface="Arial Narrow" pitchFamily="34" charset="0"/>
              </a:rPr>
              <a:t>віцдомостей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uk-UA" sz="2000" b="1" i="1" u="sng" dirty="0" smtClean="0">
                <a:solidFill>
                  <a:schemeClr val="bg1"/>
                </a:solidFill>
                <a:latin typeface="Arial Narrow" pitchFamily="34" charset="0"/>
              </a:rPr>
              <a:t>Каротаж свердловин</a:t>
            </a:r>
            <a:r>
              <a:rPr lang="uk-UA" sz="2000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проводиться для літологічного поділу розрізу, уточнення </a:t>
            </a:r>
            <a:r>
              <a:rPr lang="uk-UA" sz="2000" dirty="0" err="1" smtClean="0">
                <a:solidFill>
                  <a:schemeClr val="bg1"/>
                </a:solidFill>
                <a:latin typeface="Arial Narrow" pitchFamily="34" charset="0"/>
              </a:rPr>
              <a:t>потужностей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і положення контактів, різновидів порід, зон зруденіння, тектонічних порушень.</a:t>
            </a:r>
          </a:p>
          <a:p>
            <a:pPr marL="0" indent="0" algn="just">
              <a:buNone/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Методи свердловинної геофізики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застосовуються при гідрогеологічних та інженерно-геологічних дослідженнях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</a:p>
          <a:p>
            <a:pPr marL="0" indent="0" algn="just">
              <a:buNone/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Найбільш широко розповсюджені методи каротажу:</a:t>
            </a:r>
          </a:p>
          <a:p>
            <a:pPr marL="720000" algn="just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електричні: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самовільної поляризації </a:t>
            </a:r>
            <a:r>
              <a:rPr lang="uk-UA" sz="2000" dirty="0" smtClean="0">
                <a:solidFill>
                  <a:schemeClr val="bg1"/>
                </a:solidFill>
              </a:rPr>
              <a:t>(</a:t>
            </a:r>
            <a:r>
              <a:rPr lang="uk-UA" sz="2000" b="1" dirty="0" smtClean="0">
                <a:solidFill>
                  <a:schemeClr val="bg1"/>
                </a:solidFill>
              </a:rPr>
              <a:t>ПС</a:t>
            </a:r>
            <a:r>
              <a:rPr lang="uk-UA" sz="2000" dirty="0" smtClean="0">
                <a:solidFill>
                  <a:schemeClr val="bg1"/>
                </a:solidFill>
              </a:rPr>
              <a:t>)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, вдаваних опорів </a:t>
            </a:r>
            <a:r>
              <a:rPr lang="uk-UA" sz="2000" dirty="0" smtClean="0">
                <a:solidFill>
                  <a:schemeClr val="bg1"/>
                </a:solidFill>
              </a:rPr>
              <a:t>(</a:t>
            </a:r>
            <a:r>
              <a:rPr lang="uk-UA" sz="2000" b="1" dirty="0" smtClean="0">
                <a:solidFill>
                  <a:schemeClr val="bg1"/>
                </a:solidFill>
              </a:rPr>
              <a:t>КС</a:t>
            </a:r>
            <a:r>
              <a:rPr lang="uk-UA" sz="2000" dirty="0" smtClean="0">
                <a:solidFill>
                  <a:schemeClr val="bg1"/>
                </a:solidFill>
              </a:rPr>
              <a:t>),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викликаної поляризації </a:t>
            </a:r>
            <a:r>
              <a:rPr lang="uk-UA" sz="2000" dirty="0" smtClean="0">
                <a:solidFill>
                  <a:schemeClr val="bg1"/>
                </a:solidFill>
              </a:rPr>
              <a:t>(</a:t>
            </a:r>
            <a:r>
              <a:rPr lang="uk-UA" sz="2000" b="1" dirty="0" smtClean="0">
                <a:solidFill>
                  <a:schemeClr val="bg1"/>
                </a:solidFill>
              </a:rPr>
              <a:t>ВП</a:t>
            </a:r>
            <a:r>
              <a:rPr lang="uk-UA" sz="2000" dirty="0" smtClean="0">
                <a:solidFill>
                  <a:schemeClr val="bg1"/>
                </a:solidFill>
              </a:rPr>
              <a:t>);</a:t>
            </a:r>
          </a:p>
          <a:p>
            <a:pPr marL="720000" algn="just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ядерно-фізичні: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гамма-каротажу </a:t>
            </a:r>
            <a:r>
              <a:rPr lang="uk-UA" sz="2000" dirty="0" smtClean="0">
                <a:solidFill>
                  <a:schemeClr val="bg1"/>
                </a:solidFill>
              </a:rPr>
              <a:t>(</a:t>
            </a:r>
            <a:r>
              <a:rPr lang="uk-UA" sz="2000" b="1" dirty="0" smtClean="0">
                <a:solidFill>
                  <a:schemeClr val="bg1"/>
                </a:solidFill>
              </a:rPr>
              <a:t>ГК</a:t>
            </a:r>
            <a:r>
              <a:rPr lang="uk-UA" sz="2000" dirty="0" smtClean="0">
                <a:solidFill>
                  <a:schemeClr val="bg1"/>
                </a:solidFill>
              </a:rPr>
              <a:t>),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Arial Narrow" pitchFamily="34" charset="0"/>
              </a:rPr>
              <a:t>густинного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гамма-каротажу </a:t>
            </a:r>
            <a:r>
              <a:rPr lang="uk-UA" sz="2000" dirty="0" smtClean="0">
                <a:solidFill>
                  <a:schemeClr val="bg1"/>
                </a:solidFill>
              </a:rPr>
              <a:t>(</a:t>
            </a:r>
            <a:r>
              <a:rPr lang="uk-UA" sz="2000" b="1" dirty="0" smtClean="0">
                <a:solidFill>
                  <a:schemeClr val="bg1"/>
                </a:solidFill>
              </a:rPr>
              <a:t>ГГК -С</a:t>
            </a:r>
            <a:r>
              <a:rPr lang="uk-UA" sz="2000" dirty="0" smtClean="0">
                <a:solidFill>
                  <a:schemeClr val="bg1"/>
                </a:solidFill>
              </a:rPr>
              <a:t>),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нейтронного каротажу </a:t>
            </a:r>
            <a:r>
              <a:rPr lang="uk-UA" sz="2000" dirty="0" smtClean="0">
                <a:solidFill>
                  <a:schemeClr val="bg1"/>
                </a:solidFill>
              </a:rPr>
              <a:t>(</a:t>
            </a:r>
            <a:r>
              <a:rPr lang="uk-UA" sz="2000" b="1" dirty="0" smtClean="0">
                <a:solidFill>
                  <a:schemeClr val="bg1"/>
                </a:solidFill>
              </a:rPr>
              <a:t>НК-Н, НК-Т, НТК-С).</a:t>
            </a:r>
            <a:endParaRPr lang="uk-UA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720000" algn="just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магнітні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: магнітного каротажу </a:t>
            </a:r>
            <a:r>
              <a:rPr lang="uk-UA" sz="2000" dirty="0" smtClean="0">
                <a:solidFill>
                  <a:schemeClr val="bg1"/>
                </a:solidFill>
              </a:rPr>
              <a:t>(</a:t>
            </a:r>
            <a:r>
              <a:rPr lang="uk-UA" sz="2000" b="1" dirty="0" smtClean="0">
                <a:solidFill>
                  <a:schemeClr val="bg1"/>
                </a:solidFill>
              </a:rPr>
              <a:t>МК</a:t>
            </a:r>
            <a:r>
              <a:rPr lang="uk-UA" sz="2000" dirty="0" smtClean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C1FE18-1496-4A96-8A86-A70E08DE3289}" type="slidenum">
              <a:rPr lang="ru-RU" smtClean="0">
                <a:solidFill>
                  <a:srgbClr val="FFFFFF"/>
                </a:solidFill>
              </a:rPr>
              <a:pPr eaLnBrk="1" hangingPunct="1"/>
              <a:t>12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59023"/>
            <a:ext cx="518457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 smtClean="0">
                <a:ln/>
                <a:solidFill>
                  <a:schemeClr val="bg1"/>
                </a:solidFill>
                <a:latin typeface="Arial Narrow" pitchFamily="34" charset="0"/>
              </a:rPr>
              <a:t>Геофізичні методи</a:t>
            </a:r>
            <a:endParaRPr lang="uk-UA" sz="2800" b="1" dirty="0">
              <a:ln/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79512" y="358387"/>
            <a:ext cx="7775575" cy="51847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Геофізичні методи, які призначені для контролю технічного стану свердловин, включають в себе:</a:t>
            </a:r>
          </a:p>
          <a:p>
            <a:pPr marL="720000">
              <a:defRPr/>
            </a:pPr>
            <a:r>
              <a:rPr lang="uk-UA" sz="2000" dirty="0" err="1" smtClean="0">
                <a:solidFill>
                  <a:schemeClr val="bg1"/>
                </a:solidFill>
                <a:latin typeface="Arial Narrow" pitchFamily="34" charset="0"/>
              </a:rPr>
              <a:t>інклінометрію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 marL="720000">
              <a:defRPr/>
            </a:pPr>
            <a:r>
              <a:rPr lang="uk-UA" sz="2000" dirty="0" err="1" smtClean="0">
                <a:solidFill>
                  <a:schemeClr val="bg1"/>
                </a:solidFill>
                <a:latin typeface="Arial Narrow" pitchFamily="34" charset="0"/>
              </a:rPr>
              <a:t>кавернометрію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За допомогою </a:t>
            </a:r>
            <a:r>
              <a:rPr lang="uk-UA" sz="2000" u="sng" dirty="0" err="1" smtClean="0">
                <a:solidFill>
                  <a:schemeClr val="bg1"/>
                </a:solidFill>
                <a:latin typeface="Arial Narrow" pitchFamily="34" charset="0"/>
              </a:rPr>
              <a:t>інклінометрії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свердловин визначаються:</a:t>
            </a:r>
          </a:p>
          <a:p>
            <a:pPr marL="720000"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кути відхилення вісі свердловин від вертикалі (зенітне викривлення);</a:t>
            </a:r>
          </a:p>
          <a:p>
            <a:pPr marL="720000">
              <a:defRPr/>
            </a:pP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кути відхилення вісі свердловин від 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площини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геологічного розрізу (азимутальне викривлення). В свердловинах, пробурених в породах з підвищеним магнітним сприйняттям, вимірювання проводяться гіроскопічними інклінометрами.</a:t>
            </a:r>
          </a:p>
          <a:p>
            <a:pPr marL="0" indent="0">
              <a:buNone/>
              <a:defRPr/>
            </a:pPr>
            <a:r>
              <a:rPr lang="uk-UA" sz="2000" u="sng" dirty="0" err="1" smtClean="0">
                <a:solidFill>
                  <a:schemeClr val="bg1"/>
                </a:solidFill>
                <a:latin typeface="Arial Narrow" pitchFamily="34" charset="0"/>
              </a:rPr>
              <a:t>Кавернометрія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проводиться спеціальними </a:t>
            </a:r>
            <a:r>
              <a:rPr lang="uk-UA" sz="2000" dirty="0" err="1" smtClean="0">
                <a:solidFill>
                  <a:schemeClr val="bg1"/>
                </a:solidFill>
                <a:latin typeface="Arial Narrow" pitchFamily="34" charset="0"/>
              </a:rPr>
              <a:t>кавернометрами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для визначення фактичних діаметрів свердловин, зміна яких пов'язана з обрушенням їх стінок на ділянках нестійких порід (піски, тектонічні зони).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766C8E-0E55-4CE5-AF00-389A28E8ECBB}" type="slidenum">
              <a:rPr lang="ru-RU" smtClean="0">
                <a:solidFill>
                  <a:srgbClr val="FFFFFF"/>
                </a:solidFill>
              </a:rPr>
              <a:pPr eaLnBrk="1" hangingPunct="1"/>
              <a:t>13</a:t>
            </a:fld>
            <a:endParaRPr 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914"/>
            <a:ext cx="9144000" cy="63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4122D0-6F28-4E16-AD59-3A981BD6D894}" type="slidenum">
              <a:rPr lang="ru-RU" smtClean="0">
                <a:solidFill>
                  <a:srgbClr val="FFFFFF"/>
                </a:solidFill>
              </a:rPr>
              <a:pPr eaLnBrk="1" hangingPunct="1"/>
              <a:t>14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-12307"/>
            <a:ext cx="597666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 smtClean="0">
                <a:ln/>
                <a:solidFill>
                  <a:schemeClr val="bg1"/>
                </a:solidFill>
                <a:latin typeface="Arial Narrow" pitchFamily="34" charset="0"/>
              </a:rPr>
              <a:t>Види каротажних зондів</a:t>
            </a:r>
            <a:endParaRPr lang="uk-UA" sz="2800" b="1" dirty="0">
              <a:ln/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403648" y="836713"/>
            <a:ext cx="66247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Об'єктом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геологічного вивчення при розвідувальних роботах є закріплена ліцензією у вигляді гірничого відводу частина надр, яка включає повністю або частково родовище корисних копалин з оціненими запасами.</a:t>
            </a:r>
          </a:p>
          <a:p>
            <a:pPr marL="0" indent="0" algn="just">
              <a:buNone/>
            </a:pPr>
            <a:endParaRPr lang="uk-UA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 За цілям і сукупністю основних вирішуваних задач розвідувальні </a:t>
            </a:r>
            <a:r>
              <a:rPr lang="uk-UA" sz="2000" smtClean="0">
                <a:solidFill>
                  <a:schemeClr val="bg1"/>
                </a:solidFill>
                <a:latin typeface="Arial Narrow" pitchFamily="34" charset="0"/>
              </a:rPr>
              <a:t>роботи </a:t>
            </a:r>
            <a:r>
              <a:rPr lang="uk-UA" sz="2000" smtClean="0">
                <a:solidFill>
                  <a:schemeClr val="bg1"/>
                </a:solidFill>
                <a:latin typeface="Arial Narrow" pitchFamily="34" charset="0"/>
              </a:rPr>
              <a:t>стадії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4 (Розвідка родовищ) поділяються на: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здійснюються з метою отримання інформації для проектування будівництва або реконструкції гірничо-видобувного підприємства;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проводяться в процесі освоєння родовища з метою розширення і закріплення мінерально-сировинної бази діючого гірничого підприємства (</a:t>
            </a:r>
            <a:r>
              <a:rPr lang="uk-UA" sz="2000" dirty="0" err="1" smtClean="0">
                <a:solidFill>
                  <a:schemeClr val="bg1"/>
                </a:solidFill>
                <a:latin typeface="Arial Narrow" pitchFamily="34" charset="0"/>
              </a:rPr>
              <a:t>доразвідка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родовища). 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E1D072-FFE2-4BE4-9CB4-CD036E06D42C}" type="slidenum">
              <a:rPr lang="ru-RU" smtClean="0">
                <a:solidFill>
                  <a:srgbClr val="FFFFFF"/>
                </a:solidFill>
              </a:rPr>
              <a:pPr eaLnBrk="1" hangingPunct="1"/>
              <a:t>2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9968" y="313493"/>
            <a:ext cx="431209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 smtClean="0">
                <a:ln/>
                <a:solidFill>
                  <a:schemeClr val="bg1"/>
                </a:solidFill>
                <a:latin typeface="Arial Narrow" pitchFamily="34" charset="0"/>
              </a:rPr>
              <a:t>Методи розвідки</a:t>
            </a:r>
            <a:endParaRPr lang="uk-UA" sz="2800" b="1" dirty="0">
              <a:ln/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899592" y="404664"/>
            <a:ext cx="7488238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uk-UA" b="1" dirty="0" smtClean="0">
                <a:solidFill>
                  <a:schemeClr val="bg1"/>
                </a:solidFill>
                <a:latin typeface="Arial Narrow" pitchFamily="34" charset="0"/>
              </a:rPr>
              <a:t>Метою 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розвідки</a:t>
            </a:r>
            <a:r>
              <a:rPr lang="uk-UA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є </a:t>
            </a:r>
            <a:r>
              <a:rPr lang="uk-UA" b="1" dirty="0" smtClean="0">
                <a:solidFill>
                  <a:schemeClr val="bg1"/>
                </a:solidFill>
                <a:latin typeface="Arial Narrow" pitchFamily="34" charset="0"/>
              </a:rPr>
              <a:t>вивчення:</a:t>
            </a:r>
          </a:p>
          <a:p>
            <a:pPr marL="720000">
              <a:defRPr/>
            </a:pP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геологічної будови;</a:t>
            </a:r>
          </a:p>
          <a:p>
            <a:pPr marL="720000">
              <a:defRPr/>
            </a:pP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технологічних властивостей корисних копалин;</a:t>
            </a:r>
          </a:p>
          <a:p>
            <a:pPr marL="720000">
              <a:defRPr/>
            </a:pP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гідрогеологічних та інженерно-геологічних умов відпрацювання родовища.</a:t>
            </a:r>
          </a:p>
          <a:p>
            <a:pPr marL="0" indent="0">
              <a:buNone/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За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 результатами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розвідки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720000"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розробляються кондиції;</a:t>
            </a:r>
          </a:p>
          <a:p>
            <a:pPr marL="720000"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проводиться підрахунок запасів (залежно від складності геологічної будови родовища) категорій </a:t>
            </a:r>
            <a:r>
              <a:rPr lang="uk-UA" sz="2000" b="1" i="1" dirty="0" smtClean="0">
                <a:solidFill>
                  <a:schemeClr val="bg1"/>
                </a:solidFill>
              </a:rPr>
              <a:t>А,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i="1" dirty="0" smtClean="0">
                <a:solidFill>
                  <a:schemeClr val="bg1"/>
                </a:solidFill>
              </a:rPr>
              <a:t>В,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i="1" dirty="0" smtClean="0">
                <a:solidFill>
                  <a:schemeClr val="bg1"/>
                </a:solidFill>
              </a:rPr>
              <a:t>С</a:t>
            </a:r>
            <a:r>
              <a:rPr lang="uk-UA" sz="2000" b="1" i="1" baseline="-25000" dirty="0" smtClean="0">
                <a:solidFill>
                  <a:schemeClr val="bg1"/>
                </a:solidFill>
              </a:rPr>
              <a:t>1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і </a:t>
            </a:r>
            <a:r>
              <a:rPr lang="uk-UA" sz="2000" b="1" i="1" dirty="0" smtClean="0">
                <a:solidFill>
                  <a:schemeClr val="bg1"/>
                </a:solidFill>
              </a:rPr>
              <a:t>С</a:t>
            </a:r>
            <a:r>
              <a:rPr lang="uk-UA" sz="2000" b="1" i="1" baseline="-25000" dirty="0" smtClean="0">
                <a:solidFill>
                  <a:schemeClr val="bg1"/>
                </a:solidFill>
              </a:rPr>
              <a:t>2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 marL="720000"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здійснюється геолого-економічна оцінка у вигляді техніко-економічного обґрунтування (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ТЕО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) промислового значення родовища.</a:t>
            </a:r>
            <a:endParaRPr lang="uk-UA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buNone/>
              <a:defRPr/>
            </a:pPr>
            <a:r>
              <a:rPr lang="uk-UA" b="1" dirty="0">
                <a:solidFill>
                  <a:schemeClr val="bg1"/>
                </a:solidFill>
                <a:latin typeface="Arial Narrow" pitchFamily="34" charset="0"/>
              </a:rPr>
              <a:t>Методами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 розвідки родовища є:</a:t>
            </a:r>
          </a:p>
          <a:p>
            <a:pPr marL="1080000">
              <a:defRPr/>
            </a:pP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розвідувальні розрізи</a:t>
            </a:r>
          </a:p>
          <a:p>
            <a:pPr marL="1080000">
              <a:defRPr/>
            </a:pP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опробування </a:t>
            </a:r>
          </a:p>
          <a:p>
            <a:pPr marL="1080000">
              <a:defRPr/>
            </a:pP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співставлення і оцінки</a:t>
            </a:r>
            <a:endParaRPr lang="uk-UA" dirty="0">
              <a:solidFill>
                <a:schemeClr val="bg1"/>
              </a:solidFill>
              <a:latin typeface="Arial Narrow" pitchFamily="34" charset="0"/>
            </a:endParaRPr>
          </a:p>
          <a:p>
            <a:pPr marL="434250" indent="0">
              <a:buNone/>
              <a:defRPr/>
            </a:pPr>
            <a:endParaRPr lang="uk-UA" sz="2000" dirty="0" smtClean="0">
              <a:latin typeface="Arial Narrow" pitchFamily="34" charset="0"/>
            </a:endParaRP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D2ADA9-546D-4353-A14D-52AFCC93ECCF}" type="slidenum">
              <a:rPr lang="ru-RU" smtClean="0">
                <a:solidFill>
                  <a:srgbClr val="FFFFFF"/>
                </a:solidFill>
              </a:rPr>
              <a:pPr eaLnBrk="1" hangingPunct="1"/>
              <a:t>3</a:t>
            </a:fld>
            <a:endParaRPr 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063805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000" b="1" i="1" dirty="0" smtClean="0">
                <a:solidFill>
                  <a:schemeClr val="bg1"/>
                </a:solidFill>
                <a:latin typeface="Arial Narrow" pitchFamily="34" charset="0"/>
              </a:rPr>
              <a:t>1.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uk-UA" sz="2000" b="1" i="1" dirty="0" smtClean="0">
                <a:solidFill>
                  <a:schemeClr val="bg1"/>
                </a:solidFill>
                <a:latin typeface="Arial Narrow" pitchFamily="34" charset="0"/>
              </a:rPr>
              <a:t>Основна задача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розвідувальних робіт – 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визначення кількості корисної копалини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вирішується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з допомогою </a:t>
            </a:r>
            <a:r>
              <a:rPr lang="uk-UA" sz="2000" b="1" i="1" dirty="0" smtClean="0">
                <a:solidFill>
                  <a:schemeClr val="bg1"/>
                </a:solidFill>
                <a:latin typeface="Arial Narrow" pitchFamily="34" charset="0"/>
              </a:rPr>
              <a:t>геологічних розрізів: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з'ясовуються форми тіл, їх розміри, внутрішня будова і умови залягання тіл корисних копалин. Залежно від природи родовища і застосовуваних технічних засобів розвідки 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розрізи можуть бути </a:t>
            </a:r>
            <a:r>
              <a:rPr lang="uk-UA" b="1" dirty="0" smtClean="0">
                <a:solidFill>
                  <a:schemeClr val="bg1"/>
                </a:solidFill>
                <a:latin typeface="Arial Narrow" pitchFamily="34" charset="0"/>
              </a:rPr>
              <a:t>вертикальними, горизонтальними 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і</a:t>
            </a:r>
            <a:r>
              <a:rPr lang="uk-UA" b="1" dirty="0" smtClean="0">
                <a:solidFill>
                  <a:schemeClr val="bg1"/>
                </a:solidFill>
                <a:latin typeface="Arial Narrow" pitchFamily="34" charset="0"/>
              </a:rPr>
              <a:t> комбінованими.</a:t>
            </a:r>
          </a:p>
          <a:p>
            <a:pPr marL="0" indent="0">
              <a:buNone/>
              <a:defRPr/>
            </a:pPr>
            <a:r>
              <a:rPr lang="ru-RU" b="1" i="1" dirty="0">
                <a:solidFill>
                  <a:schemeClr val="bg1"/>
                </a:solidFill>
                <a:latin typeface="Arial Narrow" pitchFamily="34" charset="0"/>
              </a:rPr>
              <a:t>2.   </a:t>
            </a:r>
            <a:r>
              <a:rPr lang="uk-UA" b="1" i="1" u="sng" dirty="0">
                <a:solidFill>
                  <a:schemeClr val="bg1"/>
                </a:solidFill>
                <a:latin typeface="Arial Narrow" pitchFamily="34" charset="0"/>
              </a:rPr>
              <a:t>Друга задача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 – </a:t>
            </a:r>
            <a:r>
              <a:rPr lang="uk-UA" b="1" dirty="0">
                <a:solidFill>
                  <a:schemeClr val="bg1"/>
                </a:solidFill>
                <a:latin typeface="Arial Narrow" pitchFamily="34" charset="0"/>
              </a:rPr>
              <a:t>визначення кількості корисної копалини  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вирішується</a:t>
            </a:r>
            <a:r>
              <a:rPr lang="uk-UA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b="1" i="1" dirty="0">
                <a:solidFill>
                  <a:schemeClr val="bg1"/>
                </a:solidFill>
                <a:latin typeface="Arial Narrow" pitchFamily="34" charset="0"/>
              </a:rPr>
              <a:t>опробуванням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. Під опробуванням слід розуміти весь комплекс робіт, пов'язаний з визначенням якості корисної копалини, незалежно від того, яким чином відбираються і обробляються проби або як визначається якість руди.</a:t>
            </a:r>
            <a:endParaRPr lang="uk-UA" i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buNone/>
              <a:defRPr/>
            </a:pPr>
            <a:r>
              <a:rPr lang="uk-UA" b="1" i="1" u="sng" dirty="0">
                <a:solidFill>
                  <a:schemeClr val="bg1"/>
                </a:solidFill>
                <a:latin typeface="Arial Narrow" pitchFamily="34" charset="0"/>
              </a:rPr>
              <a:t>3. Третя задача розвідки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 - </a:t>
            </a:r>
            <a:r>
              <a:rPr lang="uk-UA" b="1" dirty="0">
                <a:solidFill>
                  <a:schemeClr val="bg1"/>
                </a:solidFill>
                <a:latin typeface="Arial Narrow" pitchFamily="34" charset="0"/>
              </a:rPr>
              <a:t>оцінка родовища вирішується методом </a:t>
            </a:r>
            <a:r>
              <a:rPr lang="uk-UA" b="1" i="1" dirty="0" smtClean="0">
                <a:solidFill>
                  <a:schemeClr val="bg1"/>
                </a:solidFill>
                <a:latin typeface="Arial Narrow" pitchFamily="34" charset="0"/>
              </a:rPr>
              <a:t>співставлення і оцінки </a:t>
            </a:r>
            <a:r>
              <a:rPr lang="uk-UA" i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uk-UA" i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buNone/>
              <a:defRPr/>
            </a:pP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Кожний новий матеріал, отриманий від проходки нових виробок (свердловин), підлягає оцінці:</a:t>
            </a:r>
          </a:p>
          <a:p>
            <a:pPr marL="720000">
              <a:defRPr/>
            </a:pP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порівнянню з даними раніше пройдених виробок (свердловин);</a:t>
            </a:r>
          </a:p>
          <a:p>
            <a:pPr marL="720000">
              <a:defRPr/>
            </a:pP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з вимогами до якості мінеральної сировини;</a:t>
            </a:r>
          </a:p>
          <a:p>
            <a:pPr marL="720000">
              <a:defRPr/>
            </a:pP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дані по всьому родовищу порівнюються з іншими даними по других розвіданих або експлуатованих родовищах. </a:t>
            </a:r>
            <a:endParaRPr lang="uk-UA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На основі оціночних співставлень вирішується питання про промислове значення родовища</a:t>
            </a:r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uk-UA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C9FCC6-DA31-4C62-AEBB-D59B2D3A9C06}" type="slidenum">
              <a:rPr lang="ru-RU" smtClean="0">
                <a:solidFill>
                  <a:srgbClr val="FFFFFF"/>
                </a:solidFill>
              </a:rPr>
              <a:pPr eaLnBrk="1" hangingPunct="1"/>
              <a:t>4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4867"/>
            <a:ext cx="410445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 smtClean="0">
                <a:ln/>
                <a:solidFill>
                  <a:schemeClr val="bg1"/>
                </a:solidFill>
                <a:latin typeface="Arial Narrow" pitchFamily="34" charset="0"/>
              </a:rPr>
              <a:t>Задачі розвідки</a:t>
            </a:r>
            <a:endParaRPr lang="uk-UA" sz="2800" b="1" dirty="0">
              <a:ln/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0" y="3789040"/>
            <a:ext cx="8784976" cy="295232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buNone/>
              <a:defRPr/>
            </a:pP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Таким 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чином, суть розвідувального процесу складається:</a:t>
            </a:r>
            <a:endParaRPr lang="uk-UA" dirty="0">
              <a:solidFill>
                <a:schemeClr val="bg1"/>
              </a:solidFill>
              <a:latin typeface="Arial Narrow" pitchFamily="34" charset="0"/>
            </a:endParaRPr>
          </a:p>
          <a:p>
            <a:pPr marL="720000">
              <a:spcBef>
                <a:spcPts val="1200"/>
              </a:spcBef>
              <a:defRPr/>
            </a:pPr>
            <a:r>
              <a:rPr lang="uk-UA" i="1" dirty="0" smtClean="0">
                <a:solidFill>
                  <a:schemeClr val="bg1"/>
                </a:solidFill>
                <a:latin typeface="Arial Narrow" pitchFamily="34" charset="0"/>
              </a:rPr>
              <a:t>в створенні системи розвідувальних розрізів;</a:t>
            </a:r>
            <a:endParaRPr lang="uk-UA" i="1" dirty="0">
              <a:solidFill>
                <a:schemeClr val="bg1"/>
              </a:solidFill>
              <a:latin typeface="Arial Narrow" pitchFamily="34" charset="0"/>
            </a:endParaRPr>
          </a:p>
          <a:p>
            <a:pPr marL="720000">
              <a:spcBef>
                <a:spcPts val="1200"/>
              </a:spcBef>
              <a:defRPr/>
            </a:pPr>
            <a:r>
              <a:rPr lang="uk-UA" i="1" dirty="0" smtClean="0">
                <a:solidFill>
                  <a:schemeClr val="bg1"/>
                </a:solidFill>
                <a:latin typeface="Arial Narrow" pitchFamily="34" charset="0"/>
              </a:rPr>
              <a:t>опробуванні тіл корисних копалин;</a:t>
            </a:r>
            <a:endParaRPr lang="uk-UA" i="1" dirty="0">
              <a:solidFill>
                <a:schemeClr val="bg1"/>
              </a:solidFill>
              <a:latin typeface="Arial Narrow" pitchFamily="34" charset="0"/>
            </a:endParaRPr>
          </a:p>
          <a:p>
            <a:pPr marL="720000">
              <a:spcBef>
                <a:spcPts val="1200"/>
              </a:spcBef>
              <a:defRPr/>
            </a:pPr>
            <a:r>
              <a:rPr lang="uk-UA" i="1" dirty="0">
                <a:solidFill>
                  <a:schemeClr val="bg1"/>
                </a:solidFill>
                <a:latin typeface="Arial Narrow" pitchFamily="34" charset="0"/>
              </a:rPr>
              <a:t>- </a:t>
            </a:r>
            <a:r>
              <a:rPr lang="uk-UA" i="1" dirty="0" smtClean="0">
                <a:solidFill>
                  <a:schemeClr val="bg1"/>
                </a:solidFill>
                <a:latin typeface="Arial Narrow" pitchFamily="34" charset="0"/>
              </a:rPr>
              <a:t>у виконанні оціночних співставлень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 як за даними окремих розвідувальних виробок (свердловин), 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так 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і за результатами розвідки 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в 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цілому.</a:t>
            </a:r>
            <a:endParaRPr lang="uk-UA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buNone/>
              <a:defRPr/>
            </a:pPr>
            <a:r>
              <a:rPr lang="uk-UA" dirty="0" smtClean="0">
                <a:solidFill>
                  <a:schemeClr val="bg1"/>
                </a:solidFill>
                <a:latin typeface="Arial Narrow" pitchFamily="34" charset="0"/>
              </a:rPr>
              <a:t>Вирішення указаних задач вимагає застосування певних технічних засобів розвідки.</a:t>
            </a:r>
            <a:endParaRPr lang="ru-RU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791039-844E-4788-A8B2-A406F1C1CFD4}" type="slidenum">
              <a:rPr lang="ru-RU" smtClean="0">
                <a:solidFill>
                  <a:srgbClr val="FFFFFF"/>
                </a:solidFill>
              </a:rPr>
              <a:pPr eaLnBrk="1" hangingPunct="1"/>
              <a:t>5</a:t>
            </a:fld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59"/>
            <a:ext cx="9144000" cy="3674486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116013" y="0"/>
            <a:ext cx="6192291" cy="67413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uk-UA" b="1" dirty="0" smtClean="0">
              <a:ln/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buNone/>
              <a:defRPr/>
            </a:pPr>
            <a:endParaRPr lang="uk-UA" b="1" dirty="0">
              <a:ln/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buNone/>
              <a:defRPr/>
            </a:pPr>
            <a:endParaRPr lang="uk-UA" dirty="0" smtClean="0">
              <a:latin typeface="Arial Narrow" pitchFamily="34" charset="0"/>
            </a:endParaRP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261869" y="6072639"/>
            <a:ext cx="856907" cy="66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2EAA88-CBDB-4AB5-9F1B-20F37EF745CC}" type="slidenum">
              <a:rPr lang="ru-RU" smtClean="0">
                <a:solidFill>
                  <a:srgbClr val="FFFFFF"/>
                </a:solidFill>
              </a:rPr>
              <a:pPr eaLnBrk="1" hangingPunct="1"/>
              <a:t>6</a:t>
            </a:fld>
            <a:endParaRPr lang="ru-RU" dirty="0" smtClean="0">
              <a:solidFill>
                <a:srgbClr val="FFFF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87374161"/>
              </p:ext>
            </p:extLst>
          </p:nvPr>
        </p:nvGraphicFramePr>
        <p:xfrm>
          <a:off x="0" y="0"/>
          <a:ext cx="9118775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6582" y="87663"/>
            <a:ext cx="3563258" cy="67704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cap="none" dirty="0" smtClean="0">
                <a:ln/>
                <a:solidFill>
                  <a:schemeClr val="bg1"/>
                </a:solidFill>
                <a:latin typeface="Arial Narrow" pitchFamily="34" charset="0"/>
              </a:rPr>
              <a:t>Розвідувальні</a:t>
            </a:r>
            <a:r>
              <a:rPr lang="uk-UA" b="1" cap="none" dirty="0">
                <a:ln/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uk-UA" b="1" cap="none" dirty="0">
                <a:ln/>
                <a:solidFill>
                  <a:schemeClr val="bg1"/>
                </a:solidFill>
                <a:latin typeface="Arial Narrow" pitchFamily="34" charset="0"/>
              </a:rPr>
            </a:br>
            <a:r>
              <a:rPr lang="uk-UA" b="1" cap="none" dirty="0" smtClean="0">
                <a:ln/>
                <a:solidFill>
                  <a:schemeClr val="bg1"/>
                </a:solidFill>
                <a:latin typeface="Arial Narrow" pitchFamily="34" charset="0"/>
              </a:rPr>
              <a:t>гірничі виробки</a:t>
            </a:r>
            <a:endParaRPr lang="ru-RU" dirty="0"/>
          </a:p>
        </p:txBody>
      </p:sp>
      <p:sp>
        <p:nvSpPr>
          <p:cNvPr id="12290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5123943" y="764704"/>
            <a:ext cx="3768537" cy="6093296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Для розвідувальних цілей використовують майже всі види гірничих виробок:</a:t>
            </a:r>
          </a:p>
          <a:p>
            <a:pPr marL="720000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-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b="1" u="sng" dirty="0" smtClean="0">
                <a:solidFill>
                  <a:schemeClr val="bg1"/>
                </a:solidFill>
                <a:latin typeface="Arial Narrow" pitchFamily="34" charset="0"/>
              </a:rPr>
              <a:t>розчистки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 marL="720000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- </a:t>
            </a:r>
            <a:r>
              <a:rPr lang="uk-UA" sz="2000" b="1" u="sng" dirty="0" smtClean="0">
                <a:solidFill>
                  <a:schemeClr val="bg1"/>
                </a:solidFill>
                <a:latin typeface="Arial Narrow" pitchFamily="34" charset="0"/>
              </a:rPr>
              <a:t>канави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(траншеї);</a:t>
            </a:r>
          </a:p>
          <a:p>
            <a:pPr marL="720000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-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b="1" u="sng" dirty="0" smtClean="0">
                <a:solidFill>
                  <a:schemeClr val="bg1"/>
                </a:solidFill>
                <a:latin typeface="Arial Narrow" pitchFamily="34" charset="0"/>
              </a:rPr>
              <a:t>шурфи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(дудки);</a:t>
            </a:r>
          </a:p>
          <a:p>
            <a:pPr marL="720000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-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b="1" u="sng" dirty="0" smtClean="0">
                <a:solidFill>
                  <a:schemeClr val="bg1"/>
                </a:solidFill>
                <a:latin typeface="Arial Narrow" pitchFamily="34" charset="0"/>
              </a:rPr>
              <a:t>шахти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 marL="720000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- </a:t>
            </a:r>
            <a:r>
              <a:rPr lang="uk-UA" sz="2000" b="1" u="sng" dirty="0" smtClean="0">
                <a:solidFill>
                  <a:schemeClr val="bg1"/>
                </a:solidFill>
                <a:latin typeface="Arial Narrow" pitchFamily="34" charset="0"/>
              </a:rPr>
              <a:t>штольні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 marL="720000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-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які не виходять на земну поверхню: </a:t>
            </a:r>
            <a:r>
              <a:rPr lang="uk-UA" sz="2000" b="1" u="sng" dirty="0" smtClean="0">
                <a:solidFill>
                  <a:schemeClr val="bg1"/>
                </a:solidFill>
                <a:latin typeface="Arial Narrow" pitchFamily="34" charset="0"/>
              </a:rPr>
              <a:t>квершлаги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uk-UA" sz="2000" b="1" u="sng" dirty="0" smtClean="0">
                <a:solidFill>
                  <a:schemeClr val="bg1"/>
                </a:solidFill>
                <a:latin typeface="Arial Narrow" pitchFamily="34" charset="0"/>
              </a:rPr>
              <a:t>штреки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uk-UA" sz="2000" b="1" u="sng" dirty="0" smtClean="0">
                <a:solidFill>
                  <a:schemeClr val="bg1"/>
                </a:solidFill>
                <a:latin typeface="Arial Narrow" pitchFamily="34" charset="0"/>
              </a:rPr>
              <a:t>орти.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Вивчення корисної копалини за допомогою підземних гірничих виробок дає найбільш достовірні результати, однак організаційно гірничо-розвідувальні виробки набагато складніші інших видів і засобів розвідки і вимагають великих матеріальних затрат і часу. Тому </a:t>
            </a:r>
            <a:r>
              <a:rPr lang="uk-UA" sz="2000" dirty="0">
                <a:solidFill>
                  <a:schemeClr val="bg1"/>
                </a:solidFill>
                <a:latin typeface="Arial Narrow" pitchFamily="34" charset="0"/>
              </a:rPr>
              <a:t>в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процесі розвідки потрібно проходити мінімум гірничих виробок, ширше застосовувати буріння і геофізичні методи досліджень.</a:t>
            </a:r>
            <a:endParaRPr lang="uk-UA" sz="2000" dirty="0">
              <a:solidFill>
                <a:schemeClr val="bg1"/>
              </a:solidFill>
              <a:latin typeface="Arial Narrow" pitchFamily="34" charset="0"/>
            </a:endParaRPr>
          </a:p>
          <a:p>
            <a:pPr marL="720000">
              <a:defRPr/>
            </a:pPr>
            <a:endParaRPr lang="ru-RU" sz="2000" dirty="0" smtClean="0">
              <a:latin typeface="Arial Narrow" pitchFamily="34" charset="0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37788" y="6301785"/>
            <a:ext cx="818973" cy="5390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A4036-6E8C-4E59-B61F-038BE710D9ED}" type="slidenum">
              <a:rPr lang="ru-RU" smtClean="0">
                <a:solidFill>
                  <a:srgbClr val="FFFFFF"/>
                </a:solidFill>
              </a:rPr>
              <a:pPr eaLnBrk="1" hangingPunct="1"/>
              <a:t>7</a:t>
            </a:fld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11" name="Рисунок 10"/>
          <p:cNvSpPr>
            <a:spLocks noGrp="1"/>
          </p:cNvSpPr>
          <p:nvPr>
            <p:ph type="pic" idx="13"/>
          </p:nvPr>
        </p:nvSpPr>
        <p:spPr>
          <a:xfrm>
            <a:off x="755576" y="908720"/>
            <a:ext cx="3280974" cy="4800600"/>
          </a:xfrm>
        </p:spPr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38725" cy="6858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827088" y="1412875"/>
            <a:ext cx="7200900" cy="4464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При розвідці родовищ корисних копалин 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буріння свердловин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є найбільш розповсюдженим засобом розвідки.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Бурові розвідувальні свердловини застосовуються або в поєднанні з гірничо-розвідувальними виробками, або самостійно. Даючи обмежену інформацію порівняно з гірничими виробками, 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бурові свердловини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відрізняються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latin typeface="Arial Narrow" pitchFamily="34" charset="0"/>
              </a:rPr>
              <a:t> мобільністю;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latin typeface="Arial Narrow" pitchFamily="34" charset="0"/>
              </a:rPr>
              <a:t>швидкістю буріння;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latin typeface="Arial Narrow" pitchFamily="34" charset="0"/>
              </a:rPr>
              <a:t>відносно невеликими витратами</a:t>
            </a:r>
            <a:r>
              <a:rPr lang="uk-UA" sz="2000" i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Тому буріння набуває все більшого значення при розвідці родовищ. Застосовується декілька видів бурових робіт: колонкове, ударно-канатне, ручне ударно-обертальне, шнекове.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59DE4B-163B-4398-AEDC-2870A52B55CE}" type="slidenum">
              <a:rPr lang="ru-RU" smtClean="0">
                <a:solidFill>
                  <a:srgbClr val="FFFFFF"/>
                </a:solidFill>
              </a:rPr>
              <a:pPr eaLnBrk="1" hangingPunct="1"/>
              <a:t>8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548681"/>
            <a:ext cx="576064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 smtClean="0">
                <a:ln/>
                <a:solidFill>
                  <a:schemeClr val="bg1"/>
                </a:solidFill>
                <a:latin typeface="Arial Narrow" pitchFamily="34" charset="0"/>
              </a:rPr>
              <a:t>Буріння розвідувальних свердловин</a:t>
            </a:r>
            <a:endParaRPr lang="uk-UA" sz="2800" b="1" dirty="0">
              <a:ln/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755650" y="909638"/>
            <a:ext cx="7018776" cy="53276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uk-UA" sz="2000" b="1" i="1" u="sng" dirty="0" smtClean="0">
                <a:solidFill>
                  <a:schemeClr val="bg1"/>
                </a:solidFill>
                <a:latin typeface="Arial Narrow" pitchFamily="34" charset="0"/>
              </a:rPr>
              <a:t>Колонкове буріння</a:t>
            </a:r>
            <a:r>
              <a:rPr lang="uk-UA" sz="2000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–</a:t>
            </a:r>
            <a:r>
              <a:rPr lang="uk-UA" sz="2000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найбільш розповсюджений вид бурових розвідувальних робіт. Це обертальне механічне буріння кільцевим </a:t>
            </a:r>
            <a:r>
              <a:rPr lang="uk-UA" sz="2000" dirty="0" err="1" smtClean="0">
                <a:solidFill>
                  <a:schemeClr val="bg1"/>
                </a:solidFill>
                <a:latin typeface="Arial Narrow" pitchFamily="34" charset="0"/>
              </a:rPr>
              <a:t>вибоєм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твердосплавними, алмазними і дробовими коронками. Головними 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перевагами колонкового буріння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є:</a:t>
            </a:r>
          </a:p>
          <a:p>
            <a:pPr marL="720000"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можливість буріння вертикальних, похилих і горизонтальних свердловин;</a:t>
            </a:r>
          </a:p>
          <a:p>
            <a:pPr marL="720000"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отримання керна</a:t>
            </a:r>
            <a:r>
              <a:rPr lang="uk-UA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- фактичного кам'яного матеріалу, характеризує корисну копалину і геологічний розріз.</a:t>
            </a:r>
          </a:p>
          <a:p>
            <a:pPr marL="0" indent="0">
              <a:buNone/>
              <a:defRPr/>
            </a:pP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Крім того, можливе </a:t>
            </a:r>
            <a:r>
              <a:rPr lang="uk-UA" sz="2000" dirty="0" err="1" smtClean="0">
                <a:solidFill>
                  <a:schemeClr val="bg1"/>
                </a:solidFill>
                <a:latin typeface="Arial Narrow" pitchFamily="34" charset="0"/>
              </a:rPr>
              <a:t>багатоствольне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 буріння шляхом примусового викривлення ствола свердловини на визначених глибинах, що забезпечує отримання декількох розвідувальних перетинів з одного пункту на поверхні. Найбільш розповсюдженими в практиці розвідувальних робіт є 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я</a:t>
            </a:r>
            <a:r>
              <a:rPr lang="uk-UA" sz="2000" dirty="0" smtClean="0">
                <a:solidFill>
                  <a:schemeClr val="bg1"/>
                </a:solidFill>
                <a:latin typeface="Arial Narrow" pitchFamily="34" charset="0"/>
              </a:rPr>
              <a:t>к самохідні, так і стаціонарні бурові установки, а також бурові верстати різного призначення з глибинами буріння від 25 до 1200 м.</a:t>
            </a:r>
            <a:endParaRPr lang="uk-UA" sz="2000" i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4DCD78-14D9-446D-8459-449DBF98F7C8}" type="slidenum">
              <a:rPr lang="ru-RU" smtClean="0">
                <a:solidFill>
                  <a:srgbClr val="FFFFFF"/>
                </a:solidFill>
              </a:rPr>
              <a:pPr eaLnBrk="1" hangingPunct="1"/>
              <a:t>9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41484"/>
            <a:ext cx="40324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 smtClean="0">
                <a:ln/>
                <a:solidFill>
                  <a:schemeClr val="bg1"/>
                </a:solidFill>
                <a:latin typeface="Arial Narrow" pitchFamily="34" charset="0"/>
              </a:rPr>
              <a:t>Колонкове буріння</a:t>
            </a:r>
            <a:endParaRPr lang="uk-UA" sz="2800" b="1" dirty="0">
              <a:ln/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5096</TotalTime>
  <Words>1000</Words>
  <Application>Microsoft Office PowerPoint</Application>
  <PresentationFormat>Экран 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Century Gothic</vt:lpstr>
      <vt:lpstr>Wingdings 3</vt:lpstr>
      <vt:lpstr>Сектор</vt:lpstr>
      <vt:lpstr>Розвідка родовищ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Розвідувальні гірничі виробки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Изучение физико-механических свойств горных пород</dc:title>
  <dc:creator>Ларионова</dc:creator>
  <cp:lastModifiedBy>Пользователь Windows</cp:lastModifiedBy>
  <cp:revision>512</cp:revision>
  <dcterms:created xsi:type="dcterms:W3CDTF">2010-03-21T12:40:48Z</dcterms:created>
  <dcterms:modified xsi:type="dcterms:W3CDTF">2020-04-12T09:01:27Z</dcterms:modified>
</cp:coreProperties>
</file>