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57" r:id="rId4"/>
    <p:sldId id="258" r:id="rId5"/>
    <p:sldId id="259" r:id="rId6"/>
    <p:sldId id="260" r:id="rId7"/>
    <p:sldId id="261" r:id="rId8"/>
    <p:sldId id="262" r:id="rId9"/>
    <p:sldId id="263" r:id="rId10"/>
    <p:sldId id="265" r:id="rId11"/>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84" autoAdjust="0"/>
    <p:restoredTop sz="94660"/>
  </p:normalViewPr>
  <p:slideViewPr>
    <p:cSldViewPr snapToGrid="0">
      <p:cViewPr varScale="1">
        <p:scale>
          <a:sx n="59" d="100"/>
          <a:sy n="59" d="100"/>
        </p:scale>
        <p:origin x="77" y="2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3A170D20-42EB-4043-A471-B6ACA5E3BD3A}" type="datetimeFigureOut">
              <a:rPr lang="uk-UA" smtClean="0"/>
              <a:t>09.02.2025</a:t>
            </a:fld>
            <a:endParaRPr lang="uk-UA"/>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uk-UA"/>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F885610B-2CA2-4A9C-A906-9266AE8C2B3D}" type="slidenum">
              <a:rPr lang="uk-UA" smtClean="0"/>
              <a:t>‹#›</a:t>
            </a:fld>
            <a:endParaRPr lang="uk-UA"/>
          </a:p>
        </p:txBody>
      </p:sp>
    </p:spTree>
    <p:extLst>
      <p:ext uri="{BB962C8B-B14F-4D97-AF65-F5344CB8AC3E}">
        <p14:creationId xmlns:p14="http://schemas.microsoft.com/office/powerpoint/2010/main" val="425895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A170D20-42EB-4043-A471-B6ACA5E3BD3A}" type="datetimeFigureOut">
              <a:rPr lang="uk-UA" smtClean="0"/>
              <a:t>09.02.2025</a:t>
            </a:fld>
            <a:endParaRPr lang="uk-UA"/>
          </a:p>
        </p:txBody>
      </p:sp>
      <p:sp>
        <p:nvSpPr>
          <p:cNvPr id="6" name="Footer Placeholder 5"/>
          <p:cNvSpPr>
            <a:spLocks noGrp="1"/>
          </p:cNvSpPr>
          <p:nvPr>
            <p:ph type="ftr" sz="quarter" idx="11"/>
          </p:nvPr>
        </p:nvSpPr>
        <p:spPr/>
        <p:txBody>
          <a:bodyPr/>
          <a:lstStyle/>
          <a:p>
            <a:endParaRPr lang="uk-UA"/>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885610B-2CA2-4A9C-A906-9266AE8C2B3D}" type="slidenum">
              <a:rPr lang="uk-UA" smtClean="0"/>
              <a:t>‹#›</a:t>
            </a:fld>
            <a:endParaRPr lang="uk-UA"/>
          </a:p>
        </p:txBody>
      </p:sp>
    </p:spTree>
    <p:extLst>
      <p:ext uri="{BB962C8B-B14F-4D97-AF65-F5344CB8AC3E}">
        <p14:creationId xmlns:p14="http://schemas.microsoft.com/office/powerpoint/2010/main" val="319204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Заголовок и подпись">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3A170D20-42EB-4043-A471-B6ACA5E3BD3A}" type="datetimeFigureOut">
              <a:rPr lang="uk-UA" smtClean="0"/>
              <a:t>09.02.2025</a:t>
            </a:fld>
            <a:endParaRPr lang="uk-UA"/>
          </a:p>
        </p:txBody>
      </p:sp>
      <p:sp>
        <p:nvSpPr>
          <p:cNvPr id="5" name="Footer Placeholder 4"/>
          <p:cNvSpPr>
            <a:spLocks noGrp="1"/>
          </p:cNvSpPr>
          <p:nvPr>
            <p:ph type="ftr" sz="quarter" idx="11"/>
          </p:nvPr>
        </p:nvSpPr>
        <p:spPr/>
        <p:txBody>
          <a:bodyPr/>
          <a:lstStyle/>
          <a:p>
            <a:endParaRPr lang="uk-UA"/>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885610B-2CA2-4A9C-A906-9266AE8C2B3D}" type="slidenum">
              <a:rPr lang="uk-UA" smtClean="0"/>
              <a:t>‹#›</a:t>
            </a:fld>
            <a:endParaRPr lang="uk-UA"/>
          </a:p>
        </p:txBody>
      </p:sp>
    </p:spTree>
    <p:extLst>
      <p:ext uri="{BB962C8B-B14F-4D97-AF65-F5344CB8AC3E}">
        <p14:creationId xmlns:p14="http://schemas.microsoft.com/office/powerpoint/2010/main" val="23617750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с подписью">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ru-RU" smtClean="0"/>
              <a:t>Образец заголовка</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3A170D20-42EB-4043-A471-B6ACA5E3BD3A}" type="datetimeFigureOut">
              <a:rPr lang="uk-UA" smtClean="0"/>
              <a:t>09.02.2025</a:t>
            </a:fld>
            <a:endParaRPr lang="uk-UA"/>
          </a:p>
        </p:txBody>
      </p:sp>
      <p:sp>
        <p:nvSpPr>
          <p:cNvPr id="5" name="Footer Placeholder 4"/>
          <p:cNvSpPr>
            <a:spLocks noGrp="1"/>
          </p:cNvSpPr>
          <p:nvPr>
            <p:ph type="ftr" sz="quarter" idx="11"/>
          </p:nvPr>
        </p:nvSpPr>
        <p:spPr/>
        <p:txBody>
          <a:bodyPr/>
          <a:lstStyle/>
          <a:p>
            <a:endParaRPr lang="uk-UA"/>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885610B-2CA2-4A9C-A906-9266AE8C2B3D}" type="slidenum">
              <a:rPr lang="uk-UA" smtClean="0"/>
              <a:t>‹#›</a:t>
            </a:fld>
            <a:endParaRPr lang="uk-UA"/>
          </a:p>
        </p:txBody>
      </p:sp>
    </p:spTree>
    <p:extLst>
      <p:ext uri="{BB962C8B-B14F-4D97-AF65-F5344CB8AC3E}">
        <p14:creationId xmlns:p14="http://schemas.microsoft.com/office/powerpoint/2010/main" val="5114090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очка имени">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A170D20-42EB-4043-A471-B6ACA5E3BD3A}" type="datetimeFigureOut">
              <a:rPr lang="uk-UA" smtClean="0"/>
              <a:t>09.02.2025</a:t>
            </a:fld>
            <a:endParaRPr lang="uk-UA"/>
          </a:p>
        </p:txBody>
      </p:sp>
      <p:sp>
        <p:nvSpPr>
          <p:cNvPr id="5" name="Footer Placeholder 4"/>
          <p:cNvSpPr>
            <a:spLocks noGrp="1"/>
          </p:cNvSpPr>
          <p:nvPr>
            <p:ph type="ftr" sz="quarter" idx="11"/>
          </p:nvPr>
        </p:nvSpPr>
        <p:spPr/>
        <p:txBody>
          <a:bodyPr/>
          <a:lstStyle/>
          <a:p>
            <a:endParaRPr lang="uk-UA"/>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885610B-2CA2-4A9C-A906-9266AE8C2B3D}" type="slidenum">
              <a:rPr lang="uk-UA" smtClean="0"/>
              <a:t>‹#›</a:t>
            </a:fld>
            <a:endParaRPr lang="uk-UA"/>
          </a:p>
        </p:txBody>
      </p:sp>
    </p:spTree>
    <p:extLst>
      <p:ext uri="{BB962C8B-B14F-4D97-AF65-F5344CB8AC3E}">
        <p14:creationId xmlns:p14="http://schemas.microsoft.com/office/powerpoint/2010/main" val="16272459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A170D20-42EB-4043-A471-B6ACA5E3BD3A}" type="datetimeFigureOut">
              <a:rPr lang="uk-UA" smtClean="0"/>
              <a:t>09.02.2025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F885610B-2CA2-4A9C-A906-9266AE8C2B3D}" type="slidenum">
              <a:rPr lang="uk-UA" smtClean="0"/>
              <a:t>‹#›</a:t>
            </a:fld>
            <a:endParaRPr lang="uk-UA"/>
          </a:p>
        </p:txBody>
      </p:sp>
    </p:spTree>
    <p:extLst>
      <p:ext uri="{BB962C8B-B14F-4D97-AF65-F5344CB8AC3E}">
        <p14:creationId xmlns:p14="http://schemas.microsoft.com/office/powerpoint/2010/main" val="16074053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A170D20-42EB-4043-A471-B6ACA5E3BD3A}" type="datetimeFigureOut">
              <a:rPr lang="uk-UA" smtClean="0"/>
              <a:t>09.02.2025</a:t>
            </a:fld>
            <a:endParaRPr lang="uk-UA"/>
          </a:p>
        </p:txBody>
      </p:sp>
      <p:sp>
        <p:nvSpPr>
          <p:cNvPr id="8" name="Footer Placeholder 7"/>
          <p:cNvSpPr>
            <a:spLocks noGrp="1"/>
          </p:cNvSpPr>
          <p:nvPr>
            <p:ph type="ftr" sz="quarter" idx="11"/>
          </p:nvPr>
        </p:nvSpPr>
        <p:spPr>
          <a:xfrm>
            <a:off x="561111" y="6391838"/>
            <a:ext cx="3644282" cy="304801"/>
          </a:xfrm>
        </p:spPr>
        <p:txBody>
          <a:bodyPr/>
          <a:lstStyle/>
          <a:p>
            <a:endParaRPr lang="uk-UA"/>
          </a:p>
        </p:txBody>
      </p:sp>
      <p:sp>
        <p:nvSpPr>
          <p:cNvPr id="9" name="Slide Number Placeholder 8"/>
          <p:cNvSpPr>
            <a:spLocks noGrp="1"/>
          </p:cNvSpPr>
          <p:nvPr>
            <p:ph type="sldNum" sz="quarter" idx="12"/>
          </p:nvPr>
        </p:nvSpPr>
        <p:spPr/>
        <p:txBody>
          <a:bodyPr/>
          <a:lstStyle/>
          <a:p>
            <a:fld id="{F885610B-2CA2-4A9C-A906-9266AE8C2B3D}" type="slidenum">
              <a:rPr lang="uk-UA" smtClean="0"/>
              <a:t>‹#›</a:t>
            </a:fld>
            <a:endParaRPr lang="uk-UA"/>
          </a:p>
        </p:txBody>
      </p:sp>
    </p:spTree>
    <p:extLst>
      <p:ext uri="{BB962C8B-B14F-4D97-AF65-F5344CB8AC3E}">
        <p14:creationId xmlns:p14="http://schemas.microsoft.com/office/powerpoint/2010/main" val="7072812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3A170D20-42EB-4043-A471-B6ACA5E3BD3A}" type="datetimeFigureOut">
              <a:rPr lang="uk-UA" smtClean="0"/>
              <a:t>09.02.2025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885610B-2CA2-4A9C-A906-9266AE8C2B3D}" type="slidenum">
              <a:rPr lang="uk-UA" smtClean="0"/>
              <a:t>‹#›</a:t>
            </a:fld>
            <a:endParaRPr lang="uk-UA"/>
          </a:p>
        </p:txBody>
      </p:sp>
    </p:spTree>
    <p:extLst>
      <p:ext uri="{BB962C8B-B14F-4D97-AF65-F5344CB8AC3E}">
        <p14:creationId xmlns:p14="http://schemas.microsoft.com/office/powerpoint/2010/main" val="23524640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3A170D20-42EB-4043-A471-B6ACA5E3BD3A}" type="datetimeFigureOut">
              <a:rPr lang="uk-UA" smtClean="0"/>
              <a:t>09.02.2025</a:t>
            </a:fld>
            <a:endParaRPr lang="uk-UA"/>
          </a:p>
        </p:txBody>
      </p:sp>
      <p:sp>
        <p:nvSpPr>
          <p:cNvPr id="5" name="Footer Placeholder 4"/>
          <p:cNvSpPr>
            <a:spLocks noGrp="1"/>
          </p:cNvSpPr>
          <p:nvPr>
            <p:ph type="ftr" sz="quarter" idx="11"/>
          </p:nvPr>
        </p:nvSpPr>
        <p:spPr/>
        <p:txBody>
          <a:bodyPr/>
          <a:lstStyle/>
          <a:p>
            <a:endParaRPr lang="uk-UA"/>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885610B-2CA2-4A9C-A906-9266AE8C2B3D}" type="slidenum">
              <a:rPr lang="uk-UA" smtClean="0"/>
              <a:t>‹#›</a:t>
            </a:fld>
            <a:endParaRPr lang="uk-UA"/>
          </a:p>
        </p:txBody>
      </p:sp>
    </p:spTree>
    <p:extLst>
      <p:ext uri="{BB962C8B-B14F-4D97-AF65-F5344CB8AC3E}">
        <p14:creationId xmlns:p14="http://schemas.microsoft.com/office/powerpoint/2010/main" val="3260002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A170D20-42EB-4043-A471-B6ACA5E3BD3A}" type="datetimeFigureOut">
              <a:rPr lang="uk-UA" smtClean="0"/>
              <a:t>09.02.2025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885610B-2CA2-4A9C-A906-9266AE8C2B3D}" type="slidenum">
              <a:rPr lang="uk-UA" smtClean="0"/>
              <a:t>‹#›</a:t>
            </a:fld>
            <a:endParaRPr lang="uk-UA"/>
          </a:p>
        </p:txBody>
      </p:sp>
    </p:spTree>
    <p:extLst>
      <p:ext uri="{BB962C8B-B14F-4D97-AF65-F5344CB8AC3E}">
        <p14:creationId xmlns:p14="http://schemas.microsoft.com/office/powerpoint/2010/main" val="442124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A170D20-42EB-4043-A471-B6ACA5E3BD3A}" type="datetimeFigureOut">
              <a:rPr lang="uk-UA" smtClean="0"/>
              <a:t>09.02.2025</a:t>
            </a:fld>
            <a:endParaRPr lang="uk-UA"/>
          </a:p>
        </p:txBody>
      </p:sp>
      <p:sp>
        <p:nvSpPr>
          <p:cNvPr id="5" name="Footer Placeholder 4"/>
          <p:cNvSpPr>
            <a:spLocks noGrp="1"/>
          </p:cNvSpPr>
          <p:nvPr>
            <p:ph type="ftr" sz="quarter" idx="11"/>
          </p:nvPr>
        </p:nvSpPr>
        <p:spPr/>
        <p:txBody>
          <a:bodyPr/>
          <a:lstStyle/>
          <a:p>
            <a:endParaRPr lang="uk-UA"/>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885610B-2CA2-4A9C-A906-9266AE8C2B3D}" type="slidenum">
              <a:rPr lang="uk-UA" smtClean="0"/>
              <a:t>‹#›</a:t>
            </a:fld>
            <a:endParaRPr lang="uk-UA"/>
          </a:p>
        </p:txBody>
      </p:sp>
    </p:spTree>
    <p:extLst>
      <p:ext uri="{BB962C8B-B14F-4D97-AF65-F5344CB8AC3E}">
        <p14:creationId xmlns:p14="http://schemas.microsoft.com/office/powerpoint/2010/main" val="4179293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A170D20-42EB-4043-A471-B6ACA5E3BD3A}" type="datetimeFigureOut">
              <a:rPr lang="uk-UA" smtClean="0"/>
              <a:t>09.02.2025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F885610B-2CA2-4A9C-A906-9266AE8C2B3D}" type="slidenum">
              <a:rPr lang="uk-UA" smtClean="0"/>
              <a:t>‹#›</a:t>
            </a:fld>
            <a:endParaRPr lang="uk-UA"/>
          </a:p>
        </p:txBody>
      </p:sp>
    </p:spTree>
    <p:extLst>
      <p:ext uri="{BB962C8B-B14F-4D97-AF65-F5344CB8AC3E}">
        <p14:creationId xmlns:p14="http://schemas.microsoft.com/office/powerpoint/2010/main" val="2255065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A170D20-42EB-4043-A471-B6ACA5E3BD3A}" type="datetimeFigureOut">
              <a:rPr lang="uk-UA" smtClean="0"/>
              <a:t>09.02.2025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F885610B-2CA2-4A9C-A906-9266AE8C2B3D}" type="slidenum">
              <a:rPr lang="uk-UA" smtClean="0"/>
              <a:t>‹#›</a:t>
            </a:fld>
            <a:endParaRPr lang="uk-UA"/>
          </a:p>
        </p:txBody>
      </p:sp>
    </p:spTree>
    <p:extLst>
      <p:ext uri="{BB962C8B-B14F-4D97-AF65-F5344CB8AC3E}">
        <p14:creationId xmlns:p14="http://schemas.microsoft.com/office/powerpoint/2010/main" val="2963369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A170D20-42EB-4043-A471-B6ACA5E3BD3A}" type="datetimeFigureOut">
              <a:rPr lang="uk-UA" smtClean="0"/>
              <a:t>09.02.2025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F885610B-2CA2-4A9C-A906-9266AE8C2B3D}" type="slidenum">
              <a:rPr lang="uk-UA" smtClean="0"/>
              <a:t>‹#›</a:t>
            </a:fld>
            <a:endParaRPr lang="uk-UA"/>
          </a:p>
        </p:txBody>
      </p:sp>
    </p:spTree>
    <p:extLst>
      <p:ext uri="{BB962C8B-B14F-4D97-AF65-F5344CB8AC3E}">
        <p14:creationId xmlns:p14="http://schemas.microsoft.com/office/powerpoint/2010/main" val="2165670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170D20-42EB-4043-A471-B6ACA5E3BD3A}" type="datetimeFigureOut">
              <a:rPr lang="uk-UA" smtClean="0"/>
              <a:t>09.02.2025</a:t>
            </a:fld>
            <a:endParaRPr lang="uk-UA"/>
          </a:p>
        </p:txBody>
      </p:sp>
      <p:sp>
        <p:nvSpPr>
          <p:cNvPr id="3" name="Footer Placeholder 2"/>
          <p:cNvSpPr>
            <a:spLocks noGrp="1"/>
          </p:cNvSpPr>
          <p:nvPr>
            <p:ph type="ftr" sz="quarter" idx="11"/>
          </p:nvPr>
        </p:nvSpPr>
        <p:spPr/>
        <p:txBody>
          <a:bodyPr/>
          <a:lstStyle/>
          <a:p>
            <a:endParaRPr lang="uk-UA"/>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F885610B-2CA2-4A9C-A906-9266AE8C2B3D}" type="slidenum">
              <a:rPr lang="uk-UA" smtClean="0"/>
              <a:t>‹#›</a:t>
            </a:fld>
            <a:endParaRPr lang="uk-UA"/>
          </a:p>
        </p:txBody>
      </p:sp>
    </p:spTree>
    <p:extLst>
      <p:ext uri="{BB962C8B-B14F-4D97-AF65-F5344CB8AC3E}">
        <p14:creationId xmlns:p14="http://schemas.microsoft.com/office/powerpoint/2010/main" val="779845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A170D20-42EB-4043-A471-B6ACA5E3BD3A}" type="datetimeFigureOut">
              <a:rPr lang="uk-UA" smtClean="0"/>
              <a:t>09.02.2025</a:t>
            </a:fld>
            <a:endParaRPr lang="uk-UA"/>
          </a:p>
        </p:txBody>
      </p:sp>
      <p:sp>
        <p:nvSpPr>
          <p:cNvPr id="6" name="Footer Placeholder 5"/>
          <p:cNvSpPr>
            <a:spLocks noGrp="1"/>
          </p:cNvSpPr>
          <p:nvPr>
            <p:ph type="ftr" sz="quarter" idx="11"/>
          </p:nvPr>
        </p:nvSpPr>
        <p:spPr/>
        <p:txBody>
          <a:bodyPr/>
          <a:lstStyle/>
          <a:p>
            <a:endParaRPr lang="uk-UA"/>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885610B-2CA2-4A9C-A906-9266AE8C2B3D}" type="slidenum">
              <a:rPr lang="uk-UA" smtClean="0"/>
              <a:t>‹#›</a:t>
            </a:fld>
            <a:endParaRPr lang="uk-UA"/>
          </a:p>
        </p:txBody>
      </p:sp>
    </p:spTree>
    <p:extLst>
      <p:ext uri="{BB962C8B-B14F-4D97-AF65-F5344CB8AC3E}">
        <p14:creationId xmlns:p14="http://schemas.microsoft.com/office/powerpoint/2010/main" val="1845967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ru-RU" smtClean="0"/>
              <a:t>Вставка рисунка</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A170D20-42EB-4043-A471-B6ACA5E3BD3A}" type="datetimeFigureOut">
              <a:rPr lang="uk-UA" smtClean="0"/>
              <a:t>09.02.2025</a:t>
            </a:fld>
            <a:endParaRPr lang="uk-UA"/>
          </a:p>
        </p:txBody>
      </p:sp>
      <p:sp>
        <p:nvSpPr>
          <p:cNvPr id="6" name="Footer Placeholder 5"/>
          <p:cNvSpPr>
            <a:spLocks noGrp="1"/>
          </p:cNvSpPr>
          <p:nvPr>
            <p:ph type="ftr" sz="quarter" idx="11"/>
          </p:nvPr>
        </p:nvSpPr>
        <p:spPr/>
        <p:txBody>
          <a:bodyPr/>
          <a:lstStyle/>
          <a:p>
            <a:endParaRPr lang="uk-UA"/>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885610B-2CA2-4A9C-A906-9266AE8C2B3D}" type="slidenum">
              <a:rPr lang="uk-UA" smtClean="0"/>
              <a:t>‹#›</a:t>
            </a:fld>
            <a:endParaRPr lang="uk-UA"/>
          </a:p>
        </p:txBody>
      </p:sp>
    </p:spTree>
    <p:extLst>
      <p:ext uri="{BB962C8B-B14F-4D97-AF65-F5344CB8AC3E}">
        <p14:creationId xmlns:p14="http://schemas.microsoft.com/office/powerpoint/2010/main" val="2657721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3A170D20-42EB-4043-A471-B6ACA5E3BD3A}" type="datetimeFigureOut">
              <a:rPr lang="uk-UA" smtClean="0"/>
              <a:t>09.02.2025</a:t>
            </a:fld>
            <a:endParaRPr lang="uk-UA"/>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uk-UA"/>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F885610B-2CA2-4A9C-A906-9266AE8C2B3D}" type="slidenum">
              <a:rPr lang="uk-UA" smtClean="0"/>
              <a:t>‹#›</a:t>
            </a:fld>
            <a:endParaRPr lang="uk-UA"/>
          </a:p>
        </p:txBody>
      </p:sp>
    </p:spTree>
    <p:extLst>
      <p:ext uri="{BB962C8B-B14F-4D97-AF65-F5344CB8AC3E}">
        <p14:creationId xmlns:p14="http://schemas.microsoft.com/office/powerpoint/2010/main" val="16914801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vestnik-philology.mgu.od.ua/archive/v30/part_2/32.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E6B5E3-2E7E-43A1-BE54-1A40F1440ED2}"/>
              </a:ext>
            </a:extLst>
          </p:cNvPr>
          <p:cNvSpPr>
            <a:spLocks noGrp="1"/>
          </p:cNvSpPr>
          <p:nvPr>
            <p:ph type="ctrTitle"/>
          </p:nvPr>
        </p:nvSpPr>
        <p:spPr/>
        <p:txBody>
          <a:bodyPr/>
          <a:lstStyle/>
          <a:p>
            <a:r>
              <a:rPr lang="en-US" dirty="0"/>
              <a:t>Stereotypes and the National Character</a:t>
            </a:r>
            <a:endParaRPr lang="uk-UA" dirty="0"/>
          </a:p>
        </p:txBody>
      </p:sp>
    </p:spTree>
    <p:extLst>
      <p:ext uri="{BB962C8B-B14F-4D97-AF65-F5344CB8AC3E}">
        <p14:creationId xmlns:p14="http://schemas.microsoft.com/office/powerpoint/2010/main" val="34771585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altLang="ru-RU" dirty="0"/>
              <a:t>List of Literature Recommended</a:t>
            </a:r>
            <a:endParaRPr lang="ru-RU" dirty="0"/>
          </a:p>
        </p:txBody>
      </p:sp>
      <p:sp>
        <p:nvSpPr>
          <p:cNvPr id="3" name="Объект 2"/>
          <p:cNvSpPr>
            <a:spLocks noGrp="1"/>
          </p:cNvSpPr>
          <p:nvPr>
            <p:ph idx="1"/>
          </p:nvPr>
        </p:nvSpPr>
        <p:spPr>
          <a:xfrm>
            <a:off x="1122830" y="2246813"/>
            <a:ext cx="8825659" cy="4441370"/>
          </a:xfrm>
        </p:spPr>
        <p:txBody>
          <a:bodyPr>
            <a:normAutofit fontScale="92500" lnSpcReduction="10000"/>
          </a:bodyPr>
          <a:lstStyle/>
          <a:p>
            <a:pPr marL="91440" indent="-91440">
              <a:defRPr/>
            </a:pPr>
            <a:r>
              <a:rPr lang="uk-UA" dirty="0">
                <a:latin typeface="Times New Roman" panose="02020603050405020304" pitchFamily="18" charset="0"/>
                <a:cs typeface="Times New Roman" panose="02020603050405020304" pitchFamily="18" charset="0"/>
              </a:rPr>
              <a:t>Береговино Н.С. Лінгвокраїнознавство країн першої іноземної мови(англійська) : навчально-методичний посібник. Біла Церква : БНАУ, 2021. 150 с.</a:t>
            </a:r>
            <a:endParaRPr lang="en-US" dirty="0">
              <a:latin typeface="Times New Roman" panose="02020603050405020304" pitchFamily="18" charset="0"/>
              <a:cs typeface="Times New Roman" panose="02020603050405020304" pitchFamily="18" charset="0"/>
            </a:endParaRPr>
          </a:p>
          <a:p>
            <a:pPr marL="91440" indent="-91440">
              <a:defRPr/>
            </a:pPr>
            <a:r>
              <a:rPr lang="en-US" dirty="0">
                <a:latin typeface="Times New Roman" panose="02020603050405020304" pitchFamily="18" charset="0"/>
                <a:cs typeface="Times New Roman" panose="02020603050405020304" pitchFamily="18" charset="0"/>
                <a:hlinkClick r:id="rId2"/>
              </a:rPr>
              <a:t>http://www.vestnik-philology.mgu.od.ua/archive/v30/part_2/32.pdf</a:t>
            </a:r>
            <a:endParaRPr lang="en-US" dirty="0">
              <a:latin typeface="Times New Roman" panose="02020603050405020304" pitchFamily="18" charset="0"/>
              <a:cs typeface="Times New Roman" panose="02020603050405020304" pitchFamily="18" charset="0"/>
            </a:endParaRPr>
          </a:p>
          <a:p>
            <a:pPr marL="91440" indent="-91440">
              <a:defRPr/>
            </a:pPr>
            <a:r>
              <a:rPr lang="ru-RU" dirty="0" err="1">
                <a:latin typeface="Times New Roman" panose="02020603050405020304" pitchFamily="18" charset="0"/>
                <a:cs typeface="Times New Roman" panose="02020603050405020304" pitchFamily="18" charset="0"/>
              </a:rPr>
              <a:t>Линтвар</a:t>
            </a:r>
            <a:r>
              <a:rPr lang="ru-RU" dirty="0">
                <a:latin typeface="Times New Roman" panose="02020603050405020304" pitchFamily="18" charset="0"/>
                <a:cs typeface="Times New Roman" panose="02020603050405020304" pitchFamily="18" charset="0"/>
              </a:rPr>
              <a:t> О.М. </a:t>
            </a:r>
            <a:r>
              <a:rPr lang="ru-RU" dirty="0" err="1">
                <a:latin typeface="Times New Roman" panose="02020603050405020304" pitchFamily="18" charset="0"/>
                <a:cs typeface="Times New Roman" panose="02020603050405020304" pitchFamily="18" charset="0"/>
              </a:rPr>
              <a:t>Лінгвокраїнознавство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Сполучених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Штатів</a:t>
            </a:r>
            <a:r>
              <a:rPr lang="ru-RU" dirty="0">
                <a:latin typeface="Times New Roman" panose="02020603050405020304" pitchFamily="18" charset="0"/>
                <a:cs typeface="Times New Roman" panose="02020603050405020304" pitchFamily="18" charset="0"/>
              </a:rPr>
              <a:t> Америки : </a:t>
            </a:r>
            <a:r>
              <a:rPr lang="ru-RU" dirty="0" err="1">
                <a:latin typeface="Times New Roman" panose="02020603050405020304" pitchFamily="18" charset="0"/>
                <a:cs typeface="Times New Roman" panose="02020603050405020304" pitchFamily="18" charset="0"/>
              </a:rPr>
              <a:t>методичні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рекомендації</a:t>
            </a:r>
            <a:r>
              <a:rPr lang="ru-RU" dirty="0">
                <a:latin typeface="Times New Roman" panose="02020603050405020304" pitchFamily="18" charset="0"/>
                <a:cs typeface="Times New Roman" panose="02020603050405020304" pitchFamily="18" charset="0"/>
              </a:rPr>
              <a:t> до </a:t>
            </a:r>
            <a:r>
              <a:rPr lang="ru-RU" dirty="0" err="1">
                <a:latin typeface="Times New Roman" panose="02020603050405020304" pitchFamily="18" charset="0"/>
                <a:cs typeface="Times New Roman" panose="02020603050405020304" pitchFamily="18" charset="0"/>
              </a:rPr>
              <a:t>самостійної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роботи</a:t>
            </a:r>
            <a:r>
              <a:rPr lang="uk-UA"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Київ</a:t>
            </a:r>
            <a:r>
              <a:rPr lang="uk-UA"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2021. 24 с.</a:t>
            </a:r>
          </a:p>
          <a:p>
            <a:pPr marL="91440" indent="-91440">
              <a:defRPr/>
            </a:pPr>
            <a:r>
              <a:rPr lang="ru-RU" dirty="0" err="1">
                <a:latin typeface="Times New Roman" panose="02020603050405020304" pitchFamily="18" charset="0"/>
                <a:cs typeface="Times New Roman" panose="02020603050405020304" pitchFamily="18" charset="0"/>
              </a:rPr>
              <a:t>Линтвар</a:t>
            </a:r>
            <a:r>
              <a:rPr lang="ru-RU" dirty="0">
                <a:latin typeface="Times New Roman" panose="02020603050405020304" pitchFamily="18" charset="0"/>
                <a:cs typeface="Times New Roman" panose="02020603050405020304" pitchFamily="18" charset="0"/>
              </a:rPr>
              <a:t> О.М.</a:t>
            </a:r>
            <a:r>
              <a:rPr lang="uk-UA"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Плетенецька</a:t>
            </a:r>
            <a:r>
              <a:rPr lang="uk-UA" dirty="0">
                <a:latin typeface="Times New Roman" panose="02020603050405020304" pitchFamily="18" charset="0"/>
                <a:cs typeface="Times New Roman" panose="02020603050405020304" pitchFamily="18" charset="0"/>
              </a:rPr>
              <a:t> Ю.М. </a:t>
            </a:r>
            <a:r>
              <a:rPr lang="ru-RU" dirty="0" err="1">
                <a:latin typeface="Times New Roman" panose="02020603050405020304" pitchFamily="18" charset="0"/>
                <a:cs typeface="Times New Roman" panose="02020603050405020304" pitchFamily="18" charset="0"/>
              </a:rPr>
              <a:t>Лінгвокраїнознавство</a:t>
            </a:r>
            <a:r>
              <a:rPr lang="ru-RU" dirty="0">
                <a:latin typeface="Times New Roman" panose="02020603050405020304" pitchFamily="18" charset="0"/>
                <a:cs typeface="Times New Roman" panose="02020603050405020304" pitchFamily="18" charset="0"/>
              </a:rPr>
              <a:t> : практикум</a:t>
            </a:r>
            <a:r>
              <a:rPr lang="uk-UA"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Київ</a:t>
            </a:r>
            <a:r>
              <a:rPr lang="ru-RU" dirty="0">
                <a:latin typeface="Times New Roman" panose="02020603050405020304" pitchFamily="18" charset="0"/>
                <a:cs typeface="Times New Roman" panose="02020603050405020304" pitchFamily="18" charset="0"/>
              </a:rPr>
              <a:t>, 2020. 76 с</a:t>
            </a:r>
            <a:r>
              <a:rPr lang="uk-UA"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91440" indent="-91440">
              <a:defRPr/>
            </a:pPr>
            <a:r>
              <a:rPr lang="uk-UA" dirty="0" err="1">
                <a:latin typeface="Times New Roman" panose="02020603050405020304" pitchFamily="18" charset="0"/>
                <a:cs typeface="Times New Roman" panose="02020603050405020304" pitchFamily="18" charset="0"/>
              </a:rPr>
              <a:t>Цегельська</a:t>
            </a:r>
            <a:r>
              <a:rPr lang="uk-UA" dirty="0">
                <a:latin typeface="Times New Roman" panose="02020603050405020304" pitchFamily="18" charset="0"/>
                <a:cs typeface="Times New Roman" panose="02020603050405020304" pitchFamily="18" charset="0"/>
              </a:rPr>
              <a:t> Марина </a:t>
            </a:r>
            <a:r>
              <a:rPr lang="en-US" dirty="0">
                <a:latin typeface="Times New Roman" panose="02020603050405020304" pitchFamily="18" charset="0"/>
                <a:cs typeface="Times New Roman" panose="02020603050405020304" pitchFamily="18" charset="0"/>
              </a:rPr>
              <a:t>Great Britain. Geography, History, Language</a:t>
            </a:r>
            <a:r>
              <a:rPr lang="uk-UA" dirty="0">
                <a:latin typeface="Times New Roman" panose="02020603050405020304" pitchFamily="18" charset="0"/>
                <a:cs typeface="Times New Roman" panose="02020603050405020304" pitchFamily="18" charset="0"/>
              </a:rPr>
              <a:t>. Тернопіль : «Підручники і посібники», 2020. 208 с.</a:t>
            </a:r>
            <a:endParaRPr lang="ru-RU" dirty="0">
              <a:latin typeface="Times New Roman" panose="02020603050405020304" pitchFamily="18" charset="0"/>
              <a:cs typeface="Times New Roman" panose="02020603050405020304" pitchFamily="18" charset="0"/>
            </a:endParaRPr>
          </a:p>
          <a:p>
            <a:pPr marL="91440" indent="-91440">
              <a:defRPr/>
            </a:pPr>
            <a:r>
              <a:rPr lang="en-US" dirty="0">
                <a:latin typeface="Times New Roman" panose="02020603050405020304" pitchFamily="18" charset="0"/>
                <a:cs typeface="Times New Roman" panose="02020603050405020304" pitchFamily="18" charset="0"/>
              </a:rPr>
              <a:t>Howard LeRoy </a:t>
            </a:r>
            <a:r>
              <a:rPr lang="en-US" dirty="0" err="1">
                <a:latin typeface="Times New Roman" panose="02020603050405020304" pitchFamily="18" charset="0"/>
                <a:cs typeface="Times New Roman" panose="02020603050405020304" pitchFamily="18" charset="0"/>
              </a:rPr>
              <a:t>Malchow</a:t>
            </a:r>
            <a:r>
              <a:rPr lang="en-US" dirty="0">
                <a:latin typeface="Times New Roman" panose="02020603050405020304" pitchFamily="18" charset="0"/>
                <a:cs typeface="Times New Roman" panose="02020603050405020304" pitchFamily="18" charset="0"/>
              </a:rPr>
              <a:t> History and international relations</a:t>
            </a: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From the Ancient World to the 21</a:t>
            </a:r>
            <a:r>
              <a:rPr lang="en-US" baseline="30000" dirty="0">
                <a:latin typeface="Times New Roman" panose="02020603050405020304" pitchFamily="18" charset="0"/>
                <a:cs typeface="Times New Roman" panose="02020603050405020304" pitchFamily="18" charset="0"/>
              </a:rPr>
              <a:t>st</a:t>
            </a:r>
            <a:r>
              <a:rPr lang="en-US" dirty="0">
                <a:latin typeface="Times New Roman" panose="02020603050405020304" pitchFamily="18" charset="0"/>
                <a:cs typeface="Times New Roman" panose="02020603050405020304" pitchFamily="18" charset="0"/>
              </a:rPr>
              <a:t> Century. Second Edition. The UK</a:t>
            </a: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Bloomsbury, 202</a:t>
            </a:r>
            <a:r>
              <a:rPr lang="uk-UA" dirty="0">
                <a:latin typeface="Times New Roman" panose="02020603050405020304" pitchFamily="18" charset="0"/>
                <a:cs typeface="Times New Roman" panose="02020603050405020304" pitchFamily="18" charset="0"/>
              </a:rPr>
              <a:t>0</a:t>
            </a:r>
            <a:r>
              <a:rPr lang="en-US"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408</a:t>
            </a:r>
            <a:r>
              <a:rPr lang="en-US" dirty="0">
                <a:latin typeface="Times New Roman" panose="02020603050405020304" pitchFamily="18" charset="0"/>
                <a:cs typeface="Times New Roman" panose="02020603050405020304" pitchFamily="18" charset="0"/>
              </a:rPr>
              <a:t> p.</a:t>
            </a:r>
            <a:endParaRPr lang="ru-RU" dirty="0">
              <a:latin typeface="Times New Roman" panose="02020603050405020304" pitchFamily="18" charset="0"/>
              <a:cs typeface="Times New Roman" panose="02020603050405020304" pitchFamily="18" charset="0"/>
            </a:endParaRPr>
          </a:p>
          <a:p>
            <a:pPr marL="91440" indent="-91440">
              <a:defRPr/>
            </a:pPr>
            <a:r>
              <a:rPr lang="ru-RU" dirty="0">
                <a:latin typeface="Times New Roman" panose="02020603050405020304" pitchFamily="18" charset="0"/>
                <a:cs typeface="Times New Roman" panose="02020603050405020304" pitchFamily="18" charset="0"/>
              </a:rPr>
              <a:t>Борисенко Н., Шевчук О. </a:t>
            </a:r>
            <a:r>
              <a:rPr lang="ru-RU" dirty="0" err="1">
                <a:latin typeface="Times New Roman" panose="02020603050405020304" pitchFamily="18" charset="0"/>
                <a:cs typeface="Times New Roman" panose="02020603050405020304" pitchFamily="18" charset="0"/>
              </a:rPr>
              <a:t>Лінгвокраїнознавство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англомовних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країн</a:t>
            </a:r>
            <a:r>
              <a:rPr lang="ru-RU" dirty="0">
                <a:latin typeface="Times New Roman" panose="02020603050405020304" pitchFamily="18" charset="0"/>
                <a:cs typeface="Times New Roman" panose="02020603050405020304" pitchFamily="18" charset="0"/>
              </a:rPr>
              <a:t>. Житомир : </a:t>
            </a:r>
            <a:r>
              <a:rPr lang="uk-UA" dirty="0">
                <a:latin typeface="Times New Roman" panose="02020603050405020304" pitchFamily="18" charset="0"/>
                <a:cs typeface="Times New Roman" panose="02020603050405020304" pitchFamily="18" charset="0"/>
              </a:rPr>
              <a:t>«Житомирський державний університет ім. Івана Франка»</a:t>
            </a:r>
            <a:r>
              <a:rPr lang="ru-RU" dirty="0">
                <a:latin typeface="Times New Roman" panose="02020603050405020304" pitchFamily="18" charset="0"/>
                <a:cs typeface="Times New Roman" panose="02020603050405020304" pitchFamily="18" charset="0"/>
              </a:rPr>
              <a:t>, 2010. 1</a:t>
            </a:r>
            <a:r>
              <a:rPr lang="uk-UA" dirty="0">
                <a:latin typeface="Times New Roman" panose="02020603050405020304" pitchFamily="18" charset="0"/>
                <a:cs typeface="Times New Roman" panose="02020603050405020304" pitchFamily="18" charset="0"/>
              </a:rPr>
              <a:t>54</a:t>
            </a:r>
            <a:r>
              <a:rPr lang="ru-RU" dirty="0">
                <a:latin typeface="Times New Roman" panose="02020603050405020304" pitchFamily="18" charset="0"/>
                <a:cs typeface="Times New Roman" panose="02020603050405020304" pitchFamily="18" charset="0"/>
              </a:rPr>
              <a:t> с.</a:t>
            </a:r>
          </a:p>
          <a:p>
            <a:pPr marL="91440" indent="-91440">
              <a:defRPr/>
            </a:pPr>
            <a:r>
              <a:rPr lang="uk-UA" dirty="0" err="1">
                <a:latin typeface="Times New Roman" panose="02020603050405020304" pitchFamily="18" charset="0"/>
                <a:cs typeface="Times New Roman" panose="02020603050405020304" pitchFamily="18" charset="0"/>
              </a:rPr>
              <a:t>Гапонів</a:t>
            </a:r>
            <a:r>
              <a:rPr lang="uk-UA" dirty="0">
                <a:latin typeface="Times New Roman" panose="02020603050405020304" pitchFamily="18" charset="0"/>
                <a:cs typeface="Times New Roman" panose="02020603050405020304" pitchFamily="18" charset="0"/>
              </a:rPr>
              <a:t> О., </a:t>
            </a:r>
            <a:r>
              <a:rPr lang="uk-UA" dirty="0" err="1">
                <a:latin typeface="Times New Roman" panose="02020603050405020304" pitchFamily="18" charset="0"/>
                <a:cs typeface="Times New Roman" panose="02020603050405020304" pitchFamily="18" charset="0"/>
              </a:rPr>
              <a:t>Возна</a:t>
            </a:r>
            <a:r>
              <a:rPr lang="uk-UA" dirty="0">
                <a:latin typeface="Times New Roman" panose="02020603050405020304" pitchFamily="18" charset="0"/>
                <a:cs typeface="Times New Roman" panose="02020603050405020304" pitchFamily="18" charset="0"/>
              </a:rPr>
              <a:t> М. </a:t>
            </a:r>
            <a:r>
              <a:rPr lang="ru-RU" dirty="0" err="1">
                <a:latin typeface="Times New Roman" panose="02020603050405020304" pitchFamily="18" charset="0"/>
                <a:cs typeface="Times New Roman" panose="02020603050405020304" pitchFamily="18" charset="0"/>
              </a:rPr>
              <a:t>Лінгвокраїнознавство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Англомовні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країни</a:t>
            </a:r>
            <a:r>
              <a:rPr lang="uk-UA"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Вид.2-ге. </a:t>
            </a:r>
            <a:r>
              <a:rPr lang="ru-RU" dirty="0" err="1">
                <a:latin typeface="Times New Roman" panose="02020603050405020304" pitchFamily="18" charset="0"/>
                <a:cs typeface="Times New Roman" panose="02020603050405020304" pitchFamily="18" charset="0"/>
              </a:rPr>
              <a:t>Вінниця</a:t>
            </a:r>
            <a:r>
              <a:rPr lang="ru-RU" dirty="0">
                <a:latin typeface="Times New Roman" panose="02020603050405020304" pitchFamily="18" charset="0"/>
                <a:cs typeface="Times New Roman" panose="02020603050405020304" pitchFamily="18" charset="0"/>
              </a:rPr>
              <a:t> : </a:t>
            </a:r>
            <a:r>
              <a:rPr lang="uk-UA"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Нова Книга</a:t>
            </a:r>
            <a:r>
              <a:rPr lang="uk-UA"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2018. 352 с.</a:t>
            </a:r>
          </a:p>
          <a:p>
            <a:endParaRPr lang="ru-RU" dirty="0"/>
          </a:p>
        </p:txBody>
      </p:sp>
    </p:spTree>
    <p:extLst>
      <p:ext uri="{BB962C8B-B14F-4D97-AF65-F5344CB8AC3E}">
        <p14:creationId xmlns:p14="http://schemas.microsoft.com/office/powerpoint/2010/main" val="4247662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5030" y="2207623"/>
            <a:ext cx="8935584" cy="3812177"/>
          </a:xfrm>
        </p:spPr>
        <p:txBody>
          <a:bodyPr/>
          <a:lstStyle/>
          <a:p>
            <a:r>
              <a:rPr lang="en-US" dirty="0" smtClean="0"/>
              <a:t>While learning English we should pay attention to the fact that several nations use it as native tongue. As every English-speaking nation has its own history, geography, customs, traditions, way of life, stereotypes, mentality, there should exist distinct differences in the way English is used in the United Kingdom, the USA, Canada, Australia and New Zealand. It does not mean that people from these countries should necessarily fail to understand each other, yet in every country among those mentioned there exists national background vocabulary.</a:t>
            </a:r>
            <a:endParaRPr lang="ru-RU" dirty="0"/>
          </a:p>
        </p:txBody>
      </p:sp>
    </p:spTree>
    <p:extLst>
      <p:ext uri="{BB962C8B-B14F-4D97-AF65-F5344CB8AC3E}">
        <p14:creationId xmlns:p14="http://schemas.microsoft.com/office/powerpoint/2010/main" val="2349257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CA7625-2414-4FAB-8B03-A4E78AE0009E}"/>
              </a:ext>
            </a:extLst>
          </p:cNvPr>
          <p:cNvSpPr>
            <a:spLocks noGrp="1"/>
          </p:cNvSpPr>
          <p:nvPr>
            <p:ph type="title"/>
          </p:nvPr>
        </p:nvSpPr>
        <p:spPr/>
        <p:txBody>
          <a:bodyPr>
            <a:normAutofit fontScale="90000"/>
          </a:bodyPr>
          <a:lstStyle/>
          <a:p>
            <a:r>
              <a:rPr lang="en-US" dirty="0"/>
              <a:t>Generally accepted stereotypes about the British</a:t>
            </a:r>
            <a:br>
              <a:rPr lang="en-US" dirty="0"/>
            </a:br>
            <a:endParaRPr lang="uk-UA" dirty="0"/>
          </a:p>
        </p:txBody>
      </p:sp>
      <p:sp>
        <p:nvSpPr>
          <p:cNvPr id="3" name="Місце для вмісту 2">
            <a:extLst>
              <a:ext uri="{FF2B5EF4-FFF2-40B4-BE49-F238E27FC236}">
                <a16:creationId xmlns:a16="http://schemas.microsoft.com/office/drawing/2014/main" id="{74E14959-CCED-4E91-9CB1-F8A68B56918E}"/>
              </a:ext>
            </a:extLst>
          </p:cNvPr>
          <p:cNvSpPr>
            <a:spLocks noGrp="1"/>
          </p:cNvSpPr>
          <p:nvPr>
            <p:ph idx="1"/>
          </p:nvPr>
        </p:nvSpPr>
        <p:spPr/>
        <p:txBody>
          <a:bodyPr/>
          <a:lstStyle/>
          <a:p>
            <a:pPr marL="0" indent="0">
              <a:buNone/>
            </a:pPr>
            <a:r>
              <a:rPr lang="en-US" dirty="0"/>
              <a:t>        </a:t>
            </a:r>
          </a:p>
          <a:p>
            <a:pPr marL="0" indent="0">
              <a:buNone/>
            </a:pPr>
            <a:r>
              <a:rPr lang="en-US" dirty="0"/>
              <a:t>         - reserved, silent (</a:t>
            </a:r>
            <a:r>
              <a:rPr lang="en-US" i="1" dirty="0"/>
              <a:t>to keep a stiff upper lip</a:t>
            </a:r>
            <a:r>
              <a:rPr lang="en-US" dirty="0"/>
              <a:t>)</a:t>
            </a:r>
          </a:p>
          <a:p>
            <a:pPr marL="0" indent="0">
              <a:buNone/>
            </a:pPr>
            <a:endParaRPr lang="en-US" dirty="0"/>
          </a:p>
          <a:p>
            <a:pPr marL="0" indent="0">
              <a:buNone/>
            </a:pPr>
            <a:r>
              <a:rPr lang="en-US" dirty="0"/>
              <a:t>         - a bowler hat, an umbrella, queueing patiently, fish and chips, tea, butler, Queen, </a:t>
            </a:r>
            <a:r>
              <a:rPr lang="en-US" dirty="0" err="1"/>
              <a:t>apologise</a:t>
            </a:r>
            <a:r>
              <a:rPr lang="en-US" dirty="0"/>
              <a:t>, thank</a:t>
            </a:r>
          </a:p>
          <a:p>
            <a:pPr marL="0" indent="0">
              <a:buNone/>
            </a:pPr>
            <a:endParaRPr lang="en-US" dirty="0"/>
          </a:p>
          <a:p>
            <a:pPr marL="0" indent="0">
              <a:buNone/>
            </a:pPr>
            <a:r>
              <a:rPr lang="en-US" dirty="0"/>
              <a:t>         - discrepancy between the ST and real life (</a:t>
            </a:r>
            <a:r>
              <a:rPr lang="en-US" i="1" dirty="0"/>
              <a:t>football fans</a:t>
            </a:r>
            <a:r>
              <a:rPr lang="en-US" dirty="0"/>
              <a:t>)</a:t>
            </a:r>
          </a:p>
          <a:p>
            <a:endParaRPr lang="uk-UA" dirty="0"/>
          </a:p>
        </p:txBody>
      </p:sp>
    </p:spTree>
    <p:extLst>
      <p:ext uri="{BB962C8B-B14F-4D97-AF65-F5344CB8AC3E}">
        <p14:creationId xmlns:p14="http://schemas.microsoft.com/office/powerpoint/2010/main" val="1087544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C77972-2964-4393-A725-8481890168AD}"/>
              </a:ext>
            </a:extLst>
          </p:cNvPr>
          <p:cNvSpPr>
            <a:spLocks noGrp="1"/>
          </p:cNvSpPr>
          <p:nvPr>
            <p:ph type="title"/>
          </p:nvPr>
        </p:nvSpPr>
        <p:spPr/>
        <p:txBody>
          <a:bodyPr/>
          <a:lstStyle/>
          <a:p>
            <a:r>
              <a:rPr lang="en-US" dirty="0"/>
              <a:t>The British character</a:t>
            </a:r>
            <a:endParaRPr lang="uk-UA" dirty="0"/>
          </a:p>
        </p:txBody>
      </p:sp>
      <p:sp>
        <p:nvSpPr>
          <p:cNvPr id="3" name="Місце для вмісту 2">
            <a:extLst>
              <a:ext uri="{FF2B5EF4-FFF2-40B4-BE49-F238E27FC236}">
                <a16:creationId xmlns:a16="http://schemas.microsoft.com/office/drawing/2014/main" id="{FC94AA5F-5B9D-4005-B071-47560BDBD9CE}"/>
              </a:ext>
            </a:extLst>
          </p:cNvPr>
          <p:cNvSpPr>
            <a:spLocks noGrp="1"/>
          </p:cNvSpPr>
          <p:nvPr>
            <p:ph idx="1"/>
          </p:nvPr>
        </p:nvSpPr>
        <p:spPr/>
        <p:txBody>
          <a:bodyPr/>
          <a:lstStyle/>
          <a:p>
            <a:r>
              <a:rPr lang="en-US" dirty="0"/>
              <a:t>Independence</a:t>
            </a:r>
          </a:p>
          <a:p>
            <a:r>
              <a:rPr lang="en-US" dirty="0"/>
              <a:t>Will-power</a:t>
            </a:r>
          </a:p>
          <a:p>
            <a:r>
              <a:rPr lang="en-US" dirty="0"/>
              <a:t>Self-control</a:t>
            </a:r>
            <a:endParaRPr lang="uk-UA" dirty="0"/>
          </a:p>
        </p:txBody>
      </p:sp>
    </p:spTree>
    <p:extLst>
      <p:ext uri="{BB962C8B-B14F-4D97-AF65-F5344CB8AC3E}">
        <p14:creationId xmlns:p14="http://schemas.microsoft.com/office/powerpoint/2010/main" val="1948187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D38ED0-0B1D-44FD-9EAB-66390C19E58D}"/>
              </a:ext>
            </a:extLst>
          </p:cNvPr>
          <p:cNvSpPr>
            <a:spLocks noGrp="1"/>
          </p:cNvSpPr>
          <p:nvPr>
            <p:ph type="title"/>
          </p:nvPr>
        </p:nvSpPr>
        <p:spPr/>
        <p:txBody>
          <a:bodyPr/>
          <a:lstStyle/>
          <a:p>
            <a:r>
              <a:rPr lang="en-US" dirty="0"/>
              <a:t>American national character</a:t>
            </a:r>
            <a:endParaRPr lang="uk-UA" dirty="0"/>
          </a:p>
        </p:txBody>
      </p:sp>
      <p:sp>
        <p:nvSpPr>
          <p:cNvPr id="3" name="Місце для вмісту 2">
            <a:extLst>
              <a:ext uri="{FF2B5EF4-FFF2-40B4-BE49-F238E27FC236}">
                <a16:creationId xmlns:a16="http://schemas.microsoft.com/office/drawing/2014/main" id="{87BFDF1F-8700-4AE9-B362-6A1A583FC23E}"/>
              </a:ext>
            </a:extLst>
          </p:cNvPr>
          <p:cNvSpPr>
            <a:spLocks noGrp="1"/>
          </p:cNvSpPr>
          <p:nvPr>
            <p:ph idx="1"/>
          </p:nvPr>
        </p:nvSpPr>
        <p:spPr/>
        <p:txBody>
          <a:bodyPr/>
          <a:lstStyle/>
          <a:p>
            <a:r>
              <a:rPr lang="en-US" dirty="0"/>
              <a:t>A united society (50 states) </a:t>
            </a:r>
          </a:p>
          <a:p>
            <a:r>
              <a:rPr lang="en-US" dirty="0"/>
              <a:t>Different nations (melting pot)</a:t>
            </a:r>
          </a:p>
          <a:p>
            <a:r>
              <a:rPr lang="en-US" dirty="0"/>
              <a:t>Varied geography</a:t>
            </a:r>
            <a:endParaRPr lang="uk-UA" dirty="0"/>
          </a:p>
        </p:txBody>
      </p:sp>
    </p:spTree>
    <p:extLst>
      <p:ext uri="{BB962C8B-B14F-4D97-AF65-F5344CB8AC3E}">
        <p14:creationId xmlns:p14="http://schemas.microsoft.com/office/powerpoint/2010/main" val="3477926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7B803C-1AED-421A-8D1A-B95A8E272DD8}"/>
              </a:ext>
            </a:extLst>
          </p:cNvPr>
          <p:cNvSpPr>
            <a:spLocks noGrp="1"/>
          </p:cNvSpPr>
          <p:nvPr>
            <p:ph type="title"/>
          </p:nvPr>
        </p:nvSpPr>
        <p:spPr/>
        <p:txBody>
          <a:bodyPr/>
          <a:lstStyle/>
          <a:p>
            <a:r>
              <a:rPr lang="en-US" dirty="0"/>
              <a:t>American national character</a:t>
            </a:r>
            <a:endParaRPr lang="uk-UA" dirty="0"/>
          </a:p>
        </p:txBody>
      </p:sp>
      <p:sp>
        <p:nvSpPr>
          <p:cNvPr id="3" name="Місце для вмісту 2">
            <a:extLst>
              <a:ext uri="{FF2B5EF4-FFF2-40B4-BE49-F238E27FC236}">
                <a16:creationId xmlns:a16="http://schemas.microsoft.com/office/drawing/2014/main" id="{656998E6-C3BF-4256-9602-C49B0EA082B2}"/>
              </a:ext>
            </a:extLst>
          </p:cNvPr>
          <p:cNvSpPr>
            <a:spLocks noGrp="1"/>
          </p:cNvSpPr>
          <p:nvPr>
            <p:ph idx="1"/>
          </p:nvPr>
        </p:nvSpPr>
        <p:spPr/>
        <p:txBody>
          <a:bodyPr/>
          <a:lstStyle/>
          <a:p>
            <a:r>
              <a:rPr lang="en-US" dirty="0"/>
              <a:t>Independence</a:t>
            </a:r>
          </a:p>
          <a:p>
            <a:r>
              <a:rPr lang="en-US" dirty="0"/>
              <a:t>Energy</a:t>
            </a:r>
          </a:p>
          <a:p>
            <a:r>
              <a:rPr lang="en-US" dirty="0"/>
              <a:t>Industry</a:t>
            </a:r>
          </a:p>
          <a:p>
            <a:r>
              <a:rPr lang="en-US" dirty="0"/>
              <a:t>Enterprise</a:t>
            </a:r>
          </a:p>
          <a:p>
            <a:r>
              <a:rPr lang="en-US" dirty="0"/>
              <a:t>Diligence </a:t>
            </a:r>
            <a:endParaRPr lang="uk-UA" dirty="0"/>
          </a:p>
        </p:txBody>
      </p:sp>
    </p:spTree>
    <p:extLst>
      <p:ext uri="{BB962C8B-B14F-4D97-AF65-F5344CB8AC3E}">
        <p14:creationId xmlns:p14="http://schemas.microsoft.com/office/powerpoint/2010/main" val="2336463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916699-4E6E-4E7F-BD09-AB39E002F6D7}"/>
              </a:ext>
            </a:extLst>
          </p:cNvPr>
          <p:cNvSpPr>
            <a:spLocks noGrp="1"/>
          </p:cNvSpPr>
          <p:nvPr>
            <p:ph type="title"/>
          </p:nvPr>
        </p:nvSpPr>
        <p:spPr/>
        <p:txBody>
          <a:bodyPr/>
          <a:lstStyle/>
          <a:p>
            <a:r>
              <a:rPr lang="en-US" dirty="0"/>
              <a:t>The British vs Americans</a:t>
            </a:r>
            <a:endParaRPr lang="uk-UA" dirty="0"/>
          </a:p>
        </p:txBody>
      </p:sp>
      <p:sp>
        <p:nvSpPr>
          <p:cNvPr id="3" name="Місце для вмісту 2">
            <a:extLst>
              <a:ext uri="{FF2B5EF4-FFF2-40B4-BE49-F238E27FC236}">
                <a16:creationId xmlns:a16="http://schemas.microsoft.com/office/drawing/2014/main" id="{A0F2DC92-6A47-49B3-A6EE-3FA5715889B0}"/>
              </a:ext>
            </a:extLst>
          </p:cNvPr>
          <p:cNvSpPr>
            <a:spLocks noGrp="1"/>
          </p:cNvSpPr>
          <p:nvPr>
            <p:ph idx="1"/>
          </p:nvPr>
        </p:nvSpPr>
        <p:spPr/>
        <p:txBody>
          <a:bodyPr/>
          <a:lstStyle/>
          <a:p>
            <a:r>
              <a:rPr lang="en-US" dirty="0"/>
              <a:t>Money</a:t>
            </a:r>
          </a:p>
          <a:p>
            <a:r>
              <a:rPr lang="en-US" dirty="0"/>
              <a:t>Dangerous place</a:t>
            </a:r>
          </a:p>
          <a:p>
            <a:r>
              <a:rPr lang="en-US" dirty="0"/>
              <a:t>Go on holidays</a:t>
            </a:r>
            <a:endParaRPr lang="uk-UA" dirty="0"/>
          </a:p>
        </p:txBody>
      </p:sp>
    </p:spTree>
    <p:extLst>
      <p:ext uri="{BB962C8B-B14F-4D97-AF65-F5344CB8AC3E}">
        <p14:creationId xmlns:p14="http://schemas.microsoft.com/office/powerpoint/2010/main" val="3796105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FD2BAE-D563-4CF9-8DAD-BFE20E2375BE}"/>
              </a:ext>
            </a:extLst>
          </p:cNvPr>
          <p:cNvSpPr>
            <a:spLocks noGrp="1"/>
          </p:cNvSpPr>
          <p:nvPr>
            <p:ph type="title"/>
          </p:nvPr>
        </p:nvSpPr>
        <p:spPr/>
        <p:txBody>
          <a:bodyPr/>
          <a:lstStyle/>
          <a:p>
            <a:r>
              <a:rPr lang="en-US" dirty="0"/>
              <a:t>Canadians</a:t>
            </a:r>
            <a:endParaRPr lang="uk-UA" dirty="0"/>
          </a:p>
        </p:txBody>
      </p:sp>
      <p:sp>
        <p:nvSpPr>
          <p:cNvPr id="3" name="Місце для вмісту 2">
            <a:extLst>
              <a:ext uri="{FF2B5EF4-FFF2-40B4-BE49-F238E27FC236}">
                <a16:creationId xmlns:a16="http://schemas.microsoft.com/office/drawing/2014/main" id="{F2C43364-6F66-4F6D-9672-2766AFF5DB8B}"/>
              </a:ext>
            </a:extLst>
          </p:cNvPr>
          <p:cNvSpPr>
            <a:spLocks noGrp="1"/>
          </p:cNvSpPr>
          <p:nvPr>
            <p:ph idx="1"/>
          </p:nvPr>
        </p:nvSpPr>
        <p:spPr/>
        <p:txBody>
          <a:bodyPr/>
          <a:lstStyle/>
          <a:p>
            <a:r>
              <a:rPr lang="en-US" dirty="0"/>
              <a:t>Nice</a:t>
            </a:r>
          </a:p>
          <a:p>
            <a:r>
              <a:rPr lang="en-US" dirty="0"/>
              <a:t>Friendly to strangers</a:t>
            </a:r>
            <a:endParaRPr lang="uk-UA" dirty="0"/>
          </a:p>
        </p:txBody>
      </p:sp>
    </p:spTree>
    <p:extLst>
      <p:ext uri="{BB962C8B-B14F-4D97-AF65-F5344CB8AC3E}">
        <p14:creationId xmlns:p14="http://schemas.microsoft.com/office/powerpoint/2010/main" val="3686802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CEB669-8656-44F5-9E7A-5FC637AF5D0F}"/>
              </a:ext>
            </a:extLst>
          </p:cNvPr>
          <p:cNvSpPr>
            <a:spLocks noGrp="1"/>
          </p:cNvSpPr>
          <p:nvPr>
            <p:ph type="title"/>
          </p:nvPr>
        </p:nvSpPr>
        <p:spPr/>
        <p:txBody>
          <a:bodyPr/>
          <a:lstStyle/>
          <a:p>
            <a:r>
              <a:rPr lang="en-US" dirty="0"/>
              <a:t>Australians</a:t>
            </a:r>
            <a:endParaRPr lang="uk-UA" dirty="0"/>
          </a:p>
        </p:txBody>
      </p:sp>
      <p:sp>
        <p:nvSpPr>
          <p:cNvPr id="3" name="Місце для вмісту 2">
            <a:extLst>
              <a:ext uri="{FF2B5EF4-FFF2-40B4-BE49-F238E27FC236}">
                <a16:creationId xmlns:a16="http://schemas.microsoft.com/office/drawing/2014/main" id="{26ECF17C-EC25-4589-927F-63DE2A0D99AB}"/>
              </a:ext>
            </a:extLst>
          </p:cNvPr>
          <p:cNvSpPr>
            <a:spLocks noGrp="1"/>
          </p:cNvSpPr>
          <p:nvPr>
            <p:ph idx="1"/>
          </p:nvPr>
        </p:nvSpPr>
        <p:spPr/>
        <p:txBody>
          <a:bodyPr/>
          <a:lstStyle/>
          <a:p>
            <a:r>
              <a:rPr lang="en-US" dirty="0"/>
              <a:t>Tolerant to the choice of topics</a:t>
            </a:r>
          </a:p>
          <a:p>
            <a:r>
              <a:rPr lang="en-US"/>
              <a:t>Political correctness</a:t>
            </a:r>
            <a:endParaRPr lang="uk-UA"/>
          </a:p>
        </p:txBody>
      </p:sp>
    </p:spTree>
    <p:extLst>
      <p:ext uri="{BB962C8B-B14F-4D97-AF65-F5344CB8AC3E}">
        <p14:creationId xmlns:p14="http://schemas.microsoft.com/office/powerpoint/2010/main" val="10647844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вет директоров">
  <a:themeElements>
    <a:clrScheme name="Совет директоров">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Совет директоров">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овет директоров">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237</TotalTime>
  <Words>393</Words>
  <Application>Microsoft Office PowerPoint</Application>
  <PresentationFormat>Широкоэкранный</PresentationFormat>
  <Paragraphs>42</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Century Gothic</vt:lpstr>
      <vt:lpstr>Times New Roman</vt:lpstr>
      <vt:lpstr>Wingdings 3</vt:lpstr>
      <vt:lpstr>Совет директоров</vt:lpstr>
      <vt:lpstr>Stereotypes and the National Character</vt:lpstr>
      <vt:lpstr>Презентация PowerPoint</vt:lpstr>
      <vt:lpstr>Generally accepted stereotypes about the British </vt:lpstr>
      <vt:lpstr>The British character</vt:lpstr>
      <vt:lpstr>American national character</vt:lpstr>
      <vt:lpstr>American national character</vt:lpstr>
      <vt:lpstr>The British vs Americans</vt:lpstr>
      <vt:lpstr>Canadians</vt:lpstr>
      <vt:lpstr>Australians</vt:lpstr>
      <vt:lpstr>List of Literature Recommended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Stereotypes and the National Character</dc:title>
  <dc:creator>ДАША</dc:creator>
  <cp:lastModifiedBy>DM</cp:lastModifiedBy>
  <cp:revision>19</cp:revision>
  <dcterms:created xsi:type="dcterms:W3CDTF">2020-09-14T17:03:50Z</dcterms:created>
  <dcterms:modified xsi:type="dcterms:W3CDTF">2025-02-09T22:53:43Z</dcterms:modified>
</cp:coreProperties>
</file>