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6" r:id="rId7"/>
    <p:sldId id="260" r:id="rId8"/>
    <p:sldId id="261" r:id="rId9"/>
    <p:sldId id="262" r:id="rId10"/>
    <p:sldId id="263" r:id="rId11"/>
    <p:sldId id="264" r:id="rId12"/>
    <p:sldId id="267" r:id="rId13"/>
    <p:sldId id="268" r:id="rId14"/>
    <p:sldId id="269" r:id="rId15"/>
    <p:sldId id="276" r:id="rId16"/>
    <p:sldId id="270" r:id="rId17"/>
    <p:sldId id="271" r:id="rId18"/>
    <p:sldId id="272" r:id="rId19"/>
    <p:sldId id="273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4" autoAdjust="0"/>
    <p:restoredTop sz="94660"/>
  </p:normalViewPr>
  <p:slideViewPr>
    <p:cSldViewPr snapToGrid="0">
      <p:cViewPr varScale="1">
        <p:scale>
          <a:sx n="52" d="100"/>
          <a:sy n="52" d="100"/>
        </p:scale>
        <p:origin x="53" y="7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234FD2-B5DB-44F4-BF43-124A57C304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15989" y="573832"/>
            <a:ext cx="8915399" cy="2262781"/>
          </a:xfrm>
        </p:spPr>
        <p:txBody>
          <a:bodyPr>
            <a:normAutofit/>
          </a:bodyPr>
          <a:lstStyle/>
          <a:p>
            <a:r>
              <a:rPr lang="uk-UA" sz="32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</a:t>
            </a:r>
            <a:r>
              <a:rPr lang="uk-UA" sz="32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</a:t>
            </a:r>
            <a:r>
              <a:rPr lang="uk-UA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Причини, форми та види міжнародної міграції робочої сили</a:t>
            </a:r>
            <a:endParaRPr lang="uk-UA" sz="3200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187C347E-0CE0-4E48-A74B-C89C259611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15989" y="3280273"/>
            <a:ext cx="8915399" cy="1126283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Поняття та види міжнародної міграції робочої сили. </a:t>
            </a:r>
          </a:p>
          <a:p>
            <a:pPr marL="457200" indent="-457200">
              <a:buAutoNum type="arabicPeriod"/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Причини та напрями міграції робочої сили.</a:t>
            </a:r>
          </a:p>
          <a:p>
            <a:pPr marL="457200" indent="-457200">
              <a:buAutoNum type="arabicPeriod"/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Соціально-економічні наслідки міграції робочої сили.</a:t>
            </a:r>
          </a:p>
          <a:p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201978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EB4A9D9-199B-465B-9933-6E365338E346}"/>
              </a:ext>
            </a:extLst>
          </p:cNvPr>
          <p:cNvSpPr txBox="1"/>
          <p:nvPr/>
        </p:nvSpPr>
        <p:spPr>
          <a:xfrm>
            <a:off x="2668555" y="1265306"/>
            <a:ext cx="7288306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b="1" dirty="0"/>
              <a:t>Основними особливостями цього етапу є: </a:t>
            </a:r>
          </a:p>
          <a:p>
            <a:pPr marL="285750" indent="-285750" algn="just">
              <a:buFontTx/>
              <a:buChar char="-"/>
            </a:pPr>
            <a:r>
              <a:rPr lang="uk-UA" dirty="0"/>
              <a:t>зростання масштабів внутрішньоконтинентальної міграції, зокрема в країнах Європи; </a:t>
            </a:r>
          </a:p>
          <a:p>
            <a:pPr marL="285750" indent="-285750" algn="just">
              <a:buFontTx/>
              <a:buChar char="-"/>
            </a:pPr>
            <a:r>
              <a:rPr lang="uk-UA" dirty="0"/>
              <a:t>зростання попиту на висококваліфіковані кадри (виникнення нового виду трудової міграції «відплив умів»); </a:t>
            </a:r>
          </a:p>
          <a:p>
            <a:pPr marL="285750" indent="-285750" algn="just">
              <a:buFontTx/>
              <a:buChar char="-"/>
            </a:pPr>
            <a:r>
              <a:rPr lang="uk-UA" dirty="0"/>
              <a:t>посилення державного і міжнародного регулювання руху робочої сили; </a:t>
            </a:r>
          </a:p>
          <a:p>
            <a:pPr marL="285750" indent="-285750" algn="just">
              <a:buFontTx/>
              <a:buChar char="-"/>
            </a:pPr>
            <a:r>
              <a:rPr lang="uk-UA" dirty="0"/>
              <a:t>збільшення масштабів еміграції з пострадянських держав, зокрема з України.</a:t>
            </a:r>
          </a:p>
        </p:txBody>
      </p:sp>
    </p:spTree>
    <p:extLst>
      <p:ext uri="{BB962C8B-B14F-4D97-AF65-F5344CB8AC3E}">
        <p14:creationId xmlns:p14="http://schemas.microsoft.com/office/powerpoint/2010/main" val="8538995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7B4901D-61D9-4349-BCAD-A5592E4B9ABA}"/>
              </a:ext>
            </a:extLst>
          </p:cNvPr>
          <p:cNvSpPr txBox="1"/>
          <p:nvPr/>
        </p:nvSpPr>
        <p:spPr>
          <a:xfrm>
            <a:off x="3326363" y="916346"/>
            <a:ext cx="609289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uk-UA" sz="2400" b="1" dirty="0">
                <a:latin typeface="Times New Roman" panose="02020603050405020304" pitchFamily="18" charset="0"/>
              </a:rPr>
              <a:t>. Соціально-економічні наслідки міграції робочої сили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4BE4508-3100-477B-B98F-24CF5185C073}"/>
              </a:ext>
            </a:extLst>
          </p:cNvPr>
          <p:cNvSpPr txBox="1"/>
          <p:nvPr/>
        </p:nvSpPr>
        <p:spPr>
          <a:xfrm>
            <a:off x="1674936" y="1747343"/>
            <a:ext cx="9395743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b="1" dirty="0"/>
              <a:t>Рівень міграції населення </a:t>
            </a:r>
            <a:r>
              <a:rPr lang="uk-UA" dirty="0"/>
              <a:t>є показником, що відбиває внесок міграційних процесів у загальний процес зміни рівня населення й демографічної ситуації в країні в цілому.</a:t>
            </a:r>
          </a:p>
          <a:p>
            <a:pPr algn="just"/>
            <a:r>
              <a:rPr lang="uk-UA" b="1" dirty="0"/>
              <a:t>Високий рівень міграції </a:t>
            </a:r>
            <a:r>
              <a:rPr lang="uk-UA" dirty="0"/>
              <a:t>як зі знаком «+», так і зі знаком «–» може викликати низку проблем: зростання безробіття й потенційне посилення соціальної напруженості на етнічному ґрунті (якщо переважає число </a:t>
            </a:r>
            <a:r>
              <a:rPr lang="uk-UA" dirty="0" err="1"/>
              <a:t>в’їзджаючих</a:t>
            </a:r>
            <a:r>
              <a:rPr lang="uk-UA" dirty="0"/>
              <a:t> у країну) або скорочення робочої сили, у т. ч. у ключових для країни секторах економічної діяльності (якщо переважає число </a:t>
            </a:r>
            <a:r>
              <a:rPr lang="uk-UA" dirty="0" err="1"/>
              <a:t>виїзджаючих</a:t>
            </a:r>
            <a:r>
              <a:rPr lang="uk-UA" dirty="0"/>
              <a:t> із країни). В цілому в сучасному світі на 76 країн, в яких переважає імміграція, припадає 89 країн з перевагою громадян, що її залишають. При цьому в 59 державах світу число </a:t>
            </a:r>
            <a:r>
              <a:rPr lang="uk-UA" dirty="0" err="1"/>
              <a:t>в'їжджаючих</a:t>
            </a:r>
            <a:r>
              <a:rPr lang="uk-UA" dirty="0"/>
              <a:t> приблизно дорівнює числу виїжджаючих або ж немає ні тих, ні інших, тобто рівень міграції має нульову оцінку.</a:t>
            </a:r>
          </a:p>
        </p:txBody>
      </p:sp>
    </p:spTree>
    <p:extLst>
      <p:ext uri="{BB962C8B-B14F-4D97-AF65-F5344CB8AC3E}">
        <p14:creationId xmlns:p14="http://schemas.microsoft.com/office/powerpoint/2010/main" val="31835194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27C30BD-B67F-4994-9D34-936BBE32DE85}"/>
              </a:ext>
            </a:extLst>
          </p:cNvPr>
          <p:cNvSpPr txBox="1"/>
          <p:nvPr/>
        </p:nvSpPr>
        <p:spPr>
          <a:xfrm>
            <a:off x="2191412" y="978617"/>
            <a:ext cx="8279364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dirty="0"/>
              <a:t>До основних </a:t>
            </a:r>
            <a:r>
              <a:rPr lang="uk-UA" sz="2000" b="1" dirty="0"/>
              <a:t>напрямків міжнародної трудової міграції </a:t>
            </a:r>
            <a:r>
              <a:rPr lang="uk-UA" sz="2000" dirty="0"/>
              <a:t>на сучасному етапі належать наступні: </a:t>
            </a:r>
          </a:p>
          <a:p>
            <a:pPr algn="just"/>
            <a:r>
              <a:rPr lang="uk-UA" sz="2000" dirty="0"/>
              <a:t>1. </a:t>
            </a:r>
            <a:r>
              <a:rPr lang="uk-UA" sz="2000" b="1" dirty="0"/>
              <a:t>Із країн, що розвиваються, у розвинені країни. </a:t>
            </a:r>
            <a:r>
              <a:rPr lang="uk-UA" sz="2000" dirty="0"/>
              <a:t>В індустріально розвинених країнах більш високий рівень життя, ніж у країнах, що розвиваються, що є однією з основних причин міжнародної трудової міграції. Це стосується як потоків кваліфікованих фахівців, так і робочої сили непрестижних спеціальностей, з погляду місцевого населення розвинених країн, але без яких неможливий нормальний виробничий процес.</a:t>
            </a:r>
          </a:p>
        </p:txBody>
      </p:sp>
    </p:spTree>
    <p:extLst>
      <p:ext uri="{BB962C8B-B14F-4D97-AF65-F5344CB8AC3E}">
        <p14:creationId xmlns:p14="http://schemas.microsoft.com/office/powerpoint/2010/main" val="38012523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B220E21-AD2C-48AA-AB53-ED9852120C3D}"/>
              </a:ext>
            </a:extLst>
          </p:cNvPr>
          <p:cNvSpPr txBox="1"/>
          <p:nvPr/>
        </p:nvSpPr>
        <p:spPr>
          <a:xfrm>
            <a:off x="2571361" y="1237394"/>
            <a:ext cx="7468378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/>
              <a:t>2. Між розвиненими країнами. </a:t>
            </a:r>
          </a:p>
          <a:p>
            <a:pPr algn="just"/>
            <a:r>
              <a:rPr lang="uk-UA" sz="2000" dirty="0"/>
              <a:t>Міжнародна трудова міграція, що існує в межах індустріально розвинених країн, обумовлена переважно неекономічними причинами. Це відбувається, наприклад, завдяки можливості забезпечити професійне зростання, зробити кар'єру, зайняти місце в престижній фірмі іншої країни. Особливо слід зазначити міжнародну трудову міграцію в межах країн Європейського Союзу після створення єдиного ринкового простору.</a:t>
            </a:r>
          </a:p>
        </p:txBody>
      </p:sp>
    </p:spTree>
    <p:extLst>
      <p:ext uri="{BB962C8B-B14F-4D97-AF65-F5344CB8AC3E}">
        <p14:creationId xmlns:p14="http://schemas.microsoft.com/office/powerpoint/2010/main" val="21323407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3701AE6-0C06-40B8-9EF4-40368B4D68FF}"/>
              </a:ext>
            </a:extLst>
          </p:cNvPr>
          <p:cNvSpPr txBox="1"/>
          <p:nvPr/>
        </p:nvSpPr>
        <p:spPr>
          <a:xfrm>
            <a:off x="2463921" y="1187475"/>
            <a:ext cx="8448869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/>
              <a:t>3</a:t>
            </a:r>
            <a:r>
              <a:rPr lang="ru-RU" sz="2000" dirty="0"/>
              <a:t>. </a:t>
            </a:r>
            <a:r>
              <a:rPr lang="ru-RU" sz="2000" b="1" dirty="0"/>
              <a:t>З </a:t>
            </a:r>
            <a:r>
              <a:rPr lang="ru-RU" sz="2000" b="1" dirty="0" err="1"/>
              <a:t>розвинених</a:t>
            </a:r>
            <a:r>
              <a:rPr lang="ru-RU" sz="2000" b="1" dirty="0"/>
              <a:t> </a:t>
            </a:r>
            <a:r>
              <a:rPr lang="ru-RU" sz="2000" b="1" dirty="0" err="1"/>
              <a:t>країн</a:t>
            </a:r>
            <a:r>
              <a:rPr lang="ru-RU" sz="2000" b="1" dirty="0"/>
              <a:t> у </a:t>
            </a:r>
            <a:r>
              <a:rPr lang="ru-RU" sz="2000" b="1" dirty="0" err="1"/>
              <a:t>країни</a:t>
            </a:r>
            <a:r>
              <a:rPr lang="ru-RU" sz="2000" b="1" dirty="0"/>
              <a:t>, </a:t>
            </a:r>
            <a:r>
              <a:rPr lang="ru-RU" sz="2000" b="1" dirty="0" err="1"/>
              <a:t>що</a:t>
            </a:r>
            <a:r>
              <a:rPr lang="ru-RU" sz="2000" b="1" dirty="0"/>
              <a:t> </a:t>
            </a:r>
            <a:r>
              <a:rPr lang="ru-RU" sz="2000" b="1" dirty="0" err="1"/>
              <a:t>розвиваються</a:t>
            </a:r>
            <a:r>
              <a:rPr lang="ru-RU" sz="2000" dirty="0"/>
              <a:t>. Як правило, </a:t>
            </a:r>
            <a:r>
              <a:rPr lang="ru-RU" sz="2000" dirty="0" err="1"/>
              <a:t>їдуть</a:t>
            </a:r>
            <a:r>
              <a:rPr lang="ru-RU" sz="2000" dirty="0"/>
              <a:t> </a:t>
            </a:r>
            <a:r>
              <a:rPr lang="ru-RU" sz="2000" dirty="0" err="1"/>
              <a:t>кваліфіковані</a:t>
            </a:r>
            <a:r>
              <a:rPr lang="ru-RU" sz="2000" dirty="0"/>
              <a:t> </a:t>
            </a:r>
            <a:r>
              <a:rPr lang="ru-RU" sz="2000" dirty="0" err="1"/>
              <a:t>фахівці</a:t>
            </a:r>
            <a:r>
              <a:rPr lang="ru-RU" sz="2000" dirty="0"/>
              <a:t> за </a:t>
            </a:r>
            <a:r>
              <a:rPr lang="ru-RU" sz="2000" dirty="0" err="1"/>
              <a:t>запрошенням</a:t>
            </a:r>
            <a:r>
              <a:rPr lang="ru-RU" sz="2000" dirty="0"/>
              <a:t> уряду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окремих</a:t>
            </a:r>
            <a:r>
              <a:rPr lang="ru-RU" sz="2000" dirty="0"/>
              <a:t> </a:t>
            </a:r>
            <a:r>
              <a:rPr lang="ru-RU" sz="2000" dirty="0" err="1"/>
              <a:t>фірм</a:t>
            </a:r>
            <a:r>
              <a:rPr lang="ru-RU" sz="2000" dirty="0"/>
              <a:t>.</a:t>
            </a:r>
          </a:p>
          <a:p>
            <a:pPr algn="just"/>
            <a:r>
              <a:rPr lang="uk-UA" sz="2000" dirty="0"/>
              <a:t>4. </a:t>
            </a:r>
            <a:r>
              <a:rPr lang="uk-UA" sz="2000" b="1" dirty="0"/>
              <a:t>Між країнами, що розвиваються</a:t>
            </a:r>
            <a:r>
              <a:rPr lang="uk-UA" sz="2000" dirty="0"/>
              <a:t>. Тут основною причиною міжнародної трудової міграції стає підвищення рівня життя: міграція здійснюється в основному між Новими індустріальними країнами Південно-Східної Азії (Південна Корея, Тайвань, Сінгапур, Гонконг) і країнами-експортерами нафти (ОАЕ, Катар, Оман, Саудівська Аравія, Кувейт), з одного боку, та іншими країнами, що розвиваються, – з іншого.</a:t>
            </a:r>
          </a:p>
        </p:txBody>
      </p:sp>
    </p:spTree>
    <p:extLst>
      <p:ext uri="{BB962C8B-B14F-4D97-AF65-F5344CB8AC3E}">
        <p14:creationId xmlns:p14="http://schemas.microsoft.com/office/powerpoint/2010/main" val="41364212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5D5B0C4-D749-4092-9A15-23B5E8A6691D}"/>
              </a:ext>
            </a:extLst>
          </p:cNvPr>
          <p:cNvSpPr txBox="1"/>
          <p:nvPr/>
        </p:nvSpPr>
        <p:spPr>
          <a:xfrm>
            <a:off x="2465294" y="1071805"/>
            <a:ext cx="7790329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/>
              <a:t>У країнах з надлишковими трудовими ресурсами частина економічно активного населення стає безробітною, живе на трансфертні платежі за рахунок інших робітників, тисне на ринок праці. Тому в країні-експортері робочої сили еміграція сприятливо діє на ринок праці. З іншого боку, серед емігрантів переважають кваліфіковані кадри із середніми доходами, виниклі вакансії заміщаються менш підготовленими працівниками, що позначається на ефективності виробництва. Це було характерно для Єгипту, Йорданії, Ємену, Лесото й інших країн. Окремі країни Південної Азії, Центральної Америки й Тропічної Африки втратили близько 1/3 професійних працівників</a:t>
            </a:r>
          </a:p>
        </p:txBody>
      </p:sp>
    </p:spTree>
    <p:extLst>
      <p:ext uri="{BB962C8B-B14F-4D97-AF65-F5344CB8AC3E}">
        <p14:creationId xmlns:p14="http://schemas.microsoft.com/office/powerpoint/2010/main" val="15749569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F53DE62-324C-4C51-8E1D-1CF760F30007}"/>
              </a:ext>
            </a:extLst>
          </p:cNvPr>
          <p:cNvSpPr txBox="1"/>
          <p:nvPr/>
        </p:nvSpPr>
        <p:spPr>
          <a:xfrm>
            <a:off x="2409950" y="1384846"/>
            <a:ext cx="7833049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/>
              <a:t>Зі зміною економічних умов можуть змінюватися й напрямки </a:t>
            </a:r>
            <a:r>
              <a:rPr lang="uk-UA" b="1" dirty="0"/>
              <a:t>міжнародної трудової міграції. </a:t>
            </a:r>
          </a:p>
          <a:p>
            <a:pPr algn="just"/>
            <a:r>
              <a:rPr lang="uk-UA" dirty="0"/>
              <a:t>Сьогодні центрами притягання іммігрантів є наступні. </a:t>
            </a:r>
          </a:p>
          <a:p>
            <a:pPr marL="342900" indent="-342900" algn="just">
              <a:buAutoNum type="arabicPeriod"/>
            </a:pPr>
            <a:r>
              <a:rPr lang="uk-UA" dirty="0"/>
              <a:t>Високорозвинені країни з високим рівнем життя: США, Канада, Австралія, держави Західної Європи. На межі ХХ-ХХІ ст. щорічно в США легально іммігрували 700-800 тис. осіб. Причому потік висококваліфікованої робочої сили спостерігався із усього світу, але 40-50% іммігрантів були з Індії, 10% – з Китаю, а низької кваліфікації – в основному з країн Латинської Америки й Карибського басейну. </a:t>
            </a:r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231699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8830625-2112-411F-AE3B-0121DD0261EC}"/>
              </a:ext>
            </a:extLst>
          </p:cNvPr>
          <p:cNvSpPr txBox="1"/>
          <p:nvPr/>
        </p:nvSpPr>
        <p:spPr>
          <a:xfrm>
            <a:off x="2070847" y="1252915"/>
            <a:ext cx="851647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/>
              <a:t>2. </a:t>
            </a:r>
            <a:r>
              <a:rPr lang="uk-UA" b="1" dirty="0"/>
              <a:t>Нафтовидобувні країни Близького Сходу: </a:t>
            </a:r>
            <a:r>
              <a:rPr lang="uk-UA" dirty="0"/>
              <a:t>ОАЕ, Саудівська Аравія, Катар, Бахрейн, Кувейт, Оман. «Корінне» населення цих держав стало пануючими меншостями в соціальній структурі суспільства. На початку ХХІ ст. загальне число мігрантів у цих країнах становило близько 6 млн осіб: у Саудівській Аравії на трудових мігрантів доводилося близько 60% економічно активного населення країни; у Кувейті – 86% населення країни становили іноземці; в Омані вдвічі більше іноземних робітників, ніж в Австралії. Роль іноземних робітників і фахівців в економіці близькосхідних країн настільки велика, що без їхньої участі основні сфери життєдіяльності навряд чи могли існувати. Країнами донорами мігрантів у цей регіон є менш розвинені країни: Єгипет, Сирія, Йорданія, Бангладеш, Індія, Пакистан, Філіппіни.</a:t>
            </a:r>
          </a:p>
        </p:txBody>
      </p:sp>
    </p:spTree>
    <p:extLst>
      <p:ext uri="{BB962C8B-B14F-4D97-AF65-F5344CB8AC3E}">
        <p14:creationId xmlns:p14="http://schemas.microsoft.com/office/powerpoint/2010/main" val="19081338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7333D9F-60FD-4E32-BBC5-38078EAEFF5D}"/>
              </a:ext>
            </a:extLst>
          </p:cNvPr>
          <p:cNvSpPr txBox="1"/>
          <p:nvPr/>
        </p:nvSpPr>
        <p:spPr>
          <a:xfrm>
            <a:off x="1978091" y="1171508"/>
            <a:ext cx="821093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/>
              <a:t>3. </a:t>
            </a:r>
            <a:r>
              <a:rPr lang="uk-UA" b="1" dirty="0"/>
              <a:t>Країни Латинської Америки. </a:t>
            </a:r>
            <a:r>
              <a:rPr lang="uk-UA" dirty="0"/>
              <a:t>Тут налічується більше 8 млн іммігрантів. Міграційні потоки направляються в більш розвинені країни регіону - Аргентину, Бразилію, Венесуелу, Чилі. Сюди направляються мігранти з інших країн Латинської Америки, Азії й Африки.</a:t>
            </a:r>
          </a:p>
          <a:p>
            <a:pPr algn="just"/>
            <a:r>
              <a:rPr lang="uk-UA" dirty="0"/>
              <a:t>4. </a:t>
            </a:r>
            <a:r>
              <a:rPr lang="uk-UA" b="1" dirty="0"/>
              <a:t>Центральна, Південна й Північна Африка: ЦАР, Зімбабве, Камерун, Гана, Кенія, Кот-д’Івуар, Нігерія, Ліберія, ПАР, країни Магрибу. </a:t>
            </a:r>
            <a:r>
              <a:rPr lang="uk-UA" dirty="0"/>
              <a:t>Тут проживає більше 6 млн мігрантів: у Кот-Д’Івуарі, Нігерії, ПАР концентрується більше 1/2 іммігрантів, що прибувають до африканського континенту, але у зв'язку із введенням у багатьох африканських країнах в'їзних віз і дозволів на працевлаштування переміщення через державні кордони скоротилося</a:t>
            </a:r>
          </a:p>
        </p:txBody>
      </p:sp>
    </p:spTree>
    <p:extLst>
      <p:ext uri="{BB962C8B-B14F-4D97-AF65-F5344CB8AC3E}">
        <p14:creationId xmlns:p14="http://schemas.microsoft.com/office/powerpoint/2010/main" val="25137960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E618A76-1DE0-4D8E-A81F-0D86DC5FE091}"/>
              </a:ext>
            </a:extLst>
          </p:cNvPr>
          <p:cNvSpPr txBox="1"/>
          <p:nvPr/>
        </p:nvSpPr>
        <p:spPr>
          <a:xfrm>
            <a:off x="2563585" y="1210862"/>
            <a:ext cx="7064829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/>
              <a:t>5</a:t>
            </a:r>
            <a:r>
              <a:rPr lang="uk-UA" b="1" dirty="0"/>
              <a:t>. Східна й Південно-Східна Азія:</a:t>
            </a:r>
            <a:r>
              <a:rPr lang="uk-UA" dirty="0"/>
              <a:t> Південна Корея, Сінгапур, Гонконг, Тайвань, які створили значний економічний потенціал, почали притягати трудових мігрантів ще з 1990-х рр. Частка іноземців у загальній чисельності населення основних приймаючих країн у ті роки становила до 15% (середній показник для країн Західної Європи, США, Канади, Австралії, Нової Зеландії – 8,8%), а в економічно активному населенні – до 20%. А за останнє десятиліття зріс потік трудових мігрантів у Японію. </a:t>
            </a:r>
          </a:p>
          <a:p>
            <a:pPr algn="just"/>
            <a:r>
              <a:rPr lang="uk-UA" b="1" dirty="0"/>
              <a:t>6. Ізраїль. </a:t>
            </a:r>
            <a:r>
              <a:rPr lang="uk-UA" dirty="0"/>
              <a:t>Ця країна є специфічним центром притягання іноземних робочих мігрантів на етнічній основі зі США, європейських і близькосхідних країн.</a:t>
            </a:r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93369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396D338-EFE0-4913-9D89-3083E4BF7848}"/>
              </a:ext>
            </a:extLst>
          </p:cNvPr>
          <p:cNvSpPr txBox="1"/>
          <p:nvPr/>
        </p:nvSpPr>
        <p:spPr>
          <a:xfrm>
            <a:off x="3289041" y="916346"/>
            <a:ext cx="609289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ctr">
              <a:buAutoNum type="arabicPeriod"/>
            </a:pP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Поняття та види міжнародної міграції робочої сили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7E458BD-5469-4B11-9457-20EDAF00A139}"/>
              </a:ext>
            </a:extLst>
          </p:cNvPr>
          <p:cNvSpPr txBox="1"/>
          <p:nvPr/>
        </p:nvSpPr>
        <p:spPr>
          <a:xfrm>
            <a:off x="2029499" y="2011094"/>
            <a:ext cx="8789437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/>
              <a:t>Міжнародна міграція робочої сили </a:t>
            </a:r>
            <a:r>
              <a:rPr lang="uk-UA" sz="2000" dirty="0"/>
              <a:t>(від лат. </a:t>
            </a:r>
            <a:r>
              <a:rPr lang="en-GB" sz="2000" dirty="0"/>
              <a:t>migration – </a:t>
            </a:r>
            <a:r>
              <a:rPr lang="uk-UA" sz="2000" dirty="0"/>
              <a:t>рух, переміщення) – це переміщення працездатного населення з однієї країни в іншу в межах світового ринку праці. Це, насамперед, форма руху відносно надлишкового працездатного населення з одного центру в інший. </a:t>
            </a:r>
          </a:p>
          <a:p>
            <a:pPr algn="just"/>
            <a:r>
              <a:rPr lang="uk-UA" sz="2000" dirty="0"/>
              <a:t>Міграція як процес включає в себе протилежно спрямовані імміграційні й еміграційні потоки. </a:t>
            </a:r>
          </a:p>
          <a:p>
            <a:pPr algn="just"/>
            <a:r>
              <a:rPr lang="uk-UA" sz="2000" b="1" dirty="0"/>
              <a:t>Імміграція </a:t>
            </a:r>
            <a:r>
              <a:rPr lang="uk-UA" sz="2000" dirty="0"/>
              <a:t>– в'їзд робочої сили до приймаючої країни, країни-імпортера робочої сили. </a:t>
            </a:r>
          </a:p>
          <a:p>
            <a:pPr algn="just"/>
            <a:r>
              <a:rPr lang="uk-UA" sz="2000" b="1" dirty="0"/>
              <a:t>Еміграція</a:t>
            </a:r>
            <a:r>
              <a:rPr lang="uk-UA" sz="2000" dirty="0"/>
              <a:t> – це виїзд робочої сили з країни-експортера робочої сили.</a:t>
            </a:r>
          </a:p>
        </p:txBody>
      </p:sp>
    </p:spTree>
    <p:extLst>
      <p:ext uri="{BB962C8B-B14F-4D97-AF65-F5344CB8AC3E}">
        <p14:creationId xmlns:p14="http://schemas.microsoft.com/office/powerpoint/2010/main" val="14571153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E2C5D0C-FF38-43EB-B74E-E6CA641F9504}"/>
              </a:ext>
            </a:extLst>
          </p:cNvPr>
          <p:cNvSpPr txBox="1"/>
          <p:nvPr/>
        </p:nvSpPr>
        <p:spPr>
          <a:xfrm>
            <a:off x="1658472" y="839670"/>
            <a:ext cx="9015748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Соціально-економічні наслідки міжнародної трудової міграції різноманітні. </a:t>
            </a:r>
            <a:r>
              <a:rPr kumimoji="0" lang="uk-UA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Вони позначаються на статевовіковій структурі населення й трудових ресурсів, їхньої кваліфікації, рівні заробітної плати й добробуті, розвитку ринку праці, обсязі виробництва, податках і державних витратах.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Міжнародна трудова міграція впливає на ринок праці. </a:t>
            </a:r>
            <a:r>
              <a:rPr kumimoji="0" lang="uk-UA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Розвинені індустріальні країни залучають іноземних фахівців у кількості, що перевищує реальні потреби, чим створюється конкуренція не тільки між місцевими й знов прибулими працівниками, але й серед самих іммігрантів. У результаті знижується оплата праці й підвищується інтенсивність праці іноземних фахівців. Крім того, через іммігрантів найменш кваліфіковані робітники можуть втратити частину доходу, тобто добробут окремих груп суспільства зменшується. Та частина вчених і фахівців, яка залишилась незатребуваною, не використовується відповідно до їх професії, багато мігрантів не можуть влаштуватися за фахом і працюють таксистами, офіціантами тощо. </a:t>
            </a:r>
          </a:p>
        </p:txBody>
      </p:sp>
    </p:spTree>
    <p:extLst>
      <p:ext uri="{BB962C8B-B14F-4D97-AF65-F5344CB8AC3E}">
        <p14:creationId xmlns:p14="http://schemas.microsoft.com/office/powerpoint/2010/main" val="3826068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CCEB7EB-E2C2-4B5A-B754-22DE87C90866}"/>
              </a:ext>
            </a:extLst>
          </p:cNvPr>
          <p:cNvSpPr txBox="1"/>
          <p:nvPr/>
        </p:nvSpPr>
        <p:spPr>
          <a:xfrm>
            <a:off x="1918448" y="1219200"/>
            <a:ext cx="821167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dirty="0"/>
              <a:t>Крім двох основних взаємопов'язаних потоків, спостерігається ще </a:t>
            </a:r>
            <a:r>
              <a:rPr lang="uk-UA" sz="2400" b="1" dirty="0"/>
              <a:t>рееміграція</a:t>
            </a:r>
            <a:r>
              <a:rPr lang="uk-UA" sz="2400" dirty="0"/>
              <a:t>, або повернення мігрантів на батьківщину на постійне місце проживання, а також </a:t>
            </a:r>
            <a:r>
              <a:rPr lang="uk-UA" sz="2400" b="1" dirty="0"/>
              <a:t>репатріація</a:t>
            </a:r>
            <a:r>
              <a:rPr lang="uk-UA" sz="2400" dirty="0"/>
              <a:t> – насильницьке повернення в країну походження громадян, які раніше виїхали з неї</a:t>
            </a:r>
          </a:p>
        </p:txBody>
      </p:sp>
    </p:spTree>
    <p:extLst>
      <p:ext uri="{BB962C8B-B14F-4D97-AF65-F5344CB8AC3E}">
        <p14:creationId xmlns:p14="http://schemas.microsoft.com/office/powerpoint/2010/main" val="3041059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2FDF107-227D-45CE-8142-9BAD21B42EC8}"/>
              </a:ext>
            </a:extLst>
          </p:cNvPr>
          <p:cNvSpPr txBox="1"/>
          <p:nvPr/>
        </p:nvSpPr>
        <p:spPr>
          <a:xfrm>
            <a:off x="1810756" y="1235439"/>
            <a:ext cx="857048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dirty="0"/>
              <a:t>В сучасних умовах </a:t>
            </a:r>
            <a:r>
              <a:rPr lang="uk-UA" sz="2400" b="1" dirty="0"/>
              <a:t>міжнародні мігранти </a:t>
            </a:r>
            <a:r>
              <a:rPr lang="uk-UA" sz="2400" dirty="0"/>
              <a:t>поділяються на п'ять основних категорій: </a:t>
            </a:r>
          </a:p>
          <a:p>
            <a:pPr marL="285750" indent="-285750" algn="just">
              <a:buFontTx/>
              <a:buChar char="-"/>
            </a:pPr>
            <a:r>
              <a:rPr lang="uk-UA" sz="2400" dirty="0"/>
              <a:t>іммігранти, які легально допущені в країну; </a:t>
            </a:r>
          </a:p>
          <a:p>
            <a:pPr marL="285750" indent="-285750" algn="just">
              <a:buFontTx/>
              <a:buChar char="-"/>
            </a:pPr>
            <a:r>
              <a:rPr lang="uk-UA" sz="2400" dirty="0"/>
              <a:t>працівники-мігранти за контрактом</a:t>
            </a:r>
          </a:p>
          <a:p>
            <a:pPr marL="285750" indent="-285750" algn="just">
              <a:buFontTx/>
              <a:buChar char="-"/>
            </a:pPr>
            <a:r>
              <a:rPr lang="uk-UA" sz="2400" dirty="0"/>
              <a:t>нелегальні іммігранти; </a:t>
            </a:r>
          </a:p>
          <a:p>
            <a:pPr marL="285750" indent="-285750" algn="just">
              <a:buFontTx/>
              <a:buChar char="-"/>
            </a:pPr>
            <a:r>
              <a:rPr lang="uk-UA" sz="2400" dirty="0"/>
              <a:t>особи; </a:t>
            </a:r>
          </a:p>
          <a:p>
            <a:pPr marL="285750" indent="-285750" algn="just">
              <a:buFontTx/>
              <a:buChar char="-"/>
            </a:pPr>
            <a:r>
              <a:rPr lang="uk-UA" sz="2400" dirty="0"/>
              <a:t>біженці. </a:t>
            </a:r>
          </a:p>
        </p:txBody>
      </p:sp>
    </p:spTree>
    <p:extLst>
      <p:ext uri="{BB962C8B-B14F-4D97-AF65-F5344CB8AC3E}">
        <p14:creationId xmlns:p14="http://schemas.microsoft.com/office/powerpoint/2010/main" val="3904139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53F12C4-0EA4-4B53-9CE7-158C951BEA2D}"/>
              </a:ext>
            </a:extLst>
          </p:cNvPr>
          <p:cNvSpPr txBox="1"/>
          <p:nvPr/>
        </p:nvSpPr>
        <p:spPr>
          <a:xfrm>
            <a:off x="1730187" y="370527"/>
            <a:ext cx="9744635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000" b="1" dirty="0"/>
              <a:t>Види міжнародної міграції робочої сили </a:t>
            </a:r>
          </a:p>
          <a:p>
            <a:pPr algn="ctr"/>
            <a:endParaRPr lang="uk-UA" sz="2000" b="1" dirty="0"/>
          </a:p>
          <a:p>
            <a:pPr algn="just"/>
            <a:r>
              <a:rPr lang="uk-UA" sz="2000" dirty="0"/>
              <a:t>Міжнародна міграція робочої сили може бути проаналізована за різними критеріями: форма міграції, тривалість, форма організації міграції, професійний склад, якісний склад. </a:t>
            </a:r>
          </a:p>
          <a:p>
            <a:pPr algn="just"/>
            <a:r>
              <a:rPr lang="uk-UA" sz="2000" b="1" dirty="0"/>
              <a:t>Розрізняють такі форми міграції: </a:t>
            </a:r>
          </a:p>
          <a:p>
            <a:pPr marL="342900" indent="-342900" algn="just">
              <a:buFontTx/>
              <a:buChar char="-"/>
            </a:pPr>
            <a:r>
              <a:rPr lang="uk-UA" sz="2000" dirty="0"/>
              <a:t>внутрішня - переміщення населення в межах однієї країни; </a:t>
            </a:r>
          </a:p>
          <a:p>
            <a:pPr marL="342900" indent="-342900" algn="just">
              <a:buFontTx/>
              <a:buChar char="-"/>
            </a:pPr>
            <a:r>
              <a:rPr lang="uk-UA" sz="2000" dirty="0"/>
              <a:t>зовнішня - переміщення населення за межі своєї країни; </a:t>
            </a:r>
          </a:p>
          <a:p>
            <a:pPr marL="342900" indent="-342900" algn="just">
              <a:buFontTx/>
              <a:buChar char="-"/>
            </a:pPr>
            <a:r>
              <a:rPr lang="uk-UA" sz="2000" dirty="0"/>
              <a:t>інтеграційна - переміщення населення всередині держав одного інтеграційного об'єднання. </a:t>
            </a:r>
          </a:p>
          <a:p>
            <a:pPr algn="just"/>
            <a:r>
              <a:rPr lang="uk-UA" sz="2000" b="1" dirty="0"/>
              <a:t>З точки зору тривалості визначають: </a:t>
            </a:r>
          </a:p>
          <a:p>
            <a:pPr marL="342900" indent="-342900" algn="just">
              <a:buFontTx/>
              <a:buChar char="-"/>
            </a:pPr>
            <a:r>
              <a:rPr lang="uk-UA" sz="2000" dirty="0"/>
              <a:t>остаточну - виїзд населення в іншу країну на постійне місце проживання; </a:t>
            </a:r>
          </a:p>
          <a:p>
            <a:pPr marL="342900" indent="-342900" algn="just">
              <a:buFontTx/>
              <a:buChar char="-"/>
            </a:pPr>
            <a:r>
              <a:rPr lang="uk-UA" sz="2000" dirty="0"/>
              <a:t>тимчасову - виїзд населення в іншу країну на певний період часу; </a:t>
            </a:r>
          </a:p>
          <a:p>
            <a:pPr marL="342900" indent="-342900" algn="just">
              <a:buFontTx/>
              <a:buChar char="-"/>
            </a:pPr>
            <a:r>
              <a:rPr lang="uk-UA" sz="2000" dirty="0"/>
              <a:t>сезонну - виїзд населення в іншу країну на певний період пори року для здійснення сезонних робіт; </a:t>
            </a:r>
          </a:p>
          <a:p>
            <a:pPr marL="342900" indent="-342900" algn="just">
              <a:buFontTx/>
              <a:buChar char="-"/>
            </a:pPr>
            <a:r>
              <a:rPr lang="uk-UA" sz="2000" dirty="0"/>
              <a:t>маятникову, характерну для прикордонних районів, яка передбачає постійну або тимчасову зайнятість не в країні проживання, а в сусідній країні.</a:t>
            </a:r>
          </a:p>
        </p:txBody>
      </p:sp>
    </p:spTree>
    <p:extLst>
      <p:ext uri="{BB962C8B-B14F-4D97-AF65-F5344CB8AC3E}">
        <p14:creationId xmlns:p14="http://schemas.microsoft.com/office/powerpoint/2010/main" val="3296546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9FF0573-C1A3-489F-B56C-C019C7BEC9A5}"/>
              </a:ext>
            </a:extLst>
          </p:cNvPr>
          <p:cNvSpPr txBox="1"/>
          <p:nvPr/>
        </p:nvSpPr>
        <p:spPr>
          <a:xfrm>
            <a:off x="1864659" y="1310007"/>
            <a:ext cx="9359153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/>
              <a:t>Крім </a:t>
            </a:r>
            <a:r>
              <a:rPr lang="uk-UA" b="1" dirty="0"/>
              <a:t>добровільної</a:t>
            </a:r>
            <a:r>
              <a:rPr lang="uk-UA" dirty="0"/>
              <a:t>, існує вимушена організація міжнародної міграції робочої сили, що припускає позбавлення громадянства громадян своєї країни на підставі рішення судових органів. </a:t>
            </a:r>
          </a:p>
          <a:p>
            <a:pPr algn="just"/>
            <a:r>
              <a:rPr lang="uk-UA" dirty="0"/>
              <a:t>А також існує </a:t>
            </a:r>
            <a:r>
              <a:rPr lang="uk-UA" b="1" dirty="0"/>
              <a:t>самодіяльна</a:t>
            </a:r>
            <a:r>
              <a:rPr lang="uk-UA" dirty="0"/>
              <a:t> (нелегальне переміщення населення за межі своєї країни) й організована міграція (переміщення населення, що здійснюється спеціальними фірмами відповідно до національного законодавства – організований набір робітників).</a:t>
            </a:r>
          </a:p>
          <a:p>
            <a:pPr algn="just"/>
            <a:r>
              <a:rPr lang="uk-UA" dirty="0"/>
              <a:t> За професійним складом виділяють міграцію </a:t>
            </a:r>
            <a:r>
              <a:rPr lang="uk-UA" dirty="0" err="1"/>
              <a:t>сільгоспробітників</a:t>
            </a:r>
            <a:r>
              <a:rPr lang="uk-UA" dirty="0"/>
              <a:t> і водіїв, медичних працівників і вчителів тощо. Якісний склад формується з робочої сили низької кваліфікації, робочої сили високої кваліфікації і наукових працівників («відплив умів»).</a:t>
            </a:r>
          </a:p>
        </p:txBody>
      </p:sp>
    </p:spTree>
    <p:extLst>
      <p:ext uri="{BB962C8B-B14F-4D97-AF65-F5344CB8AC3E}">
        <p14:creationId xmlns:p14="http://schemas.microsoft.com/office/powerpoint/2010/main" val="2183128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EB9606D-6BFF-46EB-8190-F50B753BD051}"/>
              </a:ext>
            </a:extLst>
          </p:cNvPr>
          <p:cNvSpPr txBox="1"/>
          <p:nvPr/>
        </p:nvSpPr>
        <p:spPr>
          <a:xfrm>
            <a:off x="2355339" y="1843950"/>
            <a:ext cx="8059271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dirty="0"/>
              <a:t>Передумовами, які зумовлюють </a:t>
            </a:r>
            <a:r>
              <a:rPr lang="uk-UA" sz="2000" b="1" dirty="0"/>
              <a:t>міжнародну міграцію робочої сили</a:t>
            </a:r>
            <a:r>
              <a:rPr lang="uk-UA" sz="2000" dirty="0"/>
              <a:t> в сучасних умовах, є: </a:t>
            </a:r>
          </a:p>
          <a:p>
            <a:pPr marL="342900" indent="-342900" algn="just">
              <a:buFontTx/>
              <a:buChar char="-"/>
            </a:pPr>
            <a:r>
              <a:rPr lang="uk-UA" sz="2000" dirty="0"/>
              <a:t>незадовільні умови життя працездатного населення в окремих країнах; </a:t>
            </a:r>
          </a:p>
          <a:p>
            <a:pPr marL="342900" indent="-342900" algn="just">
              <a:buFontTx/>
              <a:buChar char="-"/>
            </a:pPr>
            <a:r>
              <a:rPr lang="uk-UA" sz="2000" dirty="0"/>
              <a:t>стабільний і порівняно високий рівень заробітної плати в основних імміграційних центрах; </a:t>
            </a:r>
          </a:p>
          <a:p>
            <a:pPr marL="342900" indent="-342900" algn="just">
              <a:buFontTx/>
              <a:buChar char="-"/>
            </a:pPr>
            <a:r>
              <a:rPr lang="uk-UA" sz="2000" dirty="0"/>
              <a:t>соціальні можливості більш повної реалізації своїх здібностей у країнах імміграції; </a:t>
            </a:r>
          </a:p>
          <a:p>
            <a:pPr marL="342900" indent="-342900" algn="just">
              <a:buFontTx/>
              <a:buChar char="-"/>
            </a:pPr>
            <a:r>
              <a:rPr lang="uk-UA" sz="2000" dirty="0"/>
              <a:t>природні катаклізми, а також військові, політичні, релігійні, культурні гоніння і переслідування в країнах еміграції.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E90DAB-A9ED-42D7-8160-587ADDFFC520}"/>
              </a:ext>
            </a:extLst>
          </p:cNvPr>
          <p:cNvSpPr txBox="1"/>
          <p:nvPr/>
        </p:nvSpPr>
        <p:spPr>
          <a:xfrm>
            <a:off x="3170578" y="617766"/>
            <a:ext cx="609289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imes New Roman" panose="02020603050405020304" pitchFamily="18" charset="0"/>
              </a:rPr>
              <a:t>2. Причини та напрями міграції робочої сили</a:t>
            </a:r>
          </a:p>
          <a:p>
            <a:pPr algn="ctr"/>
            <a:endParaRPr lang="uk-UA" sz="2400" b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06125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271D384-DD43-44E2-A4E7-D8F8BCBCDC7D}"/>
              </a:ext>
            </a:extLst>
          </p:cNvPr>
          <p:cNvSpPr txBox="1"/>
          <p:nvPr/>
        </p:nvSpPr>
        <p:spPr>
          <a:xfrm>
            <a:off x="2366682" y="1108117"/>
            <a:ext cx="7664824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/>
              <a:t>Причинами міжнародної міграції </a:t>
            </a:r>
            <a:r>
              <a:rPr lang="uk-UA" sz="2000" dirty="0"/>
              <a:t>робочої сили є:</a:t>
            </a:r>
          </a:p>
          <a:p>
            <a:pPr marL="342900" indent="-342900" algn="just">
              <a:buFontTx/>
              <a:buChar char="-"/>
            </a:pPr>
            <a:r>
              <a:rPr lang="uk-UA" sz="2000" dirty="0"/>
              <a:t>швидке зростання населення у світовому співтоваристві;</a:t>
            </a:r>
          </a:p>
          <a:p>
            <a:pPr marL="342900" indent="-342900" algn="just">
              <a:buFontTx/>
              <a:buChar char="-"/>
            </a:pPr>
            <a:r>
              <a:rPr lang="uk-UA" sz="2000" dirty="0"/>
              <a:t>нерівномірний економічний розвиток країн;  використання досягнень сучасної науково-технічної революції, що сприяють витісненню некваліфікованої праці; </a:t>
            </a:r>
          </a:p>
          <a:p>
            <a:pPr marL="342900" indent="-342900" algn="just">
              <a:buFontTx/>
              <a:buChar char="-"/>
            </a:pPr>
            <a:r>
              <a:rPr lang="uk-UA" sz="2000" dirty="0"/>
              <a:t>особливості соціально-політичного розвитку окремих держав і регіонів; </a:t>
            </a:r>
          </a:p>
          <a:p>
            <a:pPr marL="342900" indent="-342900" algn="just">
              <a:buFontTx/>
              <a:buChar char="-"/>
            </a:pPr>
            <a:r>
              <a:rPr lang="uk-UA" sz="2000" dirty="0"/>
              <a:t>необхідність оптимізації структури населення за окремими критеріями.</a:t>
            </a:r>
          </a:p>
        </p:txBody>
      </p:sp>
    </p:spTree>
    <p:extLst>
      <p:ext uri="{BB962C8B-B14F-4D97-AF65-F5344CB8AC3E}">
        <p14:creationId xmlns:p14="http://schemas.microsoft.com/office/powerpoint/2010/main" val="42064584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B1AF2BE-C03B-4721-B421-D9254A6D4DC7}"/>
              </a:ext>
            </a:extLst>
          </p:cNvPr>
          <p:cNvSpPr txBox="1"/>
          <p:nvPr/>
        </p:nvSpPr>
        <p:spPr>
          <a:xfrm>
            <a:off x="2026024" y="431065"/>
            <a:ext cx="7821523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/>
              <a:t>Історично міжнародна міграція робочої сили пройшла декілька етапів, кожен з яких характеризується особливою спрямованістю і причинами. </a:t>
            </a:r>
          </a:p>
          <a:p>
            <a:pPr algn="just"/>
            <a:r>
              <a:rPr lang="uk-UA" dirty="0"/>
              <a:t>Міжнародна міграція робочої сили почалася в епоху Великих географічних </a:t>
            </a:r>
            <a:r>
              <a:rPr lang="uk-UA" dirty="0" err="1"/>
              <a:t>відкриттів</a:t>
            </a:r>
            <a:r>
              <a:rPr lang="uk-UA" dirty="0"/>
              <a:t> (</a:t>
            </a:r>
            <a:r>
              <a:rPr lang="en-GB" dirty="0"/>
              <a:t>XV‒XVII </a:t>
            </a:r>
            <a:r>
              <a:rPr lang="uk-UA" dirty="0"/>
              <a:t>ст.), коли європейські держави захоплювали величезні території, створюючи світову колоніальну систему. Поряд із добровільними мігрантами в освоєнні земель Північної Америки, Австралії і Нової Зеландії брали участь вимушені переселенці з Європи (заслані каторжани, ув'язнені). </a:t>
            </a:r>
          </a:p>
          <a:p>
            <a:pPr algn="just"/>
            <a:r>
              <a:rPr lang="uk-UA" dirty="0"/>
              <a:t>У 1880-1914 рр. відбулося масове добровільне заселення вихідцями з Європи, Китаю, Індії, Японії та Східної Африки Північної Америки, де відчувалася нестача робочої сили. ХХ століття, особливо період після закінчення Другої світової війни та розпаду світової колоніальної системи, характеризувався широкомасштабною міграцією робочої сили з країн, що розвиваються, у всіх напрямках. Наприкінці ХХ ст. індустріальні держави в усе більшому обсязі стали пред'являти попит на висококваліфіковану робочу силу, почалася інтелектуальна міграція.</a:t>
            </a:r>
          </a:p>
        </p:txBody>
      </p:sp>
    </p:spTree>
    <p:extLst>
      <p:ext uri="{BB962C8B-B14F-4D97-AF65-F5344CB8AC3E}">
        <p14:creationId xmlns:p14="http://schemas.microsoft.com/office/powerpoint/2010/main" val="2997500062"/>
      </p:ext>
    </p:extLst>
  </p:cSld>
  <p:clrMapOvr>
    <a:masterClrMapping/>
  </p:clrMapOvr>
</p:sld>
</file>

<file path=ppt/theme/theme1.xml><?xml version="1.0" encoding="utf-8"?>
<a:theme xmlns:a="http://schemas.openxmlformats.org/drawingml/2006/main" name="Віхоть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146</TotalTime>
  <Words>1808</Words>
  <Application>Microsoft Office PowerPoint</Application>
  <PresentationFormat>Широкий екран</PresentationFormat>
  <Paragraphs>70</Paragraphs>
  <Slides>20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20</vt:i4>
      </vt:variant>
    </vt:vector>
  </HeadingPairs>
  <TitlesOfParts>
    <vt:vector size="25" baseType="lpstr">
      <vt:lpstr>Arial</vt:lpstr>
      <vt:lpstr>Century Gothic</vt:lpstr>
      <vt:lpstr>Times New Roman</vt:lpstr>
      <vt:lpstr>Wingdings 3</vt:lpstr>
      <vt:lpstr>Віхоть</vt:lpstr>
      <vt:lpstr>Тема 4. Причини, форми та види міжнародної міграції робочої сили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10. Причини, форми та види міжнародної міграції робочої сили</dc:title>
  <dc:creator>Iryna Abramova</dc:creator>
  <cp:lastModifiedBy>Iryna Abramova</cp:lastModifiedBy>
  <cp:revision>9</cp:revision>
  <dcterms:created xsi:type="dcterms:W3CDTF">2025-02-24T09:03:26Z</dcterms:created>
  <dcterms:modified xsi:type="dcterms:W3CDTF">2026-03-19T07:25:08Z</dcterms:modified>
</cp:coreProperties>
</file>