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3" r:id="rId11"/>
    <p:sldId id="267" r:id="rId12"/>
    <p:sldId id="25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0613" y="1803400"/>
            <a:ext cx="8915399" cy="2262781"/>
          </a:xfrm>
        </p:spPr>
        <p:txBody>
          <a:bodyPr/>
          <a:lstStyle/>
          <a:p>
            <a:pPr algn="ctr"/>
            <a:r>
              <a:rPr lang="ru-RU" b="1" dirty="0" smtClean="0"/>
              <a:t>АГРОПРОМИСЛОВИЙ КОМПЛЕКС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7139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Ð°ÑÑÐ¸Ð½ÐºÐ¸ Ð¿Ð¾ Ð·Ð°Ð¿ÑÐ¾ÑÑ Ð²ÑÐ´ÑÐ¾ÑÐ¾Ðº ÑÐ¾Ð·Ð¾ÑÐ°Ð½Ð¾ÑÑÑ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27" y="203200"/>
            <a:ext cx="7030468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2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2725" y="9162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Типи</a:t>
            </a:r>
            <a:r>
              <a:rPr lang="ru-RU" b="1" dirty="0" smtClean="0"/>
              <a:t> </a:t>
            </a:r>
            <a:r>
              <a:rPr lang="ru-RU" b="1" dirty="0" err="1"/>
              <a:t>сільськогосподарських</a:t>
            </a:r>
            <a:r>
              <a:rPr lang="ru-RU" b="1" dirty="0"/>
              <a:t> </a:t>
            </a:r>
            <a:r>
              <a:rPr lang="ru-RU" b="1" dirty="0" err="1"/>
              <a:t>підприємств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5912" y="2870200"/>
            <a:ext cx="8915400" cy="37776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фермерство </a:t>
            </a:r>
            <a:r>
              <a:rPr lang="ru-RU" sz="3200" dirty="0" err="1"/>
              <a:t>засноване</a:t>
            </a:r>
            <a:r>
              <a:rPr lang="ru-RU" sz="3200" dirty="0"/>
              <a:t> на </a:t>
            </a:r>
            <a:r>
              <a:rPr lang="ru-RU" sz="3200" dirty="0" err="1"/>
              <a:t>приватній</a:t>
            </a:r>
            <a:r>
              <a:rPr lang="ru-RU" sz="3200" dirty="0"/>
              <a:t> </a:t>
            </a:r>
            <a:r>
              <a:rPr lang="ru-RU" sz="3200" dirty="0" err="1"/>
              <a:t>власності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агрофірми</a:t>
            </a:r>
            <a:r>
              <a:rPr lang="ru-RU" sz="3200" dirty="0"/>
              <a:t> та </a:t>
            </a:r>
            <a:r>
              <a:rPr lang="ru-RU" sz="3200" dirty="0" err="1"/>
              <a:t>агрокомбінати</a:t>
            </a:r>
            <a:r>
              <a:rPr lang="ru-RU" sz="3200" dirty="0"/>
              <a:t> – на приватно-</a:t>
            </a:r>
            <a:r>
              <a:rPr lang="ru-RU" sz="3200" dirty="0" err="1"/>
              <a:t>кооперативній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• </a:t>
            </a:r>
            <a:r>
              <a:rPr lang="ru-RU" sz="3200" dirty="0" err="1"/>
              <a:t>орендні</a:t>
            </a:r>
            <a:r>
              <a:rPr lang="ru-RU" sz="3200" dirty="0"/>
              <a:t> </a:t>
            </a:r>
            <a:r>
              <a:rPr lang="ru-RU" sz="3200" dirty="0" err="1"/>
              <a:t>підприємства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307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362" y="166910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b="1" dirty="0" err="1" smtClean="0"/>
              <a:t>Проблеми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4799" y="1193800"/>
            <a:ext cx="9929812" cy="4323722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низький</a:t>
            </a:r>
            <a:r>
              <a:rPr lang="ru-RU" sz="2400" dirty="0" smtClean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механізації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err="1" smtClean="0"/>
              <a:t>висока</a:t>
            </a:r>
            <a:r>
              <a:rPr lang="ru-RU" sz="2400" dirty="0" smtClean="0"/>
              <a:t> </a:t>
            </a:r>
            <a:r>
              <a:rPr lang="ru-RU" sz="2400" dirty="0" err="1"/>
              <a:t>частка</a:t>
            </a:r>
            <a:r>
              <a:rPr lang="ru-RU" sz="2400" dirty="0"/>
              <a:t> </a:t>
            </a:r>
            <a:r>
              <a:rPr lang="ru-RU" sz="2400" dirty="0" err="1"/>
              <a:t>малопродуктивної</a:t>
            </a:r>
            <a:r>
              <a:rPr lang="ru-RU" sz="2400" dirty="0"/>
              <a:t> </a:t>
            </a:r>
            <a:r>
              <a:rPr lang="ru-RU" sz="2400" dirty="0" err="1"/>
              <a:t>ручної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err="1" smtClean="0"/>
              <a:t>монополія</a:t>
            </a:r>
            <a:r>
              <a:rPr lang="ru-RU" sz="2400" dirty="0" smtClean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сільськогосподарських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 </a:t>
            </a:r>
            <a:r>
              <a:rPr lang="ru-RU" sz="2400" dirty="0" err="1"/>
              <a:t>технікою</a:t>
            </a:r>
            <a:r>
              <a:rPr lang="ru-RU" sz="2400" dirty="0"/>
              <a:t> та </a:t>
            </a:r>
            <a:r>
              <a:rPr lang="ru-RU" sz="2400" dirty="0" err="1"/>
              <a:t>мінеральними</a:t>
            </a:r>
            <a:r>
              <a:rPr lang="ru-RU" sz="2400" dirty="0"/>
              <a:t> </a:t>
            </a:r>
            <a:r>
              <a:rPr lang="ru-RU" sz="2400" dirty="0" err="1"/>
              <a:t>добривами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err="1" smtClean="0"/>
              <a:t>незначна</a:t>
            </a:r>
            <a:r>
              <a:rPr lang="ru-RU" sz="2400" dirty="0" smtClean="0"/>
              <a:t> </a:t>
            </a:r>
            <a:r>
              <a:rPr lang="ru-RU" sz="2400" dirty="0" err="1"/>
              <a:t>державна</a:t>
            </a:r>
            <a:r>
              <a:rPr lang="ru-RU" sz="2400" dirty="0"/>
              <a:t> </a:t>
            </a:r>
            <a:r>
              <a:rPr lang="ru-RU" sz="2400" dirty="0" err="1"/>
              <a:t>підтримка</a:t>
            </a:r>
            <a:r>
              <a:rPr lang="ru-RU" sz="2400" dirty="0"/>
              <a:t> у </a:t>
            </a:r>
            <a:r>
              <a:rPr lang="ru-RU" sz="2400" dirty="0" err="1"/>
              <a:t>фінансуванні</a:t>
            </a:r>
            <a:r>
              <a:rPr lang="ru-RU" sz="2400" dirty="0"/>
              <a:t> і </a:t>
            </a:r>
            <a:r>
              <a:rPr lang="ru-RU" sz="2400" dirty="0" err="1"/>
              <a:t>кредитуванні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технологічних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, </a:t>
            </a:r>
            <a:r>
              <a:rPr lang="ru-RU" sz="2400" dirty="0" err="1"/>
              <a:t>формуванні</a:t>
            </a:r>
            <a:r>
              <a:rPr lang="ru-RU" sz="2400" dirty="0"/>
              <a:t> </a:t>
            </a:r>
            <a:r>
              <a:rPr lang="ru-RU" sz="2400" dirty="0" err="1"/>
              <a:t>закупівельних</a:t>
            </a:r>
            <a:r>
              <a:rPr lang="ru-RU" sz="2400" dirty="0"/>
              <a:t> </a:t>
            </a:r>
            <a:r>
              <a:rPr lang="ru-RU" sz="2400" dirty="0" err="1"/>
              <a:t>цін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err="1" smtClean="0"/>
              <a:t>значні</a:t>
            </a:r>
            <a:r>
              <a:rPr lang="ru-RU" sz="2400" dirty="0" smtClean="0"/>
              <a:t> </a:t>
            </a:r>
            <a:r>
              <a:rPr lang="ru-RU" sz="2400" dirty="0" err="1"/>
              <a:t>втрати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збирання</a:t>
            </a:r>
            <a:r>
              <a:rPr lang="ru-RU" sz="2400" dirty="0"/>
              <a:t>, </a:t>
            </a:r>
            <a:r>
              <a:rPr lang="ru-RU" sz="2400" dirty="0" err="1"/>
              <a:t>транспортування</a:t>
            </a:r>
            <a:r>
              <a:rPr lang="ru-RU" sz="2400" dirty="0"/>
              <a:t> та </a:t>
            </a:r>
            <a:r>
              <a:rPr lang="ru-RU" sz="2400" dirty="0" err="1"/>
              <a:t>зберігання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несприйнятливість</a:t>
            </a:r>
            <a:r>
              <a:rPr lang="ru-RU" sz="2400" dirty="0" smtClean="0"/>
              <a:t> </a:t>
            </a:r>
            <a:r>
              <a:rPr lang="ru-RU" sz="2400" dirty="0" err="1"/>
              <a:t>науково-технічного</a:t>
            </a:r>
            <a:r>
              <a:rPr lang="ru-RU" sz="2400" dirty="0"/>
              <a:t> </a:t>
            </a:r>
            <a:r>
              <a:rPr lang="ru-RU" sz="2400" dirty="0" err="1"/>
              <a:t>прогресу</a:t>
            </a:r>
            <a:r>
              <a:rPr lang="ru-RU" sz="2400" dirty="0"/>
              <a:t> і </a:t>
            </a:r>
            <a:r>
              <a:rPr lang="ru-RU" sz="2400" dirty="0" err="1"/>
              <a:t>сучасних</a:t>
            </a:r>
            <a:r>
              <a:rPr lang="ru-RU" sz="2400" dirty="0"/>
              <a:t> </a:t>
            </a:r>
            <a:r>
              <a:rPr lang="ru-RU" sz="2400" dirty="0" err="1"/>
              <a:t>екологічно-безпечних</a:t>
            </a:r>
            <a:r>
              <a:rPr lang="ru-RU" sz="2400" dirty="0"/>
              <a:t> </a:t>
            </a:r>
            <a:r>
              <a:rPr lang="ru-RU" sz="2400" dirty="0" err="1"/>
              <a:t>технологій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687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svitppt.com.ua/images/10/9595/960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92" y="228599"/>
            <a:ext cx="8349720" cy="62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0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23" t="28908" r="24652" b="28067"/>
          <a:stretch/>
        </p:blipFill>
        <p:spPr>
          <a:xfrm>
            <a:off x="2186484" y="1264555"/>
            <a:ext cx="9452074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6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Головною зерновою культурою </a:t>
            </a:r>
            <a:r>
              <a:rPr lang="ru-RU" dirty="0" err="1"/>
              <a:t>України</a:t>
            </a:r>
            <a:r>
              <a:rPr lang="ru-RU" dirty="0"/>
              <a:t> є </a:t>
            </a:r>
            <a:r>
              <a:rPr lang="ru-RU" dirty="0" err="1"/>
              <a:t>озима</a:t>
            </a:r>
            <a:r>
              <a:rPr lang="ru-RU" dirty="0"/>
              <a:t> </a:t>
            </a:r>
            <a:r>
              <a:rPr lang="ru-RU" dirty="0" err="1"/>
              <a:t>пшениця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врожайність</a:t>
            </a:r>
            <a:r>
              <a:rPr lang="ru-RU" dirty="0"/>
              <a:t> 35 </a:t>
            </a:r>
            <a:r>
              <a:rPr lang="ru-RU" dirty="0" smtClean="0"/>
              <a:t>ц/га.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 </a:t>
            </a:r>
            <a:r>
              <a:rPr lang="ru-RU" dirty="0" err="1"/>
              <a:t>країнах</a:t>
            </a:r>
            <a:r>
              <a:rPr lang="ru-RU" dirty="0"/>
              <a:t> ЄС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врожайність</a:t>
            </a:r>
            <a:r>
              <a:rPr lang="ru-RU" dirty="0"/>
              <a:t> </a:t>
            </a:r>
            <a:r>
              <a:rPr lang="ru-RU" dirty="0" err="1"/>
              <a:t>пшениці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60 </a:t>
            </a:r>
            <a:r>
              <a:rPr lang="ru-RU" dirty="0" smtClean="0"/>
              <a:t>ц/га.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0" y="3833216"/>
            <a:ext cx="4341812" cy="27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18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Основн</a:t>
            </a:r>
            <a:r>
              <a:rPr lang="uk-UA" b="1" dirty="0" smtClean="0"/>
              <a:t>і </a:t>
            </a:r>
            <a:r>
              <a:rPr lang="ru-RU" b="1" dirty="0" err="1" smtClean="0"/>
              <a:t>технологічні</a:t>
            </a:r>
            <a:r>
              <a:rPr lang="ru-RU" b="1" dirty="0" smtClean="0"/>
              <a:t> </a:t>
            </a:r>
            <a:r>
              <a:rPr lang="ru-RU" b="1" dirty="0" err="1" smtClean="0"/>
              <a:t>процеси</a:t>
            </a:r>
            <a:r>
              <a:rPr lang="ru-RU" b="1" dirty="0" smtClean="0"/>
              <a:t> </a:t>
            </a:r>
            <a:r>
              <a:rPr lang="ru-RU" b="1" dirty="0"/>
              <a:t>у </a:t>
            </a:r>
            <a:r>
              <a:rPr lang="ru-RU" b="1" dirty="0" err="1" smtClean="0"/>
              <a:t>рослинництві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8612" y="2159000"/>
            <a:ext cx="8915400" cy="3777622"/>
          </a:xfrm>
        </p:spPr>
        <p:txBody>
          <a:bodyPr>
            <a:normAutofit/>
          </a:bodyPr>
          <a:lstStyle/>
          <a:p>
            <a:r>
              <a:rPr lang="ru-RU" sz="3200" dirty="0" err="1"/>
              <a:t>обробіток</a:t>
            </a:r>
            <a:r>
              <a:rPr lang="ru-RU" sz="3200" dirty="0"/>
              <a:t> </a:t>
            </a:r>
            <a:r>
              <a:rPr lang="ru-RU" sz="3200" dirty="0" err="1"/>
              <a:t>ґрунту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err="1" smtClean="0"/>
              <a:t>удобрення</a:t>
            </a:r>
            <a:r>
              <a:rPr lang="ru-RU" sz="3200" dirty="0" smtClean="0"/>
              <a:t> </a:t>
            </a:r>
            <a:r>
              <a:rPr lang="ru-RU" sz="3200" dirty="0" err="1"/>
              <a:t>сільгоспкультур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err="1" smtClean="0"/>
              <a:t>боротьбу</a:t>
            </a:r>
            <a:r>
              <a:rPr lang="ru-RU" sz="3200" dirty="0" smtClean="0"/>
              <a:t> </a:t>
            </a:r>
            <a:r>
              <a:rPr lang="ru-RU" sz="3200" dirty="0"/>
              <a:t>з </a:t>
            </a:r>
            <a:r>
              <a:rPr lang="ru-RU" sz="3200" dirty="0" err="1"/>
              <a:t>бур’янами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err="1" smtClean="0"/>
              <a:t>меліорацію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err="1" smtClean="0"/>
              <a:t>осушення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err="1" smtClean="0"/>
              <a:t>збір</a:t>
            </a:r>
            <a:r>
              <a:rPr lang="ru-RU" sz="3200" dirty="0" smtClean="0"/>
              <a:t> </a:t>
            </a:r>
            <a:r>
              <a:rPr lang="ru-RU" sz="3200" dirty="0" err="1"/>
              <a:t>врожаю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972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225" y="230410"/>
            <a:ext cx="8911687" cy="1280890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Тваринництво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46200"/>
            <a:ext cx="9120188" cy="5041900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err="1"/>
              <a:t>скотарство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r>
              <a:rPr lang="ru-RU" sz="3600" b="1" dirty="0" err="1" smtClean="0"/>
              <a:t>свинарство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r>
              <a:rPr lang="ru-RU" sz="3600" b="1" dirty="0" err="1" smtClean="0"/>
              <a:t>птахівництво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r>
              <a:rPr lang="ru-RU" sz="3600" b="1" dirty="0" err="1" smtClean="0"/>
              <a:t>вівчарство</a:t>
            </a:r>
            <a:r>
              <a:rPr lang="ru-RU" sz="3600" b="1" dirty="0" smtClean="0"/>
              <a:t>,</a:t>
            </a:r>
          </a:p>
          <a:p>
            <a:r>
              <a:rPr lang="ru-RU" sz="3600" dirty="0" err="1" smtClean="0"/>
              <a:t>рибне</a:t>
            </a:r>
            <a:r>
              <a:rPr lang="ru-RU" sz="3600" dirty="0" smtClean="0"/>
              <a:t> </a:t>
            </a:r>
            <a:r>
              <a:rPr lang="ru-RU" sz="3600" dirty="0" err="1" smtClean="0"/>
              <a:t>господарство</a:t>
            </a:r>
            <a:r>
              <a:rPr lang="ru-RU" sz="3600" dirty="0" smtClean="0"/>
              <a:t>,</a:t>
            </a:r>
          </a:p>
          <a:p>
            <a:r>
              <a:rPr lang="ru-RU" sz="3600" dirty="0" err="1" smtClean="0"/>
              <a:t>бджільництво</a:t>
            </a:r>
            <a:r>
              <a:rPr lang="ru-RU" sz="3600" dirty="0"/>
              <a:t>, </a:t>
            </a:r>
            <a:endParaRPr lang="ru-RU" sz="3600" dirty="0" smtClean="0"/>
          </a:p>
          <a:p>
            <a:r>
              <a:rPr lang="ru-RU" sz="3600" dirty="0" err="1" smtClean="0"/>
              <a:t>шовківництво</a:t>
            </a:r>
            <a:r>
              <a:rPr lang="ru-RU" sz="3600" dirty="0"/>
              <a:t>, </a:t>
            </a:r>
            <a:endParaRPr lang="ru-RU" sz="3600" dirty="0" smtClean="0"/>
          </a:p>
          <a:p>
            <a:r>
              <a:rPr lang="ru-RU" sz="3600" dirty="0" err="1" smtClean="0"/>
              <a:t>кролівництво</a:t>
            </a:r>
            <a:r>
              <a:rPr lang="ru-RU" sz="3600" dirty="0"/>
              <a:t>, </a:t>
            </a:r>
            <a:endParaRPr lang="ru-RU" sz="3600" dirty="0" smtClean="0"/>
          </a:p>
          <a:p>
            <a:r>
              <a:rPr lang="ru-RU" sz="3600" dirty="0" err="1" smtClean="0"/>
              <a:t>хутрове</a:t>
            </a:r>
            <a:r>
              <a:rPr lang="ru-RU" sz="3600" dirty="0" smtClean="0"/>
              <a:t> </a:t>
            </a:r>
            <a:r>
              <a:rPr lang="ru-RU" sz="3600" dirty="0" err="1"/>
              <a:t>звірівництво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 </a:t>
            </a:r>
            <a:r>
              <a:rPr lang="ru-RU" sz="3600" dirty="0" err="1"/>
              <a:t>конярство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4748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Способи</a:t>
            </a:r>
            <a:r>
              <a:rPr lang="ru-RU" b="1" dirty="0" smtClean="0"/>
              <a:t> </a:t>
            </a:r>
            <a:r>
              <a:rPr lang="ru-RU" b="1" dirty="0" err="1"/>
              <a:t>утримання</a:t>
            </a:r>
            <a:r>
              <a:rPr lang="ru-RU" b="1" dirty="0"/>
              <a:t> </a:t>
            </a:r>
            <a:r>
              <a:rPr lang="ru-RU" b="1" dirty="0" err="1" smtClean="0"/>
              <a:t>худоби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Прив’язне</a:t>
            </a:r>
            <a:r>
              <a:rPr lang="ru-RU" sz="2800" b="1" dirty="0"/>
              <a:t> </a:t>
            </a:r>
            <a:r>
              <a:rPr lang="ru-RU" sz="2800" b="1" dirty="0" err="1" smtClean="0"/>
              <a:t>утримання</a:t>
            </a:r>
            <a:r>
              <a:rPr lang="ru-RU" sz="2800" b="1" dirty="0" smtClean="0"/>
              <a:t>. </a:t>
            </a:r>
            <a:r>
              <a:rPr lang="ru-RU" sz="2800" dirty="0" err="1" smtClean="0"/>
              <a:t>Постійне</a:t>
            </a:r>
            <a:r>
              <a:rPr lang="ru-RU" sz="2800" dirty="0" smtClean="0"/>
              <a:t> </a:t>
            </a:r>
            <a:r>
              <a:rPr lang="ru-RU" sz="2800" dirty="0" err="1"/>
              <a:t>місце</a:t>
            </a:r>
            <a:r>
              <a:rPr lang="ru-RU" sz="2800" dirty="0"/>
              <a:t> </a:t>
            </a:r>
            <a:r>
              <a:rPr lang="ru-RU" sz="2800" dirty="0" err="1"/>
              <a:t>годування</a:t>
            </a:r>
            <a:r>
              <a:rPr lang="ru-RU" sz="2800" dirty="0"/>
              <a:t>, </a:t>
            </a:r>
            <a:r>
              <a:rPr lang="ru-RU" sz="2800" dirty="0" err="1"/>
              <a:t>напування</a:t>
            </a:r>
            <a:r>
              <a:rPr lang="ru-RU" sz="2800" dirty="0"/>
              <a:t>, </a:t>
            </a:r>
            <a:r>
              <a:rPr lang="ru-RU" sz="2800" dirty="0" err="1"/>
              <a:t>відпочинку</a:t>
            </a:r>
            <a:r>
              <a:rPr lang="ru-RU" sz="2800" dirty="0"/>
              <a:t> та </a:t>
            </a:r>
            <a:r>
              <a:rPr lang="ru-RU" sz="2800" dirty="0" err="1"/>
              <a:t>доїння</a:t>
            </a:r>
            <a:r>
              <a:rPr lang="ru-RU" sz="2800" dirty="0"/>
              <a:t>, </a:t>
            </a:r>
            <a:r>
              <a:rPr lang="ru-RU" sz="2800" dirty="0" err="1"/>
              <a:t>індивідуальний</a:t>
            </a:r>
            <a:r>
              <a:rPr lang="ru-RU" sz="2800" dirty="0"/>
              <a:t> </a:t>
            </a:r>
            <a:r>
              <a:rPr lang="ru-RU" sz="2800" dirty="0" err="1"/>
              <a:t>підхід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годівлі</a:t>
            </a:r>
            <a:r>
              <a:rPr lang="ru-RU" sz="2800" dirty="0"/>
              <a:t>. </a:t>
            </a:r>
            <a:r>
              <a:rPr lang="ru-RU" sz="2800" dirty="0" err="1"/>
              <a:t>Недоліки</a:t>
            </a:r>
            <a:r>
              <a:rPr lang="ru-RU" sz="2800" dirty="0"/>
              <a:t>: малопродуктивна </a:t>
            </a:r>
            <a:r>
              <a:rPr lang="ru-RU" sz="2800" dirty="0" err="1"/>
              <a:t>ручна</a:t>
            </a:r>
            <a:r>
              <a:rPr lang="ru-RU" sz="2800" dirty="0"/>
              <a:t> </a:t>
            </a:r>
            <a:r>
              <a:rPr lang="ru-RU" sz="2800" dirty="0" err="1"/>
              <a:t>праця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b="1" dirty="0" err="1" smtClean="0"/>
              <a:t>Безприв’язне</a:t>
            </a:r>
            <a:r>
              <a:rPr lang="ru-RU" sz="2800" b="1" dirty="0" smtClean="0"/>
              <a:t> </a:t>
            </a:r>
            <a:r>
              <a:rPr lang="ru-RU" sz="2800" b="1" dirty="0" err="1"/>
              <a:t>утримання</a:t>
            </a:r>
            <a:r>
              <a:rPr lang="ru-RU" sz="2800" b="1" dirty="0"/>
              <a:t> </a:t>
            </a:r>
            <a:r>
              <a:rPr lang="ru-RU" sz="2800" dirty="0" err="1" smtClean="0"/>
              <a:t>вимагає</a:t>
            </a:r>
            <a:r>
              <a:rPr lang="ru-RU" sz="2800" dirty="0" smtClean="0"/>
              <a:t> </a:t>
            </a:r>
            <a:r>
              <a:rPr lang="ru-RU" sz="2800" dirty="0" err="1"/>
              <a:t>дотримання</a:t>
            </a:r>
            <a:r>
              <a:rPr lang="ru-RU" sz="2800" dirty="0"/>
              <a:t> </a:t>
            </a:r>
            <a:r>
              <a:rPr lang="ru-RU" sz="2800" dirty="0" err="1"/>
              <a:t>технологічної</a:t>
            </a:r>
            <a:r>
              <a:rPr lang="ru-RU" sz="2800" dirty="0"/>
              <a:t> </a:t>
            </a:r>
            <a:r>
              <a:rPr lang="ru-RU" sz="2800" dirty="0" err="1"/>
              <a:t>дисципліни</a:t>
            </a:r>
            <a:r>
              <a:rPr lang="ru-RU" sz="2800" dirty="0"/>
              <a:t> і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витрат</a:t>
            </a:r>
            <a:r>
              <a:rPr lang="ru-RU" sz="2800" dirty="0"/>
              <a:t> </a:t>
            </a:r>
            <a:r>
              <a:rPr lang="ru-RU" sz="2800" dirty="0" err="1"/>
              <a:t>кормів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308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Основні технологічні процеси у скотарстві: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Годівля</a:t>
            </a:r>
          </a:p>
          <a:p>
            <a:r>
              <a:rPr lang="uk-UA" sz="3600" dirty="0" smtClean="0"/>
              <a:t>Напування</a:t>
            </a:r>
          </a:p>
          <a:p>
            <a:r>
              <a:rPr lang="uk-UA" sz="3600" dirty="0" smtClean="0"/>
              <a:t>Доїння</a:t>
            </a:r>
          </a:p>
          <a:p>
            <a:r>
              <a:rPr lang="uk-UA" sz="3600" dirty="0" smtClean="0"/>
              <a:t>Видалення та транспортування гною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882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1" y="1017810"/>
            <a:ext cx="9637712" cy="128089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Агропромисловий</a:t>
            </a:r>
            <a:r>
              <a:rPr lang="ru-RU" b="1" dirty="0"/>
              <a:t> комплекс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об’єднує</a:t>
            </a:r>
            <a:r>
              <a:rPr lang="ru-RU" dirty="0"/>
              <a:t> низку </a:t>
            </a:r>
            <a:r>
              <a:rPr lang="ru-RU" dirty="0" err="1"/>
              <a:t>сільськогосподарських</a:t>
            </a:r>
            <a:r>
              <a:rPr lang="ru-RU" dirty="0"/>
              <a:t>, </a:t>
            </a:r>
            <a:r>
              <a:rPr lang="ru-RU" dirty="0" err="1"/>
              <a:t>промислових</a:t>
            </a:r>
            <a:r>
              <a:rPr lang="ru-RU" dirty="0"/>
              <a:t>, </a:t>
            </a:r>
            <a:r>
              <a:rPr lang="ru-RU" dirty="0" err="1"/>
              <a:t>науково-виробничих</a:t>
            </a:r>
            <a:r>
              <a:rPr lang="ru-RU" dirty="0"/>
              <a:t>, </a:t>
            </a:r>
            <a:r>
              <a:rPr lang="ru-RU" dirty="0" err="1"/>
              <a:t>навчальних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err="1" smtClean="0"/>
              <a:t>Діяльність</a:t>
            </a:r>
            <a:r>
              <a:rPr lang="ru-RU" b="1" dirty="0" smtClean="0"/>
              <a:t> </a:t>
            </a:r>
            <a:r>
              <a:rPr lang="ru-RU" b="1" dirty="0"/>
              <a:t>АПК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одержання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, </a:t>
            </a:r>
            <a:r>
              <a:rPr lang="ru-RU" dirty="0" err="1"/>
              <a:t>зберігання</a:t>
            </a:r>
            <a:r>
              <a:rPr lang="ru-RU" dirty="0"/>
              <a:t>, </a:t>
            </a:r>
            <a:r>
              <a:rPr lang="ru-RU" dirty="0" err="1"/>
              <a:t>переробку</a:t>
            </a:r>
            <a:r>
              <a:rPr lang="ru-RU" dirty="0"/>
              <a:t> та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6212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2750" y="298772"/>
            <a:ext cx="8181862" cy="62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03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Екологічні проблеми рослинництва: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/>
          <a:lstStyle/>
          <a:p>
            <a:r>
              <a:rPr lang="uk-UA" sz="3200" dirty="0" smtClean="0"/>
              <a:t>Використання добрив;</a:t>
            </a:r>
          </a:p>
          <a:p>
            <a:r>
              <a:rPr lang="uk-UA" sz="3200" dirty="0" smtClean="0"/>
              <a:t>Використання пестицидів;</a:t>
            </a:r>
          </a:p>
          <a:p>
            <a:r>
              <a:rPr lang="uk-UA" sz="3200" dirty="0" smtClean="0"/>
              <a:t>Генетично-модифіковані рослини;</a:t>
            </a:r>
          </a:p>
          <a:p>
            <a:r>
              <a:rPr lang="uk-UA" sz="3200" dirty="0" smtClean="0"/>
              <a:t>Втрати родючості </a:t>
            </a:r>
            <a:r>
              <a:rPr lang="uk-UA" sz="3200" dirty="0" err="1" smtClean="0"/>
              <a:t>грунту</a:t>
            </a:r>
            <a:r>
              <a:rPr lang="uk-UA" sz="3200" dirty="0" smtClean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920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 </a:t>
            </a:r>
            <a:r>
              <a:rPr lang="ru-RU" b="1" dirty="0" err="1"/>
              <a:t>останні</a:t>
            </a:r>
            <a:r>
              <a:rPr lang="ru-RU" b="1" dirty="0"/>
              <a:t> 25 </a:t>
            </a:r>
            <a:r>
              <a:rPr lang="ru-RU" b="1" dirty="0" err="1"/>
              <a:t>років</a:t>
            </a:r>
            <a:r>
              <a:rPr lang="ru-RU" b="1" dirty="0"/>
              <a:t> землям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завдано</a:t>
            </a:r>
            <a:r>
              <a:rPr lang="ru-RU" b="1" dirty="0"/>
              <a:t> </a:t>
            </a:r>
            <a:r>
              <a:rPr lang="ru-RU" b="1" dirty="0" err="1"/>
              <a:t>величезної</a:t>
            </a:r>
            <a:r>
              <a:rPr lang="ru-RU" b="1" dirty="0"/>
              <a:t> </a:t>
            </a:r>
            <a:r>
              <a:rPr lang="ru-RU" b="1" dirty="0" err="1"/>
              <a:t>шкоди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527300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загублено </a:t>
            </a:r>
            <a:r>
              <a:rPr lang="ru-RU" sz="2400" dirty="0" err="1"/>
              <a:t>майже</a:t>
            </a:r>
            <a:r>
              <a:rPr lang="ru-RU" sz="2400" dirty="0"/>
              <a:t> 500 тис. га с.-г. </a:t>
            </a:r>
            <a:r>
              <a:rPr lang="ru-RU" sz="2400" dirty="0" err="1"/>
              <a:t>угідь</a:t>
            </a:r>
            <a:r>
              <a:rPr lang="ru-RU" sz="2400" dirty="0"/>
              <a:t>; </a:t>
            </a:r>
          </a:p>
          <a:p>
            <a:r>
              <a:rPr lang="ru-RU" sz="2400" dirty="0" smtClean="0"/>
              <a:t>на </a:t>
            </a:r>
            <a:r>
              <a:rPr lang="ru-RU" sz="2400" dirty="0"/>
              <a:t>0,9% </a:t>
            </a:r>
            <a:r>
              <a:rPr lang="ru-RU" sz="2400" dirty="0" err="1"/>
              <a:t>знизився</a:t>
            </a:r>
            <a:r>
              <a:rPr lang="ru-RU" sz="2400" dirty="0"/>
              <a:t> </a:t>
            </a:r>
            <a:r>
              <a:rPr lang="ru-RU" sz="2400" dirty="0" err="1"/>
              <a:t>вміст</a:t>
            </a:r>
            <a:r>
              <a:rPr lang="ru-RU" sz="2400" dirty="0"/>
              <a:t> гумусу в </a:t>
            </a:r>
            <a:r>
              <a:rPr lang="ru-RU" sz="2400" dirty="0" err="1"/>
              <a:t>ґрунті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/>
              <a:t>водної</a:t>
            </a:r>
            <a:r>
              <a:rPr lang="ru-RU" sz="2400" dirty="0"/>
              <a:t> </a:t>
            </a:r>
            <a:r>
              <a:rPr lang="ru-RU" sz="2400" dirty="0" err="1"/>
              <a:t>ерозії</a:t>
            </a:r>
            <a:r>
              <a:rPr lang="ru-RU" sz="2400" dirty="0"/>
              <a:t> </a:t>
            </a:r>
            <a:r>
              <a:rPr lang="ru-RU" sz="2400" dirty="0" err="1"/>
              <a:t>потерпає</a:t>
            </a:r>
            <a:r>
              <a:rPr lang="ru-RU" sz="2400" dirty="0"/>
              <a:t> 29% </a:t>
            </a:r>
            <a:r>
              <a:rPr lang="ru-RU" sz="2400" dirty="0" err="1"/>
              <a:t>орних</a:t>
            </a:r>
            <a:r>
              <a:rPr lang="ru-RU" sz="2400" dirty="0"/>
              <a:t> земель; </a:t>
            </a:r>
          </a:p>
          <a:p>
            <a:r>
              <a:rPr lang="ru-RU" sz="2400" dirty="0" smtClean="0"/>
              <a:t>10 </a:t>
            </a:r>
            <a:r>
              <a:rPr lang="ru-RU" sz="2400" dirty="0"/>
              <a:t>млн га земель на </a:t>
            </a:r>
            <a:r>
              <a:rPr lang="ru-RU" sz="2400" dirty="0" err="1"/>
              <a:t>півдні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 </a:t>
            </a:r>
            <a:r>
              <a:rPr lang="ru-RU" sz="2400" dirty="0" err="1"/>
              <a:t>періодично</a:t>
            </a:r>
            <a:r>
              <a:rPr lang="ru-RU" sz="2400" dirty="0"/>
              <a:t> </a:t>
            </a:r>
            <a:r>
              <a:rPr lang="ru-RU" sz="2400" dirty="0" err="1"/>
              <a:t>вражають</a:t>
            </a:r>
            <a:r>
              <a:rPr lang="ru-RU" sz="2400" dirty="0"/>
              <a:t> </a:t>
            </a:r>
            <a:r>
              <a:rPr lang="ru-RU" sz="2400" dirty="0" err="1"/>
              <a:t>пилові</a:t>
            </a:r>
            <a:r>
              <a:rPr lang="ru-RU" sz="2400" dirty="0"/>
              <a:t> </a:t>
            </a:r>
            <a:r>
              <a:rPr lang="ru-RU" sz="2400" dirty="0" err="1"/>
              <a:t>бурі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8168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Альтернативне землеробство: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В</a:t>
            </a:r>
            <a:r>
              <a:rPr lang="ru-RU" sz="2800" dirty="0" err="1" smtClean="0"/>
              <a:t>ідмові</a:t>
            </a:r>
            <a:r>
              <a:rPr lang="ru-RU" sz="2800" dirty="0" smtClean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синтетичних</a:t>
            </a:r>
            <a:r>
              <a:rPr lang="ru-RU" sz="2800" dirty="0"/>
              <a:t> </a:t>
            </a:r>
            <a:r>
              <a:rPr lang="ru-RU" sz="2800" dirty="0" err="1"/>
              <a:t>мінеральних</a:t>
            </a:r>
            <a:r>
              <a:rPr lang="ru-RU" sz="2800" dirty="0"/>
              <a:t> добрив, </a:t>
            </a:r>
            <a:r>
              <a:rPr lang="ru-RU" sz="2800" dirty="0" err="1"/>
              <a:t>пестицидів</a:t>
            </a:r>
            <a:r>
              <a:rPr lang="ru-RU" sz="2800" dirty="0"/>
              <a:t>, </a:t>
            </a:r>
            <a:r>
              <a:rPr lang="ru-RU" sz="2800" dirty="0" err="1"/>
              <a:t>регуляторів</a:t>
            </a:r>
            <a:r>
              <a:rPr lang="ru-RU" sz="2800" dirty="0"/>
              <a:t> росту та </a:t>
            </a:r>
            <a:r>
              <a:rPr lang="ru-RU" sz="2800" dirty="0" err="1"/>
              <a:t>харчових</a:t>
            </a:r>
            <a:r>
              <a:rPr lang="ru-RU" sz="2800" dirty="0"/>
              <a:t> </a:t>
            </a:r>
            <a:r>
              <a:rPr lang="ru-RU" sz="2800" dirty="0" smtClean="0"/>
              <a:t>добавок</a:t>
            </a:r>
            <a:r>
              <a:rPr lang="ru-RU" sz="2800" dirty="0"/>
              <a:t>;</a:t>
            </a:r>
            <a:endParaRPr lang="ru-RU" sz="2800" dirty="0" smtClean="0"/>
          </a:p>
          <a:p>
            <a:r>
              <a:rPr lang="ru-RU" sz="2800" dirty="0" err="1" smtClean="0"/>
              <a:t>дотримання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сівозмін</a:t>
            </a:r>
            <a:r>
              <a:rPr lang="ru-RU" sz="2800" dirty="0" smtClean="0"/>
              <a:t>;</a:t>
            </a:r>
          </a:p>
          <a:p>
            <a:r>
              <a:rPr lang="ru-RU" sz="2800" dirty="0" err="1"/>
              <a:t>застосуванні</a:t>
            </a:r>
            <a:r>
              <a:rPr lang="ru-RU" sz="2800" dirty="0"/>
              <a:t> гною, </a:t>
            </a:r>
            <a:r>
              <a:rPr lang="ru-RU" sz="2800" dirty="0" err="1"/>
              <a:t>компостів</a:t>
            </a:r>
            <a:r>
              <a:rPr lang="ru-RU" sz="2800" dirty="0"/>
              <a:t> та </a:t>
            </a:r>
            <a:r>
              <a:rPr lang="ru-RU" sz="2800" dirty="0" err="1" smtClean="0"/>
              <a:t>сидератів</a:t>
            </a:r>
            <a:r>
              <a:rPr lang="ru-RU" sz="2800" dirty="0" smtClean="0"/>
              <a:t>;</a:t>
            </a:r>
          </a:p>
          <a:p>
            <a:r>
              <a:rPr lang="ru-RU" sz="2800" dirty="0" err="1"/>
              <a:t>проведенні</a:t>
            </a:r>
            <a:r>
              <a:rPr lang="ru-RU" sz="2800" dirty="0"/>
              <a:t> </a:t>
            </a:r>
            <a:r>
              <a:rPr lang="ru-RU" sz="2800" dirty="0" err="1"/>
              <a:t>механічних</a:t>
            </a:r>
            <a:r>
              <a:rPr lang="ru-RU" sz="2800" dirty="0"/>
              <a:t> </a:t>
            </a:r>
            <a:r>
              <a:rPr lang="ru-RU" sz="2800" dirty="0" err="1" smtClean="0"/>
              <a:t>культивацій</a:t>
            </a:r>
            <a:r>
              <a:rPr lang="ru-RU" sz="2800" dirty="0" smtClean="0"/>
              <a:t>;</a:t>
            </a:r>
          </a:p>
          <a:p>
            <a:r>
              <a:rPr lang="ru-RU" sz="2800" dirty="0" err="1" smtClean="0"/>
              <a:t>захист</a:t>
            </a:r>
            <a:r>
              <a:rPr lang="ru-RU" sz="2800" dirty="0" smtClean="0"/>
              <a:t> </a:t>
            </a:r>
            <a:r>
              <a:rPr lang="ru-RU" sz="2800" dirty="0" err="1"/>
              <a:t>рослин</a:t>
            </a:r>
            <a:r>
              <a:rPr lang="ru-RU" sz="2800" dirty="0"/>
              <a:t> </a:t>
            </a:r>
            <a:r>
              <a:rPr lang="ru-RU" sz="2800" dirty="0" err="1"/>
              <a:t>біологічними</a:t>
            </a:r>
            <a:r>
              <a:rPr lang="ru-RU" sz="2800" dirty="0"/>
              <a:t> методами.</a:t>
            </a:r>
          </a:p>
        </p:txBody>
      </p:sp>
    </p:spTree>
    <p:extLst>
      <p:ext uri="{BB962C8B-B14F-4D97-AF65-F5344CB8AC3E}">
        <p14:creationId xmlns:p14="http://schemas.microsoft.com/office/powerpoint/2010/main" val="3663630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Компромісне</a:t>
            </a:r>
            <a:r>
              <a:rPr lang="ru-RU" b="1" dirty="0"/>
              <a:t> </a:t>
            </a:r>
            <a:r>
              <a:rPr lang="ru-RU" b="1" dirty="0" err="1"/>
              <a:t>землеробство</a:t>
            </a:r>
            <a:r>
              <a:rPr lang="ru-RU" b="1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внесення</a:t>
            </a:r>
            <a:r>
              <a:rPr lang="ru-RU" dirty="0"/>
              <a:t> до </a:t>
            </a:r>
            <a:r>
              <a:rPr lang="ru-RU" dirty="0" err="1"/>
              <a:t>способів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використовувалися</a:t>
            </a:r>
            <a:r>
              <a:rPr lang="ru-RU" dirty="0"/>
              <a:t>, </a:t>
            </a:r>
            <a:r>
              <a:rPr lang="ru-RU" dirty="0" err="1"/>
              <a:t>впливу</a:t>
            </a:r>
            <a:r>
              <a:rPr lang="ru-RU" dirty="0"/>
              <a:t> на поле та </a:t>
            </a:r>
            <a:r>
              <a:rPr lang="ru-RU" dirty="0" err="1"/>
              <a:t>сільськогосподарські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 </a:t>
            </a:r>
            <a:r>
              <a:rPr lang="ru-RU" dirty="0" err="1"/>
              <a:t>запобігали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сповільнювали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ріллею</a:t>
            </a:r>
            <a:r>
              <a:rPr lang="ru-RU" dirty="0"/>
              <a:t> </a:t>
            </a:r>
            <a:r>
              <a:rPr lang="ru-RU" dirty="0" err="1"/>
              <a:t>родючості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й не </a:t>
            </a:r>
            <a:r>
              <a:rPr lang="ru-RU" dirty="0" err="1"/>
              <a:t>призводили</a:t>
            </a:r>
            <a:r>
              <a:rPr lang="ru-RU" dirty="0"/>
              <a:t> б до </a:t>
            </a:r>
            <a:r>
              <a:rPr lang="ru-RU" dirty="0" err="1"/>
              <a:t>деградації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239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Адаптивне</a:t>
            </a:r>
            <a:r>
              <a:rPr lang="ru-RU" b="1" dirty="0"/>
              <a:t> </a:t>
            </a:r>
            <a:r>
              <a:rPr lang="ru-RU" b="1" dirty="0" err="1"/>
              <a:t>землеробство</a:t>
            </a:r>
            <a:r>
              <a:rPr lang="ru-RU" b="1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індустріальних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систем з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продуктивністю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екологічну</a:t>
            </a:r>
            <a:r>
              <a:rPr lang="ru-RU" dirty="0"/>
              <a:t> </a:t>
            </a:r>
            <a:r>
              <a:rPr lang="ru-RU" dirty="0" err="1"/>
              <a:t>рівновагу</a:t>
            </a:r>
            <a:r>
              <a:rPr lang="ru-RU" dirty="0"/>
              <a:t>, </a:t>
            </a:r>
            <a:r>
              <a:rPr lang="ru-RU" dirty="0" err="1"/>
              <a:t>спирається</a:t>
            </a:r>
            <a:r>
              <a:rPr lang="ru-RU" dirty="0"/>
              <a:t> на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адаптивних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нового типу і </a:t>
            </a:r>
            <a:r>
              <a:rPr lang="ru-RU" dirty="0" err="1"/>
              <a:t>скорочене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мінеральних</a:t>
            </a:r>
            <a:r>
              <a:rPr lang="ru-RU" dirty="0"/>
              <a:t> добрив.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94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err="1"/>
              <a:t>Кінцева</a:t>
            </a:r>
            <a:r>
              <a:rPr lang="ru-RU" sz="4800" b="1" dirty="0"/>
              <a:t> мета альтернативного </a:t>
            </a:r>
            <a:r>
              <a:rPr lang="ru-RU" sz="4800" b="1" dirty="0" err="1"/>
              <a:t>землеробства</a:t>
            </a:r>
            <a:r>
              <a:rPr lang="ru-RU" sz="4800" b="1" dirty="0"/>
              <a:t> </a:t>
            </a:r>
            <a:r>
              <a:rPr lang="ru-RU" sz="4800" dirty="0"/>
              <a:t>– </a:t>
            </a:r>
            <a:r>
              <a:rPr lang="ru-RU" sz="4800" dirty="0" err="1"/>
              <a:t>одержання</a:t>
            </a:r>
            <a:r>
              <a:rPr lang="ru-RU" sz="4800" dirty="0"/>
              <a:t> </a:t>
            </a:r>
            <a:r>
              <a:rPr lang="ru-RU" sz="4800" dirty="0" err="1"/>
              <a:t>екологічно</a:t>
            </a:r>
            <a:r>
              <a:rPr lang="ru-RU" sz="4800" dirty="0"/>
              <a:t> </a:t>
            </a:r>
            <a:r>
              <a:rPr lang="ru-RU" sz="4800" dirty="0" err="1"/>
              <a:t>чистої</a:t>
            </a:r>
            <a:r>
              <a:rPr lang="ru-RU" sz="4800" dirty="0"/>
              <a:t> </a:t>
            </a:r>
            <a:r>
              <a:rPr lang="ru-RU" sz="4800" dirty="0" err="1"/>
              <a:t>продукції</a:t>
            </a:r>
            <a:r>
              <a:rPr lang="ru-RU" sz="4800" dirty="0"/>
              <a:t> </a:t>
            </a:r>
            <a:r>
              <a:rPr lang="ru-RU" sz="4800" dirty="0" err="1"/>
              <a:t>рослинництва</a:t>
            </a:r>
            <a:r>
              <a:rPr lang="ru-RU" sz="4800" dirty="0"/>
              <a:t> і </a:t>
            </a:r>
            <a:r>
              <a:rPr lang="ru-RU" sz="4800" dirty="0" err="1"/>
              <a:t>тваринництва</a:t>
            </a:r>
            <a:r>
              <a:rPr lang="ru-RU" sz="4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1725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uk-UA" sz="5300" b="1" dirty="0" smtClean="0"/>
              <a:t>Вплив відходів тваринництва на довкілля:</a:t>
            </a:r>
            <a:r>
              <a:rPr lang="en-US" sz="5300" dirty="0"/>
              <a:t/>
            </a:r>
            <a:br>
              <a:rPr lang="en-US" sz="5300" dirty="0"/>
            </a:b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080378"/>
            <a:ext cx="8915400" cy="377762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Забруднення атмосфери,</a:t>
            </a:r>
          </a:p>
          <a:p>
            <a:r>
              <a:rPr lang="uk-UA" sz="3200" dirty="0" smtClean="0"/>
              <a:t>Забруднення </a:t>
            </a:r>
            <a:r>
              <a:rPr lang="uk-UA" sz="3200" dirty="0" err="1" smtClean="0"/>
              <a:t>грунтів</a:t>
            </a:r>
            <a:r>
              <a:rPr lang="uk-UA" sz="3200" dirty="0" smtClean="0"/>
              <a:t>,</a:t>
            </a:r>
          </a:p>
          <a:p>
            <a:r>
              <a:rPr lang="uk-UA" sz="3200" dirty="0" smtClean="0"/>
              <a:t>Забруднення гідросфери.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7878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Методи утилізації та очищення гнойових стоків: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Тверду</a:t>
            </a:r>
            <a:r>
              <a:rPr lang="ru-RU" sz="2400" dirty="0"/>
              <a:t> </a:t>
            </a:r>
            <a:r>
              <a:rPr lang="ru-RU" sz="2400" dirty="0" err="1"/>
              <a:t>фракцію</a:t>
            </a:r>
            <a:r>
              <a:rPr lang="ru-RU" sz="2400" dirty="0"/>
              <a:t> </a:t>
            </a:r>
            <a:r>
              <a:rPr lang="ru-RU" sz="2400" dirty="0" err="1"/>
              <a:t>складають</a:t>
            </a:r>
            <a:r>
              <a:rPr lang="ru-RU" sz="2400" dirty="0"/>
              <a:t> на </a:t>
            </a:r>
            <a:r>
              <a:rPr lang="ru-RU" sz="2400" dirty="0" err="1"/>
              <a:t>спеціальних</a:t>
            </a:r>
            <a:r>
              <a:rPr lang="ru-RU" sz="2400" dirty="0"/>
              <a:t> </a:t>
            </a:r>
            <a:r>
              <a:rPr lang="ru-RU" sz="2400" dirty="0" err="1"/>
              <a:t>майданчиках</a:t>
            </a:r>
            <a:r>
              <a:rPr lang="ru-RU" sz="2400" dirty="0"/>
              <a:t> для </a:t>
            </a:r>
            <a:r>
              <a:rPr lang="ru-RU" sz="2400" dirty="0" err="1"/>
              <a:t>нагромадження</a:t>
            </a:r>
            <a:r>
              <a:rPr lang="ru-RU" sz="2400" dirty="0"/>
              <a:t>, </a:t>
            </a:r>
            <a:r>
              <a:rPr lang="ru-RU" sz="2400" dirty="0" err="1"/>
              <a:t>карантинування</a:t>
            </a:r>
            <a:r>
              <a:rPr lang="ru-RU" sz="2400" dirty="0"/>
              <a:t>, </a:t>
            </a:r>
            <a:r>
              <a:rPr lang="ru-RU" sz="2400" dirty="0" err="1"/>
              <a:t>біотермічного</a:t>
            </a:r>
            <a:r>
              <a:rPr lang="ru-RU" sz="2400" dirty="0"/>
              <a:t> </a:t>
            </a:r>
            <a:r>
              <a:rPr lang="ru-RU" sz="2400" dirty="0" err="1"/>
              <a:t>знезаражування</a:t>
            </a:r>
            <a:r>
              <a:rPr lang="ru-RU" sz="2400" dirty="0"/>
              <a:t> і </a:t>
            </a:r>
            <a:r>
              <a:rPr lang="ru-RU" sz="2400" dirty="0" err="1"/>
              <a:t>вивозять</a:t>
            </a:r>
            <a:r>
              <a:rPr lang="ru-RU" sz="2400" dirty="0"/>
              <a:t> для </a:t>
            </a:r>
            <a:r>
              <a:rPr lang="ru-RU" sz="2400" dirty="0" err="1"/>
              <a:t>подальшого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Рідку</a:t>
            </a:r>
            <a:r>
              <a:rPr lang="ru-RU" sz="2400" dirty="0" smtClean="0"/>
              <a:t> </a:t>
            </a:r>
            <a:r>
              <a:rPr lang="ru-RU" sz="2400" dirty="0" err="1"/>
              <a:t>фракцію</a:t>
            </a:r>
            <a:r>
              <a:rPr lang="ru-RU" sz="2400" dirty="0"/>
              <a:t> (</a:t>
            </a:r>
            <a:r>
              <a:rPr lang="ru-RU" sz="2400" dirty="0" err="1"/>
              <a:t>стічні</a:t>
            </a:r>
            <a:r>
              <a:rPr lang="ru-RU" sz="2400" dirty="0"/>
              <a:t> води) </a:t>
            </a:r>
            <a:r>
              <a:rPr lang="ru-RU" sz="2400" dirty="0" err="1"/>
              <a:t>відвозять</a:t>
            </a:r>
            <a:r>
              <a:rPr lang="ru-RU" sz="2400" dirty="0"/>
              <a:t> у </a:t>
            </a:r>
            <a:r>
              <a:rPr lang="ru-RU" sz="2400" dirty="0" err="1"/>
              <a:t>місткості-сховища</a:t>
            </a:r>
            <a:r>
              <a:rPr lang="ru-RU" sz="2400" dirty="0"/>
              <a:t>, </a:t>
            </a:r>
            <a:r>
              <a:rPr lang="ru-RU" sz="2400" dirty="0" err="1"/>
              <a:t>безпосередньо</a:t>
            </a:r>
            <a:r>
              <a:rPr lang="ru-RU" sz="2400" dirty="0"/>
              <a:t> на поля </a:t>
            </a:r>
            <a:r>
              <a:rPr lang="ru-RU" sz="2400" dirty="0" err="1"/>
              <a:t>доочищення</a:t>
            </a:r>
            <a:r>
              <a:rPr lang="ru-RU" sz="2400" dirty="0"/>
              <a:t> і поливу культур </a:t>
            </a:r>
            <a:r>
              <a:rPr lang="ru-RU" sz="2400" dirty="0" err="1"/>
              <a:t>дощувальними</a:t>
            </a:r>
            <a:r>
              <a:rPr lang="ru-RU" sz="2400" dirty="0"/>
              <a:t> установками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стаціонарними</a:t>
            </a:r>
            <a:r>
              <a:rPr lang="ru-RU" sz="2400" dirty="0"/>
              <a:t> системами </a:t>
            </a:r>
            <a:r>
              <a:rPr lang="ru-RU" sz="2400" dirty="0" err="1"/>
              <a:t>зрошення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0466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852710"/>
            <a:ext cx="8911687" cy="1280890"/>
          </a:xfrm>
        </p:spPr>
        <p:txBody>
          <a:bodyPr/>
          <a:lstStyle/>
          <a:p>
            <a:r>
              <a:rPr lang="uk-UA" b="1" dirty="0" smtClean="0"/>
              <a:t>Очищення стічних вод: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/>
              <a:t>Механічне – відстійники,</a:t>
            </a:r>
          </a:p>
          <a:p>
            <a:r>
              <a:rPr lang="uk-UA" sz="2800" dirty="0" smtClean="0"/>
              <a:t>Біологічне – біофільтри, аеротенки, біологічні ставки,</a:t>
            </a:r>
          </a:p>
          <a:p>
            <a:r>
              <a:rPr lang="uk-UA" sz="2800" dirty="0" smtClean="0"/>
              <a:t>Зрошення сільськогосподарських угідь,</a:t>
            </a:r>
          </a:p>
          <a:p>
            <a:r>
              <a:rPr lang="uk-UA" sz="2800" dirty="0" smtClean="0"/>
              <a:t>Біологічні методи знезараження,</a:t>
            </a:r>
          </a:p>
          <a:p>
            <a:r>
              <a:rPr lang="uk-UA" sz="2800" dirty="0" smtClean="0"/>
              <a:t>Метанове </a:t>
            </a:r>
            <a:r>
              <a:rPr lang="uk-UA" sz="2800" dirty="0" err="1" smtClean="0"/>
              <a:t>зброжування</a:t>
            </a:r>
            <a:r>
              <a:rPr lang="uk-UA" sz="28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24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22" t="35294" r="25597" b="22689"/>
          <a:stretch/>
        </p:blipFill>
        <p:spPr>
          <a:xfrm>
            <a:off x="1600200" y="782361"/>
            <a:ext cx="10226422" cy="482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48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852710"/>
            <a:ext cx="8911687" cy="1280890"/>
          </a:xfrm>
        </p:spPr>
        <p:txBody>
          <a:bodyPr>
            <a:normAutofit/>
          </a:bodyPr>
          <a:lstStyle/>
          <a:p>
            <a:r>
              <a:rPr lang="ru-RU" b="1" dirty="0"/>
              <a:t>За </a:t>
            </a:r>
            <a:r>
              <a:rPr lang="ru-RU" b="1" dirty="0" err="1"/>
              <a:t>добу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однієї</a:t>
            </a:r>
            <a:r>
              <a:rPr lang="ru-RU" b="1" dirty="0"/>
              <a:t> </a:t>
            </a:r>
            <a:r>
              <a:rPr lang="ru-RU" b="1" dirty="0" err="1"/>
              <a:t>тварини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одержати</a:t>
            </a:r>
            <a:r>
              <a:rPr lang="ru-RU" b="1" dirty="0"/>
              <a:t> </a:t>
            </a:r>
            <a:r>
              <a:rPr lang="ru-RU" b="1" dirty="0" err="1"/>
              <a:t>таку</a:t>
            </a:r>
            <a:r>
              <a:rPr lang="ru-RU" b="1" dirty="0"/>
              <a:t>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біогазу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590800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dirty="0"/>
              <a:t>• велика рогата худоба (</a:t>
            </a:r>
            <a:r>
              <a:rPr lang="ru-RU" sz="2800" dirty="0" err="1"/>
              <a:t>масою</a:t>
            </a:r>
            <a:r>
              <a:rPr lang="ru-RU" sz="2800" dirty="0"/>
              <a:t> 500-600 кг) – 1,5 м 3 ;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 err="1"/>
              <a:t>свиня</a:t>
            </a:r>
            <a:r>
              <a:rPr lang="ru-RU" sz="2800" dirty="0"/>
              <a:t> (</a:t>
            </a:r>
            <a:r>
              <a:rPr lang="ru-RU" sz="2800" dirty="0" err="1"/>
              <a:t>масою</a:t>
            </a:r>
            <a:r>
              <a:rPr lang="ru-RU" sz="2800" dirty="0"/>
              <a:t> 80-100 кг) – 0,2 м 3 , </a:t>
            </a:r>
            <a:endParaRPr lang="ru-RU" sz="2800" dirty="0" smtClean="0"/>
          </a:p>
          <a:p>
            <a:r>
              <a:rPr lang="ru-RU" sz="2800" dirty="0" smtClean="0"/>
              <a:t>• </a:t>
            </a:r>
            <a:r>
              <a:rPr lang="ru-RU" sz="2800" dirty="0"/>
              <a:t>курка, </a:t>
            </a:r>
            <a:r>
              <a:rPr lang="ru-RU" sz="2800" dirty="0" err="1"/>
              <a:t>кріль</a:t>
            </a:r>
            <a:r>
              <a:rPr lang="ru-RU" sz="2800" dirty="0"/>
              <a:t> – 0,015 м 3 . </a:t>
            </a:r>
          </a:p>
        </p:txBody>
      </p:sp>
    </p:spTree>
    <p:extLst>
      <p:ext uri="{BB962C8B-B14F-4D97-AF65-F5344CB8AC3E}">
        <p14:creationId xmlns:p14="http://schemas.microsoft.com/office/powerpoint/2010/main" val="1475264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71" y="393700"/>
            <a:ext cx="9502566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88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Переробна</a:t>
            </a:r>
            <a:r>
              <a:rPr lang="ru-RU" b="1" dirty="0"/>
              <a:t> </a:t>
            </a:r>
            <a:r>
              <a:rPr lang="ru-RU" b="1" dirty="0" err="1" smtClean="0"/>
              <a:t>промисловість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Харчова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промисловість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Легка </a:t>
            </a:r>
            <a:r>
              <a:rPr lang="ru-RU" sz="3200" dirty="0" err="1" smtClean="0"/>
              <a:t>промисловість</a:t>
            </a:r>
            <a:r>
              <a:rPr lang="ru-RU" sz="3200" dirty="0" smtClean="0"/>
              <a:t>, </a:t>
            </a:r>
          </a:p>
          <a:p>
            <a:r>
              <a:rPr lang="ru-RU" sz="3200" dirty="0" err="1" smtClean="0"/>
              <a:t>підприємства</a:t>
            </a:r>
            <a:r>
              <a:rPr lang="ru-RU" sz="3200" dirty="0" smtClean="0"/>
              <a:t> </a:t>
            </a:r>
            <a:r>
              <a:rPr lang="ru-RU" sz="3200" dirty="0" err="1"/>
              <a:t>торгівлі</a:t>
            </a:r>
            <a:r>
              <a:rPr lang="ru-RU" sz="3200" dirty="0"/>
              <a:t>, </a:t>
            </a:r>
            <a:r>
              <a:rPr lang="ru-RU" sz="3200" dirty="0" err="1" smtClean="0"/>
              <a:t>складські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приміщеня</a:t>
            </a:r>
            <a:endParaRPr lang="ru-RU" sz="3200" dirty="0" smtClean="0"/>
          </a:p>
          <a:p>
            <a:r>
              <a:rPr lang="ru-RU" sz="3200" dirty="0" err="1" smtClean="0"/>
              <a:t>транспортне</a:t>
            </a:r>
            <a:r>
              <a:rPr lang="ru-RU" sz="3200" dirty="0" smtClean="0"/>
              <a:t> </a:t>
            </a:r>
            <a:r>
              <a:rPr lang="ru-RU" sz="3200" dirty="0" err="1"/>
              <a:t>господарства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0304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2" t="22521" r="26731" b="35799"/>
          <a:stretch/>
        </p:blipFill>
        <p:spPr>
          <a:xfrm>
            <a:off x="2456848" y="989121"/>
            <a:ext cx="9183840" cy="457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14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Вплив харчової промисловості на довкілля: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Обсяг</a:t>
            </a:r>
            <a:r>
              <a:rPr lang="ru-RU" sz="2800" dirty="0" smtClean="0"/>
              <a:t> </a:t>
            </a:r>
            <a:r>
              <a:rPr lang="ru-RU" sz="2800" dirty="0" err="1"/>
              <a:t>сировини</a:t>
            </a:r>
            <a:r>
              <a:rPr lang="ru-RU" sz="2800" dirty="0"/>
              <a:t> в </a:t>
            </a:r>
            <a:r>
              <a:rPr lang="ru-RU" sz="2800" dirty="0" err="1"/>
              <a:t>декілька</a:t>
            </a:r>
            <a:r>
              <a:rPr lang="ru-RU" sz="2800" dirty="0"/>
              <a:t> раз </a:t>
            </a:r>
            <a:r>
              <a:rPr lang="ru-RU" sz="2800" dirty="0" err="1"/>
              <a:t>перевищує</a:t>
            </a:r>
            <a:r>
              <a:rPr lang="ru-RU" sz="2800" dirty="0"/>
              <a:t> </a:t>
            </a:r>
            <a:r>
              <a:rPr lang="ru-RU" sz="2800" dirty="0" err="1"/>
              <a:t>вихід</a:t>
            </a:r>
            <a:r>
              <a:rPr lang="ru-RU" sz="2800" dirty="0"/>
              <a:t> </a:t>
            </a:r>
            <a:r>
              <a:rPr lang="ru-RU" sz="2800" dirty="0" err="1"/>
              <a:t>готової</a:t>
            </a:r>
            <a:r>
              <a:rPr lang="ru-RU" sz="2800" dirty="0"/>
              <a:t> </a:t>
            </a:r>
            <a:r>
              <a:rPr lang="ru-RU" sz="2800" dirty="0" err="1" smtClean="0"/>
              <a:t>продукції</a:t>
            </a:r>
            <a:r>
              <a:rPr lang="ru-RU" sz="2800" dirty="0" smtClean="0"/>
              <a:t>,</a:t>
            </a:r>
          </a:p>
          <a:p>
            <a:r>
              <a:rPr lang="uk-UA" sz="2800" dirty="0" smtClean="0"/>
              <a:t>Забруднення атмосфери,</a:t>
            </a:r>
          </a:p>
          <a:p>
            <a:r>
              <a:rPr lang="uk-UA" sz="2800" dirty="0" smtClean="0"/>
              <a:t>Забруднення гідросфери,</a:t>
            </a:r>
          </a:p>
          <a:p>
            <a:r>
              <a:rPr lang="uk-UA" sz="2800" dirty="0" smtClean="0"/>
              <a:t>Забруднення літосфери.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32519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Комбіновані підприємства випускають продукцію із відходів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324100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Цукрова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промисловість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 smtClean="0"/>
              <a:t>сухий</a:t>
            </a:r>
            <a:r>
              <a:rPr lang="ru-RU" sz="2400" dirty="0" smtClean="0"/>
              <a:t> </a:t>
            </a:r>
            <a:r>
              <a:rPr lang="ru-RU" sz="2400" dirty="0"/>
              <a:t>жом та </a:t>
            </a:r>
            <a:r>
              <a:rPr lang="ru-RU" sz="2400" dirty="0" err="1"/>
              <a:t>добрива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err="1" smtClean="0"/>
              <a:t>М’ясна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кормова</a:t>
            </a:r>
            <a:r>
              <a:rPr lang="ru-RU" sz="2400" dirty="0"/>
              <a:t> мука та </a:t>
            </a:r>
            <a:r>
              <a:rPr lang="ru-RU" sz="2400" dirty="0" err="1"/>
              <a:t>лікарські</a:t>
            </a:r>
            <a:r>
              <a:rPr lang="ru-RU" sz="2400" dirty="0"/>
              <a:t> </a:t>
            </a:r>
            <a:r>
              <a:rPr lang="ru-RU" sz="2400" dirty="0" err="1"/>
              <a:t>препарати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Молочна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замінники</a:t>
            </a:r>
            <a:r>
              <a:rPr lang="ru-RU" sz="2400" dirty="0"/>
              <a:t> </a:t>
            </a:r>
            <a:r>
              <a:rPr lang="ru-RU" sz="2400" dirty="0" err="1"/>
              <a:t>незбираного</a:t>
            </a:r>
            <a:r>
              <a:rPr lang="ru-RU" sz="2400" dirty="0"/>
              <a:t> молока та </a:t>
            </a:r>
            <a:r>
              <a:rPr lang="ru-RU" sz="2400" dirty="0" err="1"/>
              <a:t>молочний</a:t>
            </a:r>
            <a:r>
              <a:rPr lang="ru-RU" sz="2400" dirty="0"/>
              <a:t> </a:t>
            </a:r>
            <a:r>
              <a:rPr lang="ru-RU" sz="2400" dirty="0" err="1"/>
              <a:t>цукор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 err="1" smtClean="0"/>
              <a:t>Спиртова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вуглекислота</a:t>
            </a:r>
            <a:r>
              <a:rPr lang="ru-RU" sz="2400" dirty="0"/>
              <a:t>, </a:t>
            </a:r>
            <a:r>
              <a:rPr lang="ru-RU" sz="2400" dirty="0" err="1"/>
              <a:t>харчові</a:t>
            </a:r>
            <a:r>
              <a:rPr lang="ru-RU" sz="2400" dirty="0"/>
              <a:t> та </a:t>
            </a:r>
            <a:r>
              <a:rPr lang="ru-RU" sz="2400" dirty="0" err="1"/>
              <a:t>кормові</a:t>
            </a:r>
            <a:r>
              <a:rPr lang="ru-RU" sz="2400" dirty="0"/>
              <a:t> </a:t>
            </a:r>
            <a:r>
              <a:rPr lang="ru-RU" sz="2400" dirty="0" err="1"/>
              <a:t>дріжджі</a:t>
            </a:r>
            <a:r>
              <a:rPr lang="ru-RU" sz="2400" dirty="0"/>
              <a:t> </a:t>
            </a:r>
            <a:r>
              <a:rPr lang="ru-RU" sz="2400" dirty="0" err="1" smtClean="0"/>
              <a:t>тощо</a:t>
            </a:r>
            <a:r>
              <a:rPr lang="ru-RU" sz="2400" dirty="0"/>
              <a:t>;</a:t>
            </a:r>
            <a:endParaRPr lang="ru-RU" sz="2400" dirty="0" smtClean="0"/>
          </a:p>
          <a:p>
            <a:r>
              <a:rPr lang="ru-RU" sz="2400" dirty="0" err="1" smtClean="0"/>
              <a:t>Виробництво</a:t>
            </a:r>
            <a:r>
              <a:rPr lang="ru-RU" sz="2400" dirty="0" smtClean="0"/>
              <a:t> </a:t>
            </a:r>
            <a:r>
              <a:rPr lang="ru-RU" sz="2400" dirty="0" err="1"/>
              <a:t>соків</a:t>
            </a:r>
            <a:r>
              <a:rPr lang="ru-RU" sz="2400" dirty="0"/>
              <a:t> та </a:t>
            </a:r>
            <a:r>
              <a:rPr lang="ru-RU" sz="2400" dirty="0" err="1" smtClean="0"/>
              <a:t>екстрактів</a:t>
            </a:r>
            <a:r>
              <a:rPr lang="ru-RU" sz="2400" dirty="0" smtClean="0"/>
              <a:t> - фруктово-</a:t>
            </a:r>
            <a:r>
              <a:rPr lang="ru-RU" sz="2400" dirty="0" err="1" smtClean="0"/>
              <a:t>глюкозні</a:t>
            </a:r>
            <a:r>
              <a:rPr lang="ru-RU" sz="2400" dirty="0" smtClean="0"/>
              <a:t> порошки.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8162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54210"/>
            <a:ext cx="8911687" cy="1280890"/>
          </a:xfrm>
        </p:spPr>
        <p:txBody>
          <a:bodyPr>
            <a:noAutofit/>
          </a:bodyPr>
          <a:lstStyle/>
          <a:p>
            <a:r>
              <a:rPr lang="ru-RU" sz="2800" b="1" dirty="0"/>
              <a:t>В </a:t>
            </a:r>
            <a:r>
              <a:rPr lang="ru-RU" sz="2800" b="1" dirty="0" err="1"/>
              <a:t>умовах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склалися</a:t>
            </a:r>
            <a:r>
              <a:rPr lang="ru-RU" sz="2800" b="1" dirty="0"/>
              <a:t> </a:t>
            </a:r>
            <a:r>
              <a:rPr lang="ru-RU" sz="2800" b="1" dirty="0" err="1"/>
              <a:t>нині</a:t>
            </a:r>
            <a:r>
              <a:rPr lang="ru-RU" sz="2800" b="1" dirty="0"/>
              <a:t> в </a:t>
            </a:r>
            <a:r>
              <a:rPr lang="ru-RU" sz="2800" b="1" dirty="0" err="1"/>
              <a:t>Україні</a:t>
            </a:r>
            <a:r>
              <a:rPr lang="ru-RU" sz="2800" b="1" dirty="0"/>
              <a:t>, </a:t>
            </a:r>
            <a:r>
              <a:rPr lang="ru-RU" sz="2800" b="1" dirty="0" err="1"/>
              <a:t>стратегія</a:t>
            </a:r>
            <a:r>
              <a:rPr lang="ru-RU" sz="2800" b="1" dirty="0"/>
              <a:t> </a:t>
            </a:r>
            <a:r>
              <a:rPr lang="ru-RU" sz="2800" b="1" dirty="0" err="1"/>
              <a:t>системи</a:t>
            </a:r>
            <a:r>
              <a:rPr lang="ru-RU" sz="2800" b="1" dirty="0"/>
              <a:t> </a:t>
            </a:r>
            <a:r>
              <a:rPr lang="ru-RU" sz="2800" b="1" dirty="0" err="1"/>
              <a:t>сільськогосподарського</a:t>
            </a:r>
            <a:r>
              <a:rPr lang="ru-RU" sz="2800" b="1" dirty="0"/>
              <a:t> </a:t>
            </a:r>
            <a:r>
              <a:rPr lang="ru-RU" sz="2800" b="1" dirty="0" err="1"/>
              <a:t>природокористування</a:t>
            </a:r>
            <a:r>
              <a:rPr lang="ru-RU" sz="2800" b="1" dirty="0"/>
              <a:t> </a:t>
            </a:r>
            <a:r>
              <a:rPr lang="ru-RU" sz="2800" b="1" dirty="0" err="1"/>
              <a:t>має</a:t>
            </a:r>
            <a:r>
              <a:rPr lang="ru-RU" sz="2800" b="1" dirty="0"/>
              <a:t> </a:t>
            </a:r>
            <a:r>
              <a:rPr lang="ru-RU" sz="2800" b="1" dirty="0" err="1"/>
              <a:t>передбачати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200" y="1651000"/>
            <a:ext cx="10350500" cy="48260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•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високопродуктивних</a:t>
            </a:r>
            <a:r>
              <a:rPr lang="ru-RU" dirty="0"/>
              <a:t> і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стійких</a:t>
            </a:r>
            <a:r>
              <a:rPr lang="ru-RU" dirty="0"/>
              <a:t> </a:t>
            </a:r>
            <a:r>
              <a:rPr lang="ru-RU" dirty="0" err="1"/>
              <a:t>агроландшафтів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гармонійне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і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в межах </a:t>
            </a:r>
            <a:r>
              <a:rPr lang="ru-RU" dirty="0" err="1"/>
              <a:t>території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лімітуючих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сільськогосподарські</a:t>
            </a:r>
            <a:r>
              <a:rPr lang="ru-RU" dirty="0"/>
              <a:t> </a:t>
            </a:r>
            <a:r>
              <a:rPr lang="ru-RU" dirty="0" err="1"/>
              <a:t>угіддя</a:t>
            </a:r>
            <a:r>
              <a:rPr lang="ru-RU" dirty="0"/>
              <a:t>,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та </a:t>
            </a:r>
            <a:r>
              <a:rPr lang="ru-RU" dirty="0" err="1"/>
              <a:t>ландшафти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розширеного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родючості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шляхом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ґрунтозахисних</a:t>
            </a:r>
            <a:r>
              <a:rPr lang="ru-RU" dirty="0"/>
              <a:t> </a:t>
            </a:r>
            <a:r>
              <a:rPr lang="ru-RU" dirty="0" err="1"/>
              <a:t>природоохоронних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обґрунтованого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пестицидами та </a:t>
            </a:r>
            <a:r>
              <a:rPr lang="ru-RU" dirty="0" err="1"/>
              <a:t>агрохімікатами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,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кримінальної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природокористувачів</a:t>
            </a:r>
            <a:r>
              <a:rPr lang="ru-RU" dirty="0"/>
              <a:t> за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 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природоохоронних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в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стимулів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біологічного</a:t>
            </a:r>
            <a:r>
              <a:rPr lang="ru-RU" dirty="0"/>
              <a:t> </a:t>
            </a:r>
            <a:r>
              <a:rPr lang="ru-RU" dirty="0" err="1"/>
              <a:t>землеробства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сприятливого</a:t>
            </a:r>
            <a:r>
              <a:rPr lang="ru-RU" dirty="0"/>
              <a:t> в </a:t>
            </a:r>
            <a:r>
              <a:rPr lang="ru-RU" dirty="0" err="1"/>
              <a:t>екологічному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інфраструктури</a:t>
            </a:r>
            <a:r>
              <a:rPr lang="ru-RU" dirty="0"/>
              <a:t> та умов для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відпочинку</a:t>
            </a:r>
            <a:r>
              <a:rPr lang="ru-RU" dirty="0"/>
              <a:t> і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виведення</a:t>
            </a:r>
            <a:r>
              <a:rPr lang="ru-RU" dirty="0"/>
              <a:t> з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малопродуктивних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 у </a:t>
            </a:r>
            <a:r>
              <a:rPr lang="ru-RU" dirty="0" err="1"/>
              <a:t>регіонах</a:t>
            </a:r>
            <a:r>
              <a:rPr lang="ru-RU" dirty="0"/>
              <a:t> з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розораністю</a:t>
            </a:r>
            <a:r>
              <a:rPr lang="ru-RU" dirty="0"/>
              <a:t> земель. </a:t>
            </a:r>
          </a:p>
        </p:txBody>
      </p:sp>
    </p:spTree>
    <p:extLst>
      <p:ext uri="{BB962C8B-B14F-4D97-AF65-F5344CB8AC3E}">
        <p14:creationId xmlns:p14="http://schemas.microsoft.com/office/powerpoint/2010/main" val="454591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1" y="281210"/>
            <a:ext cx="9994900" cy="874490"/>
          </a:xfrm>
        </p:spPr>
        <p:txBody>
          <a:bodyPr/>
          <a:lstStyle/>
          <a:p>
            <a:r>
              <a:rPr lang="ru-RU" b="1" dirty="0"/>
              <a:t>З метою </a:t>
            </a:r>
            <a:r>
              <a:rPr lang="ru-RU" b="1" dirty="0" err="1"/>
              <a:t>досягнення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цілей</a:t>
            </a:r>
            <a:r>
              <a:rPr lang="ru-RU" b="1" dirty="0"/>
              <a:t> </a:t>
            </a:r>
            <a:r>
              <a:rPr lang="ru-RU" b="1" dirty="0" err="1"/>
              <a:t>необхідно</a:t>
            </a:r>
            <a:r>
              <a:rPr lang="ru-RU" b="1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202" y="1155700"/>
            <a:ext cx="9842498" cy="52705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комплексну</a:t>
            </a:r>
            <a:r>
              <a:rPr lang="ru-RU" dirty="0"/>
              <a:t> </a:t>
            </a:r>
            <a:r>
              <a:rPr lang="ru-RU" dirty="0" err="1"/>
              <a:t>еколого-економічне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(</a:t>
            </a:r>
            <a:r>
              <a:rPr lang="ru-RU" dirty="0" err="1"/>
              <a:t>районування</a:t>
            </a:r>
            <a:r>
              <a:rPr lang="ru-RU" dirty="0"/>
              <a:t>)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виділенням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природоохоронних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та </a:t>
            </a:r>
            <a:r>
              <a:rPr lang="ru-RU" dirty="0" err="1"/>
              <a:t>об’єктів</a:t>
            </a:r>
            <a:r>
              <a:rPr lang="ru-RU" dirty="0"/>
              <a:t> природно-</a:t>
            </a:r>
            <a:r>
              <a:rPr lang="ru-RU" dirty="0" err="1"/>
              <a:t>заповідного</a:t>
            </a:r>
            <a:r>
              <a:rPr lang="ru-RU" dirty="0"/>
              <a:t> фонду, земель для </a:t>
            </a:r>
            <a:r>
              <a:rPr lang="ru-RU" dirty="0" err="1"/>
              <a:t>високоінтенсивного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забруднених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 для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природоохоронних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smtClean="0"/>
              <a:t>земель; </a:t>
            </a:r>
          </a:p>
          <a:p>
            <a:r>
              <a:rPr lang="ru-RU" dirty="0" smtClean="0"/>
              <a:t>• </a:t>
            </a:r>
            <a:r>
              <a:rPr lang="ru-RU" dirty="0" err="1"/>
              <a:t>підготувати</a:t>
            </a:r>
            <a:r>
              <a:rPr lang="ru-RU" dirty="0"/>
              <a:t> і </a:t>
            </a:r>
            <a:r>
              <a:rPr lang="ru-RU" dirty="0" err="1"/>
              <a:t>впровадити</a:t>
            </a:r>
            <a:r>
              <a:rPr lang="ru-RU" dirty="0"/>
              <a:t> </a:t>
            </a:r>
            <a:r>
              <a:rPr lang="ru-RU" dirty="0" err="1"/>
              <a:t>галузеві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та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, </a:t>
            </a:r>
            <a:r>
              <a:rPr lang="ru-RU" dirty="0" err="1"/>
              <a:t>водних</a:t>
            </a:r>
            <a:r>
              <a:rPr lang="ru-RU" dirty="0"/>
              <a:t>, </a:t>
            </a:r>
            <a:r>
              <a:rPr lang="ru-RU" dirty="0" err="1"/>
              <a:t>біологічних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рибних</a:t>
            </a:r>
            <a:r>
              <a:rPr lang="ru-RU" dirty="0"/>
              <a:t> та </a:t>
            </a:r>
            <a:r>
              <a:rPr lang="ru-RU" dirty="0" err="1"/>
              <a:t>лісових</a:t>
            </a:r>
            <a:r>
              <a:rPr lang="ru-RU" dirty="0"/>
              <a:t>, </a:t>
            </a:r>
            <a:r>
              <a:rPr lang="ru-RU" dirty="0" err="1"/>
              <a:t>мінерально-сировинних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землевпорядкування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склалася</a:t>
            </a:r>
            <a:r>
              <a:rPr lang="ru-RU" dirty="0"/>
              <a:t>, </a:t>
            </a:r>
            <a:r>
              <a:rPr lang="ru-RU" dirty="0" err="1"/>
              <a:t>вилучення</a:t>
            </a:r>
            <a:r>
              <a:rPr lang="ru-RU" dirty="0"/>
              <a:t> з </a:t>
            </a:r>
            <a:r>
              <a:rPr lang="ru-RU" dirty="0" err="1"/>
              <a:t>обробітку</a:t>
            </a:r>
            <a:r>
              <a:rPr lang="ru-RU" dirty="0"/>
              <a:t> </a:t>
            </a:r>
            <a:r>
              <a:rPr lang="ru-RU" dirty="0" err="1"/>
              <a:t>радіоактивно</a:t>
            </a:r>
            <a:r>
              <a:rPr lang="ru-RU" dirty="0"/>
              <a:t> і </a:t>
            </a:r>
            <a:r>
              <a:rPr lang="ru-RU" dirty="0" err="1"/>
              <a:t>промислово</a:t>
            </a:r>
            <a:r>
              <a:rPr lang="ru-RU" dirty="0"/>
              <a:t> </a:t>
            </a:r>
            <a:r>
              <a:rPr lang="ru-RU" dirty="0" err="1"/>
              <a:t>забруднених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еродованих</a:t>
            </a:r>
            <a:r>
              <a:rPr lang="ru-RU" dirty="0"/>
              <a:t>, </a:t>
            </a:r>
            <a:r>
              <a:rPr lang="ru-RU" dirty="0" err="1"/>
              <a:t>вторинно</a:t>
            </a:r>
            <a:r>
              <a:rPr lang="ru-RU" dirty="0"/>
              <a:t> </a:t>
            </a:r>
            <a:r>
              <a:rPr lang="ru-RU" dirty="0" err="1"/>
              <a:t>заболочених</a:t>
            </a:r>
            <a:r>
              <a:rPr lang="ru-RU" dirty="0"/>
              <a:t>, </a:t>
            </a:r>
            <a:r>
              <a:rPr lang="ru-RU" dirty="0" err="1"/>
              <a:t>засолених</a:t>
            </a:r>
            <a:r>
              <a:rPr lang="ru-RU" dirty="0"/>
              <a:t> і </a:t>
            </a:r>
            <a:r>
              <a:rPr lang="ru-RU" dirty="0" err="1"/>
              <a:t>підтоплених</a:t>
            </a:r>
            <a:r>
              <a:rPr lang="ru-RU" dirty="0"/>
              <a:t>,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уразливих</a:t>
            </a:r>
            <a:r>
              <a:rPr lang="ru-RU" dirty="0"/>
              <a:t> земель;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цілісну</a:t>
            </a:r>
            <a:r>
              <a:rPr lang="ru-RU" dirty="0"/>
              <a:t> систему </a:t>
            </a:r>
            <a:r>
              <a:rPr lang="ru-RU" dirty="0" err="1"/>
              <a:t>полезахисних</a:t>
            </a:r>
            <a:r>
              <a:rPr lang="ru-RU" dirty="0"/>
              <a:t> і </a:t>
            </a:r>
            <a:r>
              <a:rPr lang="ru-RU" dirty="0" err="1"/>
              <a:t>водозахисних</a:t>
            </a:r>
            <a:r>
              <a:rPr lang="ru-RU" dirty="0"/>
              <a:t> </a:t>
            </a:r>
            <a:r>
              <a:rPr lang="ru-RU" dirty="0" err="1"/>
              <a:t>лісонасаджень</a:t>
            </a:r>
            <a:r>
              <a:rPr lang="ru-RU" dirty="0"/>
              <a:t>, </a:t>
            </a:r>
            <a:r>
              <a:rPr lang="ru-RU" dirty="0" err="1"/>
              <a:t>заліснити</a:t>
            </a:r>
            <a:r>
              <a:rPr lang="ru-RU" dirty="0"/>
              <a:t> яри, балки, </a:t>
            </a:r>
            <a:r>
              <a:rPr lang="ru-RU" dirty="0" err="1"/>
              <a:t>піски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непридатні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оптимальну</a:t>
            </a:r>
            <a:r>
              <a:rPr lang="ru-RU" dirty="0"/>
              <a:t> </a:t>
            </a:r>
            <a:r>
              <a:rPr lang="ru-RU" dirty="0" err="1"/>
              <a:t>протиерозійну</a:t>
            </a:r>
            <a:r>
              <a:rPr lang="ru-RU" dirty="0"/>
              <a:t> </a:t>
            </a:r>
            <a:r>
              <a:rPr lang="ru-RU" dirty="0" err="1"/>
              <a:t>лісистість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водозахисні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річок</a:t>
            </a:r>
            <a:r>
              <a:rPr lang="ru-RU" dirty="0"/>
              <a:t>, </a:t>
            </a:r>
            <a:r>
              <a:rPr lang="ru-RU" dirty="0" err="1"/>
              <a:t>водосховищ</a:t>
            </a:r>
            <a:r>
              <a:rPr lang="ru-RU" dirty="0"/>
              <a:t>, озер і </a:t>
            </a:r>
            <a:r>
              <a:rPr lang="ru-RU" dirty="0" err="1"/>
              <a:t>ставків</a:t>
            </a:r>
            <a:r>
              <a:rPr lang="ru-RU" dirty="0"/>
              <a:t>, </a:t>
            </a:r>
            <a:r>
              <a:rPr lang="ru-RU" dirty="0" err="1"/>
              <a:t>очистити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мулу,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високоефективні</a:t>
            </a:r>
            <a:r>
              <a:rPr lang="ru-RU" dirty="0"/>
              <a:t> </a:t>
            </a:r>
            <a:r>
              <a:rPr lang="ru-RU" dirty="0" err="1"/>
              <a:t>гідрологічні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на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та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чистої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 err="1"/>
              <a:t>удосконалити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з метою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умов і </a:t>
            </a:r>
            <a:r>
              <a:rPr lang="ru-RU" dirty="0" err="1"/>
              <a:t>ресурсів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328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913" y="2605310"/>
            <a:ext cx="5469987" cy="1280890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Дякую за увагу!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08120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8625" y="3193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Сільське</a:t>
            </a:r>
            <a:r>
              <a:rPr lang="ru-RU" b="1" dirty="0"/>
              <a:t> </a:t>
            </a:r>
            <a:r>
              <a:rPr lang="ru-RU" b="1" dirty="0" err="1"/>
              <a:t>господарство</a:t>
            </a:r>
            <a:r>
              <a:rPr lang="ru-RU" b="1" dirty="0"/>
              <a:t> </a:t>
            </a:r>
            <a:r>
              <a:rPr lang="ru-RU" dirty="0"/>
              <a:t>– одна з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матеріального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людей продуктами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рослинного</a:t>
            </a:r>
            <a:r>
              <a:rPr lang="ru-RU" dirty="0"/>
              <a:t> та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а </a:t>
            </a:r>
            <a:r>
              <a:rPr lang="ru-RU" dirty="0" err="1"/>
              <a:t>переробні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– </a:t>
            </a:r>
            <a:r>
              <a:rPr lang="ru-RU" dirty="0" err="1"/>
              <a:t>сировиною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/>
              <a:t>1. </a:t>
            </a:r>
            <a:r>
              <a:rPr lang="ru-RU" b="1" dirty="0" err="1"/>
              <a:t>Рослинництво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землеробство</a:t>
            </a:r>
            <a:r>
              <a:rPr lang="ru-RU" dirty="0"/>
              <a:t>) –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ru-RU" b="1" dirty="0" err="1"/>
              <a:t>Тваринництво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свійських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для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та </a:t>
            </a:r>
            <a:r>
              <a:rPr lang="ru-RU" dirty="0" err="1"/>
              <a:t>сировини</a:t>
            </a:r>
            <a:r>
              <a:rPr lang="ru-RU" dirty="0"/>
              <a:t> для </a:t>
            </a:r>
            <a:r>
              <a:rPr lang="ru-RU" dirty="0" err="1"/>
              <a:t>харчової</a:t>
            </a:r>
            <a:r>
              <a:rPr lang="ru-RU" dirty="0"/>
              <a:t> й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203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ÑÑÑÐºÑÑÑÐ° Ð·ÐµÐ¼ÐµÐ»ÑÐ½Ð¾Ð³Ð¾ ÑÐ¾Ð½Ð´Ñ ÑÐºÑÐ°ÑÐ½Ð¸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8"/>
          <a:stretch/>
        </p:blipFill>
        <p:spPr bwMode="auto">
          <a:xfrm>
            <a:off x="4147448" y="624110"/>
            <a:ext cx="4882252" cy="56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0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ÑÑÑÐºÑÑÑÐ° ÑÑÐ»ÑÑÑÐºÐ¾Ð³Ð¾ÑÐ¿Ð¾Ð´Ð°ÑÑÑÐºÐ¸Ñ Ð·ÐµÐ¼ÐµÐ»Ñ ÑÐºÑÐ°ÑÐ½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2" y="611410"/>
            <a:ext cx="11391740" cy="543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7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ÐÐ°ÑÑÐ¸Ð½ÐºÐ¸ Ð¿Ð¾ Ð·Ð°Ð¿ÑÐ¾ÑÑ ÑÐ¾Ð·Ð¾ÑÐ°Ð½ÑÑÑÑ Ð·ÐµÐ¼ÐµÐ»Ñ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12" y="393700"/>
            <a:ext cx="9641541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5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ÐÐ°ÑÑÐ¸Ð½ÐºÐ¸ Ð¿Ð¾ Ð·Ð°Ð¿ÑÐ¾ÑÑ ÑÐ¾Ð·Ð¾ÑÐ°Ð½ÑÑÑÑ Ð·ÐµÐ¼ÐµÐ»Ñ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97" y="355678"/>
            <a:ext cx="9597315" cy="65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5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svitppt.com.ua/images/10/9595/960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79" y="266700"/>
            <a:ext cx="85343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710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152</TotalTime>
  <Words>1042</Words>
  <Application>Microsoft Office PowerPoint</Application>
  <PresentationFormat>Широкоэкранный</PresentationFormat>
  <Paragraphs>114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Century Gothic</vt:lpstr>
      <vt:lpstr>Wingdings 3</vt:lpstr>
      <vt:lpstr>Легкий дым</vt:lpstr>
      <vt:lpstr>АГРОПРОМИСЛОВИЙ КОМПЛЕКС</vt:lpstr>
      <vt:lpstr>Агропромисловий комплекс – це складова частина національного господарства, що об’єднує низку сільськогосподарських, промислових, науково-виробничих, навчальних та інших підприємств.  Діяльність АПК спрямована на одержання, транспортування, зберігання, переробку та реалізацію сільськогосподарської продукції. </vt:lpstr>
      <vt:lpstr>Презентация PowerPoint</vt:lpstr>
      <vt:lpstr>Сільське господарство – одна з найважливіших галузей матеріального виробництва, що забезпечує людей продуктами харчування рослинного та тваринного походження, а переробні галузі – сировиною. 1. Рослинництво (землеробство) – вирощування сільськогосподарських культур.  2. Тваринництво – вирощування свійських тварин для одержання продуктів харчування та сировини для харчової й легкої промисловості.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 сільськогосподарських підприємств:</vt:lpstr>
      <vt:lpstr>Проблеми:</vt:lpstr>
      <vt:lpstr>Презентация PowerPoint</vt:lpstr>
      <vt:lpstr>Презентация PowerPoint</vt:lpstr>
      <vt:lpstr>Головною зерновою культурою України є озима пшениця, що має середню врожайність 35 ц/га.  У країнах ЄС середня врожайність пшениці близько 60 ц/га. </vt:lpstr>
      <vt:lpstr>Основні технологічні процеси у рослинництві:</vt:lpstr>
      <vt:lpstr>Тваринництво</vt:lpstr>
      <vt:lpstr>Способи утримання худоби:</vt:lpstr>
      <vt:lpstr>Основні технологічні процеси у скотарстві:</vt:lpstr>
      <vt:lpstr>Презентация PowerPoint</vt:lpstr>
      <vt:lpstr>Екологічні проблеми рослинництва:</vt:lpstr>
      <vt:lpstr>За останні 25 років землям України завдано величезної шкоди:</vt:lpstr>
      <vt:lpstr>Альтернативне землеробство:</vt:lpstr>
      <vt:lpstr>Компромісне землеробство передбачає внесення до способів, що використовувалися, впливу на поле та сільськогосподарські рослини засобів, які б запобігали чи сповільнювали темпи втрати ріллею родючості ґрунту й не призводили б до деградації природного середовища. </vt:lpstr>
      <vt:lpstr>Адаптивне землеробство передбачає використання індустріальних сільськогосподарських систем з високою продуктивністю, що не перевищує екологічну рівновагу, спирається на використання адаптивних сортів нового типу і скорочене використання мінеральних добрив. </vt:lpstr>
      <vt:lpstr>Кінцева мета альтернативного землеробства – одержання екологічно чистої продукції рослинництва і тваринництва. </vt:lpstr>
      <vt:lpstr> Вплив відходів тваринництва на довкілля: </vt:lpstr>
      <vt:lpstr>Методи утилізації та очищення гнойових стоків:</vt:lpstr>
      <vt:lpstr>Очищення стічних вод:</vt:lpstr>
      <vt:lpstr>За добу від однієї тварини можна одержати таку кількість біогазу:</vt:lpstr>
      <vt:lpstr>Презентация PowerPoint</vt:lpstr>
      <vt:lpstr>Переробна промисловість</vt:lpstr>
      <vt:lpstr>Презентация PowerPoint</vt:lpstr>
      <vt:lpstr>Вплив харчової промисловості на довкілля:</vt:lpstr>
      <vt:lpstr>Комбіновані підприємства випускають продукцію із відходів</vt:lpstr>
      <vt:lpstr>В умовах, що склалися нині в Україні, стратегія системи сільськогосподарського природокористування має передбачати</vt:lpstr>
      <vt:lpstr>З метою досягнення цих цілей необхідно: 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АГРОПРОМИСЛОВИЙ КОМПЛЕКС</dc:title>
  <dc:creator>40yearsold</dc:creator>
  <cp:lastModifiedBy>Home</cp:lastModifiedBy>
  <cp:revision>16</cp:revision>
  <dcterms:created xsi:type="dcterms:W3CDTF">2018-09-25T17:37:01Z</dcterms:created>
  <dcterms:modified xsi:type="dcterms:W3CDTF">2020-09-14T19:30:03Z</dcterms:modified>
</cp:coreProperties>
</file>