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70" r:id="rId2"/>
    <p:sldId id="263" r:id="rId3"/>
    <p:sldId id="257" r:id="rId4"/>
    <p:sldId id="264" r:id="rId5"/>
    <p:sldId id="266" r:id="rId6"/>
    <p:sldId id="267" r:id="rId7"/>
    <p:sldId id="268" r:id="rId8"/>
    <p:sldId id="265" r:id="rId9"/>
    <p:sldId id="27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озділ за замовчуванням" id="{FBEE0FDC-E391-4B9A-89EE-A493F8168863}">
          <p14:sldIdLst>
            <p14:sldId id="270"/>
            <p14:sldId id="263"/>
            <p14:sldId id="257"/>
            <p14:sldId id="264"/>
            <p14:sldId id="266"/>
            <p14:sldId id="267"/>
            <p14:sldId id="268"/>
            <p14:sldId id="265"/>
            <p14:sldId id="271"/>
          </p14:sldIdLst>
        </p14:section>
        <p14:section name="Розділ без заголовка" id="{9571B535-648F-43D7-97B4-180F135BCECB}">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41CBE746-C099-456B-A606-2C4AEA305EFD}" type="datetimeFigureOut">
              <a:rPr lang="LID4096" smtClean="0"/>
              <a:t>02/27/2023</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F01928AA-2B65-462C-942F-3ACDAF2BF678}" type="slidenum">
              <a:rPr lang="LID4096" smtClean="0"/>
              <a:t>‹№›</a:t>
            </a:fld>
            <a:endParaRPr lang="LID4096"/>
          </a:p>
        </p:txBody>
      </p:sp>
    </p:spTree>
    <p:extLst>
      <p:ext uri="{BB962C8B-B14F-4D97-AF65-F5344CB8AC3E}">
        <p14:creationId xmlns:p14="http://schemas.microsoft.com/office/powerpoint/2010/main" val="2224735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dirty="0"/>
              <a:t>Клацніть піктограму, щоб додати зображення</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1CBE746-C099-456B-A606-2C4AEA305EFD}" type="datetimeFigureOut">
              <a:rPr lang="LID4096" smtClean="0"/>
              <a:t>02/27/2023</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F01928AA-2B65-462C-942F-3ACDAF2BF678}" type="slidenum">
              <a:rPr lang="LID4096" smtClean="0"/>
              <a:t>‹№›</a:t>
            </a:fld>
            <a:endParaRPr lang="LID4096"/>
          </a:p>
        </p:txBody>
      </p:sp>
    </p:spTree>
    <p:extLst>
      <p:ext uri="{BB962C8B-B14F-4D97-AF65-F5344CB8AC3E}">
        <p14:creationId xmlns:p14="http://schemas.microsoft.com/office/powerpoint/2010/main" val="139567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1CBE746-C099-456B-A606-2C4AEA305EFD}" type="datetimeFigureOut">
              <a:rPr lang="LID4096" smtClean="0"/>
              <a:t>02/27/2023</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F01928AA-2B65-462C-942F-3ACDAF2BF678}" type="slidenum">
              <a:rPr lang="LID4096" smtClean="0"/>
              <a:t>‹№›</a:t>
            </a:fld>
            <a:endParaRPr lang="LID4096"/>
          </a:p>
        </p:txBody>
      </p:sp>
    </p:spTree>
    <p:extLst>
      <p:ext uri="{BB962C8B-B14F-4D97-AF65-F5344CB8AC3E}">
        <p14:creationId xmlns:p14="http://schemas.microsoft.com/office/powerpoint/2010/main" val="2486583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uk-UA"/>
              <a:t>Клацніть, щоб редагувати стиль зразка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1CBE746-C099-456B-A606-2C4AEA305EFD}" type="datetimeFigureOut">
              <a:rPr lang="LID4096" smtClean="0"/>
              <a:t>02/27/2023</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F01928AA-2B65-462C-942F-3ACDAF2BF678}" type="slidenum">
              <a:rPr lang="LID4096" smtClean="0"/>
              <a:t>‹№›</a:t>
            </a:fld>
            <a:endParaRPr lang="LID4096"/>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14172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1CBE746-C099-456B-A606-2C4AEA305EFD}" type="datetimeFigureOut">
              <a:rPr lang="LID4096" smtClean="0"/>
              <a:t>02/27/2023</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F01928AA-2B65-462C-942F-3ACDAF2BF678}" type="slidenum">
              <a:rPr lang="LID4096" smtClean="0"/>
              <a:t>‹№›</a:t>
            </a:fld>
            <a:endParaRPr lang="LID4096"/>
          </a:p>
        </p:txBody>
      </p:sp>
    </p:spTree>
    <p:extLst>
      <p:ext uri="{BB962C8B-B14F-4D97-AF65-F5344CB8AC3E}">
        <p14:creationId xmlns:p14="http://schemas.microsoft.com/office/powerpoint/2010/main" val="832442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uk-UA"/>
              <a:t>Клацніть, щоб редагувати стиль зразка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41CBE746-C099-456B-A606-2C4AEA305EFD}" type="datetimeFigureOut">
              <a:rPr lang="LID4096" smtClean="0"/>
              <a:t>02/27/2023</a:t>
            </a:fld>
            <a:endParaRPr lang="LID4096"/>
          </a:p>
        </p:txBody>
      </p:sp>
      <p:sp>
        <p:nvSpPr>
          <p:cNvPr id="4" name="Footer Placeholder 3"/>
          <p:cNvSpPr>
            <a:spLocks noGrp="1"/>
          </p:cNvSpPr>
          <p:nvPr>
            <p:ph type="ftr" sz="quarter" idx="11"/>
          </p:nvPr>
        </p:nvSpPr>
        <p:spPr/>
        <p:txBody>
          <a:bodyPr/>
          <a:lstStyle/>
          <a:p>
            <a:endParaRPr lang="LID4096"/>
          </a:p>
        </p:txBody>
      </p:sp>
      <p:sp>
        <p:nvSpPr>
          <p:cNvPr id="5" name="Slide Number Placeholder 4"/>
          <p:cNvSpPr>
            <a:spLocks noGrp="1"/>
          </p:cNvSpPr>
          <p:nvPr>
            <p:ph type="sldNum" sz="quarter" idx="12"/>
          </p:nvPr>
        </p:nvSpPr>
        <p:spPr/>
        <p:txBody>
          <a:bodyPr/>
          <a:lstStyle/>
          <a:p>
            <a:fld id="{F01928AA-2B65-462C-942F-3ACDAF2BF678}" type="slidenum">
              <a:rPr lang="LID4096" smtClean="0"/>
              <a:t>‹№›</a:t>
            </a:fld>
            <a:endParaRPr lang="LID4096"/>
          </a:p>
        </p:txBody>
      </p:sp>
    </p:spTree>
    <p:extLst>
      <p:ext uri="{BB962C8B-B14F-4D97-AF65-F5344CB8AC3E}">
        <p14:creationId xmlns:p14="http://schemas.microsoft.com/office/powerpoint/2010/main" val="951194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uk-UA"/>
              <a:t>Клацніть, щоб редагувати стиль зразка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dirty="0"/>
              <a:t>Клацніть піктограму, щоб додати зображення</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dirty="0"/>
              <a:t>Клацніть піктограму, щоб додати зображення</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dirty="0"/>
              <a:t>Клацніть піктограму, щоб додати зображення</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41CBE746-C099-456B-A606-2C4AEA305EFD}" type="datetimeFigureOut">
              <a:rPr lang="LID4096" smtClean="0"/>
              <a:t>02/27/2023</a:t>
            </a:fld>
            <a:endParaRPr lang="LID4096"/>
          </a:p>
        </p:txBody>
      </p:sp>
      <p:sp>
        <p:nvSpPr>
          <p:cNvPr id="4" name="Footer Placeholder 3"/>
          <p:cNvSpPr>
            <a:spLocks noGrp="1"/>
          </p:cNvSpPr>
          <p:nvPr>
            <p:ph type="ftr" sz="quarter" idx="11"/>
          </p:nvPr>
        </p:nvSpPr>
        <p:spPr/>
        <p:txBody>
          <a:bodyPr/>
          <a:lstStyle/>
          <a:p>
            <a:endParaRPr lang="LID4096"/>
          </a:p>
        </p:txBody>
      </p:sp>
      <p:sp>
        <p:nvSpPr>
          <p:cNvPr id="5" name="Slide Number Placeholder 4"/>
          <p:cNvSpPr>
            <a:spLocks noGrp="1"/>
          </p:cNvSpPr>
          <p:nvPr>
            <p:ph type="sldNum" sz="quarter" idx="12"/>
          </p:nvPr>
        </p:nvSpPr>
        <p:spPr/>
        <p:txBody>
          <a:bodyPr/>
          <a:lstStyle/>
          <a:p>
            <a:fld id="{F01928AA-2B65-462C-942F-3ACDAF2BF678}" type="slidenum">
              <a:rPr lang="LID4096" smtClean="0"/>
              <a:t>‹№›</a:t>
            </a:fld>
            <a:endParaRPr lang="LID4096"/>
          </a:p>
        </p:txBody>
      </p:sp>
    </p:spTree>
    <p:extLst>
      <p:ext uri="{BB962C8B-B14F-4D97-AF65-F5344CB8AC3E}">
        <p14:creationId xmlns:p14="http://schemas.microsoft.com/office/powerpoint/2010/main" val="1588676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1CBE746-C099-456B-A606-2C4AEA305EFD}" type="datetimeFigureOut">
              <a:rPr lang="LID4096" smtClean="0"/>
              <a:t>02/27/2023</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F01928AA-2B65-462C-942F-3ACDAF2BF678}" type="slidenum">
              <a:rPr lang="LID4096" smtClean="0"/>
              <a:t>‹№›</a:t>
            </a:fld>
            <a:endParaRPr lang="LID4096"/>
          </a:p>
        </p:txBody>
      </p:sp>
    </p:spTree>
    <p:extLst>
      <p:ext uri="{BB962C8B-B14F-4D97-AF65-F5344CB8AC3E}">
        <p14:creationId xmlns:p14="http://schemas.microsoft.com/office/powerpoint/2010/main" val="817344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uk-UA"/>
              <a:t>Клацніть, щоб редагувати стиль зразка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1CBE746-C099-456B-A606-2C4AEA305EFD}" type="datetimeFigureOut">
              <a:rPr lang="LID4096" smtClean="0"/>
              <a:t>02/27/2023</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F01928AA-2B65-462C-942F-3ACDAF2BF678}" type="slidenum">
              <a:rPr lang="LID4096" smtClean="0"/>
              <a:t>‹№›</a:t>
            </a:fld>
            <a:endParaRPr lang="LID4096"/>
          </a:p>
        </p:txBody>
      </p:sp>
    </p:spTree>
    <p:extLst>
      <p:ext uri="{BB962C8B-B14F-4D97-AF65-F5344CB8AC3E}">
        <p14:creationId xmlns:p14="http://schemas.microsoft.com/office/powerpoint/2010/main" val="3544381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1CBE746-C099-456B-A606-2C4AEA305EFD}" type="datetimeFigureOut">
              <a:rPr lang="LID4096" smtClean="0"/>
              <a:t>02/27/2023</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F01928AA-2B65-462C-942F-3ACDAF2BF678}" type="slidenum">
              <a:rPr lang="LID4096" smtClean="0"/>
              <a:t>‹№›</a:t>
            </a:fld>
            <a:endParaRPr lang="LID4096"/>
          </a:p>
        </p:txBody>
      </p:sp>
    </p:spTree>
    <p:extLst>
      <p:ext uri="{BB962C8B-B14F-4D97-AF65-F5344CB8AC3E}">
        <p14:creationId xmlns:p14="http://schemas.microsoft.com/office/powerpoint/2010/main" val="2452283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41CBE746-C099-456B-A606-2C4AEA305EFD}" type="datetimeFigureOut">
              <a:rPr lang="LID4096" smtClean="0"/>
              <a:t>02/27/2023</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F01928AA-2B65-462C-942F-3ACDAF2BF678}" type="slidenum">
              <a:rPr lang="LID4096" smtClean="0"/>
              <a:t>‹№›</a:t>
            </a:fld>
            <a:endParaRPr lang="LID4096"/>
          </a:p>
        </p:txBody>
      </p:sp>
    </p:spTree>
    <p:extLst>
      <p:ext uri="{BB962C8B-B14F-4D97-AF65-F5344CB8AC3E}">
        <p14:creationId xmlns:p14="http://schemas.microsoft.com/office/powerpoint/2010/main" val="2798566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uk-UA"/>
              <a:t>Клацніть, щоб редагувати стиль зразка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41CBE746-C099-456B-A606-2C4AEA305EFD}" type="datetimeFigureOut">
              <a:rPr lang="LID4096" smtClean="0"/>
              <a:t>02/27/2023</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F01928AA-2B65-462C-942F-3ACDAF2BF678}" type="slidenum">
              <a:rPr lang="LID4096" smtClean="0"/>
              <a:t>‹№›</a:t>
            </a:fld>
            <a:endParaRPr lang="LID4096"/>
          </a:p>
        </p:txBody>
      </p:sp>
    </p:spTree>
    <p:extLst>
      <p:ext uri="{BB962C8B-B14F-4D97-AF65-F5344CB8AC3E}">
        <p14:creationId xmlns:p14="http://schemas.microsoft.com/office/powerpoint/2010/main" val="2729160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Content Placeholder 3"/>
          <p:cNvSpPr>
            <a:spLocks noGrp="1"/>
          </p:cNvSpPr>
          <p:nvPr>
            <p:ph sz="quarter" idx="13"/>
          </p:nvPr>
        </p:nvSpPr>
        <p:spPr>
          <a:xfrm>
            <a:off x="913774" y="3051012"/>
            <a:ext cx="5106027" cy="274018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3" name="Content Placeholder 5"/>
          <p:cNvSpPr>
            <a:spLocks noGrp="1"/>
          </p:cNvSpPr>
          <p:nvPr>
            <p:ph sz="quarter" idx="14"/>
          </p:nvPr>
        </p:nvSpPr>
        <p:spPr>
          <a:xfrm>
            <a:off x="6172200" y="3051012"/>
            <a:ext cx="5105401" cy="274018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41CBE746-C099-456B-A606-2C4AEA305EFD}" type="datetimeFigureOut">
              <a:rPr lang="LID4096" smtClean="0"/>
              <a:t>02/27/2023</a:t>
            </a:fld>
            <a:endParaRPr lang="LID4096"/>
          </a:p>
        </p:txBody>
      </p:sp>
      <p:sp>
        <p:nvSpPr>
          <p:cNvPr id="8" name="Footer Placeholder 7"/>
          <p:cNvSpPr>
            <a:spLocks noGrp="1"/>
          </p:cNvSpPr>
          <p:nvPr>
            <p:ph type="ftr" sz="quarter" idx="11"/>
          </p:nvPr>
        </p:nvSpPr>
        <p:spPr/>
        <p:txBody>
          <a:bodyPr/>
          <a:lstStyle/>
          <a:p>
            <a:endParaRPr lang="LID4096"/>
          </a:p>
        </p:txBody>
      </p:sp>
      <p:sp>
        <p:nvSpPr>
          <p:cNvPr id="9" name="Slide Number Placeholder 8"/>
          <p:cNvSpPr>
            <a:spLocks noGrp="1"/>
          </p:cNvSpPr>
          <p:nvPr>
            <p:ph type="sldNum" sz="quarter" idx="12"/>
          </p:nvPr>
        </p:nvSpPr>
        <p:spPr/>
        <p:txBody>
          <a:bodyPr/>
          <a:lstStyle/>
          <a:p>
            <a:fld id="{F01928AA-2B65-462C-942F-3ACDAF2BF678}" type="slidenum">
              <a:rPr lang="LID4096" smtClean="0"/>
              <a:t>‹№›</a:t>
            </a:fld>
            <a:endParaRPr lang="LID4096"/>
          </a:p>
        </p:txBody>
      </p:sp>
    </p:spTree>
    <p:extLst>
      <p:ext uri="{BB962C8B-B14F-4D97-AF65-F5344CB8AC3E}">
        <p14:creationId xmlns:p14="http://schemas.microsoft.com/office/powerpoint/2010/main" val="3226488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41CBE746-C099-456B-A606-2C4AEA305EFD}" type="datetimeFigureOut">
              <a:rPr lang="LID4096" smtClean="0"/>
              <a:t>02/27/2023</a:t>
            </a:fld>
            <a:endParaRPr lang="LID4096"/>
          </a:p>
        </p:txBody>
      </p:sp>
      <p:sp>
        <p:nvSpPr>
          <p:cNvPr id="4" name="Footer Placeholder 3"/>
          <p:cNvSpPr>
            <a:spLocks noGrp="1"/>
          </p:cNvSpPr>
          <p:nvPr>
            <p:ph type="ftr" sz="quarter" idx="11"/>
          </p:nvPr>
        </p:nvSpPr>
        <p:spPr/>
        <p:txBody>
          <a:bodyPr/>
          <a:lstStyle/>
          <a:p>
            <a:endParaRPr lang="LID4096"/>
          </a:p>
        </p:txBody>
      </p:sp>
      <p:sp>
        <p:nvSpPr>
          <p:cNvPr id="5" name="Slide Number Placeholder 4"/>
          <p:cNvSpPr>
            <a:spLocks noGrp="1"/>
          </p:cNvSpPr>
          <p:nvPr>
            <p:ph type="sldNum" sz="quarter" idx="12"/>
          </p:nvPr>
        </p:nvSpPr>
        <p:spPr/>
        <p:txBody>
          <a:bodyPr/>
          <a:lstStyle/>
          <a:p>
            <a:fld id="{F01928AA-2B65-462C-942F-3ACDAF2BF678}" type="slidenum">
              <a:rPr lang="LID4096" smtClean="0"/>
              <a:t>‹№›</a:t>
            </a:fld>
            <a:endParaRPr lang="LID4096"/>
          </a:p>
        </p:txBody>
      </p:sp>
    </p:spTree>
    <p:extLst>
      <p:ext uri="{BB962C8B-B14F-4D97-AF65-F5344CB8AC3E}">
        <p14:creationId xmlns:p14="http://schemas.microsoft.com/office/powerpoint/2010/main" val="368016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1CBE746-C099-456B-A606-2C4AEA305EFD}" type="datetimeFigureOut">
              <a:rPr lang="LID4096" smtClean="0"/>
              <a:t>02/27/2023</a:t>
            </a:fld>
            <a:endParaRPr lang="LID4096"/>
          </a:p>
        </p:txBody>
      </p:sp>
      <p:sp>
        <p:nvSpPr>
          <p:cNvPr id="3" name="Footer Placeholder 2"/>
          <p:cNvSpPr>
            <a:spLocks noGrp="1"/>
          </p:cNvSpPr>
          <p:nvPr>
            <p:ph type="ftr" sz="quarter" idx="11"/>
          </p:nvPr>
        </p:nvSpPr>
        <p:spPr/>
        <p:txBody>
          <a:bodyPr/>
          <a:lstStyle/>
          <a:p>
            <a:endParaRPr lang="LID4096"/>
          </a:p>
        </p:txBody>
      </p:sp>
      <p:sp>
        <p:nvSpPr>
          <p:cNvPr id="4" name="Slide Number Placeholder 3"/>
          <p:cNvSpPr>
            <a:spLocks noGrp="1"/>
          </p:cNvSpPr>
          <p:nvPr>
            <p:ph type="sldNum" sz="quarter" idx="12"/>
          </p:nvPr>
        </p:nvSpPr>
        <p:spPr/>
        <p:txBody>
          <a:bodyPr/>
          <a:lstStyle/>
          <a:p>
            <a:fld id="{F01928AA-2B65-462C-942F-3ACDAF2BF678}" type="slidenum">
              <a:rPr lang="LID4096" smtClean="0"/>
              <a:t>‹№›</a:t>
            </a:fld>
            <a:endParaRPr lang="LID4096"/>
          </a:p>
        </p:txBody>
      </p:sp>
    </p:spTree>
    <p:extLst>
      <p:ext uri="{BB962C8B-B14F-4D97-AF65-F5344CB8AC3E}">
        <p14:creationId xmlns:p14="http://schemas.microsoft.com/office/powerpoint/2010/main" val="2628410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uk-UA"/>
              <a:t>Клацніть, щоб редагувати стиль зразка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1CBE746-C099-456B-A606-2C4AEA305EFD}" type="datetimeFigureOut">
              <a:rPr lang="LID4096" smtClean="0"/>
              <a:t>02/27/2023</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F01928AA-2B65-462C-942F-3ACDAF2BF678}" type="slidenum">
              <a:rPr lang="LID4096" smtClean="0"/>
              <a:t>‹№›</a:t>
            </a:fld>
            <a:endParaRPr lang="LID4096"/>
          </a:p>
        </p:txBody>
      </p:sp>
    </p:spTree>
    <p:extLst>
      <p:ext uri="{BB962C8B-B14F-4D97-AF65-F5344CB8AC3E}">
        <p14:creationId xmlns:p14="http://schemas.microsoft.com/office/powerpoint/2010/main" val="379066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dirty="0"/>
              <a:t>Клацніть піктограму, щоб додати зображення</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1CBE746-C099-456B-A606-2C4AEA305EFD}" type="datetimeFigureOut">
              <a:rPr lang="LID4096" smtClean="0"/>
              <a:t>02/27/2023</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F01928AA-2B65-462C-942F-3ACDAF2BF678}" type="slidenum">
              <a:rPr lang="LID4096" smtClean="0"/>
              <a:t>‹№›</a:t>
            </a:fld>
            <a:endParaRPr lang="LID4096"/>
          </a:p>
        </p:txBody>
      </p:sp>
    </p:spTree>
    <p:extLst>
      <p:ext uri="{BB962C8B-B14F-4D97-AF65-F5344CB8AC3E}">
        <p14:creationId xmlns:p14="http://schemas.microsoft.com/office/powerpoint/2010/main" val="1060065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1CBE746-C099-456B-A606-2C4AEA305EFD}" type="datetimeFigureOut">
              <a:rPr lang="LID4096" smtClean="0"/>
              <a:t>02/27/2023</a:t>
            </a:fld>
            <a:endParaRPr lang="LID4096"/>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LID4096"/>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01928AA-2B65-462C-942F-3ACDAF2BF678}" type="slidenum">
              <a:rPr lang="LID4096" smtClean="0"/>
              <a:t>‹№›</a:t>
            </a:fld>
            <a:endParaRPr lang="LID4096"/>
          </a:p>
        </p:txBody>
      </p:sp>
    </p:spTree>
    <p:extLst>
      <p:ext uri="{BB962C8B-B14F-4D97-AF65-F5344CB8AC3E}">
        <p14:creationId xmlns:p14="http://schemas.microsoft.com/office/powerpoint/2010/main" val="207597290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uk.wikipedia.org/wiki/%D0%A2%D0%B0%D1%82%D0%BD%D0%B0%D1%84%D1%82%D0%B0" TargetMode="External"/><Relationship Id="rId13" Type="http://schemas.openxmlformats.org/officeDocument/2006/relationships/hyperlink" Target="https://uk.wikipedia.org/wiki/5_%D0%BB%D0%B8%D1%81%D1%82%D0%BE%D0%BF%D0%B0%D0%B4%D0%B0" TargetMode="External"/><Relationship Id="rId3" Type="http://schemas.openxmlformats.org/officeDocument/2006/relationships/hyperlink" Target="https://uk.wikipedia.org/wiki/%D0%9D%D0%B0%D1%84%D1%82%D0%BE%D0%BF%D1%80%D0%BE%D0%B4%D1%83%D0%BA%D1%82%D0%B8" TargetMode="External"/><Relationship Id="rId7" Type="http://schemas.openxmlformats.org/officeDocument/2006/relationships/hyperlink" Target="https://uk.wikipedia.org/wiki/%D0%9D%D0%B0%D1%84%D1%82%D0%BE%D0%B3%D0%B0%D0%B7_%D0%A3%D0%BA%D1%80%D0%B0%D1%97%D0%BD%D0%B8" TargetMode="External"/><Relationship Id="rId12" Type="http://schemas.openxmlformats.org/officeDocument/2006/relationships/hyperlink" Target="https://uk.wikipedia.org/wiki/2017" TargetMode="External"/><Relationship Id="rId17" Type="http://schemas.openxmlformats.org/officeDocument/2006/relationships/hyperlink" Target="https://uk.wikipedia.org/wiki/%D0%94%D0%B0%D0%BD%D1%96%D0%BB%D0%BE%D0%B2_%D0%9E%D0%BB%D0%B5%D0%BA%D1%81%D1%96%D0%B9_%D0%9C%D1%8F%D1%87%D0%B5%D1%81%D0%BB%D0%B0%D0%B2%D0%BE%D0%B2%D0%B8%D1%87" TargetMode="External"/><Relationship Id="rId2" Type="http://schemas.openxmlformats.org/officeDocument/2006/relationships/hyperlink" Target="https://uk.wikipedia.org/wiki/%D0%9D%D0%B0%D1%84%D1%82%D0%BE%D0%BF%D0%B5%D1%80%D0%B5%D1%80%D0%BE%D0%B1%D0%BD%D0%B0_%D0%BF%D1%80%D0%BE%D0%BC%D0%B8%D1%81%D0%BB%D0%BE%D0%B2%D1%96%D1%81%D1%82%D1%8C_%D0%A3%D0%BA%D1%80%D0%B0%D1%97%D0%BD%D0%B8" TargetMode="External"/><Relationship Id="rId16" Type="http://schemas.openxmlformats.org/officeDocument/2006/relationships/hyperlink" Target="https://uk.wikipedia.org/wiki/%D0%97%D0%B5%D0%BB%D0%B5%D0%BD%D1%81%D1%8C%D0%BA%D0%B8%D0%B9_%D0%92%D0%BE%D0%BB%D0%BE%D0%B4%D0%B8%D0%BC%D0%B8%D1%80_%D0%9E%D0%BB%D0%B5%D0%BA%D1%81%D0%B0%D0%BD%D0%B4%D1%80%D0%BE%D0%B2%D0%B8%D1%87" TargetMode="External"/><Relationship Id="rId1" Type="http://schemas.openxmlformats.org/officeDocument/2006/relationships/slideLayout" Target="../slideLayouts/slideLayout2.xml"/><Relationship Id="rId6" Type="http://schemas.openxmlformats.org/officeDocument/2006/relationships/hyperlink" Target="https://uk.wikipedia.org/wiki/2007" TargetMode="External"/><Relationship Id="rId11" Type="http://schemas.openxmlformats.org/officeDocument/2006/relationships/hyperlink" Target="https://uk.wikipedia.org/wiki/%D0%94%D0%BD%D1%96%D0%BF%D1%80%D0%BE_(%D0%BC%D1%96%D1%81%D1%82%D0%BE)" TargetMode="External"/><Relationship Id="rId5" Type="http://schemas.openxmlformats.org/officeDocument/2006/relationships/hyperlink" Target="https://uk.wikipedia.org/wiki/%D0%9A%D1%80%D0%B5%D0%BC%D0%B5%D0%BD%D1%87%D1%83%D0%BA" TargetMode="External"/><Relationship Id="rId15" Type="http://schemas.openxmlformats.org/officeDocument/2006/relationships/hyperlink" Target="https://uk.wikipedia.org/wiki/%D0%A1%D1%82%D0%B0%D0%B2%D0%BA%D0%B0_%D0%92%D0%B5%D1%80%D1%85%D0%BE%D0%B2%D0%BD%D0%BE%D0%B3%D0%BE_%D0%93%D0%BE%D0%BB%D0%BE%D0%B2%D0%BD%D0%BE%D0%BA%D0%BE%D0%BC%D0%B0%D0%BD%D0%B4%D1%83%D0%B2%D0%B0%D1%87%D0%B0_(%D0%A3%D0%BA%D1%80%D0%B0%D1%97%D0%BD%D0%B0)" TargetMode="External"/><Relationship Id="rId10" Type="http://schemas.openxmlformats.org/officeDocument/2006/relationships/hyperlink" Target="https://uk.wikipedia.org/wiki/2011" TargetMode="External"/><Relationship Id="rId4" Type="http://schemas.openxmlformats.org/officeDocument/2006/relationships/hyperlink" Target="https://uk.wikipedia.org/wiki/%D0%9A%D1%80%D0%B5%D0%BC%D0%B5%D0%BD%D1%87%D1%83%D1%86%D1%8C%D0%BA%D0%B8%D0%B9_%D0%BD%D0%B0%D1%84%D1%82%D0%BE%D0%BF%D0%B5%D1%80%D0%B5%D1%80%D0%BE%D0%B1%D0%BD%D0%B8%D0%B9_%D0%B7%D0%B0%D0%B2%D0%BE%D0%B4" TargetMode="External"/><Relationship Id="rId9" Type="http://schemas.openxmlformats.org/officeDocument/2006/relationships/hyperlink" Target="https://uk.wikipedia.org/wiki/%D0%A3%D0%BA%D1%80%D1%82%D0%B0%D1%82%D0%BD%D0%B0%D1%84%D1%82%D0%B0#cite_note-reuters241007-3" TargetMode="External"/><Relationship Id="rId14" Type="http://schemas.openxmlformats.org/officeDocument/2006/relationships/hyperlink" Target="https://uk.wikipedia.org/wiki/2022"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FA244A-CB2E-433C-892E-92EDCBBD5B26}"/>
              </a:ext>
            </a:extLst>
          </p:cNvPr>
          <p:cNvSpPr>
            <a:spLocks noGrp="1"/>
          </p:cNvSpPr>
          <p:nvPr>
            <p:ph type="ctrTitle"/>
          </p:nvPr>
        </p:nvSpPr>
        <p:spPr/>
        <p:txBody>
          <a:bodyPr/>
          <a:lstStyle/>
          <a:p>
            <a:r>
              <a:rPr lang="uk-UA" dirty="0"/>
              <a:t>Консолідована звітність та аналіз документів </a:t>
            </a:r>
            <a:endParaRPr lang="LID4096" dirty="0"/>
          </a:p>
        </p:txBody>
      </p:sp>
    </p:spTree>
    <p:extLst>
      <p:ext uri="{BB962C8B-B14F-4D97-AF65-F5344CB8AC3E}">
        <p14:creationId xmlns:p14="http://schemas.microsoft.com/office/powerpoint/2010/main" val="136351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D6402FA-0C0D-4434-AAD7-3C5798E80B5A}"/>
              </a:ext>
            </a:extLst>
          </p:cNvPr>
          <p:cNvSpPr>
            <a:spLocks noGrp="1"/>
          </p:cNvSpPr>
          <p:nvPr>
            <p:ph sz="quarter" idx="13"/>
          </p:nvPr>
        </p:nvSpPr>
        <p:spPr>
          <a:xfrm>
            <a:off x="913774" y="737419"/>
            <a:ext cx="10363826" cy="6440129"/>
          </a:xfrm>
        </p:spPr>
        <p:txBody>
          <a:bodyPr>
            <a:normAutofit fontScale="55000" lnSpcReduction="20000"/>
          </a:bodyPr>
          <a:lstStyle/>
          <a:p>
            <a:pPr marL="0" indent="0" algn="just">
              <a:buNone/>
            </a:pPr>
            <a:r>
              <a:rPr lang="uk-UA" sz="2900" b="1" dirty="0">
                <a:latin typeface="Times New Roman" panose="02020603050405020304" pitchFamily="18" charset="0"/>
                <a:cs typeface="Times New Roman" panose="02020603050405020304" pitchFamily="18" charset="0"/>
              </a:rPr>
              <a:t>ПАТ «Укртатнафта» </a:t>
            </a:r>
            <a:r>
              <a:rPr lang="uk-UA" sz="2900" dirty="0">
                <a:latin typeface="Times New Roman" panose="02020603050405020304" pitchFamily="18" charset="0"/>
                <a:cs typeface="Times New Roman" panose="02020603050405020304" pitchFamily="18" charset="0"/>
              </a:rPr>
              <a:t>— українська </a:t>
            </a:r>
            <a:r>
              <a:rPr lang="uk-UA" sz="2900" dirty="0">
                <a:latin typeface="Times New Roman" panose="02020603050405020304" pitchFamily="18" charset="0"/>
                <a:cs typeface="Times New Roman" panose="02020603050405020304" pitchFamily="18" charset="0"/>
                <a:hlinkClick r:id="rId2" tooltip="Нафтопереробна промисловість України">
                  <a:extLst>
                    <a:ext uri="{A12FA001-AC4F-418D-AE19-62706E023703}">
                      <ahyp:hlinkClr xmlns:ahyp="http://schemas.microsoft.com/office/drawing/2018/hyperlinkcolor" val="tx"/>
                    </a:ext>
                  </a:extLst>
                </a:hlinkClick>
              </a:rPr>
              <a:t>нафтопереробна</a:t>
            </a:r>
            <a:r>
              <a:rPr lang="uk-UA" sz="2900" dirty="0">
                <a:latin typeface="Times New Roman" panose="02020603050405020304" pitchFamily="18" charset="0"/>
                <a:cs typeface="Times New Roman" panose="02020603050405020304" pitchFamily="18" charset="0"/>
              </a:rPr>
              <a:t> компанія, одна з найбільших виробників </a:t>
            </a:r>
            <a:r>
              <a:rPr lang="uk-UA" sz="2900" dirty="0">
                <a:latin typeface="Times New Roman" panose="02020603050405020304" pitchFamily="18" charset="0"/>
                <a:cs typeface="Times New Roman" panose="02020603050405020304" pitchFamily="18" charset="0"/>
                <a:hlinkClick r:id="rId3" tooltip="Нафтопродукти">
                  <a:extLst>
                    <a:ext uri="{A12FA001-AC4F-418D-AE19-62706E023703}">
                      <ahyp:hlinkClr xmlns:ahyp="http://schemas.microsoft.com/office/drawing/2018/hyperlinkcolor" val="tx"/>
                    </a:ext>
                  </a:extLst>
                </a:hlinkClick>
              </a:rPr>
              <a:t>нафтопродуктів</a:t>
            </a:r>
            <a:r>
              <a:rPr lang="uk-UA" sz="2900" dirty="0">
                <a:latin typeface="Times New Roman" panose="02020603050405020304" pitchFamily="18" charset="0"/>
                <a:cs typeface="Times New Roman" panose="02020603050405020304" pitchFamily="18" charset="0"/>
              </a:rPr>
              <a:t> в Україні. Компанія володіє </a:t>
            </a:r>
            <a:r>
              <a:rPr lang="uk-UA" sz="2900" dirty="0">
                <a:latin typeface="Times New Roman" panose="02020603050405020304" pitchFamily="18" charset="0"/>
                <a:cs typeface="Times New Roman" panose="02020603050405020304" pitchFamily="18" charset="0"/>
                <a:hlinkClick r:id="rId4" tooltip="Кременчуцький нафтопереробний завод">
                  <a:extLst>
                    <a:ext uri="{A12FA001-AC4F-418D-AE19-62706E023703}">
                      <ahyp:hlinkClr xmlns:ahyp="http://schemas.microsoft.com/office/drawing/2018/hyperlinkcolor" val="tx"/>
                    </a:ext>
                  </a:extLst>
                </a:hlinkClick>
              </a:rPr>
              <a:t>найбільшим нафтопереробним заводом країни</a:t>
            </a:r>
            <a:r>
              <a:rPr lang="uk-UA" sz="2900" dirty="0">
                <a:latin typeface="Times New Roman" panose="02020603050405020304" pitchFamily="18" charset="0"/>
                <a:cs typeface="Times New Roman" panose="02020603050405020304" pitchFamily="18" charset="0"/>
              </a:rPr>
              <a:t>, який розташований у </a:t>
            </a:r>
            <a:r>
              <a:rPr lang="uk-UA" sz="2900" dirty="0" err="1">
                <a:latin typeface="Times New Roman" panose="02020603050405020304" pitchFamily="18" charset="0"/>
                <a:cs typeface="Times New Roman" panose="02020603050405020304" pitchFamily="18" charset="0"/>
                <a:hlinkClick r:id="rId5" tooltip="Кременчук">
                  <a:extLst>
                    <a:ext uri="{A12FA001-AC4F-418D-AE19-62706E023703}">
                      <ahyp:hlinkClr xmlns:ahyp="http://schemas.microsoft.com/office/drawing/2018/hyperlinkcolor" val="tx"/>
                    </a:ext>
                  </a:extLst>
                </a:hlinkClick>
              </a:rPr>
              <a:t>Кременчуці</a:t>
            </a:r>
            <a:r>
              <a:rPr lang="uk-UA" sz="2900" dirty="0">
                <a:latin typeface="Times New Roman" panose="02020603050405020304" pitchFamily="18" charset="0"/>
                <a:cs typeface="Times New Roman" panose="02020603050405020304" pitchFamily="18" charset="0"/>
              </a:rPr>
              <a:t>. Потужність виробництва становить 58 590 м³/добу.</a:t>
            </a:r>
          </a:p>
          <a:p>
            <a:pPr marL="0" indent="0" algn="just">
              <a:buNone/>
            </a:pPr>
            <a:r>
              <a:rPr lang="uk-UA" sz="2900" dirty="0">
                <a:latin typeface="Times New Roman" panose="02020603050405020304" pitchFamily="18" charset="0"/>
                <a:cs typeface="Times New Roman" panose="02020603050405020304" pitchFamily="18" charset="0"/>
              </a:rPr>
              <a:t>До </a:t>
            </a:r>
            <a:r>
              <a:rPr lang="uk-UA" sz="2900" dirty="0">
                <a:latin typeface="Times New Roman" panose="02020603050405020304" pitchFamily="18" charset="0"/>
                <a:cs typeface="Times New Roman" panose="02020603050405020304" pitchFamily="18" charset="0"/>
                <a:hlinkClick r:id="rId6" tooltip="2007">
                  <a:extLst>
                    <a:ext uri="{A12FA001-AC4F-418D-AE19-62706E023703}">
                      <ahyp:hlinkClr xmlns:ahyp="http://schemas.microsoft.com/office/drawing/2018/hyperlinkcolor" val="tx"/>
                    </a:ext>
                  </a:extLst>
                </a:hlinkClick>
              </a:rPr>
              <a:t>2007</a:t>
            </a:r>
            <a:r>
              <a:rPr lang="uk-UA" sz="2900" dirty="0">
                <a:latin typeface="Times New Roman" panose="02020603050405020304" pitchFamily="18" charset="0"/>
                <a:cs typeface="Times New Roman" panose="02020603050405020304" pitchFamily="18" charset="0"/>
              </a:rPr>
              <a:t> року права на товариство були розподілені так: 43,1 % належать </a:t>
            </a:r>
            <a:r>
              <a:rPr lang="uk-UA" sz="2900" dirty="0">
                <a:latin typeface="Times New Roman" panose="02020603050405020304" pitchFamily="18" charset="0"/>
                <a:cs typeface="Times New Roman" panose="02020603050405020304" pitchFamily="18" charset="0"/>
                <a:hlinkClick r:id="rId7" tooltip="Нафтогаз України">
                  <a:extLst>
                    <a:ext uri="{A12FA001-AC4F-418D-AE19-62706E023703}">
                      <ahyp:hlinkClr xmlns:ahyp="http://schemas.microsoft.com/office/drawing/2018/hyperlinkcolor" val="tx"/>
                    </a:ext>
                  </a:extLst>
                </a:hlinkClick>
              </a:rPr>
              <a:t>Нафтогазу України</a:t>
            </a:r>
            <a:r>
              <a:rPr lang="uk-UA" sz="2900" dirty="0">
                <a:latin typeface="Times New Roman" panose="02020603050405020304" pitchFamily="18" charset="0"/>
                <a:cs typeface="Times New Roman" panose="02020603050405020304" pitchFamily="18" charset="0"/>
              </a:rPr>
              <a:t>, 8,6 % — </a:t>
            </a:r>
            <a:r>
              <a:rPr lang="uk-UA" sz="2900" dirty="0">
                <a:latin typeface="Times New Roman" panose="02020603050405020304" pitchFamily="18" charset="0"/>
                <a:cs typeface="Times New Roman" panose="02020603050405020304" pitchFamily="18" charset="0"/>
                <a:hlinkClick r:id="rId8" tooltip="Татнафта">
                  <a:extLst>
                    <a:ext uri="{A12FA001-AC4F-418D-AE19-62706E023703}">
                      <ahyp:hlinkClr xmlns:ahyp="http://schemas.microsoft.com/office/drawing/2018/hyperlinkcolor" val="tx"/>
                    </a:ext>
                  </a:extLst>
                </a:hlinkClick>
              </a:rPr>
              <a:t>«</a:t>
            </a:r>
            <a:r>
              <a:rPr lang="uk-UA" sz="2900" dirty="0" err="1">
                <a:latin typeface="Times New Roman" panose="02020603050405020304" pitchFamily="18" charset="0"/>
                <a:cs typeface="Times New Roman" panose="02020603050405020304" pitchFamily="18" charset="0"/>
                <a:hlinkClick r:id="rId8" tooltip="Татнафта">
                  <a:extLst>
                    <a:ext uri="{A12FA001-AC4F-418D-AE19-62706E023703}">
                      <ahyp:hlinkClr xmlns:ahyp="http://schemas.microsoft.com/office/drawing/2018/hyperlinkcolor" val="tx"/>
                    </a:ext>
                  </a:extLst>
                </a:hlinkClick>
              </a:rPr>
              <a:t>Татнафті</a:t>
            </a:r>
            <a:r>
              <a:rPr lang="uk-UA" sz="2900" dirty="0">
                <a:latin typeface="Times New Roman" panose="02020603050405020304" pitchFamily="18" charset="0"/>
                <a:cs typeface="Times New Roman" panose="02020603050405020304" pitchFamily="18" charset="0"/>
                <a:hlinkClick r:id="rId8" tooltip="Татнафта">
                  <a:extLst>
                    <a:ext uri="{A12FA001-AC4F-418D-AE19-62706E023703}">
                      <ahyp:hlinkClr xmlns:ahyp="http://schemas.microsoft.com/office/drawing/2018/hyperlinkcolor" val="tx"/>
                    </a:ext>
                  </a:extLst>
                </a:hlinkClick>
              </a:rPr>
              <a:t>»</a:t>
            </a:r>
            <a:r>
              <a:rPr lang="uk-UA" sz="2900" dirty="0">
                <a:latin typeface="Times New Roman" panose="02020603050405020304" pitchFamily="18" charset="0"/>
                <a:cs typeface="Times New Roman" panose="02020603050405020304" pitchFamily="18" charset="0"/>
              </a:rPr>
              <a:t> і 28,8 — уряду Татарстану</a:t>
            </a:r>
            <a:r>
              <a:rPr lang="uk-UA" sz="2900" baseline="30000" dirty="0">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[3]</a:t>
            </a:r>
            <a:r>
              <a:rPr lang="uk-UA" sz="2900" dirty="0">
                <a:latin typeface="Times New Roman" panose="02020603050405020304" pitchFamily="18" charset="0"/>
                <a:cs typeface="Times New Roman" panose="02020603050405020304" pitchFamily="18" charset="0"/>
              </a:rPr>
              <a:t>.</a:t>
            </a:r>
          </a:p>
          <a:p>
            <a:pPr marL="0" indent="0" algn="just">
              <a:buNone/>
            </a:pPr>
            <a:r>
              <a:rPr lang="uk-UA" sz="2900" dirty="0">
                <a:latin typeface="Times New Roman" panose="02020603050405020304" pitchFamily="18" charset="0"/>
                <a:cs typeface="Times New Roman" panose="02020603050405020304" pitchFamily="18" charset="0"/>
              </a:rPr>
              <a:t>В квітні </a:t>
            </a:r>
            <a:r>
              <a:rPr lang="uk-UA" sz="2900" dirty="0">
                <a:latin typeface="Times New Roman" panose="02020603050405020304" pitchFamily="18" charset="0"/>
                <a:cs typeface="Times New Roman" panose="02020603050405020304" pitchFamily="18" charset="0"/>
                <a:hlinkClick r:id="rId10" tooltip="2011">
                  <a:extLst>
                    <a:ext uri="{A12FA001-AC4F-418D-AE19-62706E023703}">
                      <ahyp:hlinkClr xmlns:ahyp="http://schemas.microsoft.com/office/drawing/2018/hyperlinkcolor" val="tx"/>
                    </a:ext>
                  </a:extLst>
                </a:hlinkClick>
              </a:rPr>
              <a:t>2011</a:t>
            </a:r>
            <a:r>
              <a:rPr lang="uk-UA" sz="2900" dirty="0">
                <a:latin typeface="Times New Roman" panose="02020603050405020304" pitchFamily="18" charset="0"/>
                <a:cs typeface="Times New Roman" panose="02020603050405020304" pitchFamily="18" charset="0"/>
              </a:rPr>
              <a:t> року року 56,84 % «Укртатнафти» володіли ТОВ «</a:t>
            </a:r>
            <a:r>
              <a:rPr lang="uk-UA" sz="2900" dirty="0" err="1">
                <a:latin typeface="Times New Roman" panose="02020603050405020304" pitchFamily="18" charset="0"/>
                <a:cs typeface="Times New Roman" panose="02020603050405020304" pitchFamily="18" charset="0"/>
              </a:rPr>
              <a:t>Корсан</a:t>
            </a:r>
            <a:r>
              <a:rPr lang="uk-UA" sz="2900" dirty="0">
                <a:latin typeface="Times New Roman" panose="02020603050405020304" pitchFamily="18" charset="0"/>
                <a:cs typeface="Times New Roman" panose="02020603050405020304" pitchFamily="18" charset="0"/>
              </a:rPr>
              <a:t>» і «</a:t>
            </a:r>
            <a:r>
              <a:rPr lang="uk-UA" sz="2900" dirty="0" err="1">
                <a:latin typeface="Times New Roman" panose="02020603050405020304" pitchFamily="18" charset="0"/>
                <a:cs typeface="Times New Roman" panose="02020603050405020304" pitchFamily="18" charset="0"/>
              </a:rPr>
              <a:t>Вілоріс</a:t>
            </a:r>
            <a:r>
              <a:rPr lang="uk-UA" sz="2900" dirty="0">
                <a:latin typeface="Times New Roman" panose="02020603050405020304" pitchFamily="18" charset="0"/>
                <a:cs typeface="Times New Roman" panose="02020603050405020304" pitchFamily="18" charset="0"/>
              </a:rPr>
              <a:t>», обидві — з реєстрацією в </a:t>
            </a:r>
            <a:r>
              <a:rPr lang="uk-UA" sz="2900" dirty="0">
                <a:latin typeface="Times New Roman" panose="02020603050405020304" pitchFamily="18" charset="0"/>
                <a:cs typeface="Times New Roman" panose="02020603050405020304" pitchFamily="18" charset="0"/>
                <a:hlinkClick r:id="rId11" tooltip="Дніпро (місто)">
                  <a:extLst>
                    <a:ext uri="{A12FA001-AC4F-418D-AE19-62706E023703}">
                      <ahyp:hlinkClr xmlns:ahyp="http://schemas.microsoft.com/office/drawing/2018/hyperlinkcolor" val="tx"/>
                    </a:ext>
                  </a:extLst>
                </a:hlinkClick>
              </a:rPr>
              <a:t>Дніпрі</a:t>
            </a:r>
            <a:r>
              <a:rPr lang="uk-UA" sz="2900" dirty="0">
                <a:latin typeface="Times New Roman" panose="02020603050405020304" pitchFamily="18" charset="0"/>
                <a:cs typeface="Times New Roman" panose="02020603050405020304" pitchFamily="18" charset="0"/>
              </a:rPr>
              <a:t>.</a:t>
            </a:r>
          </a:p>
          <a:p>
            <a:pPr marL="0" indent="0" algn="just">
              <a:buNone/>
            </a:pPr>
            <a:r>
              <a:rPr lang="uk-UA" sz="2900" dirty="0">
                <a:latin typeface="Times New Roman" panose="02020603050405020304" pitchFamily="18" charset="0"/>
                <a:cs typeface="Times New Roman" panose="02020603050405020304" pitchFamily="18" charset="0"/>
              </a:rPr>
              <a:t>На кінець </a:t>
            </a:r>
            <a:r>
              <a:rPr lang="uk-UA" sz="2900" dirty="0">
                <a:latin typeface="Times New Roman" panose="02020603050405020304" pitchFamily="18" charset="0"/>
                <a:cs typeface="Times New Roman" panose="02020603050405020304" pitchFamily="18" charset="0"/>
                <a:hlinkClick r:id="rId12" tooltip="2017">
                  <a:extLst>
                    <a:ext uri="{A12FA001-AC4F-418D-AE19-62706E023703}">
                      <ahyp:hlinkClr xmlns:ahyp="http://schemas.microsoft.com/office/drawing/2018/hyperlinkcolor" val="tx"/>
                    </a:ext>
                  </a:extLst>
                </a:hlinkClick>
              </a:rPr>
              <a:t>2017</a:t>
            </a:r>
            <a:r>
              <a:rPr lang="uk-UA" sz="2900" dirty="0">
                <a:latin typeface="Times New Roman" panose="02020603050405020304" pitchFamily="18" charset="0"/>
                <a:cs typeface="Times New Roman" panose="02020603050405020304" pitchFamily="18" charset="0"/>
              </a:rPr>
              <a:t> року року власниками 36,7 % акцій були 6 компаній, створені в 2010 році в юрисдикції республіки Кіпр, 43,05 % — державний НАК </a:t>
            </a:r>
            <a:r>
              <a:rPr lang="uk-UA" sz="2900" dirty="0">
                <a:latin typeface="Times New Roman" panose="02020603050405020304" pitchFamily="18" charset="0"/>
                <a:cs typeface="Times New Roman" panose="02020603050405020304" pitchFamily="18" charset="0"/>
                <a:hlinkClick r:id="rId7" tooltip="Нафтогаз України">
                  <a:extLst>
                    <a:ext uri="{A12FA001-AC4F-418D-AE19-62706E023703}">
                      <ahyp:hlinkClr xmlns:ahyp="http://schemas.microsoft.com/office/drawing/2018/hyperlinkcolor" val="tx"/>
                    </a:ext>
                  </a:extLst>
                </a:hlinkClick>
              </a:rPr>
              <a:t>«Нафтогаз України»</a:t>
            </a:r>
            <a:r>
              <a:rPr lang="uk-UA" sz="2900" dirty="0">
                <a:latin typeface="Times New Roman" panose="02020603050405020304" pitchFamily="18" charset="0"/>
                <a:cs typeface="Times New Roman" panose="02020603050405020304" pitchFamily="18" charset="0"/>
              </a:rPr>
              <a:t>. Власники інших 20,2 % компанії не розкриваються.</a:t>
            </a:r>
          </a:p>
          <a:p>
            <a:pPr marL="0" indent="0" algn="just">
              <a:buNone/>
            </a:pPr>
            <a:r>
              <a:rPr lang="uk-UA" sz="2900" dirty="0">
                <a:latin typeface="Times New Roman" panose="02020603050405020304" pitchFamily="18" charset="0"/>
                <a:cs typeface="Times New Roman" panose="02020603050405020304" pitchFamily="18" charset="0"/>
                <a:hlinkClick r:id="rId13" tooltip="5 листопада">
                  <a:extLst>
                    <a:ext uri="{A12FA001-AC4F-418D-AE19-62706E023703}">
                      <ahyp:hlinkClr xmlns:ahyp="http://schemas.microsoft.com/office/drawing/2018/hyperlinkcolor" val="tx"/>
                    </a:ext>
                  </a:extLst>
                </a:hlinkClick>
              </a:rPr>
              <a:t>5 листопада</a:t>
            </a:r>
            <a:r>
              <a:rPr lang="uk-UA" sz="2900" dirty="0">
                <a:latin typeface="Times New Roman" panose="02020603050405020304" pitchFamily="18" charset="0"/>
                <a:cs typeface="Times New Roman" panose="02020603050405020304" pitchFamily="18" charset="0"/>
              </a:rPr>
              <a:t> </a:t>
            </a:r>
            <a:r>
              <a:rPr lang="uk-UA" sz="2900" dirty="0">
                <a:latin typeface="Times New Roman" panose="02020603050405020304" pitchFamily="18" charset="0"/>
                <a:cs typeface="Times New Roman" panose="02020603050405020304" pitchFamily="18" charset="0"/>
                <a:hlinkClick r:id="rId14" tooltip="2022">
                  <a:extLst>
                    <a:ext uri="{A12FA001-AC4F-418D-AE19-62706E023703}">
                      <ahyp:hlinkClr xmlns:ahyp="http://schemas.microsoft.com/office/drawing/2018/hyperlinkcolor" val="tx"/>
                    </a:ext>
                  </a:extLst>
                </a:hlinkClick>
              </a:rPr>
              <a:t>2022</a:t>
            </a:r>
            <a:r>
              <a:rPr lang="uk-UA" sz="2900" dirty="0">
                <a:latin typeface="Times New Roman" panose="02020603050405020304" pitchFamily="18" charset="0"/>
                <a:cs typeface="Times New Roman" panose="02020603050405020304" pitchFamily="18" charset="0"/>
              </a:rPr>
              <a:t> року, за рішенням </a:t>
            </a:r>
            <a:r>
              <a:rPr lang="uk-UA" sz="2900" dirty="0">
                <a:latin typeface="Times New Roman" panose="02020603050405020304" pitchFamily="18" charset="0"/>
                <a:cs typeface="Times New Roman" panose="02020603050405020304" pitchFamily="18" charset="0"/>
                <a:hlinkClick r:id="rId15" tooltip="Ставка Верховного Головнокомандувача (Україна)">
                  <a:extLst>
                    <a:ext uri="{A12FA001-AC4F-418D-AE19-62706E023703}">
                      <ahyp:hlinkClr xmlns:ahyp="http://schemas.microsoft.com/office/drawing/2018/hyperlinkcolor" val="tx"/>
                    </a:ext>
                  </a:extLst>
                </a:hlinkClick>
              </a:rPr>
              <a:t>Ставки Верховного Головнокомандувача</a:t>
            </a:r>
            <a:r>
              <a:rPr lang="uk-UA" sz="2900" dirty="0">
                <a:latin typeface="Times New Roman" panose="02020603050405020304" pitchFamily="18" charset="0"/>
                <a:cs typeface="Times New Roman" panose="02020603050405020304" pitchFamily="18" charset="0"/>
              </a:rPr>
              <a:t> під головуванням президента України </a:t>
            </a:r>
            <a:r>
              <a:rPr lang="uk-UA" sz="2900" dirty="0">
                <a:latin typeface="Times New Roman" panose="02020603050405020304" pitchFamily="18" charset="0"/>
                <a:cs typeface="Times New Roman" panose="02020603050405020304" pitchFamily="18" charset="0"/>
                <a:hlinkClick r:id="rId16" tooltip="Зеленський Володимир Олександрович">
                  <a:extLst>
                    <a:ext uri="{A12FA001-AC4F-418D-AE19-62706E023703}">
                      <ahyp:hlinkClr xmlns:ahyp="http://schemas.microsoft.com/office/drawing/2018/hyperlinkcolor" val="tx"/>
                    </a:ext>
                  </a:extLst>
                </a:hlinkClick>
              </a:rPr>
              <a:t>Володимира Зеленського</a:t>
            </a:r>
            <a:r>
              <a:rPr lang="uk-UA" sz="2900" dirty="0">
                <a:latin typeface="Times New Roman" panose="02020603050405020304" pitchFamily="18" charset="0"/>
                <a:cs typeface="Times New Roman" panose="02020603050405020304" pitchFamily="18" charset="0"/>
              </a:rPr>
              <a:t>, у зв'язку з військовою необхідністю, відповідно до закону України від 17 травня 2012 року № 4765 «Про передачу, примусове відчуження або вилучення майна в умовах правового режиму воєнного чи надзвичайного стану» активи стратегічно важливих підприємств, з-поміж яких і ПАТ «Укртатнафта», були відчужені у власність держави. Про це під час брифінгу повідомив секретар Ради національної безпеки і оборони України </a:t>
            </a:r>
            <a:r>
              <a:rPr lang="uk-UA" sz="2900" dirty="0">
                <a:latin typeface="Times New Roman" panose="02020603050405020304" pitchFamily="18" charset="0"/>
                <a:cs typeface="Times New Roman" panose="02020603050405020304" pitchFamily="18" charset="0"/>
                <a:hlinkClick r:id="rId17" tooltip="Данілов Олексій Мячеславович">
                  <a:extLst>
                    <a:ext uri="{A12FA001-AC4F-418D-AE19-62706E023703}">
                      <ahyp:hlinkClr xmlns:ahyp="http://schemas.microsoft.com/office/drawing/2018/hyperlinkcolor" val="tx"/>
                    </a:ext>
                  </a:extLst>
                </a:hlinkClick>
              </a:rPr>
              <a:t>Олексій </a:t>
            </a:r>
            <a:r>
              <a:rPr lang="uk-UA" sz="2900" dirty="0" err="1">
                <a:latin typeface="Times New Roman" panose="02020603050405020304" pitchFamily="18" charset="0"/>
                <a:cs typeface="Times New Roman" panose="02020603050405020304" pitchFamily="18" charset="0"/>
                <a:hlinkClick r:id="rId17" tooltip="Данілов Олексій Мячеславович">
                  <a:extLst>
                    <a:ext uri="{A12FA001-AC4F-418D-AE19-62706E023703}">
                      <ahyp:hlinkClr xmlns:ahyp="http://schemas.microsoft.com/office/drawing/2018/hyperlinkcolor" val="tx"/>
                    </a:ext>
                  </a:extLst>
                </a:hlinkClick>
              </a:rPr>
              <a:t>Данілов</a:t>
            </a:r>
            <a:r>
              <a:rPr lang="uk-UA" sz="2900" dirty="0">
                <a:latin typeface="Times New Roman" panose="02020603050405020304" pitchFamily="18" charset="0"/>
                <a:cs typeface="Times New Roman" panose="02020603050405020304" pitchFamily="18" charset="0"/>
              </a:rPr>
              <a:t>. «Вилучені активи набули статусу військового майна, їх управління передано Міністерству оборони України. По завершенні дії військового стану, відповідно до вимог закону, вказані активи можуть бути повернені власникам, або буде відшкодовано їхню вартість. Для забезпечення потреб країни в умовах воєнного стану ми маємо право приймати такі рішення», — повідомив він</a:t>
            </a:r>
          </a:p>
          <a:p>
            <a:endParaRPr lang="LID4096" dirty="0"/>
          </a:p>
        </p:txBody>
      </p:sp>
    </p:spTree>
    <p:extLst>
      <p:ext uri="{BB962C8B-B14F-4D97-AF65-F5344CB8AC3E}">
        <p14:creationId xmlns:p14="http://schemas.microsoft.com/office/powerpoint/2010/main" val="1809661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AD40B4-75E1-4D72-A838-23FBD1DC7EE3}"/>
              </a:ext>
            </a:extLst>
          </p:cNvPr>
          <p:cNvSpPr>
            <a:spLocks noGrp="1"/>
          </p:cNvSpPr>
          <p:nvPr>
            <p:ph type="title"/>
          </p:nvPr>
        </p:nvSpPr>
        <p:spPr>
          <a:xfrm>
            <a:off x="766291" y="126904"/>
            <a:ext cx="10364451" cy="590851"/>
          </a:xfrm>
        </p:spPr>
        <p:txBody>
          <a:bodyPr/>
          <a:lstStyle/>
          <a:p>
            <a:r>
              <a:rPr lang="uk-UA" dirty="0"/>
              <a:t>Структура групи </a:t>
            </a:r>
            <a:endParaRPr lang="LID4096" dirty="0"/>
          </a:p>
        </p:txBody>
      </p:sp>
      <p:pic>
        <p:nvPicPr>
          <p:cNvPr id="6" name="Рисунок 5">
            <a:extLst>
              <a:ext uri="{FF2B5EF4-FFF2-40B4-BE49-F238E27FC236}">
                <a16:creationId xmlns:a16="http://schemas.microsoft.com/office/drawing/2014/main" id="{BF794390-222A-4EB2-80C8-74D7B69C2975}"/>
              </a:ext>
            </a:extLst>
          </p:cNvPr>
          <p:cNvPicPr>
            <a:picLocks noChangeAspect="1"/>
          </p:cNvPicPr>
          <p:nvPr/>
        </p:nvPicPr>
        <p:blipFill rotWithShape="1">
          <a:blip r:embed="rId2">
            <a:extLst>
              <a:ext uri="{28A0092B-C50C-407E-A947-70E740481C1C}">
                <a14:useLocalDpi xmlns:a14="http://schemas.microsoft.com/office/drawing/2010/main" val="0"/>
              </a:ext>
            </a:extLst>
          </a:blip>
          <a:srcRect l="36129" t="42292" r="15806" b="24158"/>
          <a:stretch/>
        </p:blipFill>
        <p:spPr>
          <a:xfrm>
            <a:off x="687633" y="2231922"/>
            <a:ext cx="9832258" cy="3972232"/>
          </a:xfrm>
          <a:prstGeom prst="rect">
            <a:avLst/>
          </a:prstGeom>
          <a:ln>
            <a:noFill/>
          </a:ln>
          <a:effectLst>
            <a:softEdge rad="112500"/>
          </a:effectLst>
        </p:spPr>
      </p:pic>
      <p:sp>
        <p:nvSpPr>
          <p:cNvPr id="3" name="TextBox 2">
            <a:extLst>
              <a:ext uri="{FF2B5EF4-FFF2-40B4-BE49-F238E27FC236}">
                <a16:creationId xmlns:a16="http://schemas.microsoft.com/office/drawing/2014/main" id="{647B661F-3E2A-4E67-94AB-60E2A1B50840}"/>
              </a:ext>
            </a:extLst>
          </p:cNvPr>
          <p:cNvSpPr txBox="1"/>
          <p:nvPr/>
        </p:nvSpPr>
        <p:spPr>
          <a:xfrm>
            <a:off x="1150374" y="1071716"/>
            <a:ext cx="9212826" cy="646331"/>
          </a:xfrm>
          <a:prstGeom prst="rect">
            <a:avLst/>
          </a:prstGeom>
          <a:noFill/>
        </p:spPr>
        <p:txBody>
          <a:bodyPr wrap="square" rtlCol="0">
            <a:spAutoFit/>
          </a:bodyPr>
          <a:lstStyle/>
          <a:p>
            <a:r>
              <a:rPr lang="uk-UA" dirty="0"/>
              <a:t>Звітність підприємства складається за міжнародними стандартами фінансової звітності </a:t>
            </a:r>
            <a:endParaRPr lang="LID4096" dirty="0"/>
          </a:p>
          <a:p>
            <a:endParaRPr lang="LID4096" dirty="0"/>
          </a:p>
        </p:txBody>
      </p:sp>
    </p:spTree>
    <p:extLst>
      <p:ext uri="{BB962C8B-B14F-4D97-AF65-F5344CB8AC3E}">
        <p14:creationId xmlns:p14="http://schemas.microsoft.com/office/powerpoint/2010/main" val="3549279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07D57C-8333-44BF-92CD-AFC2CEFCFD3D}"/>
              </a:ext>
            </a:extLst>
          </p:cNvPr>
          <p:cNvSpPr>
            <a:spLocks noGrp="1"/>
          </p:cNvSpPr>
          <p:nvPr>
            <p:ph type="title"/>
          </p:nvPr>
        </p:nvSpPr>
        <p:spPr/>
        <p:txBody>
          <a:bodyPr/>
          <a:lstStyle/>
          <a:p>
            <a:r>
              <a:rPr lang="uk-UA" dirty="0"/>
              <a:t>Поняття контролю згідно ЗУ «ПРО захист економічної конкуренції»</a:t>
            </a:r>
            <a:endParaRPr lang="LID4096" dirty="0"/>
          </a:p>
        </p:txBody>
      </p:sp>
      <p:sp>
        <p:nvSpPr>
          <p:cNvPr id="3" name="Місце для вмісту 2">
            <a:extLst>
              <a:ext uri="{FF2B5EF4-FFF2-40B4-BE49-F238E27FC236}">
                <a16:creationId xmlns:a16="http://schemas.microsoft.com/office/drawing/2014/main" id="{E0D70B08-B00B-4766-85E2-0C14CE15D444}"/>
              </a:ext>
            </a:extLst>
          </p:cNvPr>
          <p:cNvSpPr>
            <a:spLocks noGrp="1"/>
          </p:cNvSpPr>
          <p:nvPr>
            <p:ph sz="quarter" idx="13"/>
          </p:nvPr>
        </p:nvSpPr>
        <p:spPr>
          <a:xfrm>
            <a:off x="913774" y="2214694"/>
            <a:ext cx="10363826" cy="3576505"/>
          </a:xfrm>
        </p:spPr>
        <p:txBody>
          <a:bodyPr>
            <a:normAutofit fontScale="70000" lnSpcReduction="20000"/>
          </a:bodyPr>
          <a:lstStyle/>
          <a:p>
            <a:pPr marL="0" indent="0">
              <a:buNone/>
            </a:pPr>
            <a:r>
              <a:rPr lang="uk-UA" dirty="0"/>
              <a:t>В даному законі міститься визначення поняття контроль, що являє собою вирішальний вплив однієї чи декількох пов'язаних юридичних та/або фізичних осіб на господарську діяльність суб'єкта господарювання чи його частини, який здійснюється безпосередньо або через інших осіб, зокрема завдяки: праву володіння чи користування всіма активами чи їх значною частиною; праву, яке забезпечує вирішальний вплив на формування складу, результати голосування та рішення органів управління суб'єкта господарювання; укладенню договорів і контрактів, які дають можливість визначати умови господарської діяльності, давати обов'язкові до виконання вказівки або виконувати функції органу управління суб'єкта господарювання; заміщенню посади керівника, заступника керівника спостережної ради, правління, іншого наглядового чи виконавчого органу суб'єкта господарювання особою, яка вже обіймає одну чи кілька із зазначених посад в інших суб'єктах господарювання; обійманню більше половини посад членів спостережної ради, правління, інших наглядових чи виконавчих органів суб'єкта господарювання особами, які вже обіймають одну чи кілька із зазначених посад в іншому суб'єкті господарювання. Пов'язаними особами є юридичні та/або фізичні особи, які спільно або узгоджено здійснюють господарську діяльність, у тому числі спільно або узгоджено чинять вплив на господарську діяльність суб'єкта господарювання. Зокрема, пов'язаними фізичними особами вважаються такі, які є подружжям, батьками та дітьми, братами та (або) сестрами;</a:t>
            </a:r>
            <a:endParaRPr lang="LID4096" dirty="0"/>
          </a:p>
        </p:txBody>
      </p:sp>
    </p:spTree>
    <p:extLst>
      <p:ext uri="{BB962C8B-B14F-4D97-AF65-F5344CB8AC3E}">
        <p14:creationId xmlns:p14="http://schemas.microsoft.com/office/powerpoint/2010/main" val="333137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98EB8871-03E3-4A74-8098-A68096051FC1}"/>
              </a:ext>
            </a:extLst>
          </p:cNvPr>
          <p:cNvSpPr>
            <a:spLocks noGrp="1"/>
          </p:cNvSpPr>
          <p:nvPr>
            <p:ph sz="quarter" idx="13"/>
          </p:nvPr>
        </p:nvSpPr>
        <p:spPr>
          <a:xfrm>
            <a:off x="1051425" y="452284"/>
            <a:ext cx="10363826" cy="5791199"/>
          </a:xfrm>
        </p:spPr>
        <p:txBody>
          <a:bodyPr>
            <a:normAutofit fontScale="92500" lnSpcReduction="10000"/>
          </a:bodyPr>
          <a:lstStyle/>
          <a:p>
            <a:pPr marL="0" indent="0" algn="just">
              <a:buNone/>
            </a:pPr>
            <a:r>
              <a:rPr lang="uk-UA" dirty="0"/>
              <a:t>З метою запобігання монополізації товарних ринків, зловживання монопольним (домінуючим) становищем, обмеження конкуренції органи Антимонопольного комітету України здійснюють державний контроль за концентрацією суб'єктів господарювання (далі - концентрація).</a:t>
            </a:r>
          </a:p>
          <a:p>
            <a:pPr marL="0" indent="0" algn="just">
              <a:buNone/>
            </a:pPr>
            <a:r>
              <a:rPr lang="uk-UA" dirty="0"/>
              <a:t>2. Концентрацією визнається:</a:t>
            </a:r>
          </a:p>
          <a:p>
            <a:pPr marL="0" indent="0" algn="just">
              <a:buNone/>
            </a:pPr>
            <a:r>
              <a:rPr lang="uk-UA" dirty="0"/>
              <a:t>1) злиття суб'єктів господарювання або приєднання одного суб'єкта господарювання до іншого;</a:t>
            </a:r>
          </a:p>
          <a:p>
            <a:pPr marL="0" indent="0" algn="just">
              <a:buNone/>
            </a:pPr>
            <a:r>
              <a:rPr lang="uk-UA" dirty="0"/>
              <a:t>2) набуття безпосередньо або через інших осіб контролю одним або кількома суб'єктами господарювання над одним або кількома суб'єктами господарювання чи частинами суб'єктів господарювання, зокрема, шляхом:</a:t>
            </a:r>
          </a:p>
          <a:p>
            <a:pPr marL="0" indent="0" algn="just">
              <a:buNone/>
            </a:pPr>
            <a:r>
              <a:rPr lang="uk-UA" dirty="0"/>
              <a:t>а) безпосереднього або опосередкованого придбання, набуття у власність іншим способом активів у вигляді єдиного майнового комплексу або структурного підрозділу суб'єкта господарювання, одержання в управління, оренду, лізинг, концесію чи набуття в інший спосіб права користування активами у вигляді єдиного майнового комплексу або структурного підрозділу суб'єкта господарювання, в тому числі придбання активів суб'єкта господарювання, що ліквідується</a:t>
            </a:r>
          </a:p>
          <a:p>
            <a:endParaRPr lang="LID4096" dirty="0"/>
          </a:p>
        </p:txBody>
      </p:sp>
    </p:spTree>
    <p:extLst>
      <p:ext uri="{BB962C8B-B14F-4D97-AF65-F5344CB8AC3E}">
        <p14:creationId xmlns:p14="http://schemas.microsoft.com/office/powerpoint/2010/main" val="3296216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Місце для вмісту 8">
            <a:extLst>
              <a:ext uri="{FF2B5EF4-FFF2-40B4-BE49-F238E27FC236}">
                <a16:creationId xmlns:a16="http://schemas.microsoft.com/office/drawing/2014/main" id="{2BC6060D-7491-4EC0-AC52-338024D9E977}"/>
              </a:ext>
            </a:extLst>
          </p:cNvPr>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22865" t="26780" r="29003" b="24407"/>
          <a:stretch/>
        </p:blipFill>
        <p:spPr>
          <a:xfrm>
            <a:off x="1406013" y="983226"/>
            <a:ext cx="9291483" cy="4414684"/>
          </a:xfrm>
        </p:spPr>
      </p:pic>
    </p:spTree>
    <p:extLst>
      <p:ext uri="{BB962C8B-B14F-4D97-AF65-F5344CB8AC3E}">
        <p14:creationId xmlns:p14="http://schemas.microsoft.com/office/powerpoint/2010/main" val="4191147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B5E099B-01BC-4F09-840E-9DAD01D5ECBB}"/>
              </a:ext>
            </a:extLst>
          </p:cNvPr>
          <p:cNvSpPr>
            <a:spLocks noGrp="1"/>
          </p:cNvSpPr>
          <p:nvPr>
            <p:ph sz="quarter" idx="13"/>
          </p:nvPr>
        </p:nvSpPr>
        <p:spPr>
          <a:xfrm>
            <a:off x="913774" y="924232"/>
            <a:ext cx="10363826" cy="4866967"/>
          </a:xfrm>
        </p:spPr>
        <p:txBody>
          <a:bodyPr>
            <a:normAutofit/>
          </a:bodyPr>
          <a:lstStyle/>
          <a:p>
            <a:pPr marL="0" indent="354013" algn="just">
              <a:buNone/>
            </a:pPr>
            <a:r>
              <a:rPr lang="uk-UA" dirty="0"/>
              <a:t>Як правило, згідно п.6 МСБО 28  свідченням наявності суттєвого впливу суб’єкта господарювання є один чи декілька таких фактів: </a:t>
            </a:r>
          </a:p>
          <a:p>
            <a:pPr marL="0" indent="354013" algn="just">
              <a:buNone/>
            </a:pPr>
            <a:r>
              <a:rPr lang="uk-UA" dirty="0"/>
              <a:t>а) представництво в раді директорів або в аналогічному керівному органі об’єкта інвестування; </a:t>
            </a:r>
          </a:p>
          <a:p>
            <a:pPr marL="0" indent="354013" algn="just">
              <a:buNone/>
            </a:pPr>
            <a:r>
              <a:rPr lang="uk-UA" dirty="0"/>
              <a:t>б) участь у процесах розробки політики, у тому числі участь у прийнятті рішень щодо дивідендів або інших виплат; </a:t>
            </a:r>
          </a:p>
          <a:p>
            <a:pPr marL="0" indent="354013" algn="just">
              <a:buNone/>
            </a:pPr>
            <a:r>
              <a:rPr lang="uk-UA" dirty="0"/>
              <a:t>в) суттєві операції між суб’єктом господарювання та його об’єктами інвестування; </a:t>
            </a:r>
          </a:p>
          <a:p>
            <a:pPr marL="0" indent="354013" algn="just">
              <a:buNone/>
            </a:pPr>
            <a:r>
              <a:rPr lang="uk-UA" dirty="0"/>
              <a:t>г) обмін управлінським персоналом; або</a:t>
            </a:r>
          </a:p>
          <a:p>
            <a:pPr marL="0" indent="354013" algn="just">
              <a:buNone/>
            </a:pPr>
            <a:r>
              <a:rPr lang="uk-UA" dirty="0"/>
              <a:t> ґ) надання необхідної технічної інформації. </a:t>
            </a:r>
            <a:endParaRPr lang="LID4096" dirty="0"/>
          </a:p>
        </p:txBody>
      </p:sp>
    </p:spTree>
    <p:extLst>
      <p:ext uri="{BB962C8B-B14F-4D97-AF65-F5344CB8AC3E}">
        <p14:creationId xmlns:p14="http://schemas.microsoft.com/office/powerpoint/2010/main" val="1155423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3D587CD-2331-43DE-8372-CD7FD9FA30BA}"/>
              </a:ext>
            </a:extLst>
          </p:cNvPr>
          <p:cNvSpPr>
            <a:spLocks noGrp="1"/>
          </p:cNvSpPr>
          <p:nvPr>
            <p:ph sz="quarter" idx="13"/>
          </p:nvPr>
        </p:nvSpPr>
        <p:spPr>
          <a:xfrm>
            <a:off x="1031761" y="459634"/>
            <a:ext cx="10363826" cy="5803514"/>
          </a:xfrm>
        </p:spPr>
        <p:txBody>
          <a:bodyPr/>
          <a:lstStyle/>
          <a:p>
            <a:pPr marL="0" indent="0">
              <a:buNone/>
            </a:pPr>
            <a:r>
              <a:rPr lang="ru-RU" dirty="0"/>
              <a:t>В ЗУ «Про </a:t>
            </a:r>
            <a:r>
              <a:rPr lang="ru-RU" dirty="0" err="1"/>
              <a:t>акціонерні</a:t>
            </a:r>
            <a:r>
              <a:rPr lang="ru-RU" dirty="0"/>
              <a:t> </a:t>
            </a:r>
            <a:r>
              <a:rPr lang="ru-RU" dirty="0" err="1"/>
              <a:t>товариства</a:t>
            </a:r>
            <a:r>
              <a:rPr lang="ru-RU" dirty="0"/>
              <a:t>» </a:t>
            </a:r>
            <a:r>
              <a:rPr lang="ru-RU" dirty="0" err="1"/>
              <a:t>міститься</a:t>
            </a:r>
            <a:r>
              <a:rPr lang="ru-RU" dirty="0"/>
              <a:t> </a:t>
            </a:r>
            <a:r>
              <a:rPr lang="ru-RU" dirty="0" err="1"/>
              <a:t>наступна</a:t>
            </a:r>
            <a:r>
              <a:rPr lang="ru-RU" dirty="0"/>
              <a:t> </a:t>
            </a:r>
            <a:r>
              <a:rPr lang="ru-RU" dirty="0" err="1"/>
              <a:t>інформація</a:t>
            </a:r>
            <a:r>
              <a:rPr lang="ru-RU" dirty="0"/>
              <a:t> </a:t>
            </a:r>
            <a:r>
              <a:rPr lang="ru-RU" dirty="0" err="1"/>
              <a:t>стосовно</a:t>
            </a:r>
            <a:r>
              <a:rPr lang="ru-RU" dirty="0"/>
              <a:t> </a:t>
            </a:r>
            <a:r>
              <a:rPr lang="ru-RU" dirty="0" err="1"/>
              <a:t>контрольних</a:t>
            </a:r>
            <a:r>
              <a:rPr lang="ru-RU" dirty="0"/>
              <a:t> </a:t>
            </a:r>
            <a:r>
              <a:rPr lang="ru-RU" dirty="0" err="1"/>
              <a:t>пакетів</a:t>
            </a:r>
            <a:r>
              <a:rPr lang="ru-RU" dirty="0"/>
              <a:t> </a:t>
            </a:r>
            <a:r>
              <a:rPr lang="ru-RU" dirty="0" err="1"/>
              <a:t>акцій</a:t>
            </a:r>
            <a:r>
              <a:rPr lang="ru-RU" dirty="0"/>
              <a:t>: </a:t>
            </a:r>
          </a:p>
          <a:p>
            <a:pPr marL="0" indent="0">
              <a:buNone/>
            </a:pPr>
            <a:r>
              <a:rPr lang="ru-RU" dirty="0" err="1"/>
              <a:t>контрольний</a:t>
            </a:r>
            <a:r>
              <a:rPr lang="ru-RU" dirty="0"/>
              <a:t> пакет </a:t>
            </a:r>
            <a:r>
              <a:rPr lang="ru-RU" dirty="0" err="1"/>
              <a:t>акцій</a:t>
            </a:r>
            <a:r>
              <a:rPr lang="ru-RU" dirty="0"/>
              <a:t> - пакет у </a:t>
            </a:r>
            <a:r>
              <a:rPr lang="ru-RU" dirty="0" err="1"/>
              <a:t>розмірі</a:t>
            </a:r>
            <a:r>
              <a:rPr lang="ru-RU" dirty="0"/>
              <a:t> </a:t>
            </a:r>
            <a:r>
              <a:rPr lang="ru-RU" dirty="0" err="1"/>
              <a:t>більше</a:t>
            </a:r>
            <a:r>
              <a:rPr lang="ru-RU" dirty="0"/>
              <a:t> 50 </a:t>
            </a:r>
            <a:r>
              <a:rPr lang="ru-RU" dirty="0" err="1"/>
              <a:t>відсотків</a:t>
            </a:r>
            <a:r>
              <a:rPr lang="ru-RU" dirty="0"/>
              <a:t> </a:t>
            </a:r>
            <a:r>
              <a:rPr lang="ru-RU" dirty="0" err="1"/>
              <a:t>простих</a:t>
            </a:r>
            <a:r>
              <a:rPr lang="ru-RU" dirty="0"/>
              <a:t> </a:t>
            </a:r>
            <a:r>
              <a:rPr lang="ru-RU" dirty="0" err="1"/>
              <a:t>акцій</a:t>
            </a:r>
            <a:r>
              <a:rPr lang="ru-RU" dirty="0"/>
              <a:t> </a:t>
            </a:r>
            <a:r>
              <a:rPr lang="ru-RU" dirty="0" err="1"/>
              <a:t>акціонерного</a:t>
            </a:r>
            <a:r>
              <a:rPr lang="ru-RU" dirty="0"/>
              <a:t> </a:t>
            </a:r>
            <a:r>
              <a:rPr lang="ru-RU" dirty="0" err="1"/>
              <a:t>товариства</a:t>
            </a:r>
            <a:r>
              <a:rPr lang="ru-RU" dirty="0"/>
              <a:t>;</a:t>
            </a:r>
          </a:p>
          <a:p>
            <a:pPr marL="0" indent="0">
              <a:buNone/>
            </a:pPr>
            <a:r>
              <a:rPr lang="ru-RU" dirty="0" err="1"/>
              <a:t>домінуючий</a:t>
            </a:r>
            <a:r>
              <a:rPr lang="ru-RU" dirty="0"/>
              <a:t> </a:t>
            </a:r>
            <a:r>
              <a:rPr lang="ru-RU" dirty="0" err="1"/>
              <a:t>контрольний</a:t>
            </a:r>
            <a:r>
              <a:rPr lang="ru-RU" dirty="0"/>
              <a:t> пакет </a:t>
            </a:r>
            <a:r>
              <a:rPr lang="ru-RU" dirty="0" err="1"/>
              <a:t>акцій</a:t>
            </a:r>
            <a:r>
              <a:rPr lang="ru-RU" dirty="0"/>
              <a:t> - пакет у </a:t>
            </a:r>
            <a:r>
              <a:rPr lang="ru-RU" dirty="0" err="1"/>
              <a:t>розмірі</a:t>
            </a:r>
            <a:r>
              <a:rPr lang="ru-RU" dirty="0"/>
              <a:t> </a:t>
            </a:r>
            <a:r>
              <a:rPr lang="ru-RU" dirty="0" err="1"/>
              <a:t>більше</a:t>
            </a:r>
            <a:r>
              <a:rPr lang="ru-RU" dirty="0"/>
              <a:t> 95 </a:t>
            </a:r>
            <a:r>
              <a:rPr lang="ru-RU" dirty="0" err="1"/>
              <a:t>відсотків</a:t>
            </a:r>
            <a:r>
              <a:rPr lang="ru-RU" dirty="0"/>
              <a:t> </a:t>
            </a:r>
            <a:r>
              <a:rPr lang="ru-RU" dirty="0" err="1"/>
              <a:t>простих</a:t>
            </a:r>
            <a:r>
              <a:rPr lang="ru-RU" dirty="0"/>
              <a:t> </a:t>
            </a:r>
            <a:r>
              <a:rPr lang="ru-RU" dirty="0" err="1"/>
              <a:t>акцій</a:t>
            </a:r>
            <a:r>
              <a:rPr lang="ru-RU" dirty="0"/>
              <a:t> </a:t>
            </a:r>
            <a:r>
              <a:rPr lang="ru-RU" dirty="0" err="1"/>
              <a:t>акціонерного</a:t>
            </a:r>
            <a:r>
              <a:rPr lang="ru-RU" dirty="0"/>
              <a:t> </a:t>
            </a:r>
            <a:r>
              <a:rPr lang="ru-RU" dirty="0" err="1"/>
              <a:t>товариства</a:t>
            </a:r>
            <a:r>
              <a:rPr lang="ru-RU" dirty="0"/>
              <a:t>;</a:t>
            </a:r>
          </a:p>
          <a:p>
            <a:pPr marL="0" indent="0">
              <a:buNone/>
            </a:pPr>
            <a:r>
              <a:rPr lang="ru-RU" dirty="0" err="1"/>
              <a:t>значний</a:t>
            </a:r>
            <a:r>
              <a:rPr lang="ru-RU" dirty="0"/>
              <a:t> </a:t>
            </a:r>
            <a:r>
              <a:rPr lang="ru-RU" dirty="0" err="1"/>
              <a:t>контрольний</a:t>
            </a:r>
            <a:r>
              <a:rPr lang="ru-RU" dirty="0"/>
              <a:t> пакет </a:t>
            </a:r>
            <a:r>
              <a:rPr lang="ru-RU" dirty="0" err="1"/>
              <a:t>акцій</a:t>
            </a:r>
            <a:r>
              <a:rPr lang="ru-RU" dirty="0"/>
              <a:t> - пакет у </a:t>
            </a:r>
            <a:r>
              <a:rPr lang="ru-RU" dirty="0" err="1"/>
              <a:t>розмірі</a:t>
            </a:r>
            <a:r>
              <a:rPr lang="ru-RU" dirty="0"/>
              <a:t> </a:t>
            </a:r>
            <a:r>
              <a:rPr lang="ru-RU" dirty="0" err="1"/>
              <a:t>більше</a:t>
            </a:r>
            <a:r>
              <a:rPr lang="ru-RU" dirty="0"/>
              <a:t> 75 </a:t>
            </a:r>
            <a:r>
              <a:rPr lang="ru-RU" dirty="0" err="1"/>
              <a:t>відсотків</a:t>
            </a:r>
            <a:r>
              <a:rPr lang="ru-RU" dirty="0"/>
              <a:t> </a:t>
            </a:r>
            <a:r>
              <a:rPr lang="ru-RU" dirty="0" err="1"/>
              <a:t>простих</a:t>
            </a:r>
            <a:r>
              <a:rPr lang="ru-RU" dirty="0"/>
              <a:t> </a:t>
            </a:r>
            <a:r>
              <a:rPr lang="ru-RU" dirty="0" err="1"/>
              <a:t>акцій</a:t>
            </a:r>
            <a:r>
              <a:rPr lang="ru-RU" dirty="0"/>
              <a:t> </a:t>
            </a:r>
            <a:r>
              <a:rPr lang="ru-RU" dirty="0" err="1"/>
              <a:t>публічного</a:t>
            </a:r>
            <a:r>
              <a:rPr lang="ru-RU" dirty="0"/>
              <a:t> </a:t>
            </a:r>
            <a:r>
              <a:rPr lang="ru-RU" dirty="0" err="1"/>
              <a:t>акціонерного</a:t>
            </a:r>
            <a:r>
              <a:rPr lang="ru-RU" dirty="0"/>
              <a:t> </a:t>
            </a:r>
            <a:r>
              <a:rPr lang="ru-RU" dirty="0" err="1"/>
              <a:t>товариства</a:t>
            </a:r>
            <a:r>
              <a:rPr lang="ru-RU" dirty="0"/>
              <a:t>;</a:t>
            </a:r>
            <a:endParaRPr lang="LID4096" dirty="0"/>
          </a:p>
        </p:txBody>
      </p:sp>
    </p:spTree>
    <p:extLst>
      <p:ext uri="{BB962C8B-B14F-4D97-AF65-F5344CB8AC3E}">
        <p14:creationId xmlns:p14="http://schemas.microsoft.com/office/powerpoint/2010/main" val="2191163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F4ABDB-DCF2-4423-A7FC-FD587DF3E3CD}"/>
              </a:ext>
            </a:extLst>
          </p:cNvPr>
          <p:cNvSpPr>
            <a:spLocks noGrp="1"/>
          </p:cNvSpPr>
          <p:nvPr>
            <p:ph type="title"/>
          </p:nvPr>
        </p:nvSpPr>
        <p:spPr/>
        <p:txBody>
          <a:bodyPr/>
          <a:lstStyle/>
          <a:p>
            <a:endParaRPr lang="LID4096"/>
          </a:p>
        </p:txBody>
      </p:sp>
      <p:pic>
        <p:nvPicPr>
          <p:cNvPr id="5" name="Місце для вмісту 4">
            <a:extLst>
              <a:ext uri="{FF2B5EF4-FFF2-40B4-BE49-F238E27FC236}">
                <a16:creationId xmlns:a16="http://schemas.microsoft.com/office/drawing/2014/main" id="{E3716235-89D8-4D11-B1A0-4AADAF16E195}"/>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296050637"/>
      </p:ext>
    </p:extLst>
  </p:cSld>
  <p:clrMapOvr>
    <a:masterClrMapping/>
  </p:clrMapOvr>
</p:sld>
</file>

<file path=ppt/theme/theme1.xml><?xml version="1.0" encoding="utf-8"?>
<a:theme xmlns:a="http://schemas.openxmlformats.org/drawingml/2006/main" name="Краплинка">
  <a:themeElements>
    <a:clrScheme name="Краплинка">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Краплинка">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раплинка">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Краплинка</Template>
  <TotalTime>395</TotalTime>
  <Words>810</Words>
  <Application>Microsoft Office PowerPoint</Application>
  <PresentationFormat>Широкий екран</PresentationFormat>
  <Paragraphs>25</Paragraphs>
  <Slides>9</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9</vt:i4>
      </vt:variant>
    </vt:vector>
  </HeadingPairs>
  <TitlesOfParts>
    <vt:vector size="13" baseType="lpstr">
      <vt:lpstr>Arial</vt:lpstr>
      <vt:lpstr>Times New Roman</vt:lpstr>
      <vt:lpstr>Tw Cen MT</vt:lpstr>
      <vt:lpstr>Краплинка</vt:lpstr>
      <vt:lpstr>Консолідована звітність та аналіз документів </vt:lpstr>
      <vt:lpstr>Презентація PowerPoint</vt:lpstr>
      <vt:lpstr>Структура групи </vt:lpstr>
      <vt:lpstr>Поняття контролю згідно ЗУ «ПРО захист економічної конкуренції»</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Процес злиття та поглинання на прикладі ПАТ " УКРТАТНАФТА"</dc:title>
  <dc:creator>Юля</dc:creator>
  <cp:lastModifiedBy>Юля</cp:lastModifiedBy>
  <cp:revision>3</cp:revision>
  <dcterms:created xsi:type="dcterms:W3CDTF">2023-02-22T19:25:01Z</dcterms:created>
  <dcterms:modified xsi:type="dcterms:W3CDTF">2023-02-27T23:53:58Z</dcterms:modified>
</cp:coreProperties>
</file>